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10"/>
  </p:notesMasterIdLst>
  <p:sldIdLst>
    <p:sldId id="376"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3" r:id="rId36"/>
    <p:sldId id="372" r:id="rId37"/>
    <p:sldId id="291" r:id="rId38"/>
    <p:sldId id="371"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73" r:id="rId61"/>
    <p:sldId id="374" r:id="rId62"/>
    <p:sldId id="375"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4" r:id="rId79"/>
    <p:sldId id="335" r:id="rId80"/>
    <p:sldId id="336" r:id="rId81"/>
    <p:sldId id="337" r:id="rId82"/>
    <p:sldId id="338" r:id="rId83"/>
    <p:sldId id="339" r:id="rId84"/>
    <p:sldId id="340" r:id="rId85"/>
    <p:sldId id="348" r:id="rId86"/>
    <p:sldId id="349" r:id="rId87"/>
    <p:sldId id="350" r:id="rId88"/>
    <p:sldId id="351" r:id="rId89"/>
    <p:sldId id="352" r:id="rId90"/>
    <p:sldId id="353" r:id="rId91"/>
    <p:sldId id="354" r:id="rId92"/>
    <p:sldId id="355" r:id="rId93"/>
    <p:sldId id="356" r:id="rId94"/>
    <p:sldId id="357" r:id="rId95"/>
    <p:sldId id="358" r:id="rId96"/>
    <p:sldId id="359" r:id="rId97"/>
    <p:sldId id="360" r:id="rId98"/>
    <p:sldId id="362" r:id="rId99"/>
    <p:sldId id="365" r:id="rId100"/>
    <p:sldId id="367" r:id="rId101"/>
    <p:sldId id="342" r:id="rId102"/>
    <p:sldId id="370" r:id="rId103"/>
    <p:sldId id="369" r:id="rId104"/>
    <p:sldId id="343" r:id="rId105"/>
    <p:sldId id="344" r:id="rId106"/>
    <p:sldId id="345" r:id="rId107"/>
    <p:sldId id="346" r:id="rId108"/>
    <p:sldId id="347" r:id="rId109"/>
  </p:sldIdLst>
  <p:sldSz cx="9144000" cy="6858000" type="screen4x3"/>
  <p:notesSz cx="6858000" cy="9144000"/>
  <p:defaultTextStyle>
    <a:defPPr>
      <a:defRPr lang="bg-BG"/>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en-US"/>
          </a:p>
        </p:txBody>
      </p:sp>
      <p:sp>
        <p:nvSpPr>
          <p:cNvPr id="1208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3220C23B-5640-4392-82CA-DAF25CEEA425}" type="datetimeFigureOut">
              <a:rPr lang="en-US" altLang="en-US"/>
              <a:pPr/>
              <a:t>3/2/2017</a:t>
            </a:fld>
            <a:endParaRPr lang="en-US" altLang="en-US"/>
          </a:p>
        </p:txBody>
      </p:sp>
      <p:sp>
        <p:nvSpPr>
          <p:cNvPr id="1208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08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208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en-US"/>
          </a:p>
        </p:txBody>
      </p:sp>
      <p:sp>
        <p:nvSpPr>
          <p:cNvPr id="1208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A8C78BFF-2FEF-4C76-9B08-8FA8EA3CD71B}" type="slidenum">
              <a:rPr lang="en-US" altLang="en-US"/>
              <a:pPr/>
              <a:t>‹#›</a:t>
            </a:fld>
            <a:endParaRPr lang="en-US" altLang="en-US"/>
          </a:p>
        </p:txBody>
      </p:sp>
    </p:spTree>
    <p:extLst>
      <p:ext uri="{BB962C8B-B14F-4D97-AF65-F5344CB8AC3E}">
        <p14:creationId xmlns:p14="http://schemas.microsoft.com/office/powerpoint/2010/main" val="310963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txBox="1">
            <a:spLocks noGrp="1" noChangeArrowheads="1"/>
          </p:cNvSpPr>
          <p:nvPr/>
        </p:nvSpPr>
        <p:spPr bwMode="auto">
          <a:xfrm>
            <a:off x="3884463" y="8685878"/>
            <a:ext cx="2972004" cy="456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1" tIns="45716" rIns="91431" bIns="45716" anchor="b"/>
          <a:lstStyle>
            <a:lvl1pPr defTabSz="990600">
              <a:defRPr>
                <a:solidFill>
                  <a:schemeClr val="tx1"/>
                </a:solidFill>
                <a:latin typeface="Arial Black" pitchFamily="34" charset="0"/>
                <a:cs typeface="Arial" charset="0"/>
              </a:defRPr>
            </a:lvl1pPr>
            <a:lvl2pPr marL="742950" indent="-285750" defTabSz="990600">
              <a:defRPr>
                <a:solidFill>
                  <a:schemeClr val="tx1"/>
                </a:solidFill>
                <a:latin typeface="Arial Black" pitchFamily="34" charset="0"/>
                <a:cs typeface="Arial" charset="0"/>
              </a:defRPr>
            </a:lvl2pPr>
            <a:lvl3pPr marL="1143000" indent="-228600" defTabSz="990600">
              <a:defRPr>
                <a:solidFill>
                  <a:schemeClr val="tx1"/>
                </a:solidFill>
                <a:latin typeface="Arial Black" pitchFamily="34" charset="0"/>
                <a:cs typeface="Arial" charset="0"/>
              </a:defRPr>
            </a:lvl3pPr>
            <a:lvl4pPr marL="1600200" indent="-228600" defTabSz="990600">
              <a:defRPr>
                <a:solidFill>
                  <a:schemeClr val="tx1"/>
                </a:solidFill>
                <a:latin typeface="Arial Black" pitchFamily="34" charset="0"/>
                <a:cs typeface="Arial" charset="0"/>
              </a:defRPr>
            </a:lvl4pPr>
            <a:lvl5pPr marL="2057400" indent="-228600" defTabSz="990600">
              <a:defRPr>
                <a:solidFill>
                  <a:schemeClr val="tx1"/>
                </a:solidFill>
                <a:latin typeface="Arial Black" pitchFamily="34" charset="0"/>
                <a:cs typeface="Arial" charset="0"/>
              </a:defRPr>
            </a:lvl5pPr>
            <a:lvl6pPr marL="2514600" indent="-228600" defTabSz="990600" eaLnBrk="0" fontAlgn="base" hangingPunct="0">
              <a:spcBef>
                <a:spcPct val="0"/>
              </a:spcBef>
              <a:spcAft>
                <a:spcPct val="0"/>
              </a:spcAft>
              <a:defRPr>
                <a:solidFill>
                  <a:schemeClr val="tx1"/>
                </a:solidFill>
                <a:latin typeface="Arial Black" pitchFamily="34" charset="0"/>
                <a:cs typeface="Arial" charset="0"/>
              </a:defRPr>
            </a:lvl6pPr>
            <a:lvl7pPr marL="2971800" indent="-228600" defTabSz="990600" eaLnBrk="0" fontAlgn="base" hangingPunct="0">
              <a:spcBef>
                <a:spcPct val="0"/>
              </a:spcBef>
              <a:spcAft>
                <a:spcPct val="0"/>
              </a:spcAft>
              <a:defRPr>
                <a:solidFill>
                  <a:schemeClr val="tx1"/>
                </a:solidFill>
                <a:latin typeface="Arial Black" pitchFamily="34" charset="0"/>
                <a:cs typeface="Arial" charset="0"/>
              </a:defRPr>
            </a:lvl7pPr>
            <a:lvl8pPr marL="3429000" indent="-228600" defTabSz="990600" eaLnBrk="0" fontAlgn="base" hangingPunct="0">
              <a:spcBef>
                <a:spcPct val="0"/>
              </a:spcBef>
              <a:spcAft>
                <a:spcPct val="0"/>
              </a:spcAft>
              <a:defRPr>
                <a:solidFill>
                  <a:schemeClr val="tx1"/>
                </a:solidFill>
                <a:latin typeface="Arial Black" pitchFamily="34" charset="0"/>
                <a:cs typeface="Arial" charset="0"/>
              </a:defRPr>
            </a:lvl8pPr>
            <a:lvl9pPr marL="3886200" indent="-228600" defTabSz="990600" eaLnBrk="0" fontAlgn="base" hangingPunct="0">
              <a:spcBef>
                <a:spcPct val="0"/>
              </a:spcBef>
              <a:spcAft>
                <a:spcPct val="0"/>
              </a:spcAft>
              <a:defRPr>
                <a:solidFill>
                  <a:schemeClr val="tx1"/>
                </a:solidFill>
                <a:latin typeface="Arial Black" pitchFamily="34" charset="0"/>
                <a:cs typeface="Arial" charset="0"/>
              </a:defRPr>
            </a:lvl9pPr>
          </a:lstStyle>
          <a:p>
            <a:pPr algn="r" eaLnBrk="1" hangingPunct="1"/>
            <a:fld id="{8C50EB19-E4E4-4102-AB09-E83ACAC43C15}" type="slidenum">
              <a:rPr lang="bg-BG" altLang="bg-BG" sz="1200">
                <a:latin typeface="Arial" charset="0"/>
              </a:rPr>
              <a:pPr algn="r" eaLnBrk="1" hangingPunct="1"/>
              <a:t>1</a:t>
            </a:fld>
            <a:endParaRPr lang="bg-BG" altLang="bg-BG" sz="1200">
              <a:latin typeface="Arial" charset="0"/>
            </a:endParaRPr>
          </a:p>
        </p:txBody>
      </p:sp>
      <p:sp>
        <p:nvSpPr>
          <p:cNvPr id="6147" name="Rectangle 2"/>
          <p:cNvSpPr>
            <a:spLocks noGrp="1" noRot="1" noChangeAspect="1" noChangeArrowheads="1" noTextEdit="1"/>
          </p:cNvSpPr>
          <p:nvPr>
            <p:ph type="sldImg"/>
          </p:nvPr>
        </p:nvSpPr>
        <p:spPr>
          <a:xfrm>
            <a:off x="1143000" y="685800"/>
            <a:ext cx="4572000" cy="3429000"/>
          </a:xfrm>
          <a:ln/>
        </p:spPr>
      </p:sp>
      <p:sp>
        <p:nvSpPr>
          <p:cNvPr id="6148" name="Rectangle 3"/>
          <p:cNvSpPr>
            <a:spLocks noGrp="1" noChangeArrowheads="1"/>
          </p:cNvSpPr>
          <p:nvPr>
            <p:ph type="body" idx="1"/>
          </p:nvPr>
        </p:nvSpPr>
        <p:spPr>
          <a:noFill/>
        </p:spPr>
        <p:txBody>
          <a:bodyPr/>
          <a:lstStyle/>
          <a:p>
            <a:pPr eaLnBrk="1" hangingPunct="1"/>
            <a:endParaRPr lang="bg-BG" altLang="bg-BG" smtClean="0"/>
          </a:p>
        </p:txBody>
      </p:sp>
    </p:spTree>
    <p:extLst>
      <p:ext uri="{BB962C8B-B14F-4D97-AF65-F5344CB8AC3E}">
        <p14:creationId xmlns:p14="http://schemas.microsoft.com/office/powerpoint/2010/main" val="4097025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1905000" y="1219200"/>
            <a:ext cx="0" cy="2057400"/>
          </a:xfrm>
          <a:prstGeom prst="line">
            <a:avLst/>
          </a:prstGeom>
          <a:noFill/>
          <a:ln w="349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Oval 8"/>
          <p:cNvSpPr>
            <a:spLocks noChangeArrowheads="1"/>
          </p:cNvSpPr>
          <p:nvPr/>
        </p:nvSpPr>
        <p:spPr bwMode="auto">
          <a:xfrm>
            <a:off x="163513" y="2103438"/>
            <a:ext cx="347662" cy="34766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bg-BG" altLang="bg-BG" sz="2400">
              <a:latin typeface="Times New Roman" pitchFamily="18" charset="0"/>
            </a:endParaRPr>
          </a:p>
        </p:txBody>
      </p:sp>
      <p:sp>
        <p:nvSpPr>
          <p:cNvPr id="6" name="Oval 9"/>
          <p:cNvSpPr>
            <a:spLocks noChangeArrowheads="1"/>
          </p:cNvSpPr>
          <p:nvPr/>
        </p:nvSpPr>
        <p:spPr bwMode="auto">
          <a:xfrm>
            <a:off x="739775" y="2105025"/>
            <a:ext cx="349250" cy="34766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bg-BG" altLang="bg-BG" sz="2400">
              <a:latin typeface="Times New Roman" pitchFamily="18" charset="0"/>
            </a:endParaRPr>
          </a:p>
        </p:txBody>
      </p:sp>
      <p:sp>
        <p:nvSpPr>
          <p:cNvPr id="7" name="Oval 10"/>
          <p:cNvSpPr>
            <a:spLocks noChangeArrowheads="1"/>
          </p:cNvSpPr>
          <p:nvPr/>
        </p:nvSpPr>
        <p:spPr bwMode="auto">
          <a:xfrm>
            <a:off x="1317625" y="2105025"/>
            <a:ext cx="347663" cy="347663"/>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bg-BG" altLang="bg-BG" sz="2400">
              <a:latin typeface="Times New Roman" pitchFamily="18" charset="0"/>
            </a:endParaRPr>
          </a:p>
        </p:txBody>
      </p:sp>
      <p:sp>
        <p:nvSpPr>
          <p:cNvPr id="14338" name="Rectangle 2"/>
          <p:cNvSpPr>
            <a:spLocks noGrp="1" noChangeArrowheads="1"/>
          </p:cNvSpPr>
          <p:nvPr>
            <p:ph type="ctrTitle"/>
          </p:nvPr>
        </p:nvSpPr>
        <p:spPr>
          <a:xfrm>
            <a:off x="2133600" y="1371600"/>
            <a:ext cx="6477000" cy="1752600"/>
          </a:xfrm>
        </p:spPr>
        <p:txBody>
          <a:bodyPr/>
          <a:lstStyle>
            <a:lvl1pPr>
              <a:defRPr sz="5400"/>
            </a:lvl1pPr>
          </a:lstStyle>
          <a:p>
            <a:pPr lvl="0"/>
            <a:r>
              <a:rPr lang="bg-BG" altLang="bg-BG" noProof="0" smtClean="0"/>
              <a:t>Click to edit Master title style</a:t>
            </a:r>
          </a:p>
        </p:txBody>
      </p:sp>
      <p:sp>
        <p:nvSpPr>
          <p:cNvPr id="14339"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pPr lvl="0"/>
            <a:r>
              <a:rPr lang="bg-BG" altLang="bg-BG" noProof="0" smtClean="0"/>
              <a:t>Click to edit Master subtitle style</a:t>
            </a:r>
          </a:p>
        </p:txBody>
      </p:sp>
      <p:sp>
        <p:nvSpPr>
          <p:cNvPr id="8" name="Rectangle 4"/>
          <p:cNvSpPr>
            <a:spLocks noGrp="1" noChangeArrowheads="1"/>
          </p:cNvSpPr>
          <p:nvPr>
            <p:ph type="dt" sz="half" idx="10"/>
          </p:nvPr>
        </p:nvSpPr>
        <p:spPr>
          <a:xfrm>
            <a:off x="7086600" y="6248400"/>
            <a:ext cx="1524000" cy="457200"/>
          </a:xfrm>
        </p:spPr>
        <p:txBody>
          <a:bodyPr/>
          <a:lstStyle>
            <a:lvl1pPr>
              <a:defRPr/>
            </a:lvl1pPr>
          </a:lstStyle>
          <a:p>
            <a:fld id="{EA442204-E76E-4529-AB42-CDD2722C9CB4}" type="datetime1">
              <a:rPr lang="en-US" altLang="en-US" smtClean="0"/>
              <a:t>3/2/2017</a:t>
            </a:fld>
            <a:endParaRPr lang="bg-BG" altLang="bg-BG"/>
          </a:p>
        </p:txBody>
      </p:sp>
      <p:sp>
        <p:nvSpPr>
          <p:cNvPr id="9" name="Rectangle 5"/>
          <p:cNvSpPr>
            <a:spLocks noGrp="1" noChangeArrowheads="1"/>
          </p:cNvSpPr>
          <p:nvPr>
            <p:ph type="ftr" sz="quarter" idx="11"/>
          </p:nvPr>
        </p:nvSpPr>
        <p:spPr>
          <a:xfrm>
            <a:off x="3810000" y="6248400"/>
            <a:ext cx="2895600" cy="457200"/>
          </a:xfrm>
        </p:spPr>
        <p:txBody>
          <a:bodyPr/>
          <a:lstStyle>
            <a:lvl1pPr>
              <a:defRPr/>
            </a:lvl1pPr>
          </a:lstStyle>
          <a:p>
            <a:endParaRPr lang="bg-BG" altLang="bg-BG"/>
          </a:p>
        </p:txBody>
      </p:sp>
      <p:sp>
        <p:nvSpPr>
          <p:cNvPr id="10" name="Rectangle 6"/>
          <p:cNvSpPr>
            <a:spLocks noGrp="1" noChangeArrowheads="1"/>
          </p:cNvSpPr>
          <p:nvPr>
            <p:ph type="sldNum" sz="quarter" idx="12"/>
          </p:nvPr>
        </p:nvSpPr>
        <p:spPr>
          <a:xfrm>
            <a:off x="2209800" y="6248400"/>
            <a:ext cx="1219200" cy="457200"/>
          </a:xfrm>
        </p:spPr>
        <p:txBody>
          <a:bodyPr/>
          <a:lstStyle>
            <a:lvl1pPr>
              <a:defRPr/>
            </a:lvl1pPr>
          </a:lstStyle>
          <a:p>
            <a:fld id="{7D41A12C-29FC-471A-89B1-B17130158FF5}" type="slidenum">
              <a:rPr lang="bg-BG" altLang="bg-BG"/>
              <a:pPr/>
              <a:t>‹#›</a:t>
            </a:fld>
            <a:endParaRPr lang="bg-BG" altLang="bg-BG"/>
          </a:p>
        </p:txBody>
      </p:sp>
    </p:spTree>
    <p:extLst>
      <p:ext uri="{BB962C8B-B14F-4D97-AF65-F5344CB8AC3E}">
        <p14:creationId xmlns:p14="http://schemas.microsoft.com/office/powerpoint/2010/main" val="629201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fld id="{F5EC8B8A-C5E7-491E-99EB-94B1899A5379}" type="datetime1">
              <a:rPr lang="en-US" altLang="en-US" smtClean="0"/>
              <a:t>3/2/2017</a:t>
            </a:fld>
            <a:endParaRPr lang="bg-BG" altLang="bg-BG"/>
          </a:p>
        </p:txBody>
      </p:sp>
      <p:sp>
        <p:nvSpPr>
          <p:cNvPr id="5" name="Rectangle 5"/>
          <p:cNvSpPr>
            <a:spLocks noGrp="1" noChangeArrowheads="1"/>
          </p:cNvSpPr>
          <p:nvPr>
            <p:ph type="ftr" sz="quarter" idx="11"/>
          </p:nvPr>
        </p:nvSpPr>
        <p:spPr>
          <a:ln/>
        </p:spPr>
        <p:txBody>
          <a:bodyPr/>
          <a:lstStyle>
            <a:lvl1pPr>
              <a:defRPr/>
            </a:lvl1pPr>
          </a:lstStyle>
          <a:p>
            <a:endParaRPr lang="bg-BG" altLang="bg-BG"/>
          </a:p>
        </p:txBody>
      </p:sp>
      <p:sp>
        <p:nvSpPr>
          <p:cNvPr id="6" name="Rectangle 6"/>
          <p:cNvSpPr>
            <a:spLocks noGrp="1" noChangeArrowheads="1"/>
          </p:cNvSpPr>
          <p:nvPr>
            <p:ph type="sldNum" sz="quarter" idx="12"/>
          </p:nvPr>
        </p:nvSpPr>
        <p:spPr>
          <a:ln/>
        </p:spPr>
        <p:txBody>
          <a:bodyPr/>
          <a:lstStyle>
            <a:lvl1pPr>
              <a:defRPr/>
            </a:lvl1pPr>
          </a:lstStyle>
          <a:p>
            <a:fld id="{98693E79-6C58-4462-AFFB-2A72FFAA7D89}" type="slidenum">
              <a:rPr lang="bg-BG" altLang="bg-BG"/>
              <a:pPr/>
              <a:t>‹#›</a:t>
            </a:fld>
            <a:endParaRPr lang="bg-BG" altLang="bg-BG"/>
          </a:p>
        </p:txBody>
      </p:sp>
    </p:spTree>
    <p:extLst>
      <p:ext uri="{BB962C8B-B14F-4D97-AF65-F5344CB8AC3E}">
        <p14:creationId xmlns:p14="http://schemas.microsoft.com/office/powerpoint/2010/main" val="6094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90500"/>
            <a:ext cx="1752600" cy="5829300"/>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1524000" y="190500"/>
            <a:ext cx="5105400" cy="582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fld id="{90FC78F0-BD3A-4D32-AB88-6DAE62A7F7B7}" type="datetime1">
              <a:rPr lang="en-US" altLang="en-US" smtClean="0"/>
              <a:t>3/2/2017</a:t>
            </a:fld>
            <a:endParaRPr lang="bg-BG" altLang="bg-BG"/>
          </a:p>
        </p:txBody>
      </p:sp>
      <p:sp>
        <p:nvSpPr>
          <p:cNvPr id="5" name="Rectangle 5"/>
          <p:cNvSpPr>
            <a:spLocks noGrp="1" noChangeArrowheads="1"/>
          </p:cNvSpPr>
          <p:nvPr>
            <p:ph type="ftr" sz="quarter" idx="11"/>
          </p:nvPr>
        </p:nvSpPr>
        <p:spPr>
          <a:ln/>
        </p:spPr>
        <p:txBody>
          <a:bodyPr/>
          <a:lstStyle>
            <a:lvl1pPr>
              <a:defRPr/>
            </a:lvl1pPr>
          </a:lstStyle>
          <a:p>
            <a:endParaRPr lang="bg-BG" altLang="bg-BG"/>
          </a:p>
        </p:txBody>
      </p:sp>
      <p:sp>
        <p:nvSpPr>
          <p:cNvPr id="6" name="Rectangle 6"/>
          <p:cNvSpPr>
            <a:spLocks noGrp="1" noChangeArrowheads="1"/>
          </p:cNvSpPr>
          <p:nvPr>
            <p:ph type="sldNum" sz="quarter" idx="12"/>
          </p:nvPr>
        </p:nvSpPr>
        <p:spPr>
          <a:ln/>
        </p:spPr>
        <p:txBody>
          <a:bodyPr/>
          <a:lstStyle>
            <a:lvl1pPr>
              <a:defRPr/>
            </a:lvl1pPr>
          </a:lstStyle>
          <a:p>
            <a:fld id="{FB9E1D6B-9E6B-46C7-BF60-3C70512C2E36}" type="slidenum">
              <a:rPr lang="bg-BG" altLang="bg-BG"/>
              <a:pPr/>
              <a:t>‹#›</a:t>
            </a:fld>
            <a:endParaRPr lang="bg-BG" altLang="bg-BG"/>
          </a:p>
        </p:txBody>
      </p:sp>
    </p:spTree>
    <p:extLst>
      <p:ext uri="{BB962C8B-B14F-4D97-AF65-F5344CB8AC3E}">
        <p14:creationId xmlns:p14="http://schemas.microsoft.com/office/powerpoint/2010/main" val="1582681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fld id="{21368AE3-679D-401F-AB3A-78A8DEC407CC}" type="datetime1">
              <a:rPr lang="en-US" altLang="en-US" smtClean="0"/>
              <a:t>3/2/2017</a:t>
            </a:fld>
            <a:endParaRPr lang="bg-BG" altLang="bg-BG"/>
          </a:p>
        </p:txBody>
      </p:sp>
      <p:sp>
        <p:nvSpPr>
          <p:cNvPr id="5" name="Rectangle 5"/>
          <p:cNvSpPr>
            <a:spLocks noGrp="1" noChangeArrowheads="1"/>
          </p:cNvSpPr>
          <p:nvPr>
            <p:ph type="ftr" sz="quarter" idx="11"/>
          </p:nvPr>
        </p:nvSpPr>
        <p:spPr>
          <a:ln/>
        </p:spPr>
        <p:txBody>
          <a:bodyPr/>
          <a:lstStyle>
            <a:lvl1pPr>
              <a:defRPr/>
            </a:lvl1pPr>
          </a:lstStyle>
          <a:p>
            <a:endParaRPr lang="bg-BG" altLang="bg-BG"/>
          </a:p>
        </p:txBody>
      </p:sp>
      <p:sp>
        <p:nvSpPr>
          <p:cNvPr id="6" name="Rectangle 6"/>
          <p:cNvSpPr>
            <a:spLocks noGrp="1" noChangeArrowheads="1"/>
          </p:cNvSpPr>
          <p:nvPr>
            <p:ph type="sldNum" sz="quarter" idx="12"/>
          </p:nvPr>
        </p:nvSpPr>
        <p:spPr>
          <a:ln/>
        </p:spPr>
        <p:txBody>
          <a:bodyPr/>
          <a:lstStyle>
            <a:lvl1pPr>
              <a:defRPr/>
            </a:lvl1pPr>
          </a:lstStyle>
          <a:p>
            <a:fld id="{93A793A8-6AE9-402B-A4B2-7A235D68AE24}" type="slidenum">
              <a:rPr lang="bg-BG" altLang="bg-BG"/>
              <a:pPr/>
              <a:t>‹#›</a:t>
            </a:fld>
            <a:endParaRPr lang="bg-BG" altLang="bg-BG"/>
          </a:p>
        </p:txBody>
      </p:sp>
    </p:spTree>
    <p:extLst>
      <p:ext uri="{BB962C8B-B14F-4D97-AF65-F5344CB8AC3E}">
        <p14:creationId xmlns:p14="http://schemas.microsoft.com/office/powerpoint/2010/main" val="1907893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6E27A846-F4F7-418D-B6AD-EADB799B2A64}" type="datetime1">
              <a:rPr lang="en-US" altLang="en-US" smtClean="0"/>
              <a:t>3/2/2017</a:t>
            </a:fld>
            <a:endParaRPr lang="bg-BG" altLang="bg-BG"/>
          </a:p>
        </p:txBody>
      </p:sp>
      <p:sp>
        <p:nvSpPr>
          <p:cNvPr id="5" name="Rectangle 5"/>
          <p:cNvSpPr>
            <a:spLocks noGrp="1" noChangeArrowheads="1"/>
          </p:cNvSpPr>
          <p:nvPr>
            <p:ph type="ftr" sz="quarter" idx="11"/>
          </p:nvPr>
        </p:nvSpPr>
        <p:spPr>
          <a:ln/>
        </p:spPr>
        <p:txBody>
          <a:bodyPr/>
          <a:lstStyle>
            <a:lvl1pPr>
              <a:defRPr/>
            </a:lvl1pPr>
          </a:lstStyle>
          <a:p>
            <a:endParaRPr lang="bg-BG" altLang="bg-BG"/>
          </a:p>
        </p:txBody>
      </p:sp>
      <p:sp>
        <p:nvSpPr>
          <p:cNvPr id="6" name="Rectangle 6"/>
          <p:cNvSpPr>
            <a:spLocks noGrp="1" noChangeArrowheads="1"/>
          </p:cNvSpPr>
          <p:nvPr>
            <p:ph type="sldNum" sz="quarter" idx="12"/>
          </p:nvPr>
        </p:nvSpPr>
        <p:spPr>
          <a:ln/>
        </p:spPr>
        <p:txBody>
          <a:bodyPr/>
          <a:lstStyle>
            <a:lvl1pPr>
              <a:defRPr/>
            </a:lvl1pPr>
          </a:lstStyle>
          <a:p>
            <a:fld id="{2EEACB44-726A-4A77-8BA3-D3215FB64950}" type="slidenum">
              <a:rPr lang="bg-BG" altLang="bg-BG"/>
              <a:pPr/>
              <a:t>‹#›</a:t>
            </a:fld>
            <a:endParaRPr lang="bg-BG" altLang="bg-BG"/>
          </a:p>
        </p:txBody>
      </p:sp>
    </p:spTree>
    <p:extLst>
      <p:ext uri="{BB962C8B-B14F-4D97-AF65-F5344CB8AC3E}">
        <p14:creationId xmlns:p14="http://schemas.microsoft.com/office/powerpoint/2010/main" val="346815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Rectangle 4"/>
          <p:cNvSpPr>
            <a:spLocks noGrp="1" noChangeArrowheads="1"/>
          </p:cNvSpPr>
          <p:nvPr>
            <p:ph type="dt" sz="half" idx="10"/>
          </p:nvPr>
        </p:nvSpPr>
        <p:spPr>
          <a:ln/>
        </p:spPr>
        <p:txBody>
          <a:bodyPr/>
          <a:lstStyle>
            <a:lvl1pPr>
              <a:defRPr/>
            </a:lvl1pPr>
          </a:lstStyle>
          <a:p>
            <a:fld id="{3C13A480-25E4-4BA6-9506-3D84434F8B85}" type="datetime1">
              <a:rPr lang="en-US" altLang="en-US" smtClean="0"/>
              <a:t>3/2/2017</a:t>
            </a:fld>
            <a:endParaRPr lang="bg-BG" altLang="bg-BG"/>
          </a:p>
        </p:txBody>
      </p:sp>
      <p:sp>
        <p:nvSpPr>
          <p:cNvPr id="6" name="Rectangle 5"/>
          <p:cNvSpPr>
            <a:spLocks noGrp="1" noChangeArrowheads="1"/>
          </p:cNvSpPr>
          <p:nvPr>
            <p:ph type="ftr" sz="quarter" idx="11"/>
          </p:nvPr>
        </p:nvSpPr>
        <p:spPr>
          <a:ln/>
        </p:spPr>
        <p:txBody>
          <a:bodyPr/>
          <a:lstStyle>
            <a:lvl1pPr>
              <a:defRPr/>
            </a:lvl1pPr>
          </a:lstStyle>
          <a:p>
            <a:endParaRPr lang="bg-BG" altLang="bg-BG"/>
          </a:p>
        </p:txBody>
      </p:sp>
      <p:sp>
        <p:nvSpPr>
          <p:cNvPr id="7" name="Rectangle 6"/>
          <p:cNvSpPr>
            <a:spLocks noGrp="1" noChangeArrowheads="1"/>
          </p:cNvSpPr>
          <p:nvPr>
            <p:ph type="sldNum" sz="quarter" idx="12"/>
          </p:nvPr>
        </p:nvSpPr>
        <p:spPr>
          <a:ln/>
        </p:spPr>
        <p:txBody>
          <a:bodyPr/>
          <a:lstStyle>
            <a:lvl1pPr>
              <a:defRPr/>
            </a:lvl1pPr>
          </a:lstStyle>
          <a:p>
            <a:fld id="{0EA8851F-CF3C-46D1-A684-11C065D92363}" type="slidenum">
              <a:rPr lang="bg-BG" altLang="bg-BG"/>
              <a:pPr/>
              <a:t>‹#›</a:t>
            </a:fld>
            <a:endParaRPr lang="bg-BG" altLang="bg-BG"/>
          </a:p>
        </p:txBody>
      </p:sp>
    </p:spTree>
    <p:extLst>
      <p:ext uri="{BB962C8B-B14F-4D97-AF65-F5344CB8AC3E}">
        <p14:creationId xmlns:p14="http://schemas.microsoft.com/office/powerpoint/2010/main" val="91088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Rectangle 4"/>
          <p:cNvSpPr>
            <a:spLocks noGrp="1" noChangeArrowheads="1"/>
          </p:cNvSpPr>
          <p:nvPr>
            <p:ph type="dt" sz="half" idx="10"/>
          </p:nvPr>
        </p:nvSpPr>
        <p:spPr>
          <a:ln/>
        </p:spPr>
        <p:txBody>
          <a:bodyPr/>
          <a:lstStyle>
            <a:lvl1pPr>
              <a:defRPr/>
            </a:lvl1pPr>
          </a:lstStyle>
          <a:p>
            <a:fld id="{E196189E-4DE1-49DA-A529-70FFE0FDD2D7}" type="datetime1">
              <a:rPr lang="en-US" altLang="en-US" smtClean="0"/>
              <a:t>3/2/2017</a:t>
            </a:fld>
            <a:endParaRPr lang="bg-BG" altLang="bg-BG"/>
          </a:p>
        </p:txBody>
      </p:sp>
      <p:sp>
        <p:nvSpPr>
          <p:cNvPr id="8" name="Rectangle 5"/>
          <p:cNvSpPr>
            <a:spLocks noGrp="1" noChangeArrowheads="1"/>
          </p:cNvSpPr>
          <p:nvPr>
            <p:ph type="ftr" sz="quarter" idx="11"/>
          </p:nvPr>
        </p:nvSpPr>
        <p:spPr>
          <a:ln/>
        </p:spPr>
        <p:txBody>
          <a:bodyPr/>
          <a:lstStyle>
            <a:lvl1pPr>
              <a:defRPr/>
            </a:lvl1pPr>
          </a:lstStyle>
          <a:p>
            <a:endParaRPr lang="bg-BG" altLang="bg-BG"/>
          </a:p>
        </p:txBody>
      </p:sp>
      <p:sp>
        <p:nvSpPr>
          <p:cNvPr id="9" name="Rectangle 6"/>
          <p:cNvSpPr>
            <a:spLocks noGrp="1" noChangeArrowheads="1"/>
          </p:cNvSpPr>
          <p:nvPr>
            <p:ph type="sldNum" sz="quarter" idx="12"/>
          </p:nvPr>
        </p:nvSpPr>
        <p:spPr>
          <a:ln/>
        </p:spPr>
        <p:txBody>
          <a:bodyPr/>
          <a:lstStyle>
            <a:lvl1pPr>
              <a:defRPr/>
            </a:lvl1pPr>
          </a:lstStyle>
          <a:p>
            <a:fld id="{4223B255-EC3F-4500-B8FA-92C90186B3D1}" type="slidenum">
              <a:rPr lang="bg-BG" altLang="bg-BG"/>
              <a:pPr/>
              <a:t>‹#›</a:t>
            </a:fld>
            <a:endParaRPr lang="bg-BG" altLang="bg-BG"/>
          </a:p>
        </p:txBody>
      </p:sp>
    </p:spTree>
    <p:extLst>
      <p:ext uri="{BB962C8B-B14F-4D97-AF65-F5344CB8AC3E}">
        <p14:creationId xmlns:p14="http://schemas.microsoft.com/office/powerpoint/2010/main" val="1166104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Rectangle 4"/>
          <p:cNvSpPr>
            <a:spLocks noGrp="1" noChangeArrowheads="1"/>
          </p:cNvSpPr>
          <p:nvPr>
            <p:ph type="dt" sz="half" idx="10"/>
          </p:nvPr>
        </p:nvSpPr>
        <p:spPr>
          <a:ln/>
        </p:spPr>
        <p:txBody>
          <a:bodyPr/>
          <a:lstStyle>
            <a:lvl1pPr>
              <a:defRPr/>
            </a:lvl1pPr>
          </a:lstStyle>
          <a:p>
            <a:fld id="{97AE7D4B-ABA4-4889-998D-20D0213CBED9}" type="datetime1">
              <a:rPr lang="en-US" altLang="en-US" smtClean="0"/>
              <a:t>3/2/2017</a:t>
            </a:fld>
            <a:endParaRPr lang="bg-BG" altLang="bg-BG"/>
          </a:p>
        </p:txBody>
      </p:sp>
      <p:sp>
        <p:nvSpPr>
          <p:cNvPr id="4" name="Rectangle 5"/>
          <p:cNvSpPr>
            <a:spLocks noGrp="1" noChangeArrowheads="1"/>
          </p:cNvSpPr>
          <p:nvPr>
            <p:ph type="ftr" sz="quarter" idx="11"/>
          </p:nvPr>
        </p:nvSpPr>
        <p:spPr>
          <a:ln/>
        </p:spPr>
        <p:txBody>
          <a:bodyPr/>
          <a:lstStyle>
            <a:lvl1pPr>
              <a:defRPr/>
            </a:lvl1pPr>
          </a:lstStyle>
          <a:p>
            <a:endParaRPr lang="bg-BG" altLang="bg-BG"/>
          </a:p>
        </p:txBody>
      </p:sp>
      <p:sp>
        <p:nvSpPr>
          <p:cNvPr id="5" name="Rectangle 6"/>
          <p:cNvSpPr>
            <a:spLocks noGrp="1" noChangeArrowheads="1"/>
          </p:cNvSpPr>
          <p:nvPr>
            <p:ph type="sldNum" sz="quarter" idx="12"/>
          </p:nvPr>
        </p:nvSpPr>
        <p:spPr>
          <a:ln/>
        </p:spPr>
        <p:txBody>
          <a:bodyPr/>
          <a:lstStyle>
            <a:lvl1pPr>
              <a:defRPr/>
            </a:lvl1pPr>
          </a:lstStyle>
          <a:p>
            <a:fld id="{EBE2A16A-91B9-45D8-9FB6-8056B8F5C7A1}" type="slidenum">
              <a:rPr lang="bg-BG" altLang="bg-BG"/>
              <a:pPr/>
              <a:t>‹#›</a:t>
            </a:fld>
            <a:endParaRPr lang="bg-BG" altLang="bg-BG"/>
          </a:p>
        </p:txBody>
      </p:sp>
    </p:spTree>
    <p:extLst>
      <p:ext uri="{BB962C8B-B14F-4D97-AF65-F5344CB8AC3E}">
        <p14:creationId xmlns:p14="http://schemas.microsoft.com/office/powerpoint/2010/main" val="197878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C07244A9-1322-43DB-A414-18F5B059C9D2}" type="datetime1">
              <a:rPr lang="en-US" altLang="en-US" smtClean="0"/>
              <a:t>3/2/2017</a:t>
            </a:fld>
            <a:endParaRPr lang="bg-BG" altLang="bg-BG"/>
          </a:p>
        </p:txBody>
      </p:sp>
      <p:sp>
        <p:nvSpPr>
          <p:cNvPr id="3" name="Rectangle 5"/>
          <p:cNvSpPr>
            <a:spLocks noGrp="1" noChangeArrowheads="1"/>
          </p:cNvSpPr>
          <p:nvPr>
            <p:ph type="ftr" sz="quarter" idx="11"/>
          </p:nvPr>
        </p:nvSpPr>
        <p:spPr>
          <a:ln/>
        </p:spPr>
        <p:txBody>
          <a:bodyPr/>
          <a:lstStyle>
            <a:lvl1pPr>
              <a:defRPr/>
            </a:lvl1pPr>
          </a:lstStyle>
          <a:p>
            <a:endParaRPr lang="bg-BG" altLang="bg-BG"/>
          </a:p>
        </p:txBody>
      </p:sp>
      <p:sp>
        <p:nvSpPr>
          <p:cNvPr id="4" name="Rectangle 6"/>
          <p:cNvSpPr>
            <a:spLocks noGrp="1" noChangeArrowheads="1"/>
          </p:cNvSpPr>
          <p:nvPr>
            <p:ph type="sldNum" sz="quarter" idx="12"/>
          </p:nvPr>
        </p:nvSpPr>
        <p:spPr>
          <a:ln/>
        </p:spPr>
        <p:txBody>
          <a:bodyPr/>
          <a:lstStyle>
            <a:lvl1pPr>
              <a:defRPr/>
            </a:lvl1pPr>
          </a:lstStyle>
          <a:p>
            <a:fld id="{639040E5-849B-4504-95D5-6F67B0F03506}" type="slidenum">
              <a:rPr lang="bg-BG" altLang="bg-BG"/>
              <a:pPr/>
              <a:t>‹#›</a:t>
            </a:fld>
            <a:endParaRPr lang="bg-BG" altLang="bg-BG"/>
          </a:p>
        </p:txBody>
      </p:sp>
    </p:spTree>
    <p:extLst>
      <p:ext uri="{BB962C8B-B14F-4D97-AF65-F5344CB8AC3E}">
        <p14:creationId xmlns:p14="http://schemas.microsoft.com/office/powerpoint/2010/main" val="2722116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4C73C1FC-D245-44DE-8FAF-E9BEB6DDBCB4}" type="datetime1">
              <a:rPr lang="en-US" altLang="en-US" smtClean="0"/>
              <a:t>3/2/2017</a:t>
            </a:fld>
            <a:endParaRPr lang="bg-BG" altLang="bg-BG"/>
          </a:p>
        </p:txBody>
      </p:sp>
      <p:sp>
        <p:nvSpPr>
          <p:cNvPr id="6" name="Rectangle 5"/>
          <p:cNvSpPr>
            <a:spLocks noGrp="1" noChangeArrowheads="1"/>
          </p:cNvSpPr>
          <p:nvPr>
            <p:ph type="ftr" sz="quarter" idx="11"/>
          </p:nvPr>
        </p:nvSpPr>
        <p:spPr>
          <a:ln/>
        </p:spPr>
        <p:txBody>
          <a:bodyPr/>
          <a:lstStyle>
            <a:lvl1pPr>
              <a:defRPr/>
            </a:lvl1pPr>
          </a:lstStyle>
          <a:p>
            <a:endParaRPr lang="bg-BG" altLang="bg-BG"/>
          </a:p>
        </p:txBody>
      </p:sp>
      <p:sp>
        <p:nvSpPr>
          <p:cNvPr id="7" name="Rectangle 6"/>
          <p:cNvSpPr>
            <a:spLocks noGrp="1" noChangeArrowheads="1"/>
          </p:cNvSpPr>
          <p:nvPr>
            <p:ph type="sldNum" sz="quarter" idx="12"/>
          </p:nvPr>
        </p:nvSpPr>
        <p:spPr>
          <a:ln/>
        </p:spPr>
        <p:txBody>
          <a:bodyPr/>
          <a:lstStyle>
            <a:lvl1pPr>
              <a:defRPr/>
            </a:lvl1pPr>
          </a:lstStyle>
          <a:p>
            <a:fld id="{9D939E60-22C4-4C2B-984A-05DBDF048865}" type="slidenum">
              <a:rPr lang="bg-BG" altLang="bg-BG"/>
              <a:pPr/>
              <a:t>‹#›</a:t>
            </a:fld>
            <a:endParaRPr lang="bg-BG" altLang="bg-BG"/>
          </a:p>
        </p:txBody>
      </p:sp>
    </p:spTree>
    <p:extLst>
      <p:ext uri="{BB962C8B-B14F-4D97-AF65-F5344CB8AC3E}">
        <p14:creationId xmlns:p14="http://schemas.microsoft.com/office/powerpoint/2010/main" val="2600035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7B7D5DE-D8F1-45F1-ADC7-4B7C2663D31E}" type="datetime1">
              <a:rPr lang="en-US" altLang="en-US" smtClean="0"/>
              <a:t>3/2/2017</a:t>
            </a:fld>
            <a:endParaRPr lang="bg-BG" altLang="bg-BG"/>
          </a:p>
        </p:txBody>
      </p:sp>
      <p:sp>
        <p:nvSpPr>
          <p:cNvPr id="6" name="Rectangle 5"/>
          <p:cNvSpPr>
            <a:spLocks noGrp="1" noChangeArrowheads="1"/>
          </p:cNvSpPr>
          <p:nvPr>
            <p:ph type="ftr" sz="quarter" idx="11"/>
          </p:nvPr>
        </p:nvSpPr>
        <p:spPr>
          <a:ln/>
        </p:spPr>
        <p:txBody>
          <a:bodyPr/>
          <a:lstStyle>
            <a:lvl1pPr>
              <a:defRPr/>
            </a:lvl1pPr>
          </a:lstStyle>
          <a:p>
            <a:endParaRPr lang="bg-BG" altLang="bg-BG"/>
          </a:p>
        </p:txBody>
      </p:sp>
      <p:sp>
        <p:nvSpPr>
          <p:cNvPr id="7" name="Rectangle 6"/>
          <p:cNvSpPr>
            <a:spLocks noGrp="1" noChangeArrowheads="1"/>
          </p:cNvSpPr>
          <p:nvPr>
            <p:ph type="sldNum" sz="quarter" idx="12"/>
          </p:nvPr>
        </p:nvSpPr>
        <p:spPr>
          <a:ln/>
        </p:spPr>
        <p:txBody>
          <a:bodyPr/>
          <a:lstStyle>
            <a:lvl1pPr>
              <a:defRPr/>
            </a:lvl1pPr>
          </a:lstStyle>
          <a:p>
            <a:fld id="{63396504-80BA-4B19-8F90-0C6F10F2CDC7}" type="slidenum">
              <a:rPr lang="bg-BG" altLang="bg-BG"/>
              <a:pPr/>
              <a:t>‹#›</a:t>
            </a:fld>
            <a:endParaRPr lang="bg-BG" altLang="bg-BG"/>
          </a:p>
        </p:txBody>
      </p:sp>
    </p:spTree>
    <p:extLst>
      <p:ext uri="{BB962C8B-B14F-4D97-AF65-F5344CB8AC3E}">
        <p14:creationId xmlns:p14="http://schemas.microsoft.com/office/powerpoint/2010/main" val="1870387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0" y="190500"/>
            <a:ext cx="7010400" cy="152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bg-BG" smtClean="0"/>
              <a:t>Click to edit Master title style</a:t>
            </a:r>
          </a:p>
        </p:txBody>
      </p:sp>
      <p:sp>
        <p:nvSpPr>
          <p:cNvPr id="1027" name="Rectangle 3"/>
          <p:cNvSpPr>
            <a:spLocks noGrp="1" noChangeArrowheads="1"/>
          </p:cNvSpPr>
          <p:nvPr>
            <p:ph type="body" idx="1"/>
          </p:nvPr>
        </p:nvSpPr>
        <p:spPr bwMode="auto">
          <a:xfrm>
            <a:off x="1524000" y="1905000"/>
            <a:ext cx="7010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bg-BG" smtClean="0"/>
              <a:t>Click to edit Master text styles</a:t>
            </a:r>
          </a:p>
          <a:p>
            <a:pPr lvl="1"/>
            <a:r>
              <a:rPr lang="bg-BG" altLang="bg-BG" smtClean="0"/>
              <a:t>Second level</a:t>
            </a:r>
          </a:p>
          <a:p>
            <a:pPr lvl="2"/>
            <a:r>
              <a:rPr lang="bg-BG" altLang="bg-BG" smtClean="0"/>
              <a:t>Third level</a:t>
            </a:r>
          </a:p>
          <a:p>
            <a:pPr lvl="3"/>
            <a:r>
              <a:rPr lang="bg-BG" altLang="bg-BG" smtClean="0"/>
              <a:t>Fourth level</a:t>
            </a:r>
          </a:p>
          <a:p>
            <a:pPr lvl="4"/>
            <a:r>
              <a:rPr lang="bg-BG" altLang="bg-BG" smtClean="0"/>
              <a:t>Fifth level</a:t>
            </a:r>
          </a:p>
        </p:txBody>
      </p:sp>
      <p:sp>
        <p:nvSpPr>
          <p:cNvPr id="13316" name="Rectangle 4"/>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C2649178-9CD5-4F22-BB18-C3C1BCAF62AB}" type="datetime1">
              <a:rPr lang="en-US" altLang="en-US" smtClean="0"/>
              <a:t>3/2/2017</a:t>
            </a:fld>
            <a:endParaRPr lang="bg-BG" altLang="bg-BG"/>
          </a:p>
        </p:txBody>
      </p:sp>
      <p:sp>
        <p:nvSpPr>
          <p:cNvPr id="13317" name="Rectangle 5"/>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bg-BG" altLang="bg-BG"/>
          </a:p>
        </p:txBody>
      </p:sp>
      <p:sp>
        <p:nvSpPr>
          <p:cNvPr id="13318" name="Rectangle 6"/>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F26CD0CD-4AE6-4738-81CC-5B1CD05E2A21}" type="slidenum">
              <a:rPr lang="bg-BG" altLang="bg-BG"/>
              <a:pPr/>
              <a:t>‹#›</a:t>
            </a:fld>
            <a:endParaRPr lang="bg-BG" altLang="bg-BG"/>
          </a:p>
        </p:txBody>
      </p:sp>
      <p:sp>
        <p:nvSpPr>
          <p:cNvPr id="1031"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Oval 8"/>
          <p:cNvSpPr>
            <a:spLocks noChangeArrowheads="1"/>
          </p:cNvSpPr>
          <p:nvPr/>
        </p:nvSpPr>
        <p:spPr bwMode="auto">
          <a:xfrm>
            <a:off x="152400" y="838200"/>
            <a:ext cx="228600" cy="228600"/>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bg-BG" altLang="bg-BG" sz="2400">
              <a:latin typeface="Times New Roman" pitchFamily="18" charset="0"/>
            </a:endParaRPr>
          </a:p>
        </p:txBody>
      </p:sp>
      <p:sp>
        <p:nvSpPr>
          <p:cNvPr id="1033" name="Oval 9"/>
          <p:cNvSpPr>
            <a:spLocks noChangeArrowheads="1"/>
          </p:cNvSpPr>
          <p:nvPr/>
        </p:nvSpPr>
        <p:spPr bwMode="auto">
          <a:xfrm>
            <a:off x="539750" y="838200"/>
            <a:ext cx="228600" cy="22860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bg-BG" altLang="bg-BG" sz="2400">
              <a:latin typeface="Times New Roman" pitchFamily="18" charset="0"/>
            </a:endParaRPr>
          </a:p>
        </p:txBody>
      </p:sp>
      <p:sp>
        <p:nvSpPr>
          <p:cNvPr id="1034" name="Oval 10"/>
          <p:cNvSpPr>
            <a:spLocks noChangeArrowheads="1"/>
          </p:cNvSpPr>
          <p:nvPr/>
        </p:nvSpPr>
        <p:spPr bwMode="auto">
          <a:xfrm>
            <a:off x="927100" y="838200"/>
            <a:ext cx="228600" cy="22860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bg-BG" altLang="bg-BG"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80" r:id="rId1"/>
    <p:sldLayoutId id="2147483679" r:id="rId2"/>
    <p:sldLayoutId id="2147483678" r:id="rId3"/>
    <p:sldLayoutId id="2147483677" r:id="rId4"/>
    <p:sldLayoutId id="2147483676" r:id="rId5"/>
    <p:sldLayoutId id="2147483675" r:id="rId6"/>
    <p:sldLayoutId id="2147483674" r:id="rId7"/>
    <p:sldLayoutId id="2147483673" r:id="rId8"/>
    <p:sldLayoutId id="2147483672" r:id="rId9"/>
    <p:sldLayoutId id="2147483671" r:id="rId10"/>
    <p:sldLayoutId id="2147483670" r:id="rId11"/>
  </p:sldLayoutIdLst>
  <p:timing>
    <p:tnLst>
      <p:par>
        <p:cTn id="1" dur="indefinite" restart="never" nodeType="tmRoot"/>
      </p:par>
    </p:tnLst>
  </p:timing>
  <p:hf hdr="0" ft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2"/>
          </a:solidFill>
          <a:latin typeface="+mn-lt"/>
        </a:defRPr>
      </a:lvl3pPr>
      <a:lvl4pPr marL="1600200" indent="-228600" algn="l" rtl="0" eaLnBrk="0" fontAlgn="base" hangingPunct="0">
        <a:spcBef>
          <a:spcPct val="20000"/>
        </a:spcBef>
        <a:spcAft>
          <a:spcPct val="0"/>
        </a:spcAft>
        <a:buClr>
          <a:schemeClr val="tx1"/>
        </a:buClr>
        <a:buChar char="•"/>
        <a:defRPr sz="2000">
          <a:solidFill>
            <a:schemeClr val="tx2"/>
          </a:solidFill>
          <a:latin typeface="+mn-lt"/>
        </a:defRPr>
      </a:lvl4pPr>
      <a:lvl5pPr marL="2057400" indent="-228600" algn="l" rtl="0" eaLnBrk="0" fontAlgn="base" hangingPunct="0">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5"/>
          <p:cNvSpPr>
            <a:spLocks noChangeShapeType="1"/>
          </p:cNvSpPr>
          <p:nvPr/>
        </p:nvSpPr>
        <p:spPr bwMode="auto">
          <a:xfrm>
            <a:off x="2581275" y="901700"/>
            <a:ext cx="4813300"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0" name="Rectangle 7"/>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spcBef>
                <a:spcPct val="0"/>
              </a:spcBef>
              <a:buFontTx/>
              <a:buNone/>
            </a:pPr>
            <a:endParaRPr lang="en-US" altLang="en-US" sz="1800">
              <a:latin typeface="Arial Black" pitchFamily="34" charset="0"/>
            </a:endParaRPr>
          </a:p>
        </p:txBody>
      </p:sp>
      <p:sp>
        <p:nvSpPr>
          <p:cNvPr id="4101" name="Rectangle 8"/>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spcBef>
                <a:spcPct val="0"/>
              </a:spcBef>
              <a:buFontTx/>
              <a:buNone/>
            </a:pPr>
            <a:endParaRPr lang="en-US" altLang="en-US" sz="1800">
              <a:latin typeface="Arial Black" pitchFamily="34" charset="0"/>
            </a:endParaRPr>
          </a:p>
        </p:txBody>
      </p:sp>
      <p:sp>
        <p:nvSpPr>
          <p:cNvPr id="11270" name="Rectangle 9"/>
          <p:cNvSpPr>
            <a:spLocks noChangeArrowheads="1"/>
          </p:cNvSpPr>
          <p:nvPr/>
        </p:nvSpPr>
        <p:spPr bwMode="auto">
          <a:xfrm>
            <a:off x="0" y="142875"/>
            <a:ext cx="9144000" cy="1417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lgn="ctr">
              <a:defRPr/>
            </a:pPr>
            <a:r>
              <a:rPr lang="bg-BG" altLang="en-US" sz="2400" b="1" dirty="0" smtClean="0">
                <a:solidFill>
                  <a:schemeClr val="accent2"/>
                </a:solidFill>
                <a:latin typeface="Times New Roman" panose="02020603050405020304" pitchFamily="18" charset="0"/>
                <a:cs typeface="Times New Roman" panose="02020603050405020304" pitchFamily="18" charset="0"/>
              </a:rPr>
              <a:t>	</a:t>
            </a:r>
            <a:r>
              <a:rPr lang="bg-BG" altLang="en-US" sz="2400" b="1" dirty="0" smtClean="0">
                <a:solidFill>
                  <a:srgbClr val="002060"/>
                </a:solidFill>
                <a:latin typeface="Times New Roman" panose="02020603050405020304" pitchFamily="18" charset="0"/>
                <a:cs typeface="Times New Roman" panose="02020603050405020304" pitchFamily="18" charset="0"/>
              </a:rPr>
              <a:t>МЕДИЦИНСКИ УНИВЕРСИТЕТ </a:t>
            </a:r>
            <a:r>
              <a:rPr lang="bg-BG" altLang="en-US" sz="2400" b="1" dirty="0" smtClean="0">
                <a:solidFill>
                  <a:srgbClr val="002060"/>
                </a:solidFill>
                <a:cs typeface="Times New Roman" panose="02020603050405020304" pitchFamily="18" charset="0"/>
              </a:rPr>
              <a:t>–</a:t>
            </a:r>
            <a:r>
              <a:rPr lang="bg-BG" altLang="en-US" sz="2400" b="1" dirty="0" smtClean="0">
                <a:solidFill>
                  <a:srgbClr val="002060"/>
                </a:solidFill>
                <a:latin typeface="Times New Roman" panose="02020603050405020304" pitchFamily="18" charset="0"/>
                <a:cs typeface="Times New Roman" panose="02020603050405020304" pitchFamily="18" charset="0"/>
              </a:rPr>
              <a:t> ПЛЕВЕН</a:t>
            </a:r>
            <a:endParaRPr lang="bg-BG" altLang="en-US" sz="2400" b="1" dirty="0" smtClean="0">
              <a:solidFill>
                <a:srgbClr val="002060"/>
              </a:solidFill>
            </a:endParaRPr>
          </a:p>
          <a:p>
            <a:pPr algn="ctr">
              <a:defRPr/>
            </a:pPr>
            <a:r>
              <a:rPr lang="bg-BG" altLang="en-US" sz="2000" b="1" dirty="0" smtClean="0">
                <a:solidFill>
                  <a:srgbClr val="002060"/>
                </a:solidFill>
                <a:latin typeface="+mn-lt"/>
                <a:cs typeface="Times New Roman" panose="02020603050405020304" pitchFamily="18" charset="0"/>
              </a:rPr>
              <a:t>	ФАКУЛТЕТ „ОБЩЕСТВЕНО ЗДРАВЕ“</a:t>
            </a:r>
            <a:endParaRPr lang="en-US" altLang="en-US" sz="2000" b="1" dirty="0" smtClean="0">
              <a:solidFill>
                <a:srgbClr val="002060"/>
              </a:solidFill>
              <a:latin typeface="+mn-lt"/>
              <a:cs typeface="Times New Roman" panose="02020603050405020304" pitchFamily="18" charset="0"/>
            </a:endParaRPr>
          </a:p>
          <a:p>
            <a:pPr algn="ctr">
              <a:spcBef>
                <a:spcPts val="600"/>
              </a:spcBef>
              <a:defRPr/>
            </a:pPr>
            <a:r>
              <a:rPr lang="bg-BG" altLang="en-US" b="1" dirty="0" smtClean="0">
                <a:solidFill>
                  <a:srgbClr val="002060"/>
                </a:solidFill>
                <a:latin typeface="Times New Roman" panose="02020603050405020304" pitchFamily="18" charset="0"/>
                <a:cs typeface="Times New Roman" panose="02020603050405020304" pitchFamily="18" charset="0"/>
              </a:rPr>
              <a:t>	ЦЕНТЪР ЗА ДИСТАНЦИОННО ОБУЧЕНИЕ</a:t>
            </a:r>
            <a:endParaRPr lang="bg-BG" altLang="en-US" b="1" dirty="0" smtClean="0">
              <a:solidFill>
                <a:srgbClr val="002060"/>
              </a:solidFill>
            </a:endParaRPr>
          </a:p>
          <a:p>
            <a:pPr algn="ctr">
              <a:defRPr/>
            </a:pPr>
            <a:endParaRPr lang="bg-BG" altLang="en-US" sz="2000" b="1" dirty="0" smtClean="0">
              <a:solidFill>
                <a:schemeClr val="accent2"/>
              </a:solidFill>
              <a:latin typeface="Arial Unicode MS" panose="020B0604020202020204" pitchFamily="34" charset="-128"/>
              <a:cs typeface="Times New Roman" panose="02020603050405020304" pitchFamily="18" charset="0"/>
            </a:endParaRPr>
          </a:p>
        </p:txBody>
      </p:sp>
      <p:sp>
        <p:nvSpPr>
          <p:cNvPr id="41994" name="Text Box 4"/>
          <p:cNvSpPr txBox="1">
            <a:spLocks noChangeArrowheads="1"/>
          </p:cNvSpPr>
          <p:nvPr/>
        </p:nvSpPr>
        <p:spPr bwMode="auto">
          <a:xfrm>
            <a:off x="265113" y="1616075"/>
            <a:ext cx="1968500" cy="3683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spcBef>
                <a:spcPct val="50000"/>
              </a:spcBef>
              <a:defRPr/>
            </a:pPr>
            <a:r>
              <a:rPr lang="bg-BG" altLang="bg-BG" dirty="0" smtClean="0">
                <a:solidFill>
                  <a:srgbClr val="002060"/>
                </a:solidFill>
                <a:cs typeface="+mn-cs"/>
              </a:rPr>
              <a:t>Лекция </a:t>
            </a:r>
            <a:r>
              <a:rPr lang="bg-BG" altLang="bg-BG" dirty="0" smtClean="0">
                <a:solidFill>
                  <a:srgbClr val="002060"/>
                </a:solidFill>
                <a:cs typeface="+mn-cs"/>
              </a:rPr>
              <a:t>№8</a:t>
            </a:r>
            <a:endParaRPr lang="bg-BG" altLang="bg-BG" dirty="0" smtClean="0">
              <a:solidFill>
                <a:srgbClr val="002060"/>
              </a:solidFill>
              <a:cs typeface="+mn-cs"/>
            </a:endParaRPr>
          </a:p>
        </p:txBody>
      </p:sp>
      <p:sp>
        <p:nvSpPr>
          <p:cNvPr id="4104" name="WordArt 5"/>
          <p:cNvSpPr>
            <a:spLocks noChangeArrowheads="1" noChangeShapeType="1" noTextEdit="1"/>
          </p:cNvSpPr>
          <p:nvPr/>
        </p:nvSpPr>
        <p:spPr bwMode="auto">
          <a:xfrm>
            <a:off x="446088" y="3124200"/>
            <a:ext cx="8394700" cy="1734512"/>
          </a:xfrm>
          <a:prstGeom prst="rect">
            <a:avLst/>
          </a:prstGeom>
        </p:spPr>
        <p:txBody>
          <a:bodyPr wrap="none" fromWordArt="1">
            <a:prstTxWarp prst="textPlain">
              <a:avLst>
                <a:gd name="adj" fmla="val 50287"/>
              </a:avLst>
            </a:prstTxWarp>
          </a:bodyPr>
          <a:lstStyle/>
          <a:p>
            <a:pPr algn="ctr"/>
            <a:r>
              <a:rPr lang="bg-BG" sz="2000" b="1" i="1" kern="10" dirty="0" smtClean="0">
                <a:ln w="9525">
                  <a:solidFill>
                    <a:schemeClr val="tx1"/>
                  </a:solidFill>
                  <a:round/>
                  <a:headEnd/>
                  <a:tailEnd/>
                </a:ln>
                <a:solidFill>
                  <a:srgbClr val="FF0000"/>
                </a:solidFill>
                <a:effectLst>
                  <a:outerShdw blurRad="38100" dist="38100" dir="2700000" algn="tl">
                    <a:srgbClr val="000000">
                      <a:alpha val="43137"/>
                    </a:srgbClr>
                  </a:outerShdw>
                </a:effectLst>
                <a:latin typeface="+mj-lt"/>
              </a:rPr>
              <a:t>Закон за </a:t>
            </a:r>
          </a:p>
          <a:p>
            <a:pPr algn="ctr"/>
            <a:r>
              <a:rPr lang="bg-BG" sz="2000" b="1" i="1" kern="10" dirty="0" smtClean="0">
                <a:ln w="9525">
                  <a:solidFill>
                    <a:schemeClr val="tx1"/>
                  </a:solidFill>
                  <a:round/>
                  <a:headEnd/>
                  <a:tailEnd/>
                </a:ln>
                <a:solidFill>
                  <a:srgbClr val="FF0000"/>
                </a:solidFill>
                <a:effectLst>
                  <a:outerShdw blurRad="38100" dist="38100" dir="2700000" algn="tl">
                    <a:srgbClr val="000000">
                      <a:alpha val="43137"/>
                    </a:srgbClr>
                  </a:outerShdw>
                </a:effectLst>
                <a:latin typeface="+mj-lt"/>
              </a:rPr>
              <a:t>лечебните заведения</a:t>
            </a:r>
            <a:endParaRPr lang="en-US" sz="2000" b="1" i="1" kern="10" dirty="0">
              <a:ln w="9525">
                <a:solidFill>
                  <a:schemeClr val="tx1"/>
                </a:solidFill>
                <a:round/>
                <a:headEnd/>
                <a:tailEnd/>
              </a:ln>
              <a:solidFill>
                <a:srgbClr val="FF0000"/>
              </a:solidFill>
              <a:effectLst>
                <a:outerShdw blurRad="38100" dist="38100" dir="2700000" algn="tl">
                  <a:srgbClr val="000000">
                    <a:alpha val="43137"/>
                  </a:srgbClr>
                </a:outerShdw>
              </a:effectLst>
              <a:latin typeface="+mj-lt"/>
            </a:endParaRPr>
          </a:p>
        </p:txBody>
      </p:sp>
      <p:sp>
        <p:nvSpPr>
          <p:cNvPr id="41997" name="Text Box 4"/>
          <p:cNvSpPr txBox="1">
            <a:spLocks noChangeArrowheads="1"/>
          </p:cNvSpPr>
          <p:nvPr/>
        </p:nvSpPr>
        <p:spPr bwMode="auto">
          <a:xfrm>
            <a:off x="4716463" y="6057900"/>
            <a:ext cx="4095750" cy="36933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spcBef>
                <a:spcPct val="50000"/>
              </a:spcBef>
              <a:defRPr/>
            </a:pPr>
            <a:r>
              <a:rPr lang="bg-BG" altLang="bg-BG" dirty="0" smtClean="0">
                <a:solidFill>
                  <a:srgbClr val="002060"/>
                </a:solidFill>
                <a:cs typeface="+mn-cs"/>
              </a:rPr>
              <a:t>Доц. д-р Гена Грънчарова, д.м.</a:t>
            </a:r>
          </a:p>
        </p:txBody>
      </p:sp>
    </p:spTree>
    <p:extLst>
      <p:ext uri="{BB962C8B-B14F-4D97-AF65-F5344CB8AC3E}">
        <p14:creationId xmlns:p14="http://schemas.microsoft.com/office/powerpoint/2010/main" val="1770220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8B659608-A684-4013-AC2A-09E995909E14}" type="slidenum">
              <a:rPr lang="bg-BG" altLang="bg-BG"/>
              <a:pPr/>
              <a:t>10</a:t>
            </a:fld>
            <a:endParaRPr lang="bg-BG" altLang="bg-BG"/>
          </a:p>
        </p:txBody>
      </p:sp>
      <p:sp>
        <p:nvSpPr>
          <p:cNvPr id="12290" name="Rectangle 2"/>
          <p:cNvSpPr>
            <a:spLocks noGrp="1" noChangeArrowheads="1"/>
          </p:cNvSpPr>
          <p:nvPr>
            <p:ph type="title"/>
          </p:nvPr>
        </p:nvSpPr>
        <p:spPr/>
        <p:txBody>
          <a:bodyPr/>
          <a:lstStyle/>
          <a:p>
            <a:pPr eaLnBrk="1" hangingPunct="1"/>
            <a:endParaRPr lang="bg-BG" altLang="bg-BG" smtClean="0"/>
          </a:p>
        </p:txBody>
      </p:sp>
      <p:sp>
        <p:nvSpPr>
          <p:cNvPr id="12291" name="Rectangle 3"/>
          <p:cNvSpPr>
            <a:spLocks noGrp="1" noChangeArrowheads="1"/>
          </p:cNvSpPr>
          <p:nvPr>
            <p:ph type="body" idx="1"/>
          </p:nvPr>
        </p:nvSpPr>
        <p:spPr/>
        <p:txBody>
          <a:bodyPr/>
          <a:lstStyle/>
          <a:p>
            <a:pPr eaLnBrk="1" hangingPunct="1">
              <a:lnSpc>
                <a:spcPct val="90000"/>
              </a:lnSpc>
            </a:pPr>
            <a:r>
              <a:rPr lang="bg-BG" altLang="bg-BG" sz="2600" smtClean="0"/>
              <a:t>Лечебните заведения осъществяват дейността си само след получаване на разрешение или извършване на регистрация при условията и по реда на този закон.</a:t>
            </a:r>
          </a:p>
          <a:p>
            <a:pPr eaLnBrk="1" hangingPunct="1">
              <a:lnSpc>
                <a:spcPct val="90000"/>
              </a:lnSpc>
            </a:pPr>
            <a:r>
              <a:rPr lang="bg-BG" altLang="bg-BG" sz="2600" smtClean="0"/>
              <a:t>Лечебните заведения не могат да извършват търговски сделки освен за нуждите на осъществяваните от тях медицински дейности и за обслужване на пациентите.</a:t>
            </a:r>
          </a:p>
        </p:txBody>
      </p:sp>
      <p:sp>
        <p:nvSpPr>
          <p:cNvPr id="2" name="Date Placeholder 1"/>
          <p:cNvSpPr>
            <a:spLocks noGrp="1"/>
          </p:cNvSpPr>
          <p:nvPr>
            <p:ph type="dt" sz="half" idx="10"/>
          </p:nvPr>
        </p:nvSpPr>
        <p:spPr/>
        <p:txBody>
          <a:bodyPr/>
          <a:lstStyle/>
          <a:p>
            <a:fld id="{CAB6C7EF-14FE-48FE-98FC-FA4DD666A1FE}"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026F3399-A66B-4515-994A-D013D2DF6061}" type="slidenum">
              <a:rPr lang="bg-BG" altLang="bg-BG"/>
              <a:pPr/>
              <a:t>100</a:t>
            </a:fld>
            <a:endParaRPr lang="bg-BG" altLang="bg-BG"/>
          </a:p>
        </p:txBody>
      </p:sp>
      <p:sp>
        <p:nvSpPr>
          <p:cNvPr id="109570" name="Rectangle 2"/>
          <p:cNvSpPr>
            <a:spLocks noGrp="1" noChangeArrowheads="1"/>
          </p:cNvSpPr>
          <p:nvPr>
            <p:ph type="title"/>
          </p:nvPr>
        </p:nvSpPr>
        <p:spPr>
          <a:xfrm>
            <a:off x="1524000" y="190501"/>
            <a:ext cx="7010400" cy="1294284"/>
          </a:xfrm>
        </p:spPr>
        <p:txBody>
          <a:bodyPr/>
          <a:lstStyle/>
          <a:p>
            <a:pPr eaLnBrk="1" hangingPunct="1"/>
            <a:r>
              <a:rPr lang="bg-BG" altLang="bg-BG" sz="3600" b="1" dirty="0" smtClean="0">
                <a:solidFill>
                  <a:schemeClr val="accent1">
                    <a:lumMod val="50000"/>
                  </a:schemeClr>
                </a:solidFill>
              </a:rPr>
              <a:t>Раздел IV.</a:t>
            </a:r>
            <a:br>
              <a:rPr lang="bg-BG" altLang="bg-BG" sz="3600" b="1" dirty="0" smtClean="0">
                <a:solidFill>
                  <a:schemeClr val="accent1">
                    <a:lumMod val="50000"/>
                  </a:schemeClr>
                </a:solidFill>
              </a:rPr>
            </a:br>
            <a:r>
              <a:rPr lang="bg-BG" altLang="bg-BG" sz="3600" b="1" dirty="0" smtClean="0">
                <a:solidFill>
                  <a:schemeClr val="accent1">
                    <a:lumMod val="50000"/>
                  </a:schemeClr>
                </a:solidFill>
              </a:rPr>
              <a:t>Болнично настоятелство</a:t>
            </a:r>
          </a:p>
        </p:txBody>
      </p:sp>
      <p:sp>
        <p:nvSpPr>
          <p:cNvPr id="109571" name="Rectangle 3"/>
          <p:cNvSpPr>
            <a:spLocks noGrp="1" noChangeArrowheads="1"/>
          </p:cNvSpPr>
          <p:nvPr>
            <p:ph type="body" idx="1"/>
          </p:nvPr>
        </p:nvSpPr>
        <p:spPr>
          <a:xfrm>
            <a:off x="395536" y="1772816"/>
            <a:ext cx="8496944" cy="4320480"/>
          </a:xfrm>
        </p:spPr>
        <p:txBody>
          <a:bodyPr/>
          <a:lstStyle/>
          <a:p>
            <a:pPr eaLnBrk="1" hangingPunct="1"/>
            <a:r>
              <a:rPr lang="bg-BG" altLang="bg-BG" sz="2600" dirty="0" smtClean="0"/>
              <a:t>Към лечебните заведения за болнична помощ могат да се учредяват болнични настоятелства, които имат за цел да подпомага болницата в нейната дейност за по-добро задоволяване на обществените потребности от медицински услуги.</a:t>
            </a:r>
          </a:p>
          <a:p>
            <a:pPr eaLnBrk="1" hangingPunct="1"/>
            <a:r>
              <a:rPr lang="bg-BG" altLang="bg-BG" sz="2600" dirty="0"/>
              <a:t>Болничното настоятелство се учредява от собствениците на лечебното </a:t>
            </a:r>
            <a:r>
              <a:rPr lang="bg-BG" altLang="bg-BG" sz="2600" dirty="0" smtClean="0"/>
              <a:t>заведение и в тях се включват общественици</a:t>
            </a:r>
            <a:r>
              <a:rPr lang="bg-BG" altLang="bg-BG" sz="2600" dirty="0"/>
              <a:t>, дарители на лечебното заведение, представители на неправителствени организации и други лица.</a:t>
            </a:r>
          </a:p>
          <a:p>
            <a:pPr eaLnBrk="1" hangingPunct="1"/>
            <a:endParaRPr lang="bg-BG" altLang="bg-BG" sz="2600" dirty="0" smtClean="0"/>
          </a:p>
        </p:txBody>
      </p:sp>
      <p:sp>
        <p:nvSpPr>
          <p:cNvPr id="2" name="Date Placeholder 1"/>
          <p:cNvSpPr>
            <a:spLocks noGrp="1"/>
          </p:cNvSpPr>
          <p:nvPr>
            <p:ph type="dt" sz="half" idx="10"/>
          </p:nvPr>
        </p:nvSpPr>
        <p:spPr/>
        <p:txBody>
          <a:bodyPr/>
          <a:lstStyle/>
          <a:p>
            <a:fld id="{E8E4F2BE-BC69-4486-A3C1-2CD8066485C5}"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DE608AAE-9A9E-46C6-9C10-256DA252BAF3}" type="slidenum">
              <a:rPr lang="bg-BG" altLang="bg-BG"/>
              <a:pPr/>
              <a:t>101</a:t>
            </a:fld>
            <a:endParaRPr lang="bg-BG" altLang="bg-BG"/>
          </a:p>
        </p:txBody>
      </p:sp>
      <p:sp>
        <p:nvSpPr>
          <p:cNvPr id="111618" name="Rectangle 2"/>
          <p:cNvSpPr>
            <a:spLocks noGrp="1" noChangeArrowheads="1"/>
          </p:cNvSpPr>
          <p:nvPr>
            <p:ph type="title"/>
          </p:nvPr>
        </p:nvSpPr>
        <p:spPr/>
        <p:txBody>
          <a:bodyPr/>
          <a:lstStyle/>
          <a:p>
            <a:pPr eaLnBrk="1" hangingPunct="1"/>
            <a:endParaRPr lang="bg-BG" altLang="bg-BG" smtClean="0"/>
          </a:p>
        </p:txBody>
      </p:sp>
      <p:sp>
        <p:nvSpPr>
          <p:cNvPr id="111619" name="Rectangle 3"/>
          <p:cNvSpPr>
            <a:spLocks noGrp="1" noChangeArrowheads="1"/>
          </p:cNvSpPr>
          <p:nvPr>
            <p:ph type="body" idx="1"/>
          </p:nvPr>
        </p:nvSpPr>
        <p:spPr/>
        <p:txBody>
          <a:bodyPr/>
          <a:lstStyle/>
          <a:p>
            <a:pPr eaLnBrk="1" hangingPunct="1">
              <a:buFont typeface="Wingdings" pitchFamily="2" charset="2"/>
              <a:buNone/>
            </a:pPr>
            <a:r>
              <a:rPr lang="bg-BG" altLang="bg-BG" sz="3600" smtClean="0">
                <a:solidFill>
                  <a:schemeClr val="tx1"/>
                </a:solidFill>
              </a:rPr>
              <a:t>	</a:t>
            </a:r>
          </a:p>
          <a:p>
            <a:pPr eaLnBrk="1" hangingPunct="1">
              <a:buFont typeface="Wingdings" pitchFamily="2" charset="2"/>
              <a:buNone/>
            </a:pPr>
            <a:r>
              <a:rPr lang="bg-BG" altLang="bg-BG" sz="3600" smtClean="0">
                <a:solidFill>
                  <a:schemeClr val="tx1"/>
                </a:solidFill>
              </a:rPr>
              <a:t>Глава девета.</a:t>
            </a:r>
          </a:p>
          <a:p>
            <a:pPr eaLnBrk="1" hangingPunct="1">
              <a:buFont typeface="Wingdings" pitchFamily="2" charset="2"/>
              <a:buNone/>
            </a:pPr>
            <a:r>
              <a:rPr lang="bg-BG" altLang="bg-BG" sz="3600" smtClean="0">
                <a:solidFill>
                  <a:schemeClr val="tx1"/>
                </a:solidFill>
              </a:rPr>
              <a:t>АКРЕДИТАЦИЯ</a:t>
            </a:r>
          </a:p>
        </p:txBody>
      </p:sp>
      <p:sp>
        <p:nvSpPr>
          <p:cNvPr id="2" name="Date Placeholder 1"/>
          <p:cNvSpPr>
            <a:spLocks noGrp="1"/>
          </p:cNvSpPr>
          <p:nvPr>
            <p:ph type="dt" sz="half" idx="10"/>
          </p:nvPr>
        </p:nvSpPr>
        <p:spPr/>
        <p:txBody>
          <a:bodyPr/>
          <a:lstStyle/>
          <a:p>
            <a:fld id="{C4C4A699-6E9C-4DEC-A6D5-DAEA34704DAB}"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8DA0C179-87DA-4A2A-9F48-D04DA5EC44F7}" type="slidenum">
              <a:rPr lang="bg-BG" altLang="bg-BG"/>
              <a:pPr/>
              <a:t>102</a:t>
            </a:fld>
            <a:endParaRPr lang="bg-BG" altLang="bg-BG"/>
          </a:p>
        </p:txBody>
      </p:sp>
      <p:sp>
        <p:nvSpPr>
          <p:cNvPr id="112642" name="Rectangle 2"/>
          <p:cNvSpPr>
            <a:spLocks noGrp="1" noChangeArrowheads="1"/>
          </p:cNvSpPr>
          <p:nvPr>
            <p:ph type="title"/>
          </p:nvPr>
        </p:nvSpPr>
        <p:spPr>
          <a:xfrm>
            <a:off x="1524000" y="476671"/>
            <a:ext cx="7296472" cy="792089"/>
          </a:xfrm>
        </p:spPr>
        <p:txBody>
          <a:bodyPr/>
          <a:lstStyle/>
          <a:p>
            <a:pPr eaLnBrk="1" hangingPunct="1"/>
            <a:r>
              <a:rPr lang="en-US" altLang="bg-BG" sz="3600" dirty="0" smtClean="0">
                <a:solidFill>
                  <a:schemeClr val="accent1">
                    <a:lumMod val="50000"/>
                  </a:schemeClr>
                </a:solidFill>
              </a:rPr>
              <a:t>A</a:t>
            </a:r>
            <a:r>
              <a:rPr lang="bg-BG" altLang="bg-BG" sz="3600" dirty="0" err="1" smtClean="0">
                <a:solidFill>
                  <a:schemeClr val="accent1">
                    <a:lumMod val="50000"/>
                  </a:schemeClr>
                </a:solidFill>
              </a:rPr>
              <a:t>кредитацията</a:t>
            </a:r>
            <a:r>
              <a:rPr lang="bg-BG" altLang="bg-BG" sz="3600" dirty="0" smtClean="0">
                <a:solidFill>
                  <a:schemeClr val="accent1">
                    <a:lumMod val="50000"/>
                  </a:schemeClr>
                </a:solidFill>
              </a:rPr>
              <a:t> се извършва за:</a:t>
            </a:r>
          </a:p>
        </p:txBody>
      </p:sp>
      <p:sp>
        <p:nvSpPr>
          <p:cNvPr id="112643" name="Rectangle 3"/>
          <p:cNvSpPr>
            <a:spLocks noGrp="1" noChangeArrowheads="1"/>
          </p:cNvSpPr>
          <p:nvPr>
            <p:ph type="body" idx="1"/>
          </p:nvPr>
        </p:nvSpPr>
        <p:spPr>
          <a:xfrm>
            <a:off x="971600" y="1628800"/>
            <a:ext cx="7560840" cy="4114800"/>
          </a:xfrm>
        </p:spPr>
        <p:txBody>
          <a:bodyPr/>
          <a:lstStyle/>
          <a:p>
            <a:pPr eaLnBrk="1" hangingPunct="1"/>
            <a:r>
              <a:rPr lang="bg-BG" altLang="bg-BG" dirty="0" smtClean="0"/>
              <a:t>1. цялостната медицинска дейност на лечебното заведение;</a:t>
            </a:r>
          </a:p>
          <a:p>
            <a:pPr eaLnBrk="1" hangingPunct="1"/>
            <a:r>
              <a:rPr lang="bg-BG" altLang="bg-BG" dirty="0" smtClean="0"/>
              <a:t>2. отделните медицински дейности;</a:t>
            </a:r>
          </a:p>
          <a:p>
            <a:pPr eaLnBrk="1" hangingPunct="1"/>
            <a:r>
              <a:rPr lang="bg-BG" altLang="bg-BG" dirty="0" smtClean="0"/>
              <a:t>3. възможностите за обучение на студенти и специализанти.</a:t>
            </a:r>
          </a:p>
        </p:txBody>
      </p:sp>
      <p:sp>
        <p:nvSpPr>
          <p:cNvPr id="2" name="Date Placeholder 1"/>
          <p:cNvSpPr>
            <a:spLocks noGrp="1"/>
          </p:cNvSpPr>
          <p:nvPr>
            <p:ph type="dt" sz="half" idx="10"/>
          </p:nvPr>
        </p:nvSpPr>
        <p:spPr/>
        <p:txBody>
          <a:bodyPr/>
          <a:lstStyle/>
          <a:p>
            <a:fld id="{0CEB1752-3764-4C2F-8355-FB264C7DA50F}"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1639A6BA-37D1-4E87-A0B8-CD54A29D0A59}" type="slidenum">
              <a:rPr lang="bg-BG" altLang="bg-BG"/>
              <a:pPr/>
              <a:t>103</a:t>
            </a:fld>
            <a:endParaRPr lang="bg-BG" altLang="bg-BG"/>
          </a:p>
        </p:txBody>
      </p:sp>
      <p:sp>
        <p:nvSpPr>
          <p:cNvPr id="113666" name="Rectangle 2"/>
          <p:cNvSpPr>
            <a:spLocks noGrp="1" noChangeArrowheads="1"/>
          </p:cNvSpPr>
          <p:nvPr>
            <p:ph type="title"/>
          </p:nvPr>
        </p:nvSpPr>
        <p:spPr/>
        <p:txBody>
          <a:bodyPr/>
          <a:lstStyle/>
          <a:p>
            <a:pPr eaLnBrk="1" hangingPunct="1"/>
            <a:endParaRPr lang="bg-BG" altLang="bg-BG" smtClean="0"/>
          </a:p>
        </p:txBody>
      </p:sp>
      <p:sp>
        <p:nvSpPr>
          <p:cNvPr id="113667" name="Rectangle 3"/>
          <p:cNvSpPr>
            <a:spLocks noGrp="1" noChangeArrowheads="1"/>
          </p:cNvSpPr>
          <p:nvPr>
            <p:ph type="body" idx="1"/>
          </p:nvPr>
        </p:nvSpPr>
        <p:spPr>
          <a:xfrm>
            <a:off x="323528" y="1905000"/>
            <a:ext cx="8568952" cy="4114800"/>
          </a:xfrm>
        </p:spPr>
        <p:txBody>
          <a:bodyPr/>
          <a:lstStyle/>
          <a:p>
            <a:pPr eaLnBrk="1" hangingPunct="1">
              <a:lnSpc>
                <a:spcPct val="80000"/>
              </a:lnSpc>
            </a:pPr>
            <a:r>
              <a:rPr lang="bg-BG" altLang="bg-BG" sz="2400" dirty="0" smtClean="0"/>
              <a:t>Критериите, показателите и методиката за акредитация се определят с наредба на министъра на здравеопазването. </a:t>
            </a:r>
          </a:p>
          <a:p>
            <a:pPr eaLnBrk="1" hangingPunct="1">
              <a:lnSpc>
                <a:spcPct val="80000"/>
              </a:lnSpc>
            </a:pPr>
            <a:r>
              <a:rPr lang="bg-BG" altLang="bg-BG" sz="2400" dirty="0" smtClean="0"/>
              <a:t>Те съдържат условията, на които трябва да отговарят структурата и организацията на дейността в лечебното заведение, необходимото оборудване, квалификацията на персонала, както и стандартите за качество на медицинските услуги.</a:t>
            </a:r>
          </a:p>
          <a:p>
            <a:pPr eaLnBrk="1" hangingPunct="1">
              <a:lnSpc>
                <a:spcPct val="80000"/>
              </a:lnSpc>
            </a:pPr>
            <a:r>
              <a:rPr lang="bg-BG" altLang="bg-BG" sz="2400" dirty="0" smtClean="0"/>
              <a:t>Методиката за акредитация съдържа правилата за формиране на </a:t>
            </a:r>
            <a:r>
              <a:rPr lang="bg-BG" altLang="bg-BG" sz="2400" dirty="0" err="1" smtClean="0"/>
              <a:t>акредитационната</a:t>
            </a:r>
            <a:r>
              <a:rPr lang="bg-BG" altLang="bg-BG" sz="2400" dirty="0" smtClean="0"/>
              <a:t> оценка, оценъчна скала и стандартен протокол за решение.</a:t>
            </a:r>
          </a:p>
          <a:p>
            <a:pPr eaLnBrk="1" hangingPunct="1">
              <a:lnSpc>
                <a:spcPct val="80000"/>
              </a:lnSpc>
            </a:pPr>
            <a:r>
              <a:rPr lang="bg-BG" altLang="bg-BG" sz="2400" dirty="0" smtClean="0"/>
              <a:t>Критериите и показателите за акредитация се актуализират на всеки пет години.</a:t>
            </a:r>
          </a:p>
        </p:txBody>
      </p:sp>
      <p:sp>
        <p:nvSpPr>
          <p:cNvPr id="2" name="Date Placeholder 1"/>
          <p:cNvSpPr>
            <a:spLocks noGrp="1"/>
          </p:cNvSpPr>
          <p:nvPr>
            <p:ph type="dt" sz="half" idx="10"/>
          </p:nvPr>
        </p:nvSpPr>
        <p:spPr/>
        <p:txBody>
          <a:bodyPr/>
          <a:lstStyle/>
          <a:p>
            <a:fld id="{71D79F53-A9D8-4795-92BC-15CCF8160D50}"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777B2CB8-573F-475A-9448-CF7797D29926}" type="slidenum">
              <a:rPr lang="bg-BG" altLang="bg-BG"/>
              <a:pPr/>
              <a:t>104</a:t>
            </a:fld>
            <a:endParaRPr lang="bg-BG" altLang="bg-BG"/>
          </a:p>
        </p:txBody>
      </p:sp>
      <p:sp>
        <p:nvSpPr>
          <p:cNvPr id="114690" name="Rectangle 2"/>
          <p:cNvSpPr>
            <a:spLocks noGrp="1" noChangeArrowheads="1"/>
          </p:cNvSpPr>
          <p:nvPr>
            <p:ph type="title"/>
          </p:nvPr>
        </p:nvSpPr>
        <p:spPr/>
        <p:txBody>
          <a:bodyPr/>
          <a:lstStyle/>
          <a:p>
            <a:pPr eaLnBrk="1" hangingPunct="1"/>
            <a:endParaRPr lang="bg-BG" altLang="bg-BG" smtClean="0"/>
          </a:p>
        </p:txBody>
      </p:sp>
      <p:sp>
        <p:nvSpPr>
          <p:cNvPr id="114691" name="Rectangle 3"/>
          <p:cNvSpPr>
            <a:spLocks noGrp="1" noChangeArrowheads="1"/>
          </p:cNvSpPr>
          <p:nvPr>
            <p:ph type="body" idx="1"/>
          </p:nvPr>
        </p:nvSpPr>
        <p:spPr/>
        <p:txBody>
          <a:bodyPr/>
          <a:lstStyle/>
          <a:p>
            <a:pPr eaLnBrk="1" hangingPunct="1">
              <a:buFont typeface="Wingdings" pitchFamily="2" charset="2"/>
              <a:buNone/>
            </a:pPr>
            <a:r>
              <a:rPr lang="bg-BG" altLang="bg-BG" smtClean="0">
                <a:solidFill>
                  <a:schemeClr val="tx1"/>
                </a:solidFill>
              </a:rPr>
              <a:t>	</a:t>
            </a:r>
            <a:r>
              <a:rPr lang="bg-BG" altLang="bg-BG" b="1" smtClean="0">
                <a:solidFill>
                  <a:schemeClr val="tx1"/>
                </a:solidFill>
              </a:rPr>
              <a:t>Глава десета.</a:t>
            </a:r>
            <a:br>
              <a:rPr lang="bg-BG" altLang="bg-BG" b="1" smtClean="0">
                <a:solidFill>
                  <a:schemeClr val="tx1"/>
                </a:solidFill>
              </a:rPr>
            </a:br>
            <a:r>
              <a:rPr lang="bg-BG" altLang="bg-BG" b="1" smtClean="0">
                <a:solidFill>
                  <a:schemeClr val="tx1"/>
                </a:solidFill>
              </a:rPr>
              <a:t>УЧАСТИЕ НА ЛЕЧЕБНИТЕ ЗАВЕДЕНИЯ В МЕДИЦИНСКОТО ОБРАЗОВАНИЕ</a:t>
            </a:r>
          </a:p>
        </p:txBody>
      </p:sp>
      <p:sp>
        <p:nvSpPr>
          <p:cNvPr id="2" name="Date Placeholder 1"/>
          <p:cNvSpPr>
            <a:spLocks noGrp="1"/>
          </p:cNvSpPr>
          <p:nvPr>
            <p:ph type="dt" sz="half" idx="10"/>
          </p:nvPr>
        </p:nvSpPr>
        <p:spPr/>
        <p:txBody>
          <a:bodyPr/>
          <a:lstStyle/>
          <a:p>
            <a:fld id="{DE78A0AD-05A6-4472-9386-907EF0D71285}"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43FAD0DA-70EF-4794-959D-180E3EC58182}" type="slidenum">
              <a:rPr lang="bg-BG" altLang="bg-BG"/>
              <a:pPr/>
              <a:t>105</a:t>
            </a:fld>
            <a:endParaRPr lang="bg-BG" altLang="bg-BG"/>
          </a:p>
        </p:txBody>
      </p:sp>
      <p:sp>
        <p:nvSpPr>
          <p:cNvPr id="115714" name="Rectangle 2"/>
          <p:cNvSpPr>
            <a:spLocks noGrp="1" noChangeArrowheads="1"/>
          </p:cNvSpPr>
          <p:nvPr>
            <p:ph type="title"/>
          </p:nvPr>
        </p:nvSpPr>
        <p:spPr/>
        <p:txBody>
          <a:bodyPr/>
          <a:lstStyle/>
          <a:p>
            <a:pPr eaLnBrk="1" hangingPunct="1"/>
            <a:endParaRPr lang="bg-BG" altLang="bg-BG" smtClean="0"/>
          </a:p>
        </p:txBody>
      </p:sp>
      <p:sp>
        <p:nvSpPr>
          <p:cNvPr id="115715" name="Rectangle 3"/>
          <p:cNvSpPr>
            <a:spLocks noGrp="1" noChangeArrowheads="1"/>
          </p:cNvSpPr>
          <p:nvPr>
            <p:ph type="body" idx="1"/>
          </p:nvPr>
        </p:nvSpPr>
        <p:spPr/>
        <p:txBody>
          <a:bodyPr/>
          <a:lstStyle/>
          <a:p>
            <a:pPr eaLnBrk="1" hangingPunct="1">
              <a:buFont typeface="Wingdings" pitchFamily="2" charset="2"/>
              <a:buNone/>
            </a:pPr>
            <a:r>
              <a:rPr lang="bg-BG" altLang="bg-BG" b="1" smtClean="0">
                <a:solidFill>
                  <a:schemeClr val="tx1"/>
                </a:solidFill>
              </a:rPr>
              <a:t>	Глава единадесета.</a:t>
            </a:r>
            <a:br>
              <a:rPr lang="bg-BG" altLang="bg-BG" b="1" smtClean="0">
                <a:solidFill>
                  <a:schemeClr val="tx1"/>
                </a:solidFill>
              </a:rPr>
            </a:br>
            <a:r>
              <a:rPr lang="bg-BG" altLang="bg-BG" b="1" smtClean="0">
                <a:solidFill>
                  <a:schemeClr val="tx1"/>
                </a:solidFill>
              </a:rPr>
              <a:t>ВЗАИМОДЕЙСТВИЕ МЕЖДУ ЛЕЧЕБНИТЕ ЗАВЕДЕНИЯ</a:t>
            </a:r>
          </a:p>
        </p:txBody>
      </p:sp>
      <p:sp>
        <p:nvSpPr>
          <p:cNvPr id="2" name="Date Placeholder 1"/>
          <p:cNvSpPr>
            <a:spLocks noGrp="1"/>
          </p:cNvSpPr>
          <p:nvPr>
            <p:ph type="dt" sz="half" idx="10"/>
          </p:nvPr>
        </p:nvSpPr>
        <p:spPr/>
        <p:txBody>
          <a:bodyPr/>
          <a:lstStyle/>
          <a:p>
            <a:fld id="{3D4ADDFF-D036-4E15-B887-1B839123E74A}"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4B24A3C3-B61C-4B91-88FC-B4393A5A2183}" type="slidenum">
              <a:rPr lang="bg-BG" altLang="bg-BG"/>
              <a:pPr/>
              <a:t>106</a:t>
            </a:fld>
            <a:endParaRPr lang="bg-BG" altLang="bg-BG"/>
          </a:p>
        </p:txBody>
      </p:sp>
      <p:sp>
        <p:nvSpPr>
          <p:cNvPr id="116738" name="Rectangle 2"/>
          <p:cNvSpPr>
            <a:spLocks noGrp="1" noChangeArrowheads="1"/>
          </p:cNvSpPr>
          <p:nvPr>
            <p:ph type="title"/>
          </p:nvPr>
        </p:nvSpPr>
        <p:spPr/>
        <p:txBody>
          <a:bodyPr/>
          <a:lstStyle/>
          <a:p>
            <a:pPr eaLnBrk="1" hangingPunct="1"/>
            <a:endParaRPr lang="bg-BG" altLang="bg-BG" smtClean="0"/>
          </a:p>
        </p:txBody>
      </p:sp>
      <p:sp>
        <p:nvSpPr>
          <p:cNvPr id="116739" name="Rectangle 3"/>
          <p:cNvSpPr>
            <a:spLocks noGrp="1" noChangeArrowheads="1"/>
          </p:cNvSpPr>
          <p:nvPr>
            <p:ph type="body" idx="1"/>
          </p:nvPr>
        </p:nvSpPr>
        <p:spPr/>
        <p:txBody>
          <a:bodyPr/>
          <a:lstStyle/>
          <a:p>
            <a:pPr eaLnBrk="1" hangingPunct="1">
              <a:buFont typeface="Wingdings" pitchFamily="2" charset="2"/>
              <a:buNone/>
            </a:pPr>
            <a:r>
              <a:rPr lang="bg-BG" altLang="bg-BG" smtClean="0"/>
              <a:t>	</a:t>
            </a:r>
            <a:r>
              <a:rPr lang="bg-BG" altLang="bg-BG" b="1" smtClean="0">
                <a:solidFill>
                  <a:schemeClr val="tx1"/>
                </a:solidFill>
              </a:rPr>
              <a:t>Глава дванадесета.</a:t>
            </a:r>
            <a:br>
              <a:rPr lang="bg-BG" altLang="bg-BG" b="1" smtClean="0">
                <a:solidFill>
                  <a:schemeClr val="tx1"/>
                </a:solidFill>
              </a:rPr>
            </a:br>
            <a:r>
              <a:rPr lang="bg-BG" altLang="bg-BG" b="1" smtClean="0">
                <a:solidFill>
                  <a:schemeClr val="tx1"/>
                </a:solidFill>
              </a:rPr>
              <a:t>ФИНАНСИРАНЕ НА ЛЕЧЕБНИТЕ ЗАВЕДЕНИЯ</a:t>
            </a:r>
          </a:p>
        </p:txBody>
      </p:sp>
      <p:sp>
        <p:nvSpPr>
          <p:cNvPr id="2" name="Date Placeholder 1"/>
          <p:cNvSpPr>
            <a:spLocks noGrp="1"/>
          </p:cNvSpPr>
          <p:nvPr>
            <p:ph type="dt" sz="half" idx="10"/>
          </p:nvPr>
        </p:nvSpPr>
        <p:spPr/>
        <p:txBody>
          <a:bodyPr/>
          <a:lstStyle/>
          <a:p>
            <a:fld id="{559DF3A3-3E03-4444-85C6-C5B44F46D69D}"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0E7F45FC-D870-473D-83B0-D01A7BA165C1}" type="slidenum">
              <a:rPr lang="bg-BG" altLang="bg-BG"/>
              <a:pPr/>
              <a:t>107</a:t>
            </a:fld>
            <a:endParaRPr lang="bg-BG" altLang="bg-BG"/>
          </a:p>
        </p:txBody>
      </p:sp>
      <p:sp>
        <p:nvSpPr>
          <p:cNvPr id="117762" name="Rectangle 2"/>
          <p:cNvSpPr>
            <a:spLocks noGrp="1" noChangeArrowheads="1"/>
          </p:cNvSpPr>
          <p:nvPr>
            <p:ph type="title"/>
          </p:nvPr>
        </p:nvSpPr>
        <p:spPr/>
        <p:txBody>
          <a:bodyPr/>
          <a:lstStyle/>
          <a:p>
            <a:pPr eaLnBrk="1" hangingPunct="1"/>
            <a:endParaRPr lang="bg-BG" altLang="bg-BG" smtClean="0"/>
          </a:p>
        </p:txBody>
      </p:sp>
      <p:sp>
        <p:nvSpPr>
          <p:cNvPr id="117763" name="Rectangle 3"/>
          <p:cNvSpPr>
            <a:spLocks noGrp="1" noChangeArrowheads="1"/>
          </p:cNvSpPr>
          <p:nvPr>
            <p:ph type="body" idx="1"/>
          </p:nvPr>
        </p:nvSpPr>
        <p:spPr/>
        <p:txBody>
          <a:bodyPr/>
          <a:lstStyle/>
          <a:p>
            <a:pPr eaLnBrk="1" hangingPunct="1">
              <a:buFont typeface="Wingdings" pitchFamily="2" charset="2"/>
              <a:buNone/>
            </a:pPr>
            <a:r>
              <a:rPr lang="bg-BG" altLang="bg-BG" smtClean="0">
                <a:solidFill>
                  <a:schemeClr val="tx1"/>
                </a:solidFill>
              </a:rPr>
              <a:t>	</a:t>
            </a:r>
            <a:r>
              <a:rPr lang="bg-BG" altLang="bg-BG" b="1" smtClean="0">
                <a:solidFill>
                  <a:schemeClr val="tx1"/>
                </a:solidFill>
              </a:rPr>
              <a:t>Глава тринадесета.</a:t>
            </a:r>
            <a:br>
              <a:rPr lang="bg-BG" altLang="bg-BG" b="1" smtClean="0">
                <a:solidFill>
                  <a:schemeClr val="tx1"/>
                </a:solidFill>
              </a:rPr>
            </a:br>
            <a:r>
              <a:rPr lang="bg-BG" altLang="bg-BG" b="1" smtClean="0">
                <a:solidFill>
                  <a:schemeClr val="tx1"/>
                </a:solidFill>
              </a:rPr>
              <a:t>ПРЕОБРАЗУВАНЕ И ПРИВАТИЗАЦИЯ НА ЛЕЧЕБНИ ЗАВЕДЕНИЯ</a:t>
            </a:r>
          </a:p>
        </p:txBody>
      </p:sp>
      <p:sp>
        <p:nvSpPr>
          <p:cNvPr id="2" name="Date Placeholder 1"/>
          <p:cNvSpPr>
            <a:spLocks noGrp="1"/>
          </p:cNvSpPr>
          <p:nvPr>
            <p:ph type="dt" sz="half" idx="10"/>
          </p:nvPr>
        </p:nvSpPr>
        <p:spPr/>
        <p:txBody>
          <a:bodyPr/>
          <a:lstStyle/>
          <a:p>
            <a:fld id="{46C5C98F-39C7-431B-8625-A4C0D556918B}"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B6563BC8-C6D6-4673-BEA7-455C5811AF36}" type="slidenum">
              <a:rPr lang="bg-BG" altLang="bg-BG"/>
              <a:pPr/>
              <a:t>108</a:t>
            </a:fld>
            <a:endParaRPr lang="bg-BG" altLang="bg-BG"/>
          </a:p>
        </p:txBody>
      </p:sp>
      <p:sp>
        <p:nvSpPr>
          <p:cNvPr id="118786" name="Rectangle 2"/>
          <p:cNvSpPr>
            <a:spLocks noGrp="1" noChangeArrowheads="1"/>
          </p:cNvSpPr>
          <p:nvPr>
            <p:ph type="title"/>
          </p:nvPr>
        </p:nvSpPr>
        <p:spPr/>
        <p:txBody>
          <a:bodyPr/>
          <a:lstStyle/>
          <a:p>
            <a:pPr eaLnBrk="1" hangingPunct="1"/>
            <a:endParaRPr lang="bg-BG" altLang="bg-BG" smtClean="0"/>
          </a:p>
        </p:txBody>
      </p:sp>
      <p:sp>
        <p:nvSpPr>
          <p:cNvPr id="118787" name="Rectangle 3"/>
          <p:cNvSpPr>
            <a:spLocks noGrp="1" noChangeArrowheads="1"/>
          </p:cNvSpPr>
          <p:nvPr>
            <p:ph type="body" idx="1"/>
          </p:nvPr>
        </p:nvSpPr>
        <p:spPr>
          <a:xfrm>
            <a:off x="755576" y="1905000"/>
            <a:ext cx="7778824" cy="4114800"/>
          </a:xfrm>
        </p:spPr>
        <p:txBody>
          <a:bodyPr/>
          <a:lstStyle/>
          <a:p>
            <a:pPr eaLnBrk="1" hangingPunct="1">
              <a:buFont typeface="Wingdings" pitchFamily="2" charset="2"/>
              <a:buNone/>
            </a:pPr>
            <a:r>
              <a:rPr lang="bg-BG" altLang="bg-BG" dirty="0" smtClean="0"/>
              <a:t>	</a:t>
            </a:r>
            <a:r>
              <a:rPr lang="bg-BG" altLang="bg-BG" b="1" dirty="0" smtClean="0">
                <a:solidFill>
                  <a:schemeClr val="tx1"/>
                </a:solidFill>
              </a:rPr>
              <a:t>Глава четиринадесета.</a:t>
            </a:r>
            <a:br>
              <a:rPr lang="bg-BG" altLang="bg-BG" b="1" dirty="0" smtClean="0">
                <a:solidFill>
                  <a:schemeClr val="tx1"/>
                </a:solidFill>
              </a:rPr>
            </a:br>
            <a:r>
              <a:rPr lang="bg-BG" altLang="bg-BG" b="1" dirty="0" smtClean="0">
                <a:solidFill>
                  <a:schemeClr val="tx1"/>
                </a:solidFill>
              </a:rPr>
              <a:t>АДМИНИСТРАТИВНОНАКАЗАТЕЛНИ РАЗПОРЕДБИ</a:t>
            </a:r>
          </a:p>
        </p:txBody>
      </p:sp>
      <p:sp>
        <p:nvSpPr>
          <p:cNvPr id="2" name="Date Placeholder 1"/>
          <p:cNvSpPr>
            <a:spLocks noGrp="1"/>
          </p:cNvSpPr>
          <p:nvPr>
            <p:ph type="dt" sz="half" idx="10"/>
          </p:nvPr>
        </p:nvSpPr>
        <p:spPr/>
        <p:txBody>
          <a:bodyPr/>
          <a:lstStyle/>
          <a:p>
            <a:fld id="{5CD5BDE0-2E9B-4A88-AF0D-23A5EC9705B6}"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DA3CC5B1-4D62-4CD7-B7B7-2432AD300E45}" type="slidenum">
              <a:rPr lang="bg-BG" altLang="bg-BG"/>
              <a:pPr/>
              <a:t>11</a:t>
            </a:fld>
            <a:endParaRPr lang="bg-BG" altLang="bg-BG"/>
          </a:p>
        </p:txBody>
      </p:sp>
      <p:sp>
        <p:nvSpPr>
          <p:cNvPr id="13314" name="Rectangle 2"/>
          <p:cNvSpPr>
            <a:spLocks noGrp="1" noChangeArrowheads="1"/>
          </p:cNvSpPr>
          <p:nvPr>
            <p:ph type="title"/>
          </p:nvPr>
        </p:nvSpPr>
        <p:spPr/>
        <p:txBody>
          <a:bodyPr/>
          <a:lstStyle/>
          <a:p>
            <a:pPr eaLnBrk="1" hangingPunct="1"/>
            <a:endParaRPr lang="bg-BG" altLang="bg-BG" smtClean="0"/>
          </a:p>
        </p:txBody>
      </p:sp>
      <p:sp>
        <p:nvSpPr>
          <p:cNvPr id="13315" name="Rectangle 3"/>
          <p:cNvSpPr>
            <a:spLocks noGrp="1" noChangeArrowheads="1"/>
          </p:cNvSpPr>
          <p:nvPr>
            <p:ph type="body" idx="1"/>
          </p:nvPr>
        </p:nvSpPr>
        <p:spPr/>
        <p:txBody>
          <a:bodyPr/>
          <a:lstStyle/>
          <a:p>
            <a:pPr eaLnBrk="1" hangingPunct="1"/>
            <a:r>
              <a:rPr lang="bg-BG" altLang="bg-BG" sz="2600" smtClean="0"/>
              <a:t>Лечебните заведения оказват извънболнична и болнична помощ. Те се създават от държавата, от общините и от други юридически и физически лица.</a:t>
            </a:r>
          </a:p>
          <a:p>
            <a:pPr eaLnBrk="1" hangingPunct="1"/>
            <a:r>
              <a:rPr lang="bg-BG" altLang="bg-BG" sz="2600" smtClean="0"/>
              <a:t>Лечебните заведения са равнопоставени независимо от собствеността им.</a:t>
            </a:r>
          </a:p>
          <a:p>
            <a:pPr eaLnBrk="1" hangingPunct="1"/>
            <a:r>
              <a:rPr lang="bg-BG" altLang="bg-BG" sz="2600" smtClean="0"/>
              <a:t>Медицинската дейност на всяко лечебно заведение подлежи на контрол.</a:t>
            </a:r>
          </a:p>
        </p:txBody>
      </p:sp>
      <p:sp>
        <p:nvSpPr>
          <p:cNvPr id="2" name="Date Placeholder 1"/>
          <p:cNvSpPr>
            <a:spLocks noGrp="1"/>
          </p:cNvSpPr>
          <p:nvPr>
            <p:ph type="dt" sz="half" idx="10"/>
          </p:nvPr>
        </p:nvSpPr>
        <p:spPr/>
        <p:txBody>
          <a:bodyPr/>
          <a:lstStyle/>
          <a:p>
            <a:fld id="{FCDD1FCC-DC99-4D9D-814A-B28A3F7A84A9}"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F1BBBCD-A542-4AD9-8C35-18B7D31C396F}" type="slidenum">
              <a:rPr lang="bg-BG" altLang="bg-BG"/>
              <a:pPr/>
              <a:t>12</a:t>
            </a:fld>
            <a:endParaRPr lang="bg-BG" altLang="bg-BG"/>
          </a:p>
        </p:txBody>
      </p:sp>
      <p:sp>
        <p:nvSpPr>
          <p:cNvPr id="14338" name="Rectangle 2"/>
          <p:cNvSpPr>
            <a:spLocks noGrp="1" noChangeArrowheads="1"/>
          </p:cNvSpPr>
          <p:nvPr>
            <p:ph type="title"/>
          </p:nvPr>
        </p:nvSpPr>
        <p:spPr/>
        <p:txBody>
          <a:bodyPr/>
          <a:lstStyle/>
          <a:p>
            <a:pPr eaLnBrk="1" hangingPunct="1"/>
            <a:r>
              <a:rPr lang="bg-BG" altLang="bg-BG" smtClean="0">
                <a:solidFill>
                  <a:schemeClr val="tx1"/>
                </a:solidFill>
              </a:rPr>
              <a:t>ЛЗ по чл.5 ал.1</a:t>
            </a:r>
          </a:p>
        </p:txBody>
      </p:sp>
      <p:sp>
        <p:nvSpPr>
          <p:cNvPr id="14339" name="Rectangle 3"/>
          <p:cNvSpPr>
            <a:spLocks noGrp="1" noChangeArrowheads="1"/>
          </p:cNvSpPr>
          <p:nvPr>
            <p:ph type="body" idx="1"/>
          </p:nvPr>
        </p:nvSpPr>
        <p:spPr>
          <a:xfrm>
            <a:off x="1116013" y="1905000"/>
            <a:ext cx="7418387" cy="4403725"/>
          </a:xfrm>
        </p:spPr>
        <p:txBody>
          <a:bodyPr/>
          <a:lstStyle/>
          <a:p>
            <a:pPr eaLnBrk="1" hangingPunct="1">
              <a:lnSpc>
                <a:spcPct val="80000"/>
              </a:lnSpc>
            </a:pPr>
            <a:r>
              <a:rPr lang="bg-BG" altLang="bg-BG" sz="2600" smtClean="0"/>
              <a:t>Центровете за спешна медицинска помощ, центровете за трансфузионна хематология, лечебните заведения за стационарна психиатрична помощ, домовете за медико-социални грижи, в които се осъществяват медицинско наблюдение и специфични грижи за деца, както и лечебните заведения към Министерския съвет, Министерството на отбраната, Министерството на вътрешните работи, Министерството на правосъдието и Министерството на транспорта, информационните технологии и съобщенията </a:t>
            </a:r>
            <a:r>
              <a:rPr lang="bg-BG" altLang="bg-BG" sz="2600" smtClean="0">
                <a:solidFill>
                  <a:schemeClr val="tx1"/>
                </a:solidFill>
              </a:rPr>
              <a:t>се създават от държавата</a:t>
            </a:r>
            <a:r>
              <a:rPr lang="bg-BG" altLang="bg-BG" sz="2600" smtClean="0"/>
              <a:t>.</a:t>
            </a:r>
          </a:p>
        </p:txBody>
      </p:sp>
      <p:sp>
        <p:nvSpPr>
          <p:cNvPr id="2" name="Date Placeholder 1"/>
          <p:cNvSpPr>
            <a:spLocks noGrp="1"/>
          </p:cNvSpPr>
          <p:nvPr>
            <p:ph type="dt" sz="half" idx="10"/>
          </p:nvPr>
        </p:nvSpPr>
        <p:spPr/>
        <p:txBody>
          <a:bodyPr/>
          <a:lstStyle/>
          <a:p>
            <a:fld id="{2FB7378F-3245-4996-B577-6A00994CBA16}"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2ED8A397-CCA1-4330-A0EB-E471B6BA67CF}" type="slidenum">
              <a:rPr lang="bg-BG" altLang="bg-BG"/>
              <a:pPr/>
              <a:t>13</a:t>
            </a:fld>
            <a:endParaRPr lang="bg-BG" altLang="bg-BG"/>
          </a:p>
        </p:txBody>
      </p:sp>
      <p:sp>
        <p:nvSpPr>
          <p:cNvPr id="15362" name="Rectangle 2"/>
          <p:cNvSpPr>
            <a:spLocks noGrp="1" noChangeArrowheads="1"/>
          </p:cNvSpPr>
          <p:nvPr>
            <p:ph type="title"/>
          </p:nvPr>
        </p:nvSpPr>
        <p:spPr/>
        <p:txBody>
          <a:bodyPr/>
          <a:lstStyle/>
          <a:p>
            <a:pPr eaLnBrk="1" hangingPunct="1"/>
            <a:endParaRPr lang="bg-BG" altLang="bg-BG" smtClean="0"/>
          </a:p>
        </p:txBody>
      </p:sp>
      <p:sp>
        <p:nvSpPr>
          <p:cNvPr id="15363" name="Rectangle 3"/>
          <p:cNvSpPr>
            <a:spLocks noGrp="1" noChangeArrowheads="1"/>
          </p:cNvSpPr>
          <p:nvPr>
            <p:ph type="body" idx="1"/>
          </p:nvPr>
        </p:nvSpPr>
        <p:spPr/>
        <p:txBody>
          <a:bodyPr/>
          <a:lstStyle/>
          <a:p>
            <a:pPr eaLnBrk="1" hangingPunct="1">
              <a:lnSpc>
                <a:spcPct val="90000"/>
              </a:lnSpc>
            </a:pPr>
            <a:r>
              <a:rPr lang="bg-BG" altLang="bg-BG" sz="2600" smtClean="0"/>
              <a:t>Лечебни заведения за стационарна психиатрична помощ могат да се създават </a:t>
            </a:r>
            <a:r>
              <a:rPr lang="bg-BG" altLang="bg-BG" sz="2600" smtClean="0">
                <a:solidFill>
                  <a:schemeClr val="tx1"/>
                </a:solidFill>
              </a:rPr>
              <a:t>и от други лица</a:t>
            </a:r>
            <a:r>
              <a:rPr lang="bg-BG" altLang="bg-BG" sz="2600" smtClean="0"/>
              <a:t>.</a:t>
            </a:r>
          </a:p>
          <a:p>
            <a:pPr eaLnBrk="1" hangingPunct="1">
              <a:lnSpc>
                <a:spcPct val="90000"/>
              </a:lnSpc>
            </a:pPr>
            <a:r>
              <a:rPr lang="bg-BG" altLang="bg-BG" sz="2600" smtClean="0"/>
              <a:t>Домове за медико-социални грижи се създават от </a:t>
            </a:r>
            <a:r>
              <a:rPr lang="bg-BG" altLang="bg-BG" sz="2600" smtClean="0">
                <a:solidFill>
                  <a:schemeClr val="tx1"/>
                </a:solidFill>
              </a:rPr>
              <a:t>общините</a:t>
            </a:r>
            <a:r>
              <a:rPr lang="bg-BG" altLang="bg-BG" sz="2600" smtClean="0"/>
              <a:t> </a:t>
            </a:r>
            <a:r>
              <a:rPr lang="bg-BG" altLang="bg-BG" sz="2600" smtClean="0">
                <a:solidFill>
                  <a:schemeClr val="tx1"/>
                </a:solidFill>
              </a:rPr>
              <a:t>и други юридически лица</a:t>
            </a:r>
            <a:r>
              <a:rPr lang="bg-BG" altLang="bg-BG" sz="2600" smtClean="0"/>
              <a:t>.</a:t>
            </a:r>
          </a:p>
          <a:p>
            <a:pPr eaLnBrk="1" hangingPunct="1">
              <a:lnSpc>
                <a:spcPct val="90000"/>
              </a:lnSpc>
            </a:pPr>
            <a:r>
              <a:rPr lang="bg-BG" altLang="bg-BG" sz="2600" smtClean="0"/>
              <a:t>Лечебните заведения за стационарна психиатрична помощ могат да предоставят социални услуги по реда на Закона за социалното подпомагане.</a:t>
            </a:r>
          </a:p>
        </p:txBody>
      </p:sp>
      <p:sp>
        <p:nvSpPr>
          <p:cNvPr id="2" name="Date Placeholder 1"/>
          <p:cNvSpPr>
            <a:spLocks noGrp="1"/>
          </p:cNvSpPr>
          <p:nvPr>
            <p:ph type="dt" sz="half" idx="10"/>
          </p:nvPr>
        </p:nvSpPr>
        <p:spPr/>
        <p:txBody>
          <a:bodyPr/>
          <a:lstStyle/>
          <a:p>
            <a:fld id="{16D3EDE9-587C-4A1E-853D-0CD055933511}"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442B9AC9-16CE-452C-8851-29921B7B805C}" type="slidenum">
              <a:rPr lang="bg-BG" altLang="bg-BG"/>
              <a:pPr/>
              <a:t>14</a:t>
            </a:fld>
            <a:endParaRPr lang="bg-BG" altLang="bg-BG"/>
          </a:p>
        </p:txBody>
      </p:sp>
      <p:sp>
        <p:nvSpPr>
          <p:cNvPr id="16386" name="Rectangle 2"/>
          <p:cNvSpPr>
            <a:spLocks noGrp="1" noChangeArrowheads="1"/>
          </p:cNvSpPr>
          <p:nvPr>
            <p:ph type="title"/>
          </p:nvPr>
        </p:nvSpPr>
        <p:spPr/>
        <p:txBody>
          <a:bodyPr/>
          <a:lstStyle/>
          <a:p>
            <a:pPr eaLnBrk="1" hangingPunct="1"/>
            <a:endParaRPr lang="bg-BG" altLang="bg-BG" smtClean="0"/>
          </a:p>
        </p:txBody>
      </p:sp>
      <p:sp>
        <p:nvSpPr>
          <p:cNvPr id="16387" name="Rectangle 3"/>
          <p:cNvSpPr>
            <a:spLocks noGrp="1" noChangeArrowheads="1"/>
          </p:cNvSpPr>
          <p:nvPr>
            <p:ph type="body" idx="1"/>
          </p:nvPr>
        </p:nvSpPr>
        <p:spPr/>
        <p:txBody>
          <a:bodyPr/>
          <a:lstStyle/>
          <a:p>
            <a:pPr eaLnBrk="1" hangingPunct="1">
              <a:lnSpc>
                <a:spcPct val="90000"/>
              </a:lnSpc>
            </a:pPr>
            <a:r>
              <a:rPr lang="bg-BG" altLang="bg-BG" smtClean="0"/>
              <a:t>Лечебните заведения осъществяват дейността си при спазване на медицинските стандарти за качество на оказваната медицинска помощ и осигуряване защита на правата на пациента. Медицинските стандарти се утвърждават с наредби на министъра на здравеопазването.</a:t>
            </a:r>
          </a:p>
        </p:txBody>
      </p:sp>
      <p:sp>
        <p:nvSpPr>
          <p:cNvPr id="2" name="Date Placeholder 1"/>
          <p:cNvSpPr>
            <a:spLocks noGrp="1"/>
          </p:cNvSpPr>
          <p:nvPr>
            <p:ph type="dt" sz="half" idx="10"/>
          </p:nvPr>
        </p:nvSpPr>
        <p:spPr/>
        <p:txBody>
          <a:bodyPr/>
          <a:lstStyle/>
          <a:p>
            <a:fld id="{C326E26A-1915-4318-BE9B-C8242063A5C3}"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910B4015-A237-4F28-8B4B-0318CFF1D60C}" type="slidenum">
              <a:rPr lang="bg-BG" altLang="bg-BG"/>
              <a:pPr/>
              <a:t>15</a:t>
            </a:fld>
            <a:endParaRPr lang="bg-BG" altLang="bg-BG"/>
          </a:p>
        </p:txBody>
      </p:sp>
      <p:sp>
        <p:nvSpPr>
          <p:cNvPr id="17410" name="Rectangle 2"/>
          <p:cNvSpPr>
            <a:spLocks noGrp="1" noChangeArrowheads="1"/>
          </p:cNvSpPr>
          <p:nvPr>
            <p:ph type="title"/>
          </p:nvPr>
        </p:nvSpPr>
        <p:spPr/>
        <p:txBody>
          <a:bodyPr/>
          <a:lstStyle/>
          <a:p>
            <a:pPr eaLnBrk="1" hangingPunct="1"/>
            <a:endParaRPr lang="bg-BG" altLang="bg-BG" smtClean="0"/>
          </a:p>
        </p:txBody>
      </p:sp>
      <p:sp>
        <p:nvSpPr>
          <p:cNvPr id="17411" name="Rectangle 3"/>
          <p:cNvSpPr>
            <a:spLocks noGrp="1" noChangeArrowheads="1"/>
          </p:cNvSpPr>
          <p:nvPr>
            <p:ph type="body" idx="1"/>
          </p:nvPr>
        </p:nvSpPr>
        <p:spPr/>
        <p:txBody>
          <a:bodyPr/>
          <a:lstStyle/>
          <a:p>
            <a:pPr eaLnBrk="1" hangingPunct="1">
              <a:lnSpc>
                <a:spcPct val="90000"/>
              </a:lnSpc>
            </a:pPr>
            <a:r>
              <a:rPr lang="bg-BG" altLang="bg-BG" sz="2100" smtClean="0"/>
              <a:t>Лечебните заведения прилагат технологии и системи за събиране на информация.</a:t>
            </a:r>
          </a:p>
          <a:p>
            <a:pPr eaLnBrk="1" hangingPunct="1">
              <a:lnSpc>
                <a:spcPct val="90000"/>
              </a:lnSpc>
            </a:pPr>
            <a:r>
              <a:rPr lang="bg-BG" altLang="bg-BG" sz="2100" smtClean="0"/>
              <a:t>Лечебните заведения предоставят информация за извършваната от тях медицинска дейност, както и медико-статистическа информация съгласно наредба на министъра на здравеопазването, съгласувана с Националния статистически институт.</a:t>
            </a:r>
          </a:p>
          <a:p>
            <a:pPr eaLnBrk="1" hangingPunct="1">
              <a:lnSpc>
                <a:spcPct val="90000"/>
              </a:lnSpc>
            </a:pPr>
            <a:r>
              <a:rPr lang="bg-BG" altLang="bg-BG" sz="2100" smtClean="0"/>
              <a:t>За изпълнението на задачите по ал. 2 и 3 лечебните заведения могат да създават информационни звена и да финансират развитието на информационни технологии.</a:t>
            </a:r>
          </a:p>
        </p:txBody>
      </p:sp>
      <p:sp>
        <p:nvSpPr>
          <p:cNvPr id="2" name="Date Placeholder 1"/>
          <p:cNvSpPr>
            <a:spLocks noGrp="1"/>
          </p:cNvSpPr>
          <p:nvPr>
            <p:ph type="dt" sz="half" idx="10"/>
          </p:nvPr>
        </p:nvSpPr>
        <p:spPr/>
        <p:txBody>
          <a:bodyPr/>
          <a:lstStyle/>
          <a:p>
            <a:fld id="{159F9B28-9FE3-43CA-B972-2F5629D3CD1E}"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00505161-C8B0-4693-8824-CEB111899275}" type="slidenum">
              <a:rPr lang="bg-BG" altLang="bg-BG"/>
              <a:pPr/>
              <a:t>16</a:t>
            </a:fld>
            <a:endParaRPr lang="bg-BG" altLang="bg-BG"/>
          </a:p>
        </p:txBody>
      </p:sp>
      <p:sp>
        <p:nvSpPr>
          <p:cNvPr id="18434" name="Rectangle 2"/>
          <p:cNvSpPr>
            <a:spLocks noGrp="1" noChangeArrowheads="1"/>
          </p:cNvSpPr>
          <p:nvPr>
            <p:ph type="title"/>
          </p:nvPr>
        </p:nvSpPr>
        <p:spPr/>
        <p:txBody>
          <a:bodyPr/>
          <a:lstStyle/>
          <a:p>
            <a:pPr eaLnBrk="1" hangingPunct="1"/>
            <a:endParaRPr lang="bg-BG" altLang="bg-BG" smtClean="0"/>
          </a:p>
        </p:txBody>
      </p:sp>
      <p:sp>
        <p:nvSpPr>
          <p:cNvPr id="18435" name="Rectangle 3"/>
          <p:cNvSpPr>
            <a:spLocks noGrp="1" noChangeArrowheads="1"/>
          </p:cNvSpPr>
          <p:nvPr>
            <p:ph type="body" idx="1"/>
          </p:nvPr>
        </p:nvSpPr>
        <p:spPr/>
        <p:txBody>
          <a:bodyPr/>
          <a:lstStyle/>
          <a:p>
            <a:pPr eaLnBrk="1" hangingPunct="1">
              <a:lnSpc>
                <a:spcPct val="90000"/>
              </a:lnSpc>
            </a:pPr>
            <a:r>
              <a:rPr lang="bg-BG" altLang="bg-BG" sz="2600" smtClean="0"/>
              <a:t>Контролът върху лечебните заведения за спазване на стандартите и изискванията се осъществява от контролните органи, посочени в този закон, Закона за здравето и Закона за здравното осигуряване.</a:t>
            </a:r>
          </a:p>
          <a:p>
            <a:pPr eaLnBrk="1" hangingPunct="1">
              <a:lnSpc>
                <a:spcPct val="90000"/>
              </a:lnSpc>
            </a:pPr>
            <a:r>
              <a:rPr lang="bg-BG" altLang="bg-BG" sz="2600" smtClean="0"/>
              <a:t>Никое лечебно заведение </a:t>
            </a:r>
            <a:r>
              <a:rPr lang="bg-BG" altLang="bg-BG" sz="2600" i="1" smtClean="0">
                <a:solidFill>
                  <a:schemeClr val="bg2"/>
                </a:solidFill>
              </a:rPr>
              <a:t>не може да отказва медицинска помощ</a:t>
            </a:r>
            <a:r>
              <a:rPr lang="bg-BG" altLang="bg-BG" sz="2600" smtClean="0"/>
              <a:t> на лица, явили се в него в състояние, което застрашава техния живот, независимо от местоживеенето им.</a:t>
            </a:r>
          </a:p>
        </p:txBody>
      </p:sp>
      <p:sp>
        <p:nvSpPr>
          <p:cNvPr id="2" name="Date Placeholder 1"/>
          <p:cNvSpPr>
            <a:spLocks noGrp="1"/>
          </p:cNvSpPr>
          <p:nvPr>
            <p:ph type="dt" sz="half" idx="10"/>
          </p:nvPr>
        </p:nvSpPr>
        <p:spPr/>
        <p:txBody>
          <a:bodyPr/>
          <a:lstStyle/>
          <a:p>
            <a:fld id="{213929D7-4EA2-4F72-B3E8-0EB0C1D79EAF}"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F04890CA-8D21-4F72-84A2-A6E39B4414D3}" type="slidenum">
              <a:rPr lang="bg-BG" altLang="bg-BG"/>
              <a:pPr/>
              <a:t>17</a:t>
            </a:fld>
            <a:endParaRPr lang="bg-BG" altLang="bg-BG"/>
          </a:p>
        </p:txBody>
      </p:sp>
      <p:sp>
        <p:nvSpPr>
          <p:cNvPr id="19458" name="Rectangle 2"/>
          <p:cNvSpPr>
            <a:spLocks noGrp="1" noChangeArrowheads="1"/>
          </p:cNvSpPr>
          <p:nvPr>
            <p:ph type="title"/>
          </p:nvPr>
        </p:nvSpPr>
        <p:spPr/>
        <p:txBody>
          <a:bodyPr/>
          <a:lstStyle/>
          <a:p>
            <a:pPr eaLnBrk="1" hangingPunct="1"/>
            <a:r>
              <a:rPr lang="bg-BG" altLang="bg-BG" smtClean="0"/>
              <a:t>Част втора.</a:t>
            </a:r>
            <a:br>
              <a:rPr lang="bg-BG" altLang="bg-BG" smtClean="0"/>
            </a:br>
            <a:r>
              <a:rPr lang="bg-BG" altLang="bg-BG" smtClean="0"/>
              <a:t>ЛЕЧЕБНИ ЗАВЕДЕНИЯ</a:t>
            </a:r>
          </a:p>
        </p:txBody>
      </p:sp>
      <p:sp>
        <p:nvSpPr>
          <p:cNvPr id="19459" name="Rectangle 3"/>
          <p:cNvSpPr>
            <a:spLocks noGrp="1" noChangeArrowheads="1"/>
          </p:cNvSpPr>
          <p:nvPr>
            <p:ph type="body" idx="1"/>
          </p:nvPr>
        </p:nvSpPr>
        <p:spPr/>
        <p:txBody>
          <a:bodyPr/>
          <a:lstStyle/>
          <a:p>
            <a:pPr algn="ctr" eaLnBrk="1" hangingPunct="1"/>
            <a:endParaRPr lang="bg-BG" altLang="bg-BG" smtClean="0"/>
          </a:p>
          <a:p>
            <a:pPr algn="ctr" eaLnBrk="1" hangingPunct="1">
              <a:buFont typeface="Wingdings" pitchFamily="2" charset="2"/>
              <a:buNone/>
            </a:pPr>
            <a:r>
              <a:rPr lang="bg-BG" altLang="bg-BG" sz="4000" smtClean="0">
                <a:solidFill>
                  <a:schemeClr val="tx1"/>
                </a:solidFill>
              </a:rPr>
              <a:t>Глава втора.</a:t>
            </a:r>
            <a:br>
              <a:rPr lang="bg-BG" altLang="bg-BG" sz="4000" smtClean="0">
                <a:solidFill>
                  <a:schemeClr val="tx1"/>
                </a:solidFill>
              </a:rPr>
            </a:br>
            <a:r>
              <a:rPr lang="bg-BG" altLang="bg-BG" sz="4000" smtClean="0">
                <a:solidFill>
                  <a:schemeClr val="tx1"/>
                </a:solidFill>
              </a:rPr>
              <a:t>ВИДОВЕ ЛЕЧЕБНИ ЗАВЕДЕНИЯ</a:t>
            </a:r>
          </a:p>
        </p:txBody>
      </p:sp>
      <p:sp>
        <p:nvSpPr>
          <p:cNvPr id="2" name="Date Placeholder 1"/>
          <p:cNvSpPr>
            <a:spLocks noGrp="1"/>
          </p:cNvSpPr>
          <p:nvPr>
            <p:ph type="dt" sz="half" idx="10"/>
          </p:nvPr>
        </p:nvSpPr>
        <p:spPr/>
        <p:txBody>
          <a:bodyPr/>
          <a:lstStyle/>
          <a:p>
            <a:fld id="{5018B583-4B9A-43ED-92B8-3A9EACD254A2}"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58C9E9C-B354-41AF-B323-60425B3A999F}" type="slidenum">
              <a:rPr lang="bg-BG" altLang="bg-BG"/>
              <a:pPr/>
              <a:t>18</a:t>
            </a:fld>
            <a:endParaRPr lang="bg-BG" altLang="bg-BG"/>
          </a:p>
        </p:txBody>
      </p:sp>
      <p:sp>
        <p:nvSpPr>
          <p:cNvPr id="20482" name="Rectangle 2"/>
          <p:cNvSpPr>
            <a:spLocks noGrp="1" noChangeArrowheads="1"/>
          </p:cNvSpPr>
          <p:nvPr>
            <p:ph type="title"/>
          </p:nvPr>
        </p:nvSpPr>
        <p:spPr/>
        <p:txBody>
          <a:bodyPr/>
          <a:lstStyle/>
          <a:p>
            <a:pPr eaLnBrk="1" hangingPunct="1"/>
            <a:r>
              <a:rPr lang="bg-BG" altLang="bg-BG" sz="3600" smtClean="0">
                <a:solidFill>
                  <a:schemeClr val="tx1"/>
                </a:solidFill>
              </a:rPr>
              <a:t>Лечебни заведения за извънболнична помощ са:</a:t>
            </a:r>
          </a:p>
        </p:txBody>
      </p:sp>
      <p:sp>
        <p:nvSpPr>
          <p:cNvPr id="20483" name="Rectangle 3"/>
          <p:cNvSpPr>
            <a:spLocks noGrp="1" noChangeArrowheads="1"/>
          </p:cNvSpPr>
          <p:nvPr>
            <p:ph type="body" idx="1"/>
          </p:nvPr>
        </p:nvSpPr>
        <p:spPr>
          <a:xfrm>
            <a:off x="1187450" y="1905000"/>
            <a:ext cx="7346950" cy="4114800"/>
          </a:xfrm>
        </p:spPr>
        <p:txBody>
          <a:bodyPr/>
          <a:lstStyle/>
          <a:p>
            <a:pPr marL="361950" indent="-361950" eaLnBrk="1" hangingPunct="1">
              <a:lnSpc>
                <a:spcPct val="80000"/>
              </a:lnSpc>
              <a:buFont typeface="Wingdings" pitchFamily="2" charset="2"/>
              <a:buNone/>
            </a:pPr>
            <a:r>
              <a:rPr lang="bg-BG" altLang="bg-BG" sz="2100" smtClean="0">
                <a:solidFill>
                  <a:schemeClr val="bg2"/>
                </a:solidFill>
              </a:rPr>
              <a:t>1.</a:t>
            </a:r>
            <a:r>
              <a:rPr lang="bg-BG" altLang="bg-BG" sz="2100" smtClean="0"/>
              <a:t>амбулатории за първична медицинска помощ, които могат да бъдат:</a:t>
            </a:r>
          </a:p>
          <a:p>
            <a:pPr marL="361950" indent="-361950" eaLnBrk="1" hangingPunct="1">
              <a:lnSpc>
                <a:spcPct val="80000"/>
              </a:lnSpc>
              <a:buFont typeface="Wingdings" pitchFamily="2" charset="2"/>
              <a:buNone/>
            </a:pPr>
            <a:r>
              <a:rPr lang="bg-BG" altLang="bg-BG" sz="2100" smtClean="0">
                <a:solidFill>
                  <a:schemeClr val="tx1"/>
                </a:solidFill>
              </a:rPr>
              <a:t>а)</a:t>
            </a:r>
            <a:r>
              <a:rPr lang="bg-BG" altLang="bg-BG" sz="2100" smtClean="0"/>
              <a:t> индивидуална практика за първична медицинска помощ;</a:t>
            </a:r>
          </a:p>
          <a:p>
            <a:pPr marL="361950" indent="-361950" eaLnBrk="1" hangingPunct="1">
              <a:lnSpc>
                <a:spcPct val="80000"/>
              </a:lnSpc>
              <a:buFont typeface="Wingdings" pitchFamily="2" charset="2"/>
              <a:buNone/>
            </a:pPr>
            <a:r>
              <a:rPr lang="bg-BG" altLang="bg-BG" sz="2100" smtClean="0">
                <a:solidFill>
                  <a:schemeClr val="tx1"/>
                </a:solidFill>
              </a:rPr>
              <a:t>б)</a:t>
            </a:r>
            <a:r>
              <a:rPr lang="bg-BG" altLang="bg-BG" sz="2100" smtClean="0"/>
              <a:t> групова практика за първична медицинска помощ;</a:t>
            </a:r>
          </a:p>
          <a:p>
            <a:pPr marL="361950" indent="-361950" eaLnBrk="1" hangingPunct="1">
              <a:lnSpc>
                <a:spcPct val="80000"/>
              </a:lnSpc>
              <a:buFont typeface="Wingdings" pitchFamily="2" charset="2"/>
              <a:buNone/>
            </a:pPr>
            <a:r>
              <a:rPr lang="bg-BG" altLang="bg-BG" sz="2100" smtClean="0">
                <a:solidFill>
                  <a:schemeClr val="bg2"/>
                </a:solidFill>
              </a:rPr>
              <a:t>2.</a:t>
            </a:r>
            <a:r>
              <a:rPr lang="bg-BG" altLang="bg-BG" sz="2100" smtClean="0"/>
              <a:t> амбулатории за специализирана медицинска помощ, които могат да бъдат:</a:t>
            </a:r>
          </a:p>
          <a:p>
            <a:pPr marL="361950" indent="-361950" eaLnBrk="1" hangingPunct="1">
              <a:lnSpc>
                <a:spcPct val="80000"/>
              </a:lnSpc>
              <a:buFont typeface="Wingdings" pitchFamily="2" charset="2"/>
              <a:buNone/>
            </a:pPr>
            <a:r>
              <a:rPr lang="bg-BG" altLang="bg-BG" sz="2100" smtClean="0">
                <a:solidFill>
                  <a:schemeClr val="tx1"/>
                </a:solidFill>
              </a:rPr>
              <a:t>а)</a:t>
            </a:r>
            <a:r>
              <a:rPr lang="bg-BG" altLang="bg-BG" sz="2100" smtClean="0"/>
              <a:t> индивидуална практика за специализирана медицинска помощ;</a:t>
            </a:r>
          </a:p>
          <a:p>
            <a:pPr marL="361950" indent="-361950" eaLnBrk="1" hangingPunct="1">
              <a:lnSpc>
                <a:spcPct val="80000"/>
              </a:lnSpc>
              <a:buFont typeface="Wingdings" pitchFamily="2" charset="2"/>
              <a:buNone/>
            </a:pPr>
            <a:r>
              <a:rPr lang="bg-BG" altLang="bg-BG" sz="2100" smtClean="0">
                <a:solidFill>
                  <a:schemeClr val="tx1"/>
                </a:solidFill>
              </a:rPr>
              <a:t>б)</a:t>
            </a:r>
            <a:r>
              <a:rPr lang="bg-BG" altLang="bg-BG" sz="2100" smtClean="0"/>
              <a:t> групова практика за специализирана медицинска помощ;</a:t>
            </a:r>
          </a:p>
          <a:p>
            <a:pPr marL="361950" indent="-361950" eaLnBrk="1" hangingPunct="1">
              <a:lnSpc>
                <a:spcPct val="80000"/>
              </a:lnSpc>
              <a:buFont typeface="Wingdings" pitchFamily="2" charset="2"/>
              <a:buNone/>
            </a:pPr>
            <a:r>
              <a:rPr lang="bg-BG" altLang="bg-BG" sz="2100" smtClean="0">
                <a:solidFill>
                  <a:schemeClr val="tx1"/>
                </a:solidFill>
              </a:rPr>
              <a:t>в)</a:t>
            </a:r>
            <a:r>
              <a:rPr lang="bg-BG" altLang="bg-BG" sz="2100" smtClean="0"/>
              <a:t> медицински център и медико-дентален център;</a:t>
            </a:r>
          </a:p>
          <a:p>
            <a:pPr marL="361950" indent="-361950" eaLnBrk="1" hangingPunct="1">
              <a:lnSpc>
                <a:spcPct val="80000"/>
              </a:lnSpc>
              <a:buFont typeface="Wingdings" pitchFamily="2" charset="2"/>
              <a:buNone/>
            </a:pPr>
            <a:r>
              <a:rPr lang="bg-BG" altLang="bg-BG" sz="2100" smtClean="0">
                <a:solidFill>
                  <a:schemeClr val="tx1"/>
                </a:solidFill>
              </a:rPr>
              <a:t>г)</a:t>
            </a:r>
            <a:r>
              <a:rPr lang="bg-BG" altLang="bg-BG" sz="2100" smtClean="0"/>
              <a:t> диагностично-консултативен център;</a:t>
            </a:r>
          </a:p>
        </p:txBody>
      </p:sp>
      <p:sp>
        <p:nvSpPr>
          <p:cNvPr id="2" name="Date Placeholder 1"/>
          <p:cNvSpPr>
            <a:spLocks noGrp="1"/>
          </p:cNvSpPr>
          <p:nvPr>
            <p:ph type="dt" sz="half" idx="10"/>
          </p:nvPr>
        </p:nvSpPr>
        <p:spPr/>
        <p:txBody>
          <a:bodyPr/>
          <a:lstStyle/>
          <a:p>
            <a:fld id="{7F51DC53-C782-4254-8854-BE5DC467091D}"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0C92648F-A6B4-47E2-9F5F-1F6E559FA18A}" type="slidenum">
              <a:rPr lang="bg-BG" altLang="bg-BG"/>
              <a:pPr/>
              <a:t>19</a:t>
            </a:fld>
            <a:endParaRPr lang="bg-BG" altLang="bg-BG"/>
          </a:p>
        </p:txBody>
      </p:sp>
      <p:sp>
        <p:nvSpPr>
          <p:cNvPr id="21506" name="Rectangle 2"/>
          <p:cNvSpPr>
            <a:spLocks noGrp="1" noChangeArrowheads="1"/>
          </p:cNvSpPr>
          <p:nvPr>
            <p:ph type="title"/>
          </p:nvPr>
        </p:nvSpPr>
        <p:spPr/>
        <p:txBody>
          <a:bodyPr/>
          <a:lstStyle/>
          <a:p>
            <a:pPr eaLnBrk="1" hangingPunct="1"/>
            <a:r>
              <a:rPr lang="bg-BG" altLang="bg-BG" sz="3600" smtClean="0">
                <a:solidFill>
                  <a:schemeClr val="tx1"/>
                </a:solidFill>
              </a:rPr>
              <a:t>Лечебни заведения за извънболнична помощ са:</a:t>
            </a:r>
          </a:p>
        </p:txBody>
      </p:sp>
      <p:sp>
        <p:nvSpPr>
          <p:cNvPr id="21507" name="Rectangle 3"/>
          <p:cNvSpPr>
            <a:spLocks noGrp="1" noChangeArrowheads="1"/>
          </p:cNvSpPr>
          <p:nvPr>
            <p:ph type="body" idx="1"/>
          </p:nvPr>
        </p:nvSpPr>
        <p:spPr/>
        <p:txBody>
          <a:bodyPr/>
          <a:lstStyle/>
          <a:p>
            <a:pPr eaLnBrk="1" hangingPunct="1">
              <a:buFont typeface="Wingdings" pitchFamily="2" charset="2"/>
              <a:buNone/>
            </a:pPr>
            <a:r>
              <a:rPr lang="bg-BG" altLang="bg-BG" smtClean="0">
                <a:solidFill>
                  <a:schemeClr val="bg2"/>
                </a:solidFill>
              </a:rPr>
              <a:t>3.</a:t>
            </a:r>
            <a:r>
              <a:rPr lang="bg-BG" altLang="bg-BG" smtClean="0"/>
              <a:t> самостоятелни медико-диагностични и медико-технически лаборатории;</a:t>
            </a:r>
          </a:p>
          <a:p>
            <a:pPr eaLnBrk="1" hangingPunct="1">
              <a:buFont typeface="Wingdings" pitchFamily="2" charset="2"/>
              <a:buNone/>
            </a:pPr>
            <a:r>
              <a:rPr lang="bg-BG" altLang="bg-BG" smtClean="0">
                <a:solidFill>
                  <a:schemeClr val="bg2"/>
                </a:solidFill>
              </a:rPr>
              <a:t>4.</a:t>
            </a:r>
            <a:r>
              <a:rPr lang="bg-BG" altLang="bg-BG" smtClean="0"/>
              <a:t> дентални центрове.</a:t>
            </a:r>
          </a:p>
        </p:txBody>
      </p:sp>
      <p:sp>
        <p:nvSpPr>
          <p:cNvPr id="2" name="Date Placeholder 1"/>
          <p:cNvSpPr>
            <a:spLocks noGrp="1"/>
          </p:cNvSpPr>
          <p:nvPr>
            <p:ph type="dt" sz="half" idx="10"/>
          </p:nvPr>
        </p:nvSpPr>
        <p:spPr/>
        <p:txBody>
          <a:bodyPr/>
          <a:lstStyle/>
          <a:p>
            <a:fld id="{107E12EA-68C1-4457-A543-A2BF4DFE6609}"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fld id="{D91BBFA3-6645-4D59-AD30-B563B0DA6DFC}" type="slidenum">
              <a:rPr lang="bg-BG" altLang="bg-BG"/>
              <a:pPr/>
              <a:t>2</a:t>
            </a:fld>
            <a:endParaRPr lang="bg-BG" altLang="bg-BG"/>
          </a:p>
        </p:txBody>
      </p:sp>
      <p:sp>
        <p:nvSpPr>
          <p:cNvPr id="3074" name="Rectangle 2"/>
          <p:cNvSpPr>
            <a:spLocks noGrp="1" noChangeArrowheads="1"/>
          </p:cNvSpPr>
          <p:nvPr>
            <p:ph type="ctrTitle"/>
          </p:nvPr>
        </p:nvSpPr>
        <p:spPr/>
        <p:txBody>
          <a:bodyPr/>
          <a:lstStyle/>
          <a:p>
            <a:pPr eaLnBrk="1" hangingPunct="1"/>
            <a:r>
              <a:rPr lang="bg-BG" altLang="bg-BG" sz="4800" dirty="0" smtClean="0"/>
              <a:t>ЗАКОН ЗА ЛЕЧЕБНИТЕ ЗАВЕДЕНИЯ</a:t>
            </a:r>
          </a:p>
        </p:txBody>
      </p:sp>
      <p:sp>
        <p:nvSpPr>
          <p:cNvPr id="3075" name="Rectangle 3"/>
          <p:cNvSpPr>
            <a:spLocks noGrp="1" noChangeArrowheads="1"/>
          </p:cNvSpPr>
          <p:nvPr>
            <p:ph type="subTitle" idx="1"/>
          </p:nvPr>
        </p:nvSpPr>
        <p:spPr/>
        <p:txBody>
          <a:bodyPr/>
          <a:lstStyle/>
          <a:p>
            <a:pPr eaLnBrk="1" hangingPunct="1"/>
            <a:r>
              <a:rPr lang="bg-BG" altLang="bg-BG" dirty="0" err="1" smtClean="0"/>
              <a:t>Обн</a:t>
            </a:r>
            <a:r>
              <a:rPr lang="bg-BG" altLang="bg-BG" dirty="0" smtClean="0"/>
              <a:t>. ДВ. бр.62 от 9 Юли 1999г.</a:t>
            </a:r>
            <a:endParaRPr lang="en-US" altLang="bg-BG" dirty="0" smtClean="0"/>
          </a:p>
        </p:txBody>
      </p:sp>
      <p:sp>
        <p:nvSpPr>
          <p:cNvPr id="2" name="Date Placeholder 1"/>
          <p:cNvSpPr>
            <a:spLocks noGrp="1"/>
          </p:cNvSpPr>
          <p:nvPr>
            <p:ph type="dt" sz="half" idx="10"/>
          </p:nvPr>
        </p:nvSpPr>
        <p:spPr/>
        <p:txBody>
          <a:bodyPr/>
          <a:lstStyle/>
          <a:p>
            <a:fld id="{C43AF3FA-FEA8-4723-B6C1-A57E2A6D7FE1}"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7A00FAFF-FA7E-4302-838B-6BC4853904AC}" type="slidenum">
              <a:rPr lang="bg-BG" altLang="bg-BG"/>
              <a:pPr/>
              <a:t>20</a:t>
            </a:fld>
            <a:endParaRPr lang="bg-BG" altLang="bg-BG"/>
          </a:p>
        </p:txBody>
      </p:sp>
      <p:sp>
        <p:nvSpPr>
          <p:cNvPr id="22530" name="Rectangle 2"/>
          <p:cNvSpPr>
            <a:spLocks noGrp="1" noChangeArrowheads="1"/>
          </p:cNvSpPr>
          <p:nvPr>
            <p:ph type="title"/>
          </p:nvPr>
        </p:nvSpPr>
        <p:spPr/>
        <p:txBody>
          <a:bodyPr/>
          <a:lstStyle/>
          <a:p>
            <a:pPr eaLnBrk="1" hangingPunct="1"/>
            <a:r>
              <a:rPr lang="bg-BG" altLang="bg-BG" sz="3600" smtClean="0">
                <a:solidFill>
                  <a:schemeClr val="bg2"/>
                </a:solidFill>
              </a:rPr>
              <a:t>Лечебни заведения за болнична помощ са:</a:t>
            </a:r>
          </a:p>
        </p:txBody>
      </p:sp>
      <p:sp>
        <p:nvSpPr>
          <p:cNvPr id="22531" name="Rectangle 3"/>
          <p:cNvSpPr>
            <a:spLocks noGrp="1" noChangeArrowheads="1"/>
          </p:cNvSpPr>
          <p:nvPr>
            <p:ph type="body" idx="1"/>
          </p:nvPr>
        </p:nvSpPr>
        <p:spPr/>
        <p:txBody>
          <a:bodyPr/>
          <a:lstStyle/>
          <a:p>
            <a:pPr marL="571500" indent="-571500" eaLnBrk="1" hangingPunct="1">
              <a:buFont typeface="Wingdings" pitchFamily="2" charset="2"/>
              <a:buAutoNum type="arabicPeriod"/>
            </a:pPr>
            <a:r>
              <a:rPr lang="bg-BG" altLang="bg-BG" dirty="0" smtClean="0"/>
              <a:t>болница за активно лечение;</a:t>
            </a:r>
          </a:p>
          <a:p>
            <a:pPr marL="571500" indent="-571500" eaLnBrk="1" hangingPunct="1">
              <a:buFont typeface="Wingdings" pitchFamily="2" charset="2"/>
              <a:buAutoNum type="arabicPeriod"/>
            </a:pPr>
            <a:r>
              <a:rPr lang="bg-BG" altLang="bg-BG" dirty="0" smtClean="0"/>
              <a:t>болница за продължително лечение;</a:t>
            </a:r>
          </a:p>
          <a:p>
            <a:pPr marL="571500" indent="-571500" eaLnBrk="1" hangingPunct="1">
              <a:buFont typeface="Wingdings" pitchFamily="2" charset="2"/>
              <a:buAutoNum type="arabicPeriod"/>
            </a:pPr>
            <a:r>
              <a:rPr lang="bg-BG" altLang="bg-BG" dirty="0" smtClean="0"/>
              <a:t>болница за рехабилитация;</a:t>
            </a:r>
          </a:p>
          <a:p>
            <a:pPr marL="571500" indent="-571500" eaLnBrk="1" hangingPunct="1">
              <a:buFont typeface="Wingdings" pitchFamily="2" charset="2"/>
              <a:buAutoNum type="arabicPeriod"/>
            </a:pPr>
            <a:r>
              <a:rPr lang="bg-BG" altLang="bg-BG" dirty="0" smtClean="0"/>
              <a:t>болница за продължително лечение и рехабилитация.</a:t>
            </a:r>
          </a:p>
        </p:txBody>
      </p:sp>
      <p:sp>
        <p:nvSpPr>
          <p:cNvPr id="2" name="Date Placeholder 1"/>
          <p:cNvSpPr>
            <a:spLocks noGrp="1"/>
          </p:cNvSpPr>
          <p:nvPr>
            <p:ph type="dt" sz="half" idx="10"/>
          </p:nvPr>
        </p:nvSpPr>
        <p:spPr/>
        <p:txBody>
          <a:bodyPr/>
          <a:lstStyle/>
          <a:p>
            <a:fld id="{4E8F1FCF-1639-43B4-8429-3AACB0836F2D}"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2573B5C6-DD04-4510-949C-79A2A16DC4AB}" type="slidenum">
              <a:rPr lang="bg-BG" altLang="bg-BG"/>
              <a:pPr/>
              <a:t>21</a:t>
            </a:fld>
            <a:endParaRPr lang="bg-BG" altLang="bg-BG"/>
          </a:p>
        </p:txBody>
      </p:sp>
      <p:sp>
        <p:nvSpPr>
          <p:cNvPr id="23554" name="Rectangle 2"/>
          <p:cNvSpPr>
            <a:spLocks noGrp="1" noChangeArrowheads="1"/>
          </p:cNvSpPr>
          <p:nvPr>
            <p:ph type="title"/>
          </p:nvPr>
        </p:nvSpPr>
        <p:spPr/>
        <p:txBody>
          <a:bodyPr/>
          <a:lstStyle/>
          <a:p>
            <a:pPr eaLnBrk="1" hangingPunct="1"/>
            <a:r>
              <a:rPr lang="bg-BG" altLang="bg-BG" smtClean="0">
                <a:solidFill>
                  <a:schemeClr val="bg2"/>
                </a:solidFill>
              </a:rPr>
              <a:t>Видове болници</a:t>
            </a:r>
          </a:p>
        </p:txBody>
      </p:sp>
      <p:sp>
        <p:nvSpPr>
          <p:cNvPr id="23555" name="Rectangle 3"/>
          <p:cNvSpPr>
            <a:spLocks noGrp="1" noChangeArrowheads="1"/>
          </p:cNvSpPr>
          <p:nvPr>
            <p:ph type="body" idx="1"/>
          </p:nvPr>
        </p:nvSpPr>
        <p:spPr/>
        <p:txBody>
          <a:bodyPr/>
          <a:lstStyle/>
          <a:p>
            <a:pPr eaLnBrk="1" hangingPunct="1">
              <a:lnSpc>
                <a:spcPct val="90000"/>
              </a:lnSpc>
            </a:pPr>
            <a:r>
              <a:rPr lang="bg-BG" altLang="bg-BG" smtClean="0"/>
              <a:t>Болниците могат да бъдат </a:t>
            </a:r>
            <a:r>
              <a:rPr lang="bg-BG" altLang="bg-BG" smtClean="0">
                <a:solidFill>
                  <a:schemeClr val="bg2"/>
                </a:solidFill>
              </a:rPr>
              <a:t>многопрофилни </a:t>
            </a:r>
            <a:r>
              <a:rPr lang="bg-BG" altLang="bg-BG" smtClean="0"/>
              <a:t>или</a:t>
            </a:r>
            <a:r>
              <a:rPr lang="bg-BG" altLang="bg-BG" smtClean="0">
                <a:solidFill>
                  <a:schemeClr val="bg2"/>
                </a:solidFill>
              </a:rPr>
              <a:t> специализирани</a:t>
            </a:r>
            <a:r>
              <a:rPr lang="bg-BG" altLang="bg-BG" smtClean="0"/>
              <a:t>.</a:t>
            </a:r>
          </a:p>
          <a:p>
            <a:pPr eaLnBrk="1" hangingPunct="1">
              <a:lnSpc>
                <a:spcPct val="90000"/>
              </a:lnSpc>
            </a:pPr>
            <a:r>
              <a:rPr lang="bg-BG" altLang="bg-BG" smtClean="0">
                <a:solidFill>
                  <a:schemeClr val="bg2"/>
                </a:solidFill>
              </a:rPr>
              <a:t>Университетски болници</a:t>
            </a:r>
            <a:r>
              <a:rPr lang="bg-BG" altLang="bg-BG" smtClean="0"/>
              <a:t> са многопрофилни или специализирани болници, определени от Министерския съвет, в които се осъществяват дейности по:</a:t>
            </a:r>
          </a:p>
        </p:txBody>
      </p:sp>
      <p:sp>
        <p:nvSpPr>
          <p:cNvPr id="2" name="Date Placeholder 1"/>
          <p:cNvSpPr>
            <a:spLocks noGrp="1"/>
          </p:cNvSpPr>
          <p:nvPr>
            <p:ph type="dt" sz="half" idx="10"/>
          </p:nvPr>
        </p:nvSpPr>
        <p:spPr/>
        <p:txBody>
          <a:bodyPr/>
          <a:lstStyle/>
          <a:p>
            <a:fld id="{0F4F4F0F-F92E-4C68-843D-7547A041175C}"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F28E8587-0223-47D3-B8C7-E15BE2484E62}" type="slidenum">
              <a:rPr lang="bg-BG" altLang="bg-BG"/>
              <a:pPr/>
              <a:t>22</a:t>
            </a:fld>
            <a:endParaRPr lang="bg-BG" altLang="bg-BG"/>
          </a:p>
        </p:txBody>
      </p:sp>
      <p:sp>
        <p:nvSpPr>
          <p:cNvPr id="24578" name="Rectangle 2"/>
          <p:cNvSpPr>
            <a:spLocks noGrp="1" noChangeArrowheads="1"/>
          </p:cNvSpPr>
          <p:nvPr>
            <p:ph type="title"/>
          </p:nvPr>
        </p:nvSpPr>
        <p:spPr/>
        <p:txBody>
          <a:bodyPr/>
          <a:lstStyle/>
          <a:p>
            <a:pPr eaLnBrk="1" hangingPunct="1"/>
            <a:r>
              <a:rPr lang="bg-BG" altLang="bg-BG" sz="3200" smtClean="0">
                <a:solidFill>
                  <a:schemeClr val="bg2"/>
                </a:solidFill>
              </a:rPr>
              <a:t>Университетски болници</a:t>
            </a:r>
          </a:p>
        </p:txBody>
      </p:sp>
      <p:sp>
        <p:nvSpPr>
          <p:cNvPr id="24579" name="Rectangle 3"/>
          <p:cNvSpPr>
            <a:spLocks noGrp="1" noChangeArrowheads="1"/>
          </p:cNvSpPr>
          <p:nvPr>
            <p:ph type="body" idx="1"/>
          </p:nvPr>
        </p:nvSpPr>
        <p:spPr/>
        <p:txBody>
          <a:bodyPr/>
          <a:lstStyle/>
          <a:p>
            <a:pPr marL="495300" indent="-495300" eaLnBrk="1" hangingPunct="1">
              <a:lnSpc>
                <a:spcPct val="80000"/>
              </a:lnSpc>
              <a:buFont typeface="Wingdings" pitchFamily="2" charset="2"/>
              <a:buAutoNum type="arabicPeriod"/>
            </a:pPr>
            <a:r>
              <a:rPr lang="bg-BG" altLang="bg-BG" sz="2600" smtClean="0"/>
              <a:t>клинично обучение на студенти и докторанти по медицина, дентална медицина и фармация;</a:t>
            </a:r>
          </a:p>
          <a:p>
            <a:pPr marL="495300" indent="-495300" eaLnBrk="1" hangingPunct="1">
              <a:lnSpc>
                <a:spcPct val="80000"/>
              </a:lnSpc>
              <a:buFont typeface="Wingdings" pitchFamily="2" charset="2"/>
              <a:buAutoNum type="arabicPeriod"/>
            </a:pPr>
            <a:r>
              <a:rPr lang="bg-BG" altLang="bg-BG" sz="2600" smtClean="0"/>
              <a:t>клинично обучение по здравни грижи, както и на студенти от всички видове медицински колежи;</a:t>
            </a:r>
          </a:p>
          <a:p>
            <a:pPr marL="495300" indent="-495300" eaLnBrk="1" hangingPunct="1">
              <a:lnSpc>
                <a:spcPct val="80000"/>
              </a:lnSpc>
              <a:buFont typeface="Wingdings" pitchFamily="2" charset="2"/>
              <a:buAutoNum type="arabicPeriod"/>
            </a:pPr>
            <a:r>
              <a:rPr lang="bg-BG" altLang="bg-BG" sz="2600" smtClean="0"/>
              <a:t>следдипломно обучение на лекари, лекари по дентална медицина, фармацевти, специалисти по здравни грижи и лица, завършили медицински колеж.</a:t>
            </a:r>
          </a:p>
        </p:txBody>
      </p:sp>
      <p:sp>
        <p:nvSpPr>
          <p:cNvPr id="2" name="Date Placeholder 1"/>
          <p:cNvSpPr>
            <a:spLocks noGrp="1"/>
          </p:cNvSpPr>
          <p:nvPr>
            <p:ph type="dt" sz="half" idx="10"/>
          </p:nvPr>
        </p:nvSpPr>
        <p:spPr/>
        <p:txBody>
          <a:bodyPr/>
          <a:lstStyle/>
          <a:p>
            <a:fld id="{FAF1BEE3-CA83-4214-B231-CD61B65D16AC}"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E57A8E34-A0A1-4233-891D-AB033F475289}" type="slidenum">
              <a:rPr lang="bg-BG" altLang="bg-BG"/>
              <a:pPr/>
              <a:t>23</a:t>
            </a:fld>
            <a:endParaRPr lang="bg-BG" altLang="bg-BG"/>
          </a:p>
        </p:txBody>
      </p:sp>
      <p:sp>
        <p:nvSpPr>
          <p:cNvPr id="25602" name="Rectangle 2"/>
          <p:cNvSpPr>
            <a:spLocks noGrp="1" noChangeArrowheads="1"/>
          </p:cNvSpPr>
          <p:nvPr>
            <p:ph type="title"/>
          </p:nvPr>
        </p:nvSpPr>
        <p:spPr/>
        <p:txBody>
          <a:bodyPr/>
          <a:lstStyle/>
          <a:p>
            <a:pPr eaLnBrk="1" hangingPunct="1"/>
            <a:r>
              <a:rPr lang="bg-BG" altLang="bg-BG" sz="3600" smtClean="0">
                <a:solidFill>
                  <a:schemeClr val="bg2"/>
                </a:solidFill>
              </a:rPr>
              <a:t>Лечебни заведения по този закон са и:</a:t>
            </a:r>
          </a:p>
        </p:txBody>
      </p:sp>
      <p:sp>
        <p:nvSpPr>
          <p:cNvPr id="25603" name="Rectangle 3"/>
          <p:cNvSpPr>
            <a:spLocks noGrp="1" noChangeArrowheads="1"/>
          </p:cNvSpPr>
          <p:nvPr>
            <p:ph type="body" idx="1"/>
          </p:nvPr>
        </p:nvSpPr>
        <p:spPr>
          <a:xfrm>
            <a:off x="395536" y="1628800"/>
            <a:ext cx="8424936" cy="4680520"/>
          </a:xfrm>
        </p:spPr>
        <p:txBody>
          <a:bodyPr/>
          <a:lstStyle/>
          <a:p>
            <a:pPr eaLnBrk="1" hangingPunct="1">
              <a:lnSpc>
                <a:spcPct val="80000"/>
              </a:lnSpc>
              <a:buFont typeface="Wingdings" pitchFamily="2" charset="2"/>
              <a:buNone/>
            </a:pPr>
            <a:r>
              <a:rPr lang="bg-BG" altLang="bg-BG" sz="2600" dirty="0" smtClean="0"/>
              <a:t>1. център за спешна медицинска помощ;</a:t>
            </a:r>
          </a:p>
          <a:p>
            <a:pPr eaLnBrk="1" hangingPunct="1">
              <a:lnSpc>
                <a:spcPct val="80000"/>
              </a:lnSpc>
              <a:buFont typeface="Wingdings" pitchFamily="2" charset="2"/>
              <a:buNone/>
            </a:pPr>
            <a:r>
              <a:rPr lang="bg-BG" altLang="bg-BG" sz="2600" dirty="0" smtClean="0"/>
              <a:t>2. център за трансфузионна хематология;</a:t>
            </a:r>
          </a:p>
          <a:p>
            <a:pPr eaLnBrk="1" hangingPunct="1">
              <a:lnSpc>
                <a:spcPct val="80000"/>
              </a:lnSpc>
              <a:buFont typeface="Wingdings" pitchFamily="2" charset="2"/>
              <a:buNone/>
            </a:pPr>
            <a:r>
              <a:rPr lang="bg-BG" altLang="bg-BG" sz="2600" dirty="0" smtClean="0"/>
              <a:t>3. център за психично здраве;</a:t>
            </a:r>
          </a:p>
          <a:p>
            <a:pPr eaLnBrk="1" hangingPunct="1">
              <a:lnSpc>
                <a:spcPct val="80000"/>
              </a:lnSpc>
              <a:buFont typeface="Wingdings" pitchFamily="2" charset="2"/>
              <a:buNone/>
            </a:pPr>
            <a:r>
              <a:rPr lang="bg-BG" altLang="bg-BG" sz="2600" dirty="0" smtClean="0"/>
              <a:t>3а. център за кожно-венерически заболявания;</a:t>
            </a:r>
          </a:p>
          <a:p>
            <a:pPr eaLnBrk="1" hangingPunct="1">
              <a:lnSpc>
                <a:spcPct val="80000"/>
              </a:lnSpc>
              <a:buFont typeface="Wingdings" pitchFamily="2" charset="2"/>
              <a:buNone/>
            </a:pPr>
            <a:r>
              <a:rPr lang="bg-BG" altLang="bg-BG" sz="2600" dirty="0" smtClean="0"/>
              <a:t>3б. комплексен онкологичен център;</a:t>
            </a:r>
          </a:p>
          <a:p>
            <a:pPr eaLnBrk="1" hangingPunct="1">
              <a:lnSpc>
                <a:spcPct val="80000"/>
              </a:lnSpc>
              <a:buFont typeface="Wingdings" pitchFamily="2" charset="2"/>
              <a:buNone/>
            </a:pPr>
            <a:r>
              <a:rPr lang="bg-BG" altLang="bg-BG" sz="2600" dirty="0" smtClean="0"/>
              <a:t>4. дом за медико-социални грижи;</a:t>
            </a:r>
          </a:p>
          <a:p>
            <a:pPr eaLnBrk="1" hangingPunct="1">
              <a:lnSpc>
                <a:spcPct val="80000"/>
              </a:lnSpc>
              <a:buNone/>
            </a:pPr>
            <a:r>
              <a:rPr lang="en-US" sz="2800" dirty="0">
                <a:solidFill>
                  <a:srgbClr val="FF0000"/>
                </a:solidFill>
              </a:rPr>
              <a:t>4а. (</a:t>
            </a:r>
            <a:r>
              <a:rPr lang="en-US" sz="2800" dirty="0" err="1">
                <a:solidFill>
                  <a:srgbClr val="FF0000"/>
                </a:solidFill>
              </a:rPr>
              <a:t>нова</a:t>
            </a:r>
            <a:r>
              <a:rPr lang="en-US" sz="2800" dirty="0">
                <a:solidFill>
                  <a:srgbClr val="FF0000"/>
                </a:solidFill>
              </a:rPr>
              <a:t> - ДВ, </a:t>
            </a:r>
            <a:r>
              <a:rPr lang="en-US" sz="2800" dirty="0" err="1">
                <a:solidFill>
                  <a:srgbClr val="FF0000"/>
                </a:solidFill>
              </a:rPr>
              <a:t>бр</a:t>
            </a:r>
            <a:r>
              <a:rPr lang="en-US" sz="2800" dirty="0">
                <a:solidFill>
                  <a:srgbClr val="FF0000"/>
                </a:solidFill>
              </a:rPr>
              <a:t>. 72 </a:t>
            </a:r>
            <a:r>
              <a:rPr lang="en-US" sz="2800" dirty="0" err="1">
                <a:solidFill>
                  <a:srgbClr val="FF0000"/>
                </a:solidFill>
              </a:rPr>
              <a:t>от</a:t>
            </a:r>
            <a:r>
              <a:rPr lang="en-US" sz="2800" dirty="0">
                <a:solidFill>
                  <a:srgbClr val="FF0000"/>
                </a:solidFill>
              </a:rPr>
              <a:t> 2015 г.) </a:t>
            </a:r>
            <a:r>
              <a:rPr lang="en-US" sz="2800" dirty="0" err="1">
                <a:solidFill>
                  <a:srgbClr val="FF0000"/>
                </a:solidFill>
              </a:rPr>
              <a:t>център</a:t>
            </a:r>
            <a:r>
              <a:rPr lang="en-US" sz="2800" dirty="0">
                <a:solidFill>
                  <a:srgbClr val="FF0000"/>
                </a:solidFill>
              </a:rPr>
              <a:t> </a:t>
            </a:r>
            <a:r>
              <a:rPr lang="en-US" sz="2800" dirty="0" err="1">
                <a:solidFill>
                  <a:srgbClr val="FF0000"/>
                </a:solidFill>
              </a:rPr>
              <a:t>за</a:t>
            </a:r>
            <a:r>
              <a:rPr lang="en-US" sz="2800" dirty="0">
                <a:solidFill>
                  <a:srgbClr val="FF0000"/>
                </a:solidFill>
              </a:rPr>
              <a:t> </a:t>
            </a:r>
            <a:r>
              <a:rPr lang="en-US" sz="2800" dirty="0" err="1">
                <a:solidFill>
                  <a:srgbClr val="FF0000"/>
                </a:solidFill>
              </a:rPr>
              <a:t>комплексно</a:t>
            </a:r>
            <a:r>
              <a:rPr lang="en-US" sz="2800" dirty="0">
                <a:solidFill>
                  <a:srgbClr val="FF0000"/>
                </a:solidFill>
              </a:rPr>
              <a:t> </a:t>
            </a:r>
            <a:r>
              <a:rPr lang="en-US" sz="2800" dirty="0" err="1">
                <a:solidFill>
                  <a:srgbClr val="FF0000"/>
                </a:solidFill>
              </a:rPr>
              <a:t>обслужване</a:t>
            </a:r>
            <a:r>
              <a:rPr lang="en-US" sz="2800" dirty="0">
                <a:solidFill>
                  <a:srgbClr val="FF0000"/>
                </a:solidFill>
              </a:rPr>
              <a:t> </a:t>
            </a:r>
            <a:r>
              <a:rPr lang="en-US" sz="2800" dirty="0" err="1">
                <a:solidFill>
                  <a:srgbClr val="FF0000"/>
                </a:solidFill>
              </a:rPr>
              <a:t>на</a:t>
            </a:r>
            <a:r>
              <a:rPr lang="en-US" sz="2800" dirty="0">
                <a:solidFill>
                  <a:srgbClr val="FF0000"/>
                </a:solidFill>
              </a:rPr>
              <a:t> </a:t>
            </a:r>
            <a:r>
              <a:rPr lang="en-US" sz="2800" dirty="0" err="1">
                <a:solidFill>
                  <a:srgbClr val="FF0000"/>
                </a:solidFill>
              </a:rPr>
              <a:t>деца</a:t>
            </a:r>
            <a:r>
              <a:rPr lang="en-US" sz="2800" dirty="0">
                <a:solidFill>
                  <a:srgbClr val="FF0000"/>
                </a:solidFill>
              </a:rPr>
              <a:t> с </a:t>
            </a:r>
            <a:r>
              <a:rPr lang="en-US" sz="2800" dirty="0" err="1">
                <a:solidFill>
                  <a:srgbClr val="FF0000"/>
                </a:solidFill>
              </a:rPr>
              <a:t>увреждания</a:t>
            </a:r>
            <a:r>
              <a:rPr lang="en-US" sz="2800" dirty="0">
                <a:solidFill>
                  <a:srgbClr val="FF0000"/>
                </a:solidFill>
              </a:rPr>
              <a:t> и </a:t>
            </a:r>
            <a:r>
              <a:rPr lang="en-US" sz="2800" dirty="0" err="1">
                <a:solidFill>
                  <a:srgbClr val="FF0000"/>
                </a:solidFill>
              </a:rPr>
              <a:t>хронични</a:t>
            </a:r>
            <a:r>
              <a:rPr lang="en-US" sz="2800" dirty="0">
                <a:solidFill>
                  <a:srgbClr val="FF0000"/>
                </a:solidFill>
              </a:rPr>
              <a:t> </a:t>
            </a:r>
            <a:r>
              <a:rPr lang="en-US" sz="2800" dirty="0" err="1">
                <a:solidFill>
                  <a:srgbClr val="FF0000"/>
                </a:solidFill>
              </a:rPr>
              <a:t>заболявания</a:t>
            </a:r>
            <a:r>
              <a:rPr lang="en-US" sz="2800" dirty="0">
                <a:solidFill>
                  <a:srgbClr val="FF0000"/>
                </a:solidFill>
              </a:rPr>
              <a:t>;</a:t>
            </a:r>
            <a:endParaRPr lang="bg-BG" sz="2800" dirty="0">
              <a:solidFill>
                <a:srgbClr val="FF0000"/>
              </a:solidFill>
            </a:endParaRPr>
          </a:p>
          <a:p>
            <a:pPr eaLnBrk="1" hangingPunct="1">
              <a:lnSpc>
                <a:spcPct val="80000"/>
              </a:lnSpc>
              <a:buFont typeface="Wingdings" pitchFamily="2" charset="2"/>
              <a:buNone/>
            </a:pPr>
            <a:r>
              <a:rPr lang="bg-BG" altLang="bg-BG" sz="2600" dirty="0" smtClean="0"/>
              <a:t>5. хоспис;</a:t>
            </a:r>
          </a:p>
          <a:p>
            <a:pPr eaLnBrk="1" hangingPunct="1">
              <a:lnSpc>
                <a:spcPct val="80000"/>
              </a:lnSpc>
              <a:buFont typeface="Wingdings" pitchFamily="2" charset="2"/>
              <a:buNone/>
            </a:pPr>
            <a:r>
              <a:rPr lang="bg-BG" altLang="bg-BG" sz="2600" dirty="0" smtClean="0"/>
              <a:t>6. </a:t>
            </a:r>
            <a:r>
              <a:rPr lang="bg-BG" altLang="bg-BG" sz="2600" dirty="0" err="1" smtClean="0"/>
              <a:t>диализен</a:t>
            </a:r>
            <a:r>
              <a:rPr lang="bg-BG" altLang="bg-BG" sz="2600" dirty="0" smtClean="0"/>
              <a:t> център;</a:t>
            </a:r>
          </a:p>
          <a:p>
            <a:pPr eaLnBrk="1" hangingPunct="1">
              <a:lnSpc>
                <a:spcPct val="80000"/>
              </a:lnSpc>
              <a:buFont typeface="Wingdings" pitchFamily="2" charset="2"/>
              <a:buNone/>
            </a:pPr>
            <a:r>
              <a:rPr lang="bg-BG" altLang="bg-BG" sz="2600" dirty="0" smtClean="0"/>
              <a:t>7. </a:t>
            </a:r>
            <a:r>
              <a:rPr lang="bg-BG" altLang="bg-BG" sz="2600" dirty="0" err="1" smtClean="0"/>
              <a:t>тъканна</a:t>
            </a:r>
            <a:r>
              <a:rPr lang="bg-BG" altLang="bg-BG" sz="2600" dirty="0" smtClean="0"/>
              <a:t> банка </a:t>
            </a:r>
          </a:p>
        </p:txBody>
      </p:sp>
      <p:sp>
        <p:nvSpPr>
          <p:cNvPr id="2" name="Date Placeholder 1"/>
          <p:cNvSpPr>
            <a:spLocks noGrp="1"/>
          </p:cNvSpPr>
          <p:nvPr>
            <p:ph type="dt" sz="half" idx="10"/>
          </p:nvPr>
        </p:nvSpPr>
        <p:spPr/>
        <p:txBody>
          <a:bodyPr/>
          <a:lstStyle/>
          <a:p>
            <a:fld id="{55A5A463-E298-451F-9969-912F017F6A9D}"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89B94AF9-B185-4A05-9AC0-679A1B48F2A1}" type="slidenum">
              <a:rPr lang="bg-BG" altLang="bg-BG"/>
              <a:pPr/>
              <a:t>24</a:t>
            </a:fld>
            <a:endParaRPr lang="bg-BG" altLang="bg-BG"/>
          </a:p>
        </p:txBody>
      </p:sp>
      <p:sp>
        <p:nvSpPr>
          <p:cNvPr id="26626" name="Rectangle 2"/>
          <p:cNvSpPr>
            <a:spLocks noGrp="1" noChangeArrowheads="1"/>
          </p:cNvSpPr>
          <p:nvPr>
            <p:ph type="title"/>
          </p:nvPr>
        </p:nvSpPr>
        <p:spPr/>
        <p:txBody>
          <a:bodyPr/>
          <a:lstStyle/>
          <a:p>
            <a:pPr eaLnBrk="1" hangingPunct="1"/>
            <a:endParaRPr lang="bg-BG" altLang="bg-BG" smtClean="0"/>
          </a:p>
        </p:txBody>
      </p:sp>
      <p:sp>
        <p:nvSpPr>
          <p:cNvPr id="26627" name="Rectangle 3"/>
          <p:cNvSpPr>
            <a:spLocks noGrp="1" noChangeArrowheads="1"/>
          </p:cNvSpPr>
          <p:nvPr>
            <p:ph type="body" idx="1"/>
          </p:nvPr>
        </p:nvSpPr>
        <p:spPr/>
        <p:txBody>
          <a:bodyPr/>
          <a:lstStyle/>
          <a:p>
            <a:pPr eaLnBrk="1" hangingPunct="1"/>
            <a:r>
              <a:rPr lang="bg-BG" altLang="bg-BG" smtClean="0"/>
              <a:t>Глава трета.</a:t>
            </a:r>
            <a:br>
              <a:rPr lang="bg-BG" altLang="bg-BG" smtClean="0"/>
            </a:br>
            <a:r>
              <a:rPr lang="bg-BG" altLang="bg-BG" smtClean="0"/>
              <a:t>ЛЕЧЕБНИ ЗАВЕДЕНИЯ ЗА ИЗВЪНБОЛНИЧНА ПОМОЩ</a:t>
            </a:r>
          </a:p>
        </p:txBody>
      </p:sp>
      <p:sp>
        <p:nvSpPr>
          <p:cNvPr id="2" name="Date Placeholder 1"/>
          <p:cNvSpPr>
            <a:spLocks noGrp="1"/>
          </p:cNvSpPr>
          <p:nvPr>
            <p:ph type="dt" sz="half" idx="10"/>
          </p:nvPr>
        </p:nvSpPr>
        <p:spPr/>
        <p:txBody>
          <a:bodyPr/>
          <a:lstStyle/>
          <a:p>
            <a:fld id="{B46DF1DB-E4BF-4944-8E55-D8469D068F73}"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C6029EC0-25C4-4949-9649-42020321656A}" type="slidenum">
              <a:rPr lang="bg-BG" altLang="bg-BG"/>
              <a:pPr/>
              <a:t>25</a:t>
            </a:fld>
            <a:endParaRPr lang="bg-BG" altLang="bg-BG"/>
          </a:p>
        </p:txBody>
      </p:sp>
      <p:sp>
        <p:nvSpPr>
          <p:cNvPr id="27650" name="Rectangle 2"/>
          <p:cNvSpPr>
            <a:spLocks noGrp="1" noChangeArrowheads="1"/>
          </p:cNvSpPr>
          <p:nvPr>
            <p:ph type="title"/>
          </p:nvPr>
        </p:nvSpPr>
        <p:spPr/>
        <p:txBody>
          <a:bodyPr/>
          <a:lstStyle/>
          <a:p>
            <a:pPr eaLnBrk="1" hangingPunct="1"/>
            <a:r>
              <a:rPr lang="bg-BG" altLang="bg-BG" sz="3200" smtClean="0">
                <a:solidFill>
                  <a:schemeClr val="bg2"/>
                </a:solidFill>
              </a:rPr>
              <a:t>Амбулаториите за първична или специализирана извънболнична помощ</a:t>
            </a:r>
            <a:r>
              <a:rPr lang="bg-BG" altLang="bg-BG" sz="3800" smtClean="0"/>
              <a:t> </a:t>
            </a:r>
          </a:p>
        </p:txBody>
      </p:sp>
      <p:sp>
        <p:nvSpPr>
          <p:cNvPr id="27651" name="Rectangle 3"/>
          <p:cNvSpPr>
            <a:spLocks noGrp="1" noChangeArrowheads="1"/>
          </p:cNvSpPr>
          <p:nvPr>
            <p:ph type="body" idx="1"/>
          </p:nvPr>
        </p:nvSpPr>
        <p:spPr>
          <a:xfrm>
            <a:off x="1258888" y="1905000"/>
            <a:ext cx="7489825" cy="4114800"/>
          </a:xfrm>
        </p:spPr>
        <p:txBody>
          <a:bodyPr/>
          <a:lstStyle/>
          <a:p>
            <a:pPr eaLnBrk="1" hangingPunct="1">
              <a:lnSpc>
                <a:spcPct val="90000"/>
              </a:lnSpc>
              <a:buFont typeface="Wingdings" pitchFamily="2" charset="2"/>
              <a:buNone/>
            </a:pPr>
            <a:r>
              <a:rPr lang="bg-BG" altLang="bg-BG" smtClean="0"/>
              <a:t>са лечебни заведения, в които лекари</a:t>
            </a:r>
          </a:p>
          <a:p>
            <a:pPr eaLnBrk="1" hangingPunct="1">
              <a:lnSpc>
                <a:spcPct val="90000"/>
              </a:lnSpc>
              <a:buFont typeface="Wingdings" pitchFamily="2" charset="2"/>
              <a:buNone/>
            </a:pPr>
            <a:r>
              <a:rPr lang="bg-BG" altLang="bg-BG" smtClean="0"/>
              <a:t>или лекари по дентална медицина:</a:t>
            </a:r>
          </a:p>
          <a:p>
            <a:pPr eaLnBrk="1" hangingPunct="1">
              <a:lnSpc>
                <a:spcPct val="90000"/>
              </a:lnSpc>
              <a:buFont typeface="Wingdings" pitchFamily="2" charset="2"/>
              <a:buNone/>
            </a:pPr>
            <a:r>
              <a:rPr lang="bg-BG" altLang="bg-BG" smtClean="0"/>
              <a:t>1. извършват:</a:t>
            </a:r>
          </a:p>
          <a:p>
            <a:pPr eaLnBrk="1" hangingPunct="1">
              <a:lnSpc>
                <a:spcPct val="90000"/>
              </a:lnSpc>
              <a:buFont typeface="Wingdings" pitchFamily="2" charset="2"/>
              <a:buNone/>
            </a:pPr>
            <a:r>
              <a:rPr lang="bg-BG" altLang="bg-BG" smtClean="0"/>
              <a:t>а) диагностика, лечение, рехабилитация и наблюдение на болни;</a:t>
            </a:r>
          </a:p>
          <a:p>
            <a:pPr eaLnBrk="1" hangingPunct="1">
              <a:lnSpc>
                <a:spcPct val="90000"/>
              </a:lnSpc>
              <a:buFont typeface="Wingdings" pitchFamily="2" charset="2"/>
              <a:buNone/>
            </a:pPr>
            <a:r>
              <a:rPr lang="bg-BG" altLang="bg-BG" smtClean="0"/>
              <a:t>б) консултации;</a:t>
            </a:r>
          </a:p>
          <a:p>
            <a:pPr eaLnBrk="1" hangingPunct="1">
              <a:lnSpc>
                <a:spcPct val="90000"/>
              </a:lnSpc>
              <a:buFont typeface="Wingdings" pitchFamily="2" charset="2"/>
              <a:buNone/>
            </a:pPr>
            <a:r>
              <a:rPr lang="bg-BG" altLang="bg-BG" smtClean="0"/>
              <a:t>в) профилактика;</a:t>
            </a:r>
          </a:p>
          <a:p>
            <a:pPr eaLnBrk="1" hangingPunct="1">
              <a:lnSpc>
                <a:spcPct val="90000"/>
              </a:lnSpc>
              <a:buFont typeface="Wingdings" pitchFamily="2" charset="2"/>
              <a:buNone/>
            </a:pPr>
            <a:r>
              <a:rPr lang="bg-BG" altLang="bg-BG" smtClean="0"/>
              <a:t>г) диспансеризация;</a:t>
            </a:r>
          </a:p>
        </p:txBody>
      </p:sp>
      <p:sp>
        <p:nvSpPr>
          <p:cNvPr id="2" name="Date Placeholder 1"/>
          <p:cNvSpPr>
            <a:spLocks noGrp="1"/>
          </p:cNvSpPr>
          <p:nvPr>
            <p:ph type="dt" sz="half" idx="10"/>
          </p:nvPr>
        </p:nvSpPr>
        <p:spPr/>
        <p:txBody>
          <a:bodyPr/>
          <a:lstStyle/>
          <a:p>
            <a:fld id="{5C3AA2B0-742C-40C4-8CC8-E40992524331}"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9C03E406-0A7E-45C1-9EED-2E67D14FA167}" type="slidenum">
              <a:rPr lang="bg-BG" altLang="bg-BG"/>
              <a:pPr/>
              <a:t>26</a:t>
            </a:fld>
            <a:endParaRPr lang="bg-BG" altLang="bg-BG"/>
          </a:p>
        </p:txBody>
      </p:sp>
      <p:sp>
        <p:nvSpPr>
          <p:cNvPr id="28674" name="Rectangle 2"/>
          <p:cNvSpPr>
            <a:spLocks noGrp="1" noChangeArrowheads="1"/>
          </p:cNvSpPr>
          <p:nvPr>
            <p:ph type="title"/>
          </p:nvPr>
        </p:nvSpPr>
        <p:spPr/>
        <p:txBody>
          <a:bodyPr/>
          <a:lstStyle/>
          <a:p>
            <a:pPr eaLnBrk="1" hangingPunct="1"/>
            <a:r>
              <a:rPr lang="bg-BG" altLang="bg-BG" sz="3200" smtClean="0">
                <a:solidFill>
                  <a:schemeClr val="bg2"/>
                </a:solidFill>
              </a:rPr>
              <a:t>Амбулаториите за първична или специализирана извънболнична помощ</a:t>
            </a:r>
          </a:p>
        </p:txBody>
      </p:sp>
      <p:sp>
        <p:nvSpPr>
          <p:cNvPr id="28675" name="Rectangle 3"/>
          <p:cNvSpPr>
            <a:spLocks noGrp="1" noChangeArrowheads="1"/>
          </p:cNvSpPr>
          <p:nvPr>
            <p:ph type="body" idx="1"/>
          </p:nvPr>
        </p:nvSpPr>
        <p:spPr/>
        <p:txBody>
          <a:bodyPr/>
          <a:lstStyle/>
          <a:p>
            <a:pPr eaLnBrk="1" hangingPunct="1">
              <a:lnSpc>
                <a:spcPct val="90000"/>
              </a:lnSpc>
              <a:buFont typeface="Wingdings" pitchFamily="2" charset="2"/>
              <a:buNone/>
            </a:pPr>
            <a:r>
              <a:rPr lang="bg-BG" altLang="bg-BG" sz="2600" smtClean="0"/>
              <a:t>2. предписват:</a:t>
            </a:r>
          </a:p>
          <a:p>
            <a:pPr eaLnBrk="1" hangingPunct="1">
              <a:lnSpc>
                <a:spcPct val="90000"/>
              </a:lnSpc>
              <a:buFont typeface="Wingdings" pitchFamily="2" charset="2"/>
              <a:buNone/>
            </a:pPr>
            <a:r>
              <a:rPr lang="bg-BG" altLang="bg-BG" sz="2600" smtClean="0"/>
              <a:t>а) лабораторни и други видове изследвания;</a:t>
            </a:r>
          </a:p>
          <a:p>
            <a:pPr eaLnBrk="1" hangingPunct="1">
              <a:lnSpc>
                <a:spcPct val="90000"/>
              </a:lnSpc>
              <a:buFont typeface="Wingdings" pitchFamily="2" charset="2"/>
              <a:buNone/>
            </a:pPr>
            <a:r>
              <a:rPr lang="bg-BG" altLang="bg-BG" sz="2600" smtClean="0"/>
              <a:t>б) извършването на медицински дейности и манипулации под техен контрол и отговорност;</a:t>
            </a:r>
          </a:p>
          <a:p>
            <a:pPr eaLnBrk="1" hangingPunct="1">
              <a:lnSpc>
                <a:spcPct val="90000"/>
              </a:lnSpc>
              <a:buFont typeface="Wingdings" pitchFamily="2" charset="2"/>
              <a:buNone/>
            </a:pPr>
            <a:r>
              <a:rPr lang="bg-BG" altLang="bg-BG" sz="2600" smtClean="0"/>
              <a:t>в) обема, вида домашни грижи и помощ за болни;</a:t>
            </a:r>
          </a:p>
          <a:p>
            <a:pPr eaLnBrk="1" hangingPunct="1">
              <a:lnSpc>
                <a:spcPct val="90000"/>
              </a:lnSpc>
              <a:buFont typeface="Wingdings" pitchFamily="2" charset="2"/>
              <a:buNone/>
            </a:pPr>
            <a:r>
              <a:rPr lang="bg-BG" altLang="bg-BG" sz="2600" smtClean="0"/>
              <a:t>г) лекарства, превързочни материали и медицински пособия;</a:t>
            </a:r>
          </a:p>
        </p:txBody>
      </p:sp>
      <p:sp>
        <p:nvSpPr>
          <p:cNvPr id="2" name="Date Placeholder 1"/>
          <p:cNvSpPr>
            <a:spLocks noGrp="1"/>
          </p:cNvSpPr>
          <p:nvPr>
            <p:ph type="dt" sz="half" idx="10"/>
          </p:nvPr>
        </p:nvSpPr>
        <p:spPr/>
        <p:txBody>
          <a:bodyPr/>
          <a:lstStyle/>
          <a:p>
            <a:fld id="{9A4F2DC8-0957-4339-8B6A-0DDE8192FC95}"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A26A7771-74AB-4CE3-89A0-24CFD826F47B}" type="slidenum">
              <a:rPr lang="bg-BG" altLang="bg-BG"/>
              <a:pPr/>
              <a:t>27</a:t>
            </a:fld>
            <a:endParaRPr lang="bg-BG" altLang="bg-BG"/>
          </a:p>
        </p:txBody>
      </p:sp>
      <p:sp>
        <p:nvSpPr>
          <p:cNvPr id="29698" name="Rectangle 2"/>
          <p:cNvSpPr>
            <a:spLocks noGrp="1" noChangeArrowheads="1"/>
          </p:cNvSpPr>
          <p:nvPr>
            <p:ph type="title"/>
          </p:nvPr>
        </p:nvSpPr>
        <p:spPr/>
        <p:txBody>
          <a:bodyPr/>
          <a:lstStyle/>
          <a:p>
            <a:pPr eaLnBrk="1" hangingPunct="1"/>
            <a:r>
              <a:rPr lang="bg-BG" altLang="bg-BG" sz="3200" smtClean="0">
                <a:solidFill>
                  <a:schemeClr val="bg2"/>
                </a:solidFill>
              </a:rPr>
              <a:t>Амбулаториите за първична или специализирана извънболнична помощ</a:t>
            </a:r>
          </a:p>
        </p:txBody>
      </p:sp>
      <p:sp>
        <p:nvSpPr>
          <p:cNvPr id="29699" name="Rectangle 3"/>
          <p:cNvSpPr>
            <a:spLocks noGrp="1" noChangeArrowheads="1"/>
          </p:cNvSpPr>
          <p:nvPr>
            <p:ph type="body" idx="1"/>
          </p:nvPr>
        </p:nvSpPr>
        <p:spPr>
          <a:xfrm>
            <a:off x="1258888" y="1905000"/>
            <a:ext cx="7275512" cy="4619625"/>
          </a:xfrm>
        </p:spPr>
        <p:txBody>
          <a:bodyPr/>
          <a:lstStyle/>
          <a:p>
            <a:pPr eaLnBrk="1" hangingPunct="1">
              <a:lnSpc>
                <a:spcPct val="90000"/>
              </a:lnSpc>
              <a:buFont typeface="Wingdings" pitchFamily="2" charset="2"/>
              <a:buNone/>
            </a:pPr>
            <a:r>
              <a:rPr lang="bg-BG" altLang="bg-BG" sz="2100" smtClean="0"/>
              <a:t>3. извършват експертиза на временна нетрудоспособност;</a:t>
            </a:r>
          </a:p>
          <a:p>
            <a:pPr eaLnBrk="1" hangingPunct="1">
              <a:lnSpc>
                <a:spcPct val="90000"/>
              </a:lnSpc>
              <a:buFont typeface="Wingdings" pitchFamily="2" charset="2"/>
              <a:buNone/>
            </a:pPr>
            <a:r>
              <a:rPr lang="bg-BG" altLang="bg-BG" sz="2100" smtClean="0"/>
              <a:t>4. извършват наблюдение и оказват медицинска помощ при бременност и майчинство;</a:t>
            </a:r>
          </a:p>
          <a:p>
            <a:pPr eaLnBrk="1" hangingPunct="1">
              <a:lnSpc>
                <a:spcPct val="90000"/>
              </a:lnSpc>
              <a:buFont typeface="Wingdings" pitchFamily="2" charset="2"/>
              <a:buNone/>
            </a:pPr>
            <a:r>
              <a:rPr lang="bg-BG" altLang="bg-BG" sz="2100" smtClean="0"/>
              <a:t>5. наблюдават, контролират и полагат грижи за физическото и психическото развитие на лица до 18 години;</a:t>
            </a:r>
          </a:p>
          <a:p>
            <a:pPr eaLnBrk="1" hangingPunct="1">
              <a:lnSpc>
                <a:spcPct val="90000"/>
              </a:lnSpc>
              <a:buFont typeface="Wingdings" pitchFamily="2" charset="2"/>
              <a:buNone/>
            </a:pPr>
            <a:r>
              <a:rPr lang="bg-BG" altLang="bg-BG" sz="2100" smtClean="0"/>
              <a:t>6. извършват дейности по здравна промоция и профилактика, включително профилактични прегледи и имунизации;</a:t>
            </a:r>
          </a:p>
          <a:p>
            <a:pPr eaLnBrk="1" hangingPunct="1">
              <a:lnSpc>
                <a:spcPct val="90000"/>
              </a:lnSpc>
              <a:buFont typeface="Wingdings" pitchFamily="2" charset="2"/>
              <a:buNone/>
            </a:pPr>
            <a:r>
              <a:rPr lang="bg-BG" altLang="bg-BG" sz="2100" smtClean="0"/>
              <a:t>7. издават документи, свързани с тяхната дейност;</a:t>
            </a:r>
          </a:p>
          <a:p>
            <a:pPr eaLnBrk="1" hangingPunct="1">
              <a:lnSpc>
                <a:spcPct val="90000"/>
              </a:lnSpc>
              <a:buFont typeface="Wingdings" pitchFamily="2" charset="2"/>
              <a:buNone/>
            </a:pPr>
            <a:r>
              <a:rPr lang="bg-BG" altLang="bg-BG" sz="2100" smtClean="0"/>
              <a:t>8. насочват пациенти за консултативна и болнична помощ.</a:t>
            </a:r>
          </a:p>
        </p:txBody>
      </p:sp>
      <p:sp>
        <p:nvSpPr>
          <p:cNvPr id="2" name="Date Placeholder 1"/>
          <p:cNvSpPr>
            <a:spLocks noGrp="1"/>
          </p:cNvSpPr>
          <p:nvPr>
            <p:ph type="dt" sz="half" idx="10"/>
          </p:nvPr>
        </p:nvSpPr>
        <p:spPr/>
        <p:txBody>
          <a:bodyPr/>
          <a:lstStyle/>
          <a:p>
            <a:fld id="{4F5CF1FC-FAF2-4476-B70A-1E150CD7B2A3}"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F1BB7D39-92A3-4224-B1C0-8268CE6A7C29}" type="slidenum">
              <a:rPr lang="bg-BG" altLang="bg-BG"/>
              <a:pPr/>
              <a:t>28</a:t>
            </a:fld>
            <a:endParaRPr lang="bg-BG" altLang="bg-BG"/>
          </a:p>
        </p:txBody>
      </p:sp>
      <p:sp>
        <p:nvSpPr>
          <p:cNvPr id="30722" name="Rectangle 2"/>
          <p:cNvSpPr>
            <a:spLocks noGrp="1" noChangeArrowheads="1"/>
          </p:cNvSpPr>
          <p:nvPr>
            <p:ph type="title"/>
          </p:nvPr>
        </p:nvSpPr>
        <p:spPr/>
        <p:txBody>
          <a:bodyPr/>
          <a:lstStyle/>
          <a:p>
            <a:pPr eaLnBrk="1" hangingPunct="1"/>
            <a:r>
              <a:rPr lang="bg-BG" altLang="bg-BG" sz="3200" smtClean="0">
                <a:solidFill>
                  <a:schemeClr val="bg2"/>
                </a:solidFill>
              </a:rPr>
              <a:t>Амбулаториите за първична или специализирана извънболнична помощ</a:t>
            </a:r>
          </a:p>
        </p:txBody>
      </p:sp>
      <p:sp>
        <p:nvSpPr>
          <p:cNvPr id="30723" name="Rectangle 3"/>
          <p:cNvSpPr>
            <a:spLocks noGrp="1" noChangeArrowheads="1"/>
          </p:cNvSpPr>
          <p:nvPr>
            <p:ph type="body" idx="1"/>
          </p:nvPr>
        </p:nvSpPr>
        <p:spPr/>
        <p:txBody>
          <a:bodyPr/>
          <a:lstStyle/>
          <a:p>
            <a:pPr eaLnBrk="1" hangingPunct="1">
              <a:lnSpc>
                <a:spcPct val="90000"/>
              </a:lnSpc>
            </a:pPr>
            <a:r>
              <a:rPr lang="bg-BG" altLang="bg-BG" sz="2600" smtClean="0"/>
              <a:t>В медицински център, медико-дентален център и дентален център могат да се провеждат и клинични изпитвания на лекарствени продукти.</a:t>
            </a:r>
          </a:p>
          <a:p>
            <a:pPr eaLnBrk="1" hangingPunct="1">
              <a:lnSpc>
                <a:spcPct val="90000"/>
              </a:lnSpc>
            </a:pPr>
            <a:r>
              <a:rPr lang="bg-BG" altLang="bg-BG" sz="2600" smtClean="0"/>
              <a:t>Лекар, съответно лекар по дентална медицина, практикуващ в амбулатория за първична или специализирана извънболнична помощ, извършва лечение на болен и в дома му, когато състоянието на болния налага това.</a:t>
            </a:r>
          </a:p>
        </p:txBody>
      </p:sp>
      <p:sp>
        <p:nvSpPr>
          <p:cNvPr id="2" name="Date Placeholder 1"/>
          <p:cNvSpPr>
            <a:spLocks noGrp="1"/>
          </p:cNvSpPr>
          <p:nvPr>
            <p:ph type="dt" sz="half" idx="10"/>
          </p:nvPr>
        </p:nvSpPr>
        <p:spPr/>
        <p:txBody>
          <a:bodyPr/>
          <a:lstStyle/>
          <a:p>
            <a:fld id="{EDE8D26C-760B-4627-9E2D-8C0D370C7CC8}"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DAD5E5D-AE80-472C-B2E2-8E8B24F2E2D8}" type="slidenum">
              <a:rPr lang="bg-BG" altLang="bg-BG"/>
              <a:pPr/>
              <a:t>29</a:t>
            </a:fld>
            <a:endParaRPr lang="bg-BG" altLang="bg-BG"/>
          </a:p>
        </p:txBody>
      </p:sp>
      <p:sp>
        <p:nvSpPr>
          <p:cNvPr id="31746" name="Rectangle 2"/>
          <p:cNvSpPr>
            <a:spLocks noGrp="1" noChangeArrowheads="1"/>
          </p:cNvSpPr>
          <p:nvPr>
            <p:ph type="title"/>
          </p:nvPr>
        </p:nvSpPr>
        <p:spPr/>
        <p:txBody>
          <a:bodyPr/>
          <a:lstStyle/>
          <a:p>
            <a:pPr eaLnBrk="1" hangingPunct="1"/>
            <a:r>
              <a:rPr lang="bg-BG" altLang="bg-BG" sz="3600" smtClean="0">
                <a:solidFill>
                  <a:schemeClr val="bg2"/>
                </a:solidFill>
              </a:rPr>
              <a:t>Индивидуална практика за първична медицинска помощ</a:t>
            </a:r>
          </a:p>
        </p:txBody>
      </p:sp>
      <p:sp>
        <p:nvSpPr>
          <p:cNvPr id="31747" name="Rectangle 3"/>
          <p:cNvSpPr>
            <a:spLocks noGrp="1" noChangeArrowheads="1"/>
          </p:cNvSpPr>
          <p:nvPr>
            <p:ph type="body" idx="1"/>
          </p:nvPr>
        </p:nvSpPr>
        <p:spPr/>
        <p:txBody>
          <a:bodyPr/>
          <a:lstStyle/>
          <a:p>
            <a:pPr eaLnBrk="1" hangingPunct="1"/>
            <a:r>
              <a:rPr lang="bg-BG" altLang="bg-BG" smtClean="0"/>
              <a:t>Индивидуална практика за първична медицинска помощ се организира и осъществява от лекар с призната специалност по обща медицина, съответно от лекар по дентална медицина.</a:t>
            </a:r>
          </a:p>
        </p:txBody>
      </p:sp>
      <p:sp>
        <p:nvSpPr>
          <p:cNvPr id="2" name="Date Placeholder 1"/>
          <p:cNvSpPr>
            <a:spLocks noGrp="1"/>
          </p:cNvSpPr>
          <p:nvPr>
            <p:ph type="dt" sz="half" idx="10"/>
          </p:nvPr>
        </p:nvSpPr>
        <p:spPr/>
        <p:txBody>
          <a:bodyPr/>
          <a:lstStyle/>
          <a:p>
            <a:fld id="{0F8F66D1-ED84-41D3-A9A7-5C9D238A2DBF}"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66F57A30-832B-4952-BA01-E34192A4193F}" type="slidenum">
              <a:rPr lang="bg-BG" altLang="bg-BG"/>
              <a:pPr/>
              <a:t>3</a:t>
            </a:fld>
            <a:endParaRPr lang="bg-BG" altLang="bg-BG"/>
          </a:p>
        </p:txBody>
      </p:sp>
      <p:sp>
        <p:nvSpPr>
          <p:cNvPr id="5122" name="Rectangle 2"/>
          <p:cNvSpPr>
            <a:spLocks noGrp="1" noChangeArrowheads="1"/>
          </p:cNvSpPr>
          <p:nvPr>
            <p:ph type="title"/>
          </p:nvPr>
        </p:nvSpPr>
        <p:spPr/>
        <p:txBody>
          <a:bodyPr/>
          <a:lstStyle/>
          <a:p>
            <a:pPr eaLnBrk="1" hangingPunct="1"/>
            <a:r>
              <a:rPr lang="bg-BG" altLang="bg-BG" sz="3600" smtClean="0"/>
              <a:t>ЗАКОН ЗА ЛЕЧЕБНИТЕ ЗАВЕДЕНИЯ. СТРУКТУРА.</a:t>
            </a:r>
          </a:p>
        </p:txBody>
      </p:sp>
      <p:sp>
        <p:nvSpPr>
          <p:cNvPr id="5123" name="Rectangle 3"/>
          <p:cNvSpPr>
            <a:spLocks noGrp="1" noChangeArrowheads="1"/>
          </p:cNvSpPr>
          <p:nvPr>
            <p:ph type="body" idx="1"/>
          </p:nvPr>
        </p:nvSpPr>
        <p:spPr/>
        <p:txBody>
          <a:bodyPr/>
          <a:lstStyle/>
          <a:p>
            <a:pPr eaLnBrk="1" hangingPunct="1"/>
            <a:r>
              <a:rPr lang="bg-BG" altLang="bg-BG" sz="3200" dirty="0" smtClean="0"/>
              <a:t>Част първа.</a:t>
            </a:r>
            <a:br>
              <a:rPr lang="bg-BG" altLang="bg-BG" sz="3200" dirty="0" smtClean="0"/>
            </a:br>
            <a:r>
              <a:rPr lang="bg-BG" altLang="bg-BG" sz="3200" dirty="0" smtClean="0"/>
              <a:t>ОБЩА ЧАСТ</a:t>
            </a:r>
          </a:p>
          <a:p>
            <a:pPr eaLnBrk="1" hangingPunct="1"/>
            <a:r>
              <a:rPr lang="bg-BG" altLang="bg-BG" sz="3200" smtClean="0"/>
              <a:t>Част втора.</a:t>
            </a:r>
            <a:br>
              <a:rPr lang="bg-BG" altLang="bg-BG" sz="3200" smtClean="0"/>
            </a:br>
            <a:r>
              <a:rPr lang="bg-BG" altLang="bg-BG" sz="3200" dirty="0" smtClean="0"/>
              <a:t>ЛЕЧЕБНИ ЗАВЕДЕНИЯ</a:t>
            </a:r>
          </a:p>
          <a:p>
            <a:pPr eaLnBrk="1" hangingPunct="1"/>
            <a:r>
              <a:rPr lang="bg-BG" altLang="bg-BG" sz="3200" dirty="0" smtClean="0"/>
              <a:t>Част трета.</a:t>
            </a:r>
            <a:br>
              <a:rPr lang="bg-BG" altLang="bg-BG" sz="3200" dirty="0" smtClean="0"/>
            </a:br>
            <a:r>
              <a:rPr lang="bg-BG" altLang="bg-BG" sz="3200" dirty="0" smtClean="0"/>
              <a:t>СЪЗДАВАНЕ И ЗАКРИВАНЕ НА ЛЕЧЕБНИ ЗАВЕДЕНИЯ</a:t>
            </a:r>
          </a:p>
          <a:p>
            <a:pPr eaLnBrk="1" hangingPunct="1"/>
            <a:endParaRPr lang="bg-BG" altLang="bg-BG" sz="3200" dirty="0" smtClean="0"/>
          </a:p>
        </p:txBody>
      </p:sp>
      <p:sp>
        <p:nvSpPr>
          <p:cNvPr id="2" name="Date Placeholder 1"/>
          <p:cNvSpPr>
            <a:spLocks noGrp="1"/>
          </p:cNvSpPr>
          <p:nvPr>
            <p:ph type="dt" sz="half" idx="10"/>
          </p:nvPr>
        </p:nvSpPr>
        <p:spPr/>
        <p:txBody>
          <a:bodyPr/>
          <a:lstStyle/>
          <a:p>
            <a:fld id="{F64C3723-1553-4E20-8733-DE986F541F03}"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641760D1-91F2-4D15-A1F7-DDA46B31C846}" type="slidenum">
              <a:rPr lang="bg-BG" altLang="bg-BG"/>
              <a:pPr/>
              <a:t>30</a:t>
            </a:fld>
            <a:endParaRPr lang="bg-BG" altLang="bg-BG"/>
          </a:p>
        </p:txBody>
      </p:sp>
      <p:sp>
        <p:nvSpPr>
          <p:cNvPr id="32770" name="Rectangle 2"/>
          <p:cNvSpPr>
            <a:spLocks noGrp="1" noChangeArrowheads="1"/>
          </p:cNvSpPr>
          <p:nvPr>
            <p:ph type="title"/>
          </p:nvPr>
        </p:nvSpPr>
        <p:spPr/>
        <p:txBody>
          <a:bodyPr/>
          <a:lstStyle/>
          <a:p>
            <a:pPr eaLnBrk="1" hangingPunct="1"/>
            <a:r>
              <a:rPr lang="bg-BG" altLang="bg-BG" sz="3600" dirty="0" smtClean="0">
                <a:solidFill>
                  <a:schemeClr val="bg2"/>
                </a:solidFill>
              </a:rPr>
              <a:t>Индивидуална практика за специализирана медицинска помощ</a:t>
            </a:r>
          </a:p>
        </p:txBody>
      </p:sp>
      <p:sp>
        <p:nvSpPr>
          <p:cNvPr id="32771" name="Rectangle 3"/>
          <p:cNvSpPr>
            <a:spLocks noGrp="1" noChangeArrowheads="1"/>
          </p:cNvSpPr>
          <p:nvPr>
            <p:ph type="body" idx="1"/>
          </p:nvPr>
        </p:nvSpPr>
        <p:spPr/>
        <p:txBody>
          <a:bodyPr/>
          <a:lstStyle/>
          <a:p>
            <a:pPr eaLnBrk="1" hangingPunct="1"/>
            <a:r>
              <a:rPr lang="bg-BG" altLang="bg-BG" smtClean="0"/>
              <a:t>Индивидуална практика за специализирана медицинска помощ се организира и осъществява от лекар с призната специалност извън тази по ал. 1, съответно от лекар по дентална медицина с призната специалност, който се регистрира по реда на чл. 40.</a:t>
            </a:r>
          </a:p>
        </p:txBody>
      </p:sp>
      <p:sp>
        <p:nvSpPr>
          <p:cNvPr id="2" name="Date Placeholder 1"/>
          <p:cNvSpPr>
            <a:spLocks noGrp="1"/>
          </p:cNvSpPr>
          <p:nvPr>
            <p:ph type="dt" sz="half" idx="10"/>
          </p:nvPr>
        </p:nvSpPr>
        <p:spPr/>
        <p:txBody>
          <a:bodyPr/>
          <a:lstStyle/>
          <a:p>
            <a:fld id="{C290E1BA-3373-4DAF-BD30-2A66198872B7}"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C330878B-F199-4E3F-B1BF-3C01DCEDF268}" type="slidenum">
              <a:rPr lang="bg-BG" altLang="bg-BG"/>
              <a:pPr/>
              <a:t>31</a:t>
            </a:fld>
            <a:endParaRPr lang="bg-BG" altLang="bg-BG"/>
          </a:p>
        </p:txBody>
      </p:sp>
      <p:sp>
        <p:nvSpPr>
          <p:cNvPr id="33794" name="Rectangle 2"/>
          <p:cNvSpPr>
            <a:spLocks noGrp="1" noChangeArrowheads="1"/>
          </p:cNvSpPr>
          <p:nvPr>
            <p:ph type="title"/>
          </p:nvPr>
        </p:nvSpPr>
        <p:spPr/>
        <p:txBody>
          <a:bodyPr/>
          <a:lstStyle/>
          <a:p>
            <a:pPr eaLnBrk="1" hangingPunct="1"/>
            <a:r>
              <a:rPr lang="bg-BG" altLang="bg-BG" sz="3800" smtClean="0">
                <a:solidFill>
                  <a:schemeClr val="bg2"/>
                </a:solidFill>
              </a:rPr>
              <a:t>Групова практика за първична медицинска помощ</a:t>
            </a:r>
          </a:p>
        </p:txBody>
      </p:sp>
      <p:sp>
        <p:nvSpPr>
          <p:cNvPr id="33795" name="Rectangle 3"/>
          <p:cNvSpPr>
            <a:spLocks noGrp="1" noChangeArrowheads="1"/>
          </p:cNvSpPr>
          <p:nvPr>
            <p:ph type="body" idx="1"/>
          </p:nvPr>
        </p:nvSpPr>
        <p:spPr/>
        <p:txBody>
          <a:bodyPr/>
          <a:lstStyle/>
          <a:p>
            <a:pPr eaLnBrk="1" hangingPunct="1"/>
            <a:r>
              <a:rPr lang="bg-BG" altLang="bg-BG" smtClean="0"/>
              <a:t>се осъществява от търговско дружество или кооперация, учредени от лекари с призната специалност по обща медицина, съответно от лекари по дентална медицина.</a:t>
            </a:r>
          </a:p>
        </p:txBody>
      </p:sp>
      <p:sp>
        <p:nvSpPr>
          <p:cNvPr id="2" name="Date Placeholder 1"/>
          <p:cNvSpPr>
            <a:spLocks noGrp="1"/>
          </p:cNvSpPr>
          <p:nvPr>
            <p:ph type="dt" sz="half" idx="10"/>
          </p:nvPr>
        </p:nvSpPr>
        <p:spPr/>
        <p:txBody>
          <a:bodyPr/>
          <a:lstStyle/>
          <a:p>
            <a:fld id="{914EDDE5-5C54-4524-A40D-F22A7F9FCB48}"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D0BDC37-78DA-4A4D-AA2F-027D56233594}" type="slidenum">
              <a:rPr lang="bg-BG" altLang="bg-BG"/>
              <a:pPr/>
              <a:t>32</a:t>
            </a:fld>
            <a:endParaRPr lang="bg-BG" altLang="bg-BG"/>
          </a:p>
        </p:txBody>
      </p:sp>
      <p:sp>
        <p:nvSpPr>
          <p:cNvPr id="34818" name="Rectangle 2"/>
          <p:cNvSpPr>
            <a:spLocks noGrp="1" noChangeArrowheads="1"/>
          </p:cNvSpPr>
          <p:nvPr>
            <p:ph type="title"/>
          </p:nvPr>
        </p:nvSpPr>
        <p:spPr/>
        <p:txBody>
          <a:bodyPr/>
          <a:lstStyle/>
          <a:p>
            <a:pPr eaLnBrk="1" hangingPunct="1"/>
            <a:r>
              <a:rPr lang="bg-BG" altLang="bg-BG" sz="3800" smtClean="0">
                <a:solidFill>
                  <a:schemeClr val="bg2"/>
                </a:solidFill>
              </a:rPr>
              <a:t>Групова практика за специализирана медицинска помощ</a:t>
            </a:r>
          </a:p>
        </p:txBody>
      </p:sp>
      <p:sp>
        <p:nvSpPr>
          <p:cNvPr id="34819" name="Rectangle 3"/>
          <p:cNvSpPr>
            <a:spLocks noGrp="1" noChangeArrowheads="1"/>
          </p:cNvSpPr>
          <p:nvPr>
            <p:ph type="body" idx="1"/>
          </p:nvPr>
        </p:nvSpPr>
        <p:spPr/>
        <p:txBody>
          <a:bodyPr/>
          <a:lstStyle/>
          <a:p>
            <a:pPr eaLnBrk="1" hangingPunct="1"/>
            <a:r>
              <a:rPr lang="bg-BG" altLang="bg-BG" smtClean="0"/>
              <a:t>се осъществява от търговско дружество или кооперация, учредени от лекари с една и съща призната специалност извън тази по ал. 1, съответно от лекари по дентална медицина с една и съща призната специалност, които се регистрират по реда на чл. 40.</a:t>
            </a:r>
          </a:p>
        </p:txBody>
      </p:sp>
      <p:sp>
        <p:nvSpPr>
          <p:cNvPr id="2" name="Date Placeholder 1"/>
          <p:cNvSpPr>
            <a:spLocks noGrp="1"/>
          </p:cNvSpPr>
          <p:nvPr>
            <p:ph type="dt" sz="half" idx="10"/>
          </p:nvPr>
        </p:nvSpPr>
        <p:spPr/>
        <p:txBody>
          <a:bodyPr/>
          <a:lstStyle/>
          <a:p>
            <a:fld id="{BE20BA1D-84D1-452D-8981-0323C6D1E6C3}"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2716140-5B7D-45DE-A130-59B4FCC78D33}" type="slidenum">
              <a:rPr lang="bg-BG" altLang="bg-BG"/>
              <a:pPr/>
              <a:t>33</a:t>
            </a:fld>
            <a:endParaRPr lang="bg-BG" altLang="bg-BG"/>
          </a:p>
        </p:txBody>
      </p:sp>
      <p:sp>
        <p:nvSpPr>
          <p:cNvPr id="35842" name="Rectangle 2"/>
          <p:cNvSpPr>
            <a:spLocks noGrp="1" noChangeArrowheads="1"/>
          </p:cNvSpPr>
          <p:nvPr>
            <p:ph type="title"/>
          </p:nvPr>
        </p:nvSpPr>
        <p:spPr/>
        <p:txBody>
          <a:bodyPr/>
          <a:lstStyle/>
          <a:p>
            <a:pPr eaLnBrk="1" hangingPunct="1"/>
            <a:r>
              <a:rPr lang="bg-BG" altLang="bg-BG" smtClean="0">
                <a:solidFill>
                  <a:schemeClr val="bg2"/>
                </a:solidFill>
              </a:rPr>
              <a:t>Медицински център</a:t>
            </a:r>
          </a:p>
        </p:txBody>
      </p:sp>
      <p:sp>
        <p:nvSpPr>
          <p:cNvPr id="35843" name="Rectangle 3"/>
          <p:cNvSpPr>
            <a:spLocks noGrp="1" noChangeArrowheads="1"/>
          </p:cNvSpPr>
          <p:nvPr>
            <p:ph type="body" idx="1"/>
          </p:nvPr>
        </p:nvSpPr>
        <p:spPr/>
        <p:txBody>
          <a:bodyPr/>
          <a:lstStyle/>
          <a:p>
            <a:pPr eaLnBrk="1" hangingPunct="1"/>
            <a:r>
              <a:rPr lang="bg-BG" altLang="bg-BG" smtClean="0"/>
              <a:t>или </a:t>
            </a:r>
            <a:r>
              <a:rPr lang="bg-BG" altLang="bg-BG" smtClean="0">
                <a:solidFill>
                  <a:schemeClr val="bg2"/>
                </a:solidFill>
              </a:rPr>
              <a:t>медико-дентален център</a:t>
            </a:r>
            <a:r>
              <a:rPr lang="bg-BG" altLang="bg-BG" smtClean="0"/>
              <a:t> е лечебно заведение, в което осъществяват специализирана извънболнична помощ не по-малко от трима лекари и/или трима лекари по дентална медицина с </a:t>
            </a:r>
            <a:r>
              <a:rPr lang="bg-BG" altLang="bg-BG" i="1" smtClean="0">
                <a:solidFill>
                  <a:schemeClr val="bg2"/>
                </a:solidFill>
              </a:rPr>
              <a:t>различни признати специалности</a:t>
            </a:r>
            <a:r>
              <a:rPr lang="bg-BG" altLang="bg-BG" smtClean="0"/>
              <a:t>.</a:t>
            </a:r>
          </a:p>
        </p:txBody>
      </p:sp>
      <p:sp>
        <p:nvSpPr>
          <p:cNvPr id="2" name="Date Placeholder 1"/>
          <p:cNvSpPr>
            <a:spLocks noGrp="1"/>
          </p:cNvSpPr>
          <p:nvPr>
            <p:ph type="dt" sz="half" idx="10"/>
          </p:nvPr>
        </p:nvSpPr>
        <p:spPr/>
        <p:txBody>
          <a:bodyPr/>
          <a:lstStyle/>
          <a:p>
            <a:fld id="{1EEA1782-3189-4646-AB2F-C3E4E5351798}"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2E35B951-E15D-4D14-8F38-02219B900237}" type="slidenum">
              <a:rPr lang="bg-BG" altLang="bg-BG"/>
              <a:pPr/>
              <a:t>34</a:t>
            </a:fld>
            <a:endParaRPr lang="bg-BG" altLang="bg-BG"/>
          </a:p>
        </p:txBody>
      </p:sp>
      <p:sp>
        <p:nvSpPr>
          <p:cNvPr id="36866" name="Rectangle 2"/>
          <p:cNvSpPr>
            <a:spLocks noGrp="1" noChangeArrowheads="1"/>
          </p:cNvSpPr>
          <p:nvPr>
            <p:ph type="title"/>
          </p:nvPr>
        </p:nvSpPr>
        <p:spPr/>
        <p:txBody>
          <a:bodyPr/>
          <a:lstStyle/>
          <a:p>
            <a:pPr eaLnBrk="1" hangingPunct="1"/>
            <a:r>
              <a:rPr lang="bg-BG" altLang="bg-BG" smtClean="0">
                <a:solidFill>
                  <a:schemeClr val="bg2"/>
                </a:solidFill>
              </a:rPr>
              <a:t>Дентален център</a:t>
            </a:r>
            <a:r>
              <a:rPr lang="bg-BG" altLang="bg-BG" smtClean="0"/>
              <a:t> </a:t>
            </a:r>
          </a:p>
        </p:txBody>
      </p:sp>
      <p:sp>
        <p:nvSpPr>
          <p:cNvPr id="36867" name="Rectangle 3"/>
          <p:cNvSpPr>
            <a:spLocks noGrp="1" noChangeArrowheads="1"/>
          </p:cNvSpPr>
          <p:nvPr>
            <p:ph type="body" idx="1"/>
          </p:nvPr>
        </p:nvSpPr>
        <p:spPr/>
        <p:txBody>
          <a:bodyPr/>
          <a:lstStyle/>
          <a:p>
            <a:pPr eaLnBrk="1" hangingPunct="1"/>
            <a:r>
              <a:rPr lang="bg-BG" altLang="bg-BG" smtClean="0"/>
              <a:t>е лечебно заведение, в което не по-малко от трима лекари по дентална медицина с различни признати специалности осъществяват първична и специализирана извънболнична дентална помощ.</a:t>
            </a:r>
          </a:p>
        </p:txBody>
      </p:sp>
      <p:sp>
        <p:nvSpPr>
          <p:cNvPr id="2" name="Date Placeholder 1"/>
          <p:cNvSpPr>
            <a:spLocks noGrp="1"/>
          </p:cNvSpPr>
          <p:nvPr>
            <p:ph type="dt" sz="half" idx="10"/>
          </p:nvPr>
        </p:nvSpPr>
        <p:spPr/>
        <p:txBody>
          <a:bodyPr/>
          <a:lstStyle/>
          <a:p>
            <a:fld id="{FFA7E189-CDC2-4280-8C26-61248A10EA15}"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4634D5D9-A812-47AE-8AE7-40CA1AC3ECC5}" type="slidenum">
              <a:rPr lang="bg-BG" altLang="bg-BG"/>
              <a:pPr/>
              <a:t>35</a:t>
            </a:fld>
            <a:endParaRPr lang="bg-BG" altLang="bg-BG"/>
          </a:p>
        </p:txBody>
      </p:sp>
      <p:sp>
        <p:nvSpPr>
          <p:cNvPr id="37890" name="Rectangle 2"/>
          <p:cNvSpPr>
            <a:spLocks noGrp="1" noChangeArrowheads="1"/>
          </p:cNvSpPr>
          <p:nvPr>
            <p:ph type="title"/>
          </p:nvPr>
        </p:nvSpPr>
        <p:spPr/>
        <p:txBody>
          <a:bodyPr/>
          <a:lstStyle/>
          <a:p>
            <a:pPr eaLnBrk="1" hangingPunct="1"/>
            <a:endParaRPr lang="bg-BG" altLang="bg-BG" dirty="0" smtClean="0"/>
          </a:p>
        </p:txBody>
      </p:sp>
      <p:sp>
        <p:nvSpPr>
          <p:cNvPr id="37891" name="Rectangle 3"/>
          <p:cNvSpPr>
            <a:spLocks noGrp="1" noChangeArrowheads="1"/>
          </p:cNvSpPr>
          <p:nvPr>
            <p:ph type="body" idx="1"/>
          </p:nvPr>
        </p:nvSpPr>
        <p:spPr/>
        <p:txBody>
          <a:bodyPr/>
          <a:lstStyle/>
          <a:p>
            <a:pPr eaLnBrk="1" hangingPunct="1"/>
            <a:r>
              <a:rPr lang="en-US" dirty="0"/>
              <a:t>В </a:t>
            </a:r>
            <a:r>
              <a:rPr lang="en-US" dirty="0" err="1"/>
              <a:t>медицинския</a:t>
            </a:r>
            <a:r>
              <a:rPr lang="en-US" dirty="0"/>
              <a:t>, </a:t>
            </a:r>
            <a:r>
              <a:rPr lang="en-US" dirty="0" err="1"/>
              <a:t>медико-денталния</a:t>
            </a:r>
            <a:r>
              <a:rPr lang="en-US" dirty="0"/>
              <a:t> и </a:t>
            </a:r>
            <a:r>
              <a:rPr lang="en-US" dirty="0" err="1"/>
              <a:t>диагностично-консултативния</a:t>
            </a:r>
            <a:r>
              <a:rPr lang="en-US" dirty="0"/>
              <a:t> </a:t>
            </a:r>
            <a:r>
              <a:rPr lang="en-US" dirty="0" err="1"/>
              <a:t>център</a:t>
            </a:r>
            <a:r>
              <a:rPr lang="en-US" dirty="0"/>
              <a:t> </a:t>
            </a:r>
            <a:r>
              <a:rPr lang="en-US" dirty="0" err="1"/>
              <a:t>могат</a:t>
            </a:r>
            <a:r>
              <a:rPr lang="en-US" dirty="0"/>
              <a:t> </a:t>
            </a:r>
            <a:r>
              <a:rPr lang="en-US" dirty="0" err="1"/>
              <a:t>да</a:t>
            </a:r>
            <a:r>
              <a:rPr lang="en-US" dirty="0"/>
              <a:t> </a:t>
            </a:r>
            <a:r>
              <a:rPr lang="en-US" dirty="0" err="1"/>
              <a:t>се</a:t>
            </a:r>
            <a:r>
              <a:rPr lang="en-US" dirty="0"/>
              <a:t> </a:t>
            </a:r>
            <a:r>
              <a:rPr lang="en-US" dirty="0" err="1"/>
              <a:t>разкриват</a:t>
            </a:r>
            <a:r>
              <a:rPr lang="en-US" dirty="0"/>
              <a:t> </a:t>
            </a:r>
            <a:r>
              <a:rPr lang="en-US" dirty="0" err="1"/>
              <a:t>звена</a:t>
            </a:r>
            <a:r>
              <a:rPr lang="en-US" dirty="0"/>
              <a:t>, в </a:t>
            </a:r>
            <a:r>
              <a:rPr lang="en-US" dirty="0" err="1"/>
              <a:t>които</a:t>
            </a:r>
            <a:r>
              <a:rPr lang="en-US" dirty="0"/>
              <a:t> </a:t>
            </a:r>
            <a:r>
              <a:rPr lang="en-US" dirty="0" err="1"/>
              <a:t>лекарски</a:t>
            </a:r>
            <a:r>
              <a:rPr lang="en-US" dirty="0"/>
              <a:t> </a:t>
            </a:r>
            <a:r>
              <a:rPr lang="en-US" dirty="0" err="1"/>
              <a:t>асистенти</a:t>
            </a:r>
            <a:r>
              <a:rPr lang="en-US" dirty="0"/>
              <a:t>, </a:t>
            </a:r>
            <a:r>
              <a:rPr lang="en-US" dirty="0" err="1"/>
              <a:t>медицински</a:t>
            </a:r>
            <a:r>
              <a:rPr lang="en-US" dirty="0"/>
              <a:t> </a:t>
            </a:r>
            <a:r>
              <a:rPr lang="en-US" dirty="0" err="1"/>
              <a:t>сестри</a:t>
            </a:r>
            <a:r>
              <a:rPr lang="en-US" dirty="0"/>
              <a:t> </a:t>
            </a:r>
            <a:r>
              <a:rPr lang="en-US" dirty="0" err="1"/>
              <a:t>или</a:t>
            </a:r>
            <a:r>
              <a:rPr lang="en-US" dirty="0"/>
              <a:t> </a:t>
            </a:r>
            <a:r>
              <a:rPr lang="en-US" dirty="0" err="1"/>
              <a:t>акушерки</a:t>
            </a:r>
            <a:r>
              <a:rPr lang="en-US" dirty="0"/>
              <a:t> </a:t>
            </a:r>
            <a:r>
              <a:rPr lang="en-US" dirty="0" err="1"/>
              <a:t>самостоятелно</a:t>
            </a:r>
            <a:r>
              <a:rPr lang="en-US" dirty="0"/>
              <a:t> </a:t>
            </a:r>
            <a:r>
              <a:rPr lang="en-US" dirty="0" err="1"/>
              <a:t>оказват</a:t>
            </a:r>
            <a:r>
              <a:rPr lang="en-US" dirty="0"/>
              <a:t> </a:t>
            </a:r>
            <a:r>
              <a:rPr lang="en-US" dirty="0" err="1"/>
              <a:t>здравни</a:t>
            </a:r>
            <a:r>
              <a:rPr lang="en-US" dirty="0"/>
              <a:t> </a:t>
            </a:r>
            <a:r>
              <a:rPr lang="en-US" dirty="0" err="1"/>
              <a:t>грижи</a:t>
            </a:r>
            <a:r>
              <a:rPr lang="en-US" dirty="0"/>
              <a:t>.</a:t>
            </a:r>
            <a:endParaRPr lang="bg-BG" altLang="bg-BG" dirty="0" smtClean="0"/>
          </a:p>
        </p:txBody>
      </p:sp>
      <p:sp>
        <p:nvSpPr>
          <p:cNvPr id="2" name="Date Placeholder 1"/>
          <p:cNvSpPr>
            <a:spLocks noGrp="1"/>
          </p:cNvSpPr>
          <p:nvPr>
            <p:ph type="dt" sz="half" idx="10"/>
          </p:nvPr>
        </p:nvSpPr>
        <p:spPr/>
        <p:txBody>
          <a:bodyPr/>
          <a:lstStyle/>
          <a:p>
            <a:fld id="{C6271CC4-2BE2-4985-89B0-92832FC9D19D}"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9040E5-849B-4504-95D5-6F67B0F03506}" type="slidenum">
              <a:rPr lang="bg-BG" altLang="bg-BG" smtClean="0"/>
              <a:pPr/>
              <a:t>36</a:t>
            </a:fld>
            <a:endParaRPr lang="bg-BG" altLang="bg-BG"/>
          </a:p>
        </p:txBody>
      </p:sp>
      <p:sp>
        <p:nvSpPr>
          <p:cNvPr id="3" name="Rectangle 2"/>
          <p:cNvSpPr/>
          <p:nvPr/>
        </p:nvSpPr>
        <p:spPr>
          <a:xfrm>
            <a:off x="539552" y="1443840"/>
            <a:ext cx="8208912" cy="3785652"/>
          </a:xfrm>
          <a:prstGeom prst="rect">
            <a:avLst/>
          </a:prstGeom>
        </p:spPr>
        <p:txBody>
          <a:bodyPr wrap="square">
            <a:spAutoFit/>
          </a:bodyPr>
          <a:lstStyle/>
          <a:p>
            <a:r>
              <a:rPr lang="bg-BG" sz="2400" dirty="0" smtClean="0">
                <a:solidFill>
                  <a:schemeClr val="tx2"/>
                </a:solidFill>
              </a:rPr>
              <a:t>(2) </a:t>
            </a:r>
            <a:r>
              <a:rPr lang="en-US" sz="2400" dirty="0" err="1" smtClean="0">
                <a:solidFill>
                  <a:schemeClr val="tx2"/>
                </a:solidFill>
              </a:rPr>
              <a:t>Видовете</a:t>
            </a:r>
            <a:r>
              <a:rPr lang="en-US" sz="2400" dirty="0" smtClean="0">
                <a:solidFill>
                  <a:schemeClr val="tx2"/>
                </a:solidFill>
              </a:rPr>
              <a:t> </a:t>
            </a:r>
            <a:r>
              <a:rPr lang="en-US" sz="2400" dirty="0" err="1">
                <a:solidFill>
                  <a:schemeClr val="tx2"/>
                </a:solidFill>
              </a:rPr>
              <a:t>дейности</a:t>
            </a:r>
            <a:r>
              <a:rPr lang="en-US" sz="2400" dirty="0">
                <a:solidFill>
                  <a:schemeClr val="tx2"/>
                </a:solidFill>
              </a:rPr>
              <a:t>, </a:t>
            </a:r>
            <a:r>
              <a:rPr lang="en-US" sz="2400" dirty="0" err="1">
                <a:solidFill>
                  <a:schemeClr val="tx2"/>
                </a:solidFill>
              </a:rPr>
              <a:t>които</a:t>
            </a:r>
            <a:r>
              <a:rPr lang="en-US" sz="2400" dirty="0">
                <a:solidFill>
                  <a:schemeClr val="tx2"/>
                </a:solidFill>
              </a:rPr>
              <a:t> </a:t>
            </a:r>
            <a:r>
              <a:rPr lang="en-US" sz="2400" dirty="0" err="1">
                <a:solidFill>
                  <a:schemeClr val="tx2"/>
                </a:solidFill>
              </a:rPr>
              <a:t>се</a:t>
            </a:r>
            <a:r>
              <a:rPr lang="en-US" sz="2400" dirty="0">
                <a:solidFill>
                  <a:schemeClr val="tx2"/>
                </a:solidFill>
              </a:rPr>
              <a:t> </a:t>
            </a:r>
            <a:r>
              <a:rPr lang="en-US" sz="2400" dirty="0" err="1">
                <a:solidFill>
                  <a:schemeClr val="tx2"/>
                </a:solidFill>
              </a:rPr>
              <a:t>извършват</a:t>
            </a:r>
            <a:r>
              <a:rPr lang="en-US" sz="2400" dirty="0">
                <a:solidFill>
                  <a:schemeClr val="tx2"/>
                </a:solidFill>
              </a:rPr>
              <a:t> в </a:t>
            </a:r>
            <a:r>
              <a:rPr lang="en-US" sz="2400" dirty="0" err="1">
                <a:solidFill>
                  <a:schemeClr val="tx2"/>
                </a:solidFill>
              </a:rPr>
              <a:t>звената</a:t>
            </a:r>
            <a:r>
              <a:rPr lang="en-US" sz="2400" dirty="0">
                <a:solidFill>
                  <a:schemeClr val="tx2"/>
                </a:solidFill>
              </a:rPr>
              <a:t> </a:t>
            </a:r>
            <a:r>
              <a:rPr lang="en-US" sz="2400" dirty="0" err="1">
                <a:solidFill>
                  <a:schemeClr val="tx2"/>
                </a:solidFill>
              </a:rPr>
              <a:t>по</a:t>
            </a:r>
            <a:r>
              <a:rPr lang="en-US" sz="2400" dirty="0">
                <a:solidFill>
                  <a:schemeClr val="tx2"/>
                </a:solidFill>
              </a:rPr>
              <a:t> </a:t>
            </a:r>
            <a:r>
              <a:rPr lang="en-US" sz="2400" dirty="0" err="1">
                <a:solidFill>
                  <a:schemeClr val="tx2"/>
                </a:solidFill>
              </a:rPr>
              <a:t>ал</a:t>
            </a:r>
            <a:r>
              <a:rPr lang="en-US" sz="2400" dirty="0">
                <a:solidFill>
                  <a:schemeClr val="tx2"/>
                </a:solidFill>
              </a:rPr>
              <a:t>. 1, </a:t>
            </a:r>
            <a:r>
              <a:rPr lang="en-US" sz="2400" dirty="0" err="1">
                <a:solidFill>
                  <a:schemeClr val="tx2"/>
                </a:solidFill>
              </a:rPr>
              <a:t>се</a:t>
            </a:r>
            <a:r>
              <a:rPr lang="en-US" sz="2400" dirty="0">
                <a:solidFill>
                  <a:schemeClr val="tx2"/>
                </a:solidFill>
              </a:rPr>
              <a:t> </a:t>
            </a:r>
            <a:r>
              <a:rPr lang="en-US" sz="2400" dirty="0" err="1">
                <a:solidFill>
                  <a:schemeClr val="tx2"/>
                </a:solidFill>
              </a:rPr>
              <a:t>определят</a:t>
            </a:r>
            <a:r>
              <a:rPr lang="en-US" sz="2400" dirty="0">
                <a:solidFill>
                  <a:schemeClr val="tx2"/>
                </a:solidFill>
              </a:rPr>
              <a:t> в </a:t>
            </a:r>
            <a:r>
              <a:rPr lang="en-US" sz="2400" dirty="0" err="1">
                <a:solidFill>
                  <a:schemeClr val="tx2"/>
                </a:solidFill>
              </a:rPr>
              <a:t>съответствие</a:t>
            </a:r>
            <a:r>
              <a:rPr lang="en-US" sz="2400" dirty="0">
                <a:solidFill>
                  <a:schemeClr val="tx2"/>
                </a:solidFill>
              </a:rPr>
              <a:t> с </a:t>
            </a:r>
            <a:r>
              <a:rPr lang="en-US" sz="2400" dirty="0" err="1">
                <a:solidFill>
                  <a:schemeClr val="tx2"/>
                </a:solidFill>
              </a:rPr>
              <a:t>наредбата</a:t>
            </a:r>
            <a:r>
              <a:rPr lang="en-US" sz="2400" dirty="0">
                <a:solidFill>
                  <a:schemeClr val="tx2"/>
                </a:solidFill>
              </a:rPr>
              <a:t> </a:t>
            </a:r>
            <a:r>
              <a:rPr lang="en-US" sz="2400" dirty="0" err="1">
                <a:solidFill>
                  <a:schemeClr val="tx2"/>
                </a:solidFill>
              </a:rPr>
              <a:t>по</a:t>
            </a:r>
            <a:r>
              <a:rPr lang="en-US" sz="2400" dirty="0">
                <a:solidFill>
                  <a:schemeClr val="tx2"/>
                </a:solidFill>
              </a:rPr>
              <a:t> </a:t>
            </a:r>
            <a:r>
              <a:rPr lang="en-US" sz="2400" dirty="0" err="1">
                <a:solidFill>
                  <a:schemeClr val="tx2"/>
                </a:solidFill>
              </a:rPr>
              <a:t>чл</a:t>
            </a:r>
            <a:r>
              <a:rPr lang="en-US" sz="2400" dirty="0">
                <a:solidFill>
                  <a:schemeClr val="tx2"/>
                </a:solidFill>
              </a:rPr>
              <a:t>. 7, </a:t>
            </a:r>
            <a:r>
              <a:rPr lang="en-US" sz="2400" dirty="0" err="1">
                <a:solidFill>
                  <a:schemeClr val="tx2"/>
                </a:solidFill>
              </a:rPr>
              <a:t>ал</a:t>
            </a:r>
            <a:r>
              <a:rPr lang="en-US" sz="2400" dirty="0">
                <a:solidFill>
                  <a:schemeClr val="tx2"/>
                </a:solidFill>
              </a:rPr>
              <a:t>. 1 </a:t>
            </a:r>
            <a:r>
              <a:rPr lang="en-US" sz="2400" dirty="0" err="1">
                <a:solidFill>
                  <a:schemeClr val="tx2"/>
                </a:solidFill>
              </a:rPr>
              <a:t>от</a:t>
            </a:r>
            <a:r>
              <a:rPr lang="en-US" sz="2400" dirty="0">
                <a:solidFill>
                  <a:schemeClr val="tx2"/>
                </a:solidFill>
              </a:rPr>
              <a:t> </a:t>
            </a:r>
            <a:r>
              <a:rPr lang="en-US" sz="2400" dirty="0" err="1">
                <a:solidFill>
                  <a:schemeClr val="tx2"/>
                </a:solidFill>
              </a:rPr>
              <a:t>Закона</a:t>
            </a:r>
            <a:r>
              <a:rPr lang="en-US" sz="2400" dirty="0">
                <a:solidFill>
                  <a:schemeClr val="tx2"/>
                </a:solidFill>
              </a:rPr>
              <a:t> </a:t>
            </a:r>
            <a:r>
              <a:rPr lang="en-US" sz="2400" dirty="0" err="1">
                <a:solidFill>
                  <a:schemeClr val="tx2"/>
                </a:solidFill>
              </a:rPr>
              <a:t>за</a:t>
            </a:r>
            <a:r>
              <a:rPr lang="en-US" sz="2400" dirty="0">
                <a:solidFill>
                  <a:schemeClr val="tx2"/>
                </a:solidFill>
              </a:rPr>
              <a:t> </a:t>
            </a:r>
            <a:r>
              <a:rPr lang="en-US" sz="2400" dirty="0" err="1">
                <a:solidFill>
                  <a:schemeClr val="tx2"/>
                </a:solidFill>
              </a:rPr>
              <a:t>съсловната</a:t>
            </a:r>
            <a:r>
              <a:rPr lang="en-US" sz="2400" dirty="0">
                <a:solidFill>
                  <a:schemeClr val="tx2"/>
                </a:solidFill>
              </a:rPr>
              <a:t> </a:t>
            </a:r>
            <a:r>
              <a:rPr lang="en-US" sz="2400" dirty="0" err="1">
                <a:solidFill>
                  <a:schemeClr val="tx2"/>
                </a:solidFill>
              </a:rPr>
              <a:t>организация</a:t>
            </a:r>
            <a:r>
              <a:rPr lang="en-US" sz="2400" dirty="0">
                <a:solidFill>
                  <a:schemeClr val="tx2"/>
                </a:solidFill>
              </a:rPr>
              <a:t> </a:t>
            </a:r>
            <a:r>
              <a:rPr lang="en-US" sz="2400" dirty="0" err="1">
                <a:solidFill>
                  <a:schemeClr val="tx2"/>
                </a:solidFill>
              </a:rPr>
              <a:t>на</a:t>
            </a:r>
            <a:r>
              <a:rPr lang="en-US" sz="2400" dirty="0">
                <a:solidFill>
                  <a:schemeClr val="tx2"/>
                </a:solidFill>
              </a:rPr>
              <a:t> </a:t>
            </a:r>
            <a:r>
              <a:rPr lang="en-US" sz="2400" dirty="0" err="1">
                <a:solidFill>
                  <a:schemeClr val="tx2"/>
                </a:solidFill>
              </a:rPr>
              <a:t>медицинските</a:t>
            </a:r>
            <a:r>
              <a:rPr lang="en-US" sz="2400" dirty="0">
                <a:solidFill>
                  <a:schemeClr val="tx2"/>
                </a:solidFill>
              </a:rPr>
              <a:t> </a:t>
            </a:r>
            <a:r>
              <a:rPr lang="en-US" sz="2400" dirty="0" err="1">
                <a:solidFill>
                  <a:schemeClr val="tx2"/>
                </a:solidFill>
              </a:rPr>
              <a:t>сестри</a:t>
            </a:r>
            <a:r>
              <a:rPr lang="en-US" sz="2400" dirty="0">
                <a:solidFill>
                  <a:schemeClr val="tx2"/>
                </a:solidFill>
              </a:rPr>
              <a:t>, </a:t>
            </a:r>
            <a:r>
              <a:rPr lang="en-US" sz="2400" dirty="0" err="1">
                <a:solidFill>
                  <a:schemeClr val="tx2"/>
                </a:solidFill>
              </a:rPr>
              <a:t>акушерките</a:t>
            </a:r>
            <a:r>
              <a:rPr lang="en-US" sz="2400" dirty="0">
                <a:solidFill>
                  <a:schemeClr val="tx2"/>
                </a:solidFill>
              </a:rPr>
              <a:t> и </a:t>
            </a:r>
            <a:r>
              <a:rPr lang="en-US" sz="2400" dirty="0" err="1">
                <a:solidFill>
                  <a:schemeClr val="tx2"/>
                </a:solidFill>
              </a:rPr>
              <a:t>асоциираните</a:t>
            </a:r>
            <a:r>
              <a:rPr lang="en-US" sz="2400" dirty="0">
                <a:solidFill>
                  <a:schemeClr val="tx2"/>
                </a:solidFill>
              </a:rPr>
              <a:t> </a:t>
            </a:r>
            <a:r>
              <a:rPr lang="en-US" sz="2400" dirty="0" err="1">
                <a:solidFill>
                  <a:schemeClr val="tx2"/>
                </a:solidFill>
              </a:rPr>
              <a:t>медицински</a:t>
            </a:r>
            <a:r>
              <a:rPr lang="en-US" sz="2400" dirty="0">
                <a:solidFill>
                  <a:schemeClr val="tx2"/>
                </a:solidFill>
              </a:rPr>
              <a:t> </a:t>
            </a:r>
            <a:r>
              <a:rPr lang="en-US" sz="2400" dirty="0" err="1">
                <a:solidFill>
                  <a:schemeClr val="tx2"/>
                </a:solidFill>
              </a:rPr>
              <a:t>специалисти</a:t>
            </a:r>
            <a:r>
              <a:rPr lang="en-US" sz="2400" dirty="0">
                <a:solidFill>
                  <a:schemeClr val="tx2"/>
                </a:solidFill>
              </a:rPr>
              <a:t>.</a:t>
            </a:r>
            <a:endParaRPr lang="bg-BG" sz="2400" dirty="0">
              <a:solidFill>
                <a:schemeClr val="tx2"/>
              </a:solidFill>
            </a:endParaRPr>
          </a:p>
          <a:p>
            <a:r>
              <a:rPr lang="en-US" sz="2400" dirty="0">
                <a:solidFill>
                  <a:schemeClr val="tx2"/>
                </a:solidFill>
              </a:rPr>
              <a:t>(3) (</a:t>
            </a:r>
            <a:r>
              <a:rPr lang="en-US" sz="2400" dirty="0" err="1">
                <a:solidFill>
                  <a:schemeClr val="tx2"/>
                </a:solidFill>
              </a:rPr>
              <a:t>Изм</a:t>
            </a:r>
            <a:r>
              <a:rPr lang="en-US" sz="2400" dirty="0">
                <a:solidFill>
                  <a:schemeClr val="tx2"/>
                </a:solidFill>
              </a:rPr>
              <a:t>. - ДВ, </a:t>
            </a:r>
            <a:r>
              <a:rPr lang="en-US" sz="2400" dirty="0" err="1">
                <a:solidFill>
                  <a:schemeClr val="tx2"/>
                </a:solidFill>
              </a:rPr>
              <a:t>бр</a:t>
            </a:r>
            <a:r>
              <a:rPr lang="en-US" sz="2400" dirty="0">
                <a:solidFill>
                  <a:schemeClr val="tx2"/>
                </a:solidFill>
              </a:rPr>
              <a:t>. 72 </a:t>
            </a:r>
            <a:r>
              <a:rPr lang="en-US" sz="2400" dirty="0" err="1">
                <a:solidFill>
                  <a:schemeClr val="tx2"/>
                </a:solidFill>
              </a:rPr>
              <a:t>от</a:t>
            </a:r>
            <a:r>
              <a:rPr lang="en-US" sz="2400" dirty="0">
                <a:solidFill>
                  <a:schemeClr val="tx2"/>
                </a:solidFill>
              </a:rPr>
              <a:t> 2015 г.) </a:t>
            </a:r>
            <a:r>
              <a:rPr lang="en-US" sz="2400" dirty="0" err="1">
                <a:solidFill>
                  <a:schemeClr val="tx2"/>
                </a:solidFill>
              </a:rPr>
              <a:t>Звената</a:t>
            </a:r>
            <a:r>
              <a:rPr lang="en-US" sz="2400" dirty="0">
                <a:solidFill>
                  <a:schemeClr val="tx2"/>
                </a:solidFill>
              </a:rPr>
              <a:t> </a:t>
            </a:r>
            <a:r>
              <a:rPr lang="en-US" sz="2400" dirty="0" err="1">
                <a:solidFill>
                  <a:schemeClr val="tx2"/>
                </a:solidFill>
              </a:rPr>
              <a:t>по</a:t>
            </a:r>
            <a:r>
              <a:rPr lang="en-US" sz="2400" dirty="0">
                <a:solidFill>
                  <a:schemeClr val="tx2"/>
                </a:solidFill>
              </a:rPr>
              <a:t> </a:t>
            </a:r>
            <a:r>
              <a:rPr lang="en-US" sz="2400" dirty="0" err="1">
                <a:solidFill>
                  <a:schemeClr val="tx2"/>
                </a:solidFill>
              </a:rPr>
              <a:t>ал</a:t>
            </a:r>
            <a:r>
              <a:rPr lang="en-US" sz="2400" dirty="0">
                <a:solidFill>
                  <a:schemeClr val="tx2"/>
                </a:solidFill>
              </a:rPr>
              <a:t>. 1 </a:t>
            </a:r>
            <a:r>
              <a:rPr lang="en-US" sz="2400" dirty="0" err="1">
                <a:solidFill>
                  <a:schemeClr val="tx2"/>
                </a:solidFill>
              </a:rPr>
              <a:t>се</a:t>
            </a:r>
            <a:r>
              <a:rPr lang="en-US" sz="2400" dirty="0">
                <a:solidFill>
                  <a:schemeClr val="tx2"/>
                </a:solidFill>
              </a:rPr>
              <a:t> </a:t>
            </a:r>
            <a:r>
              <a:rPr lang="en-US" sz="2400" dirty="0" err="1">
                <a:solidFill>
                  <a:schemeClr val="tx2"/>
                </a:solidFill>
              </a:rPr>
              <a:t>ръководят</a:t>
            </a:r>
            <a:r>
              <a:rPr lang="en-US" sz="2400" dirty="0">
                <a:solidFill>
                  <a:schemeClr val="tx2"/>
                </a:solidFill>
              </a:rPr>
              <a:t> </a:t>
            </a:r>
            <a:r>
              <a:rPr lang="en-US" sz="2400" dirty="0" err="1">
                <a:solidFill>
                  <a:schemeClr val="tx2"/>
                </a:solidFill>
              </a:rPr>
              <a:t>от</a:t>
            </a:r>
            <a:r>
              <a:rPr lang="en-US" sz="2400" dirty="0">
                <a:solidFill>
                  <a:schemeClr val="tx2"/>
                </a:solidFill>
              </a:rPr>
              <a:t> </a:t>
            </a:r>
            <a:r>
              <a:rPr lang="en-US" sz="2400" dirty="0" err="1">
                <a:solidFill>
                  <a:schemeClr val="tx2"/>
                </a:solidFill>
              </a:rPr>
              <a:t>лица</a:t>
            </a:r>
            <a:r>
              <a:rPr lang="en-US" sz="2400" dirty="0">
                <a:solidFill>
                  <a:schemeClr val="tx2"/>
                </a:solidFill>
              </a:rPr>
              <a:t> с </a:t>
            </a:r>
            <a:r>
              <a:rPr lang="en-US" sz="2400" dirty="0" err="1">
                <a:solidFill>
                  <a:schemeClr val="tx2"/>
                </a:solidFill>
              </a:rPr>
              <a:t>образователно-квалификационна</a:t>
            </a:r>
            <a:r>
              <a:rPr lang="en-US" sz="2400" dirty="0">
                <a:solidFill>
                  <a:schemeClr val="tx2"/>
                </a:solidFill>
              </a:rPr>
              <a:t> </a:t>
            </a:r>
            <a:r>
              <a:rPr lang="en-US" sz="2400" dirty="0" err="1">
                <a:solidFill>
                  <a:schemeClr val="tx2"/>
                </a:solidFill>
              </a:rPr>
              <a:t>степен</a:t>
            </a:r>
            <a:r>
              <a:rPr lang="en-US" sz="2400" dirty="0">
                <a:solidFill>
                  <a:schemeClr val="tx2"/>
                </a:solidFill>
              </a:rPr>
              <a:t> "</a:t>
            </a:r>
            <a:r>
              <a:rPr lang="en-US" sz="2400" dirty="0" err="1">
                <a:solidFill>
                  <a:schemeClr val="tx2"/>
                </a:solidFill>
              </a:rPr>
              <a:t>бакалавър</a:t>
            </a:r>
            <a:r>
              <a:rPr lang="en-US" sz="2400" dirty="0">
                <a:solidFill>
                  <a:schemeClr val="tx2"/>
                </a:solidFill>
              </a:rPr>
              <a:t>" </a:t>
            </a:r>
            <a:r>
              <a:rPr lang="en-US" sz="2400" dirty="0" err="1">
                <a:solidFill>
                  <a:schemeClr val="tx2"/>
                </a:solidFill>
              </a:rPr>
              <a:t>по</a:t>
            </a:r>
            <a:r>
              <a:rPr lang="en-US" sz="2400" dirty="0">
                <a:solidFill>
                  <a:schemeClr val="tx2"/>
                </a:solidFill>
              </a:rPr>
              <a:t> </a:t>
            </a:r>
            <a:r>
              <a:rPr lang="en-US" sz="2400" dirty="0" err="1">
                <a:solidFill>
                  <a:schemeClr val="tx2"/>
                </a:solidFill>
              </a:rPr>
              <a:t>специалностите</a:t>
            </a:r>
            <a:r>
              <a:rPr lang="en-US" sz="2400" dirty="0">
                <a:solidFill>
                  <a:schemeClr val="tx2"/>
                </a:solidFill>
              </a:rPr>
              <a:t> "</a:t>
            </a:r>
            <a:r>
              <a:rPr lang="en-US" sz="2400" dirty="0" err="1">
                <a:solidFill>
                  <a:schemeClr val="tx2"/>
                </a:solidFill>
              </a:rPr>
              <a:t>лекарски</a:t>
            </a:r>
            <a:r>
              <a:rPr lang="en-US" sz="2400" dirty="0">
                <a:solidFill>
                  <a:schemeClr val="tx2"/>
                </a:solidFill>
              </a:rPr>
              <a:t> </a:t>
            </a:r>
            <a:r>
              <a:rPr lang="en-US" sz="2400" dirty="0" err="1">
                <a:solidFill>
                  <a:schemeClr val="tx2"/>
                </a:solidFill>
              </a:rPr>
              <a:t>асистент</a:t>
            </a:r>
            <a:r>
              <a:rPr lang="en-US" sz="2400" dirty="0">
                <a:solidFill>
                  <a:schemeClr val="tx2"/>
                </a:solidFill>
              </a:rPr>
              <a:t>", "</a:t>
            </a:r>
            <a:r>
              <a:rPr lang="en-US" sz="2400" dirty="0" err="1">
                <a:solidFill>
                  <a:schemeClr val="tx2"/>
                </a:solidFill>
              </a:rPr>
              <a:t>медицинска</a:t>
            </a:r>
            <a:r>
              <a:rPr lang="en-US" sz="2400" dirty="0">
                <a:solidFill>
                  <a:schemeClr val="tx2"/>
                </a:solidFill>
              </a:rPr>
              <a:t> </a:t>
            </a:r>
            <a:r>
              <a:rPr lang="en-US" sz="2400" dirty="0" err="1">
                <a:solidFill>
                  <a:schemeClr val="tx2"/>
                </a:solidFill>
              </a:rPr>
              <a:t>сестра</a:t>
            </a:r>
            <a:r>
              <a:rPr lang="en-US" sz="2400" dirty="0">
                <a:solidFill>
                  <a:schemeClr val="tx2"/>
                </a:solidFill>
              </a:rPr>
              <a:t>" </a:t>
            </a:r>
            <a:r>
              <a:rPr lang="en-US" sz="2400" dirty="0" err="1">
                <a:solidFill>
                  <a:schemeClr val="tx2"/>
                </a:solidFill>
              </a:rPr>
              <a:t>или</a:t>
            </a:r>
            <a:r>
              <a:rPr lang="en-US" sz="2400" dirty="0">
                <a:solidFill>
                  <a:schemeClr val="tx2"/>
                </a:solidFill>
              </a:rPr>
              <a:t> "</a:t>
            </a:r>
            <a:r>
              <a:rPr lang="en-US" sz="2400" dirty="0" err="1">
                <a:solidFill>
                  <a:schemeClr val="tx2"/>
                </a:solidFill>
              </a:rPr>
              <a:t>акушерка</a:t>
            </a:r>
            <a:r>
              <a:rPr lang="en-US" sz="2400" dirty="0">
                <a:solidFill>
                  <a:schemeClr val="tx2"/>
                </a:solidFill>
              </a:rPr>
              <a:t>" и с </a:t>
            </a:r>
            <a:r>
              <a:rPr lang="en-US" sz="2400" dirty="0" err="1">
                <a:solidFill>
                  <a:schemeClr val="tx2"/>
                </a:solidFill>
              </a:rPr>
              <a:t>професионален</a:t>
            </a:r>
            <a:r>
              <a:rPr lang="en-US" sz="2400" dirty="0">
                <a:solidFill>
                  <a:schemeClr val="tx2"/>
                </a:solidFill>
              </a:rPr>
              <a:t> </a:t>
            </a:r>
            <a:r>
              <a:rPr lang="en-US" sz="2400" dirty="0" err="1">
                <a:solidFill>
                  <a:schemeClr val="tx2"/>
                </a:solidFill>
              </a:rPr>
              <a:t>стаж</a:t>
            </a:r>
            <a:r>
              <a:rPr lang="en-US" sz="2400" dirty="0">
                <a:solidFill>
                  <a:schemeClr val="tx2"/>
                </a:solidFill>
              </a:rPr>
              <a:t> </a:t>
            </a:r>
            <a:r>
              <a:rPr lang="en-US" sz="2400" dirty="0" err="1">
                <a:solidFill>
                  <a:schemeClr val="tx2"/>
                </a:solidFill>
              </a:rPr>
              <a:t>не</a:t>
            </a:r>
            <a:r>
              <a:rPr lang="en-US" sz="2400" dirty="0">
                <a:solidFill>
                  <a:schemeClr val="tx2"/>
                </a:solidFill>
              </a:rPr>
              <a:t> </a:t>
            </a:r>
            <a:r>
              <a:rPr lang="en-US" sz="2400" dirty="0" err="1">
                <a:solidFill>
                  <a:schemeClr val="tx2"/>
                </a:solidFill>
              </a:rPr>
              <a:t>по-малко</a:t>
            </a:r>
            <a:r>
              <a:rPr lang="en-US" sz="2400" dirty="0">
                <a:solidFill>
                  <a:schemeClr val="tx2"/>
                </a:solidFill>
              </a:rPr>
              <a:t> </a:t>
            </a:r>
            <a:r>
              <a:rPr lang="en-US" sz="2400" dirty="0" err="1">
                <a:solidFill>
                  <a:schemeClr val="tx2"/>
                </a:solidFill>
              </a:rPr>
              <a:t>от</a:t>
            </a:r>
            <a:r>
              <a:rPr lang="en-US" sz="2400" dirty="0">
                <a:solidFill>
                  <a:schemeClr val="tx2"/>
                </a:solidFill>
              </a:rPr>
              <a:t> </a:t>
            </a:r>
            <a:r>
              <a:rPr lang="en-US" sz="2400" dirty="0" err="1">
                <a:solidFill>
                  <a:schemeClr val="tx2"/>
                </a:solidFill>
              </a:rPr>
              <a:t>две</a:t>
            </a:r>
            <a:r>
              <a:rPr lang="en-US" sz="2400" dirty="0">
                <a:solidFill>
                  <a:schemeClr val="tx2"/>
                </a:solidFill>
              </a:rPr>
              <a:t> </a:t>
            </a:r>
            <a:r>
              <a:rPr lang="en-US" sz="2400" dirty="0" err="1">
                <a:solidFill>
                  <a:schemeClr val="tx2"/>
                </a:solidFill>
              </a:rPr>
              <a:t>години</a:t>
            </a:r>
            <a:r>
              <a:rPr lang="en-US" sz="2400" dirty="0">
                <a:solidFill>
                  <a:schemeClr val="tx2"/>
                </a:solidFill>
              </a:rPr>
              <a:t>.</a:t>
            </a:r>
            <a:endParaRPr lang="bg-BG" sz="2400" dirty="0">
              <a:solidFill>
                <a:schemeClr val="tx2"/>
              </a:solidFill>
            </a:endParaRPr>
          </a:p>
        </p:txBody>
      </p:sp>
      <p:sp>
        <p:nvSpPr>
          <p:cNvPr id="4" name="Date Placeholder 3"/>
          <p:cNvSpPr>
            <a:spLocks noGrp="1"/>
          </p:cNvSpPr>
          <p:nvPr>
            <p:ph type="dt" sz="half" idx="10"/>
          </p:nvPr>
        </p:nvSpPr>
        <p:spPr/>
        <p:txBody>
          <a:bodyPr/>
          <a:lstStyle/>
          <a:p>
            <a:fld id="{5279E2E8-9BAA-418F-B578-A2CB43F79683}" type="datetime1">
              <a:rPr lang="en-US" altLang="en-US" smtClean="0"/>
              <a:t>3/2/2017</a:t>
            </a:fld>
            <a:endParaRPr lang="bg-BG" altLang="bg-BG"/>
          </a:p>
        </p:txBody>
      </p:sp>
    </p:spTree>
    <p:extLst>
      <p:ext uri="{BB962C8B-B14F-4D97-AF65-F5344CB8AC3E}">
        <p14:creationId xmlns:p14="http://schemas.microsoft.com/office/powerpoint/2010/main" val="38016690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6719B51C-E074-48F5-A71E-E22ED077788C}" type="slidenum">
              <a:rPr lang="bg-BG" altLang="bg-BG"/>
              <a:pPr/>
              <a:t>37</a:t>
            </a:fld>
            <a:endParaRPr lang="bg-BG" altLang="bg-BG"/>
          </a:p>
        </p:txBody>
      </p:sp>
      <p:sp>
        <p:nvSpPr>
          <p:cNvPr id="38914" name="Rectangle 2"/>
          <p:cNvSpPr>
            <a:spLocks noGrp="1" noChangeArrowheads="1"/>
          </p:cNvSpPr>
          <p:nvPr>
            <p:ph type="title"/>
          </p:nvPr>
        </p:nvSpPr>
        <p:spPr/>
        <p:txBody>
          <a:bodyPr/>
          <a:lstStyle/>
          <a:p>
            <a:pPr eaLnBrk="1" hangingPunct="1"/>
            <a:r>
              <a:rPr lang="bg-BG" altLang="bg-BG" sz="3600" smtClean="0">
                <a:solidFill>
                  <a:schemeClr val="bg2"/>
                </a:solidFill>
              </a:rPr>
              <a:t>Диагностично-консултативният център</a:t>
            </a:r>
            <a:r>
              <a:rPr lang="bg-BG" altLang="bg-BG" smtClean="0"/>
              <a:t> </a:t>
            </a:r>
          </a:p>
        </p:txBody>
      </p:sp>
      <p:sp>
        <p:nvSpPr>
          <p:cNvPr id="38915" name="Rectangle 3"/>
          <p:cNvSpPr>
            <a:spLocks noGrp="1" noChangeArrowheads="1"/>
          </p:cNvSpPr>
          <p:nvPr>
            <p:ph type="body" idx="1"/>
          </p:nvPr>
        </p:nvSpPr>
        <p:spPr/>
        <p:txBody>
          <a:bodyPr/>
          <a:lstStyle/>
          <a:p>
            <a:pPr eaLnBrk="1" hangingPunct="1"/>
            <a:r>
              <a:rPr lang="bg-BG" altLang="bg-BG" sz="2600" smtClean="0"/>
              <a:t>е лечебно заведение, в което осъществяват специализирана извънболнична помощ не по-малко от 10 лекари с различни признати специалности. Центърът трябва да бъде съоръжен с необходимата медицинска апаратура, да разполага поне с една медико-диагностична лаборатория и уредба за образна диагностика.</a:t>
            </a:r>
          </a:p>
        </p:txBody>
      </p:sp>
      <p:sp>
        <p:nvSpPr>
          <p:cNvPr id="2" name="Date Placeholder 1"/>
          <p:cNvSpPr>
            <a:spLocks noGrp="1"/>
          </p:cNvSpPr>
          <p:nvPr>
            <p:ph type="dt" sz="half" idx="10"/>
          </p:nvPr>
        </p:nvSpPr>
        <p:spPr/>
        <p:txBody>
          <a:bodyPr/>
          <a:lstStyle/>
          <a:p>
            <a:fld id="{8DA8CC8B-D5D1-4510-BEA7-3675A3A17A6E}"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ltLang="bg-BG" sz="4400" dirty="0">
                <a:solidFill>
                  <a:schemeClr val="bg2"/>
                </a:solidFill>
              </a:rPr>
              <a:t>Диагностично-консултативният център</a:t>
            </a:r>
            <a:endParaRPr lang="bg-BG" dirty="0"/>
          </a:p>
        </p:txBody>
      </p:sp>
      <p:sp>
        <p:nvSpPr>
          <p:cNvPr id="3" name="Slide Number Placeholder 2"/>
          <p:cNvSpPr>
            <a:spLocks noGrp="1"/>
          </p:cNvSpPr>
          <p:nvPr>
            <p:ph type="sldNum" sz="quarter" idx="12"/>
          </p:nvPr>
        </p:nvSpPr>
        <p:spPr/>
        <p:txBody>
          <a:bodyPr/>
          <a:lstStyle/>
          <a:p>
            <a:fld id="{EBE2A16A-91B9-45D8-9FB6-8056B8F5C7A1}" type="slidenum">
              <a:rPr lang="bg-BG" altLang="bg-BG" smtClean="0"/>
              <a:pPr/>
              <a:t>38</a:t>
            </a:fld>
            <a:endParaRPr lang="bg-BG" altLang="bg-BG"/>
          </a:p>
        </p:txBody>
      </p:sp>
      <p:sp>
        <p:nvSpPr>
          <p:cNvPr id="4" name="Rectangle 3"/>
          <p:cNvSpPr/>
          <p:nvPr/>
        </p:nvSpPr>
        <p:spPr>
          <a:xfrm>
            <a:off x="539552" y="1997838"/>
            <a:ext cx="8136904" cy="3970318"/>
          </a:xfrm>
          <a:prstGeom prst="rect">
            <a:avLst/>
          </a:prstGeom>
        </p:spPr>
        <p:txBody>
          <a:bodyPr wrap="square">
            <a:spAutoFit/>
          </a:bodyPr>
          <a:lstStyle/>
          <a:p>
            <a:r>
              <a:rPr lang="bg-BG" sz="2800" dirty="0" smtClean="0">
                <a:solidFill>
                  <a:srgbClr val="FF0000"/>
                </a:solidFill>
              </a:rPr>
              <a:t>Диагностично-консултативният център се управлява от лекар с призната специалност и квалификация по здравен мениджмънт или магистър по икономика и управление с придобита образователна и/или научна степен, специалност или преминато обучение за повишаване на квалификацията по чл. 43 от Закона за висшето образование в областта на здравния мениджмънт.</a:t>
            </a:r>
            <a:endParaRPr lang="bg-BG" sz="2800" dirty="0">
              <a:solidFill>
                <a:srgbClr val="FF0000"/>
              </a:solidFill>
            </a:endParaRPr>
          </a:p>
        </p:txBody>
      </p:sp>
      <p:sp>
        <p:nvSpPr>
          <p:cNvPr id="5" name="Date Placeholder 4"/>
          <p:cNvSpPr>
            <a:spLocks noGrp="1"/>
          </p:cNvSpPr>
          <p:nvPr>
            <p:ph type="dt" sz="half" idx="10"/>
          </p:nvPr>
        </p:nvSpPr>
        <p:spPr/>
        <p:txBody>
          <a:bodyPr/>
          <a:lstStyle/>
          <a:p>
            <a:fld id="{FDCEA95F-23B3-4E9C-9A60-905CFB15785C}" type="datetime1">
              <a:rPr lang="en-US" altLang="en-US" smtClean="0"/>
              <a:t>3/2/2017</a:t>
            </a:fld>
            <a:endParaRPr lang="bg-BG" altLang="bg-BG"/>
          </a:p>
        </p:txBody>
      </p:sp>
    </p:spTree>
    <p:extLst>
      <p:ext uri="{BB962C8B-B14F-4D97-AF65-F5344CB8AC3E}">
        <p14:creationId xmlns:p14="http://schemas.microsoft.com/office/powerpoint/2010/main" val="37371072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7349C619-80B6-4515-A884-4BF2966E87BC}" type="slidenum">
              <a:rPr lang="bg-BG" altLang="bg-BG"/>
              <a:pPr/>
              <a:t>39</a:t>
            </a:fld>
            <a:endParaRPr lang="bg-BG" altLang="bg-BG"/>
          </a:p>
        </p:txBody>
      </p:sp>
      <p:sp>
        <p:nvSpPr>
          <p:cNvPr id="44034" name="Rectangle 2"/>
          <p:cNvSpPr>
            <a:spLocks noGrp="1" noChangeArrowheads="1"/>
          </p:cNvSpPr>
          <p:nvPr>
            <p:ph type="title"/>
          </p:nvPr>
        </p:nvSpPr>
        <p:spPr/>
        <p:txBody>
          <a:bodyPr/>
          <a:lstStyle/>
          <a:p>
            <a:pPr eaLnBrk="1" hangingPunct="1"/>
            <a:r>
              <a:rPr lang="bg-BG" altLang="bg-BG" sz="3600" smtClean="0">
                <a:solidFill>
                  <a:schemeClr val="bg2"/>
                </a:solidFill>
              </a:rPr>
              <a:t>Самостоятелната медико-диагностична лаборатория</a:t>
            </a:r>
            <a:r>
              <a:rPr lang="bg-BG" altLang="bg-BG" smtClean="0"/>
              <a:t> </a:t>
            </a:r>
          </a:p>
        </p:txBody>
      </p:sp>
      <p:sp>
        <p:nvSpPr>
          <p:cNvPr id="44035" name="Rectangle 3"/>
          <p:cNvSpPr>
            <a:spLocks noGrp="1" noChangeArrowheads="1"/>
          </p:cNvSpPr>
          <p:nvPr>
            <p:ph type="body" idx="1"/>
          </p:nvPr>
        </p:nvSpPr>
        <p:spPr/>
        <p:txBody>
          <a:bodyPr/>
          <a:lstStyle/>
          <a:p>
            <a:pPr eaLnBrk="1" hangingPunct="1"/>
            <a:r>
              <a:rPr lang="bg-BG" altLang="bg-BG" smtClean="0"/>
              <a:t>е лечебно заведение, в което лекар с помощта на други специалисти извършва предписани от друг лекар или лекар по дентална медицина специализирани медицински изследвания. В нея работи поне един лекар с призната специалност по профила на лабораторията.</a:t>
            </a:r>
          </a:p>
        </p:txBody>
      </p:sp>
      <p:sp>
        <p:nvSpPr>
          <p:cNvPr id="2" name="Date Placeholder 1"/>
          <p:cNvSpPr>
            <a:spLocks noGrp="1"/>
          </p:cNvSpPr>
          <p:nvPr>
            <p:ph type="dt" sz="half" idx="10"/>
          </p:nvPr>
        </p:nvSpPr>
        <p:spPr/>
        <p:txBody>
          <a:bodyPr/>
          <a:lstStyle/>
          <a:p>
            <a:fld id="{1C8EDDF1-D592-4419-8FFF-AB1369183FC0}"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B4679B83-86FA-41F8-8C94-76F306B3B7C9}" type="slidenum">
              <a:rPr lang="bg-BG" altLang="bg-BG"/>
              <a:pPr/>
              <a:t>4</a:t>
            </a:fld>
            <a:endParaRPr lang="bg-BG" altLang="bg-BG"/>
          </a:p>
        </p:txBody>
      </p:sp>
      <p:sp>
        <p:nvSpPr>
          <p:cNvPr id="6146" name="Rectangle 2"/>
          <p:cNvSpPr>
            <a:spLocks noGrp="1" noChangeArrowheads="1"/>
          </p:cNvSpPr>
          <p:nvPr>
            <p:ph type="title"/>
          </p:nvPr>
        </p:nvSpPr>
        <p:spPr/>
        <p:txBody>
          <a:bodyPr/>
          <a:lstStyle/>
          <a:p>
            <a:pPr eaLnBrk="1" hangingPunct="1"/>
            <a:r>
              <a:rPr lang="bg-BG" altLang="bg-BG" smtClean="0"/>
              <a:t>ЗЛЗ</a:t>
            </a:r>
            <a:br>
              <a:rPr lang="bg-BG" altLang="bg-BG" smtClean="0"/>
            </a:br>
            <a:r>
              <a:rPr lang="bg-BG" altLang="bg-BG" smtClean="0"/>
              <a:t>Част първа.ОБЩА ЧАСТ</a:t>
            </a:r>
          </a:p>
        </p:txBody>
      </p:sp>
      <p:sp>
        <p:nvSpPr>
          <p:cNvPr id="6147" name="Rectangle 3"/>
          <p:cNvSpPr>
            <a:spLocks noGrp="1" noChangeArrowheads="1"/>
          </p:cNvSpPr>
          <p:nvPr>
            <p:ph type="body" idx="1"/>
          </p:nvPr>
        </p:nvSpPr>
        <p:spPr/>
        <p:txBody>
          <a:bodyPr/>
          <a:lstStyle/>
          <a:p>
            <a:pPr eaLnBrk="1" hangingPunct="1"/>
            <a:r>
              <a:rPr lang="bg-BG" altLang="bg-BG" smtClean="0"/>
              <a:t>Глава първа.</a:t>
            </a:r>
            <a:br>
              <a:rPr lang="bg-BG" altLang="bg-BG" smtClean="0"/>
            </a:br>
            <a:r>
              <a:rPr lang="bg-BG" altLang="bg-BG" smtClean="0"/>
              <a:t>ОБЩИ ПОЛОЖЕНИЯ</a:t>
            </a:r>
          </a:p>
          <a:p>
            <a:pPr eaLnBrk="1" hangingPunct="1"/>
            <a:r>
              <a:rPr lang="bg-BG" altLang="bg-BG" smtClean="0"/>
              <a:t>Този закон урежда устройството и дейността на лечебните заведения в Република България.</a:t>
            </a:r>
          </a:p>
        </p:txBody>
      </p:sp>
      <p:sp>
        <p:nvSpPr>
          <p:cNvPr id="2" name="Date Placeholder 1"/>
          <p:cNvSpPr>
            <a:spLocks noGrp="1"/>
          </p:cNvSpPr>
          <p:nvPr>
            <p:ph type="dt" sz="half" idx="10"/>
          </p:nvPr>
        </p:nvSpPr>
        <p:spPr/>
        <p:txBody>
          <a:bodyPr/>
          <a:lstStyle/>
          <a:p>
            <a:fld id="{CC1526F6-0E25-4685-BB90-568E08DE285E}"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979E0237-50B4-45AB-B442-4E03A7F2FA15}" type="slidenum">
              <a:rPr lang="bg-BG" altLang="bg-BG"/>
              <a:pPr/>
              <a:t>40</a:t>
            </a:fld>
            <a:endParaRPr lang="bg-BG" altLang="bg-BG"/>
          </a:p>
        </p:txBody>
      </p:sp>
      <p:sp>
        <p:nvSpPr>
          <p:cNvPr id="45058" name="Rectangle 2"/>
          <p:cNvSpPr>
            <a:spLocks noGrp="1" noChangeArrowheads="1"/>
          </p:cNvSpPr>
          <p:nvPr>
            <p:ph type="title"/>
          </p:nvPr>
        </p:nvSpPr>
        <p:spPr/>
        <p:txBody>
          <a:bodyPr/>
          <a:lstStyle/>
          <a:p>
            <a:pPr eaLnBrk="1" hangingPunct="1"/>
            <a:r>
              <a:rPr lang="bg-BG" altLang="bg-BG" sz="3600" smtClean="0">
                <a:solidFill>
                  <a:schemeClr val="bg2"/>
                </a:solidFill>
              </a:rPr>
              <a:t>Самостоятелната медико-техническа лаборатория</a:t>
            </a:r>
            <a:r>
              <a:rPr lang="bg-BG" altLang="bg-BG" smtClean="0"/>
              <a:t> </a:t>
            </a:r>
          </a:p>
        </p:txBody>
      </p:sp>
      <p:sp>
        <p:nvSpPr>
          <p:cNvPr id="45059" name="Rectangle 3"/>
          <p:cNvSpPr>
            <a:spLocks noGrp="1" noChangeArrowheads="1"/>
          </p:cNvSpPr>
          <p:nvPr>
            <p:ph type="body" idx="1"/>
          </p:nvPr>
        </p:nvSpPr>
        <p:spPr/>
        <p:txBody>
          <a:bodyPr/>
          <a:lstStyle/>
          <a:p>
            <a:pPr eaLnBrk="1" hangingPunct="1"/>
            <a:r>
              <a:rPr lang="bg-BG" altLang="bg-BG" smtClean="0"/>
              <a:t>е лечебно заведение, в което специалисти със съответното образование извършват предписани от лекар, съответно лекар по дентална медицина, специфични технически дейности и произвеждат специализирани медицински и помощни средства.</a:t>
            </a:r>
          </a:p>
        </p:txBody>
      </p:sp>
      <p:sp>
        <p:nvSpPr>
          <p:cNvPr id="2" name="Date Placeholder 1"/>
          <p:cNvSpPr>
            <a:spLocks noGrp="1"/>
          </p:cNvSpPr>
          <p:nvPr>
            <p:ph type="dt" sz="half" idx="10"/>
          </p:nvPr>
        </p:nvSpPr>
        <p:spPr/>
        <p:txBody>
          <a:bodyPr/>
          <a:lstStyle/>
          <a:p>
            <a:fld id="{08E48FB9-91A4-4E2B-993F-D7A39394E4A6}"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43539E42-AD04-4F46-A60E-7803B684888E}" type="slidenum">
              <a:rPr lang="bg-BG" altLang="bg-BG"/>
              <a:pPr/>
              <a:t>41</a:t>
            </a:fld>
            <a:endParaRPr lang="bg-BG" altLang="bg-BG"/>
          </a:p>
        </p:txBody>
      </p:sp>
      <p:sp>
        <p:nvSpPr>
          <p:cNvPr id="46082" name="Rectangle 2"/>
          <p:cNvSpPr>
            <a:spLocks noGrp="1" noChangeArrowheads="1"/>
          </p:cNvSpPr>
          <p:nvPr>
            <p:ph type="title"/>
          </p:nvPr>
        </p:nvSpPr>
        <p:spPr/>
        <p:txBody>
          <a:bodyPr/>
          <a:lstStyle/>
          <a:p>
            <a:pPr eaLnBrk="1" hangingPunct="1"/>
            <a:endParaRPr lang="bg-BG" altLang="bg-BG" smtClean="0"/>
          </a:p>
        </p:txBody>
      </p:sp>
      <p:sp>
        <p:nvSpPr>
          <p:cNvPr id="46083" name="Rectangle 3"/>
          <p:cNvSpPr>
            <a:spLocks noGrp="1" noChangeArrowheads="1"/>
          </p:cNvSpPr>
          <p:nvPr>
            <p:ph type="body" idx="1"/>
          </p:nvPr>
        </p:nvSpPr>
        <p:spPr/>
        <p:txBody>
          <a:bodyPr/>
          <a:lstStyle/>
          <a:p>
            <a:pPr eaLnBrk="1" hangingPunct="1"/>
            <a:r>
              <a:rPr lang="bg-BG" altLang="bg-BG" sz="2600" smtClean="0"/>
              <a:t>Самостоятелната медико-диагностична лаборатория се управлява от лекар с призната специалност по профила на лабораторията.</a:t>
            </a:r>
          </a:p>
          <a:p>
            <a:pPr eaLnBrk="1" hangingPunct="1"/>
            <a:r>
              <a:rPr lang="bg-BG" altLang="bg-BG" sz="2600" smtClean="0"/>
              <a:t>Самостоятелната медико-техническа лаборатория се управлява от лекар, съответно лекар по дентална медицина или специалист по профила на лабораторията.</a:t>
            </a:r>
          </a:p>
        </p:txBody>
      </p:sp>
      <p:sp>
        <p:nvSpPr>
          <p:cNvPr id="2" name="Date Placeholder 1"/>
          <p:cNvSpPr>
            <a:spLocks noGrp="1"/>
          </p:cNvSpPr>
          <p:nvPr>
            <p:ph type="dt" sz="half" idx="10"/>
          </p:nvPr>
        </p:nvSpPr>
        <p:spPr/>
        <p:txBody>
          <a:bodyPr/>
          <a:lstStyle/>
          <a:p>
            <a:fld id="{28025BD8-14F0-4980-B285-4DC4A776DC8A}"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44E5252C-CEF3-479C-9279-07E2B196627C}" type="slidenum">
              <a:rPr lang="bg-BG" altLang="bg-BG"/>
              <a:pPr/>
              <a:t>42</a:t>
            </a:fld>
            <a:endParaRPr lang="bg-BG" altLang="bg-BG"/>
          </a:p>
        </p:txBody>
      </p:sp>
      <p:sp>
        <p:nvSpPr>
          <p:cNvPr id="47106" name="Rectangle 2"/>
          <p:cNvSpPr>
            <a:spLocks noGrp="1" noChangeArrowheads="1"/>
          </p:cNvSpPr>
          <p:nvPr>
            <p:ph type="title"/>
          </p:nvPr>
        </p:nvSpPr>
        <p:spPr/>
        <p:txBody>
          <a:bodyPr/>
          <a:lstStyle/>
          <a:p>
            <a:pPr eaLnBrk="1" hangingPunct="1"/>
            <a:endParaRPr lang="bg-BG" altLang="bg-BG" smtClean="0"/>
          </a:p>
        </p:txBody>
      </p:sp>
      <p:sp>
        <p:nvSpPr>
          <p:cNvPr id="47107" name="Rectangle 3"/>
          <p:cNvSpPr>
            <a:spLocks noGrp="1" noChangeArrowheads="1"/>
          </p:cNvSpPr>
          <p:nvPr>
            <p:ph type="body" idx="1"/>
          </p:nvPr>
        </p:nvSpPr>
        <p:spPr/>
        <p:txBody>
          <a:bodyPr/>
          <a:lstStyle/>
          <a:p>
            <a:pPr eaLnBrk="1" hangingPunct="1">
              <a:buFont typeface="Wingdings" pitchFamily="2" charset="2"/>
              <a:buNone/>
            </a:pPr>
            <a:r>
              <a:rPr lang="bg-BG" altLang="bg-BG" smtClean="0"/>
              <a:t>	</a:t>
            </a:r>
            <a:r>
              <a:rPr lang="bg-BG" altLang="bg-BG" sz="3600" b="1" smtClean="0">
                <a:solidFill>
                  <a:schemeClr val="tx1"/>
                </a:solidFill>
              </a:rPr>
              <a:t>Глава четвърта.</a:t>
            </a:r>
            <a:br>
              <a:rPr lang="bg-BG" altLang="bg-BG" sz="3600" b="1" smtClean="0">
                <a:solidFill>
                  <a:schemeClr val="tx1"/>
                </a:solidFill>
              </a:rPr>
            </a:br>
            <a:r>
              <a:rPr lang="bg-BG" altLang="bg-BG" sz="3600" b="1" smtClean="0">
                <a:solidFill>
                  <a:schemeClr val="tx1"/>
                </a:solidFill>
              </a:rPr>
              <a:t>ЛЕЧЕБНИ ЗАВЕДЕНИЯ ЗА БОЛНИЧНА ПОМОЩ</a:t>
            </a:r>
          </a:p>
        </p:txBody>
      </p:sp>
      <p:sp>
        <p:nvSpPr>
          <p:cNvPr id="2" name="Date Placeholder 1"/>
          <p:cNvSpPr>
            <a:spLocks noGrp="1"/>
          </p:cNvSpPr>
          <p:nvPr>
            <p:ph type="dt" sz="half" idx="10"/>
          </p:nvPr>
        </p:nvSpPr>
        <p:spPr/>
        <p:txBody>
          <a:bodyPr/>
          <a:lstStyle/>
          <a:p>
            <a:fld id="{A8512F4E-1A07-4269-9949-99660768782E}"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B656A765-0AB1-4F7B-A926-F4A2A9B956AE}" type="slidenum">
              <a:rPr lang="bg-BG" altLang="bg-BG"/>
              <a:pPr/>
              <a:t>43</a:t>
            </a:fld>
            <a:endParaRPr lang="bg-BG" altLang="bg-BG"/>
          </a:p>
        </p:txBody>
      </p:sp>
      <p:sp>
        <p:nvSpPr>
          <p:cNvPr id="48130" name="Rectangle 2"/>
          <p:cNvSpPr>
            <a:spLocks noGrp="1" noChangeArrowheads="1"/>
          </p:cNvSpPr>
          <p:nvPr>
            <p:ph type="title"/>
          </p:nvPr>
        </p:nvSpPr>
        <p:spPr/>
        <p:txBody>
          <a:bodyPr/>
          <a:lstStyle/>
          <a:p>
            <a:pPr eaLnBrk="1" hangingPunct="1"/>
            <a:r>
              <a:rPr lang="bg-BG" altLang="bg-BG" sz="4000" smtClean="0">
                <a:solidFill>
                  <a:schemeClr val="tx1"/>
                </a:solidFill>
              </a:rPr>
              <a:t>Лечебно заведение за болнична помощ</a:t>
            </a:r>
            <a:r>
              <a:rPr lang="bg-BG" altLang="bg-BG" smtClean="0"/>
              <a:t> </a:t>
            </a:r>
          </a:p>
        </p:txBody>
      </p:sp>
      <p:sp>
        <p:nvSpPr>
          <p:cNvPr id="48131" name="Rectangle 3"/>
          <p:cNvSpPr>
            <a:spLocks noGrp="1" noChangeArrowheads="1"/>
          </p:cNvSpPr>
          <p:nvPr>
            <p:ph type="body" idx="1"/>
          </p:nvPr>
        </p:nvSpPr>
        <p:spPr/>
        <p:txBody>
          <a:bodyPr/>
          <a:lstStyle/>
          <a:p>
            <a:pPr eaLnBrk="1" hangingPunct="1">
              <a:lnSpc>
                <a:spcPct val="90000"/>
              </a:lnSpc>
              <a:buFont typeface="Wingdings" pitchFamily="2" charset="2"/>
              <a:buNone/>
            </a:pPr>
            <a:r>
              <a:rPr lang="bg-BG" altLang="bg-BG" sz="2600" smtClean="0"/>
              <a:t>	е заведение, в което лекари с помощта на други специалисти и помощен персонал извършват всички или някои от следните дейности:</a:t>
            </a:r>
          </a:p>
          <a:p>
            <a:pPr eaLnBrk="1" hangingPunct="1">
              <a:lnSpc>
                <a:spcPct val="90000"/>
              </a:lnSpc>
              <a:buFont typeface="Wingdings" pitchFamily="2" charset="2"/>
              <a:buNone/>
            </a:pPr>
            <a:r>
              <a:rPr lang="bg-BG" altLang="bg-BG" sz="2600" smtClean="0"/>
              <a:t>1. диагностика и лечение на заболявания, когато лечебната цел не може да се постигне в условията на извънболнична помощ;</a:t>
            </a:r>
          </a:p>
          <a:p>
            <a:pPr eaLnBrk="1" hangingPunct="1">
              <a:lnSpc>
                <a:spcPct val="90000"/>
              </a:lnSpc>
              <a:buFont typeface="Wingdings" pitchFamily="2" charset="2"/>
              <a:buNone/>
            </a:pPr>
            <a:r>
              <a:rPr lang="bg-BG" altLang="bg-BG" sz="2600" smtClean="0"/>
              <a:t>2. родилна помощ;</a:t>
            </a:r>
          </a:p>
          <a:p>
            <a:pPr eaLnBrk="1" hangingPunct="1">
              <a:lnSpc>
                <a:spcPct val="90000"/>
              </a:lnSpc>
              <a:buFont typeface="Wingdings" pitchFamily="2" charset="2"/>
              <a:buNone/>
            </a:pPr>
            <a:r>
              <a:rPr lang="bg-BG" altLang="bg-BG" sz="2600" smtClean="0"/>
              <a:t>3. рехабилитация;</a:t>
            </a:r>
          </a:p>
        </p:txBody>
      </p:sp>
      <p:sp>
        <p:nvSpPr>
          <p:cNvPr id="2" name="Date Placeholder 1"/>
          <p:cNvSpPr>
            <a:spLocks noGrp="1"/>
          </p:cNvSpPr>
          <p:nvPr>
            <p:ph type="dt" sz="half" idx="10"/>
          </p:nvPr>
        </p:nvSpPr>
        <p:spPr/>
        <p:txBody>
          <a:bodyPr/>
          <a:lstStyle/>
          <a:p>
            <a:fld id="{EA8F9AF4-0078-4CE3-A9C6-CB0A55E4CAAE}"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B885068-520C-4628-8045-D533600F00FF}" type="slidenum">
              <a:rPr lang="bg-BG" altLang="bg-BG"/>
              <a:pPr/>
              <a:t>44</a:t>
            </a:fld>
            <a:endParaRPr lang="bg-BG" altLang="bg-BG"/>
          </a:p>
        </p:txBody>
      </p:sp>
      <p:sp>
        <p:nvSpPr>
          <p:cNvPr id="49154" name="Rectangle 2"/>
          <p:cNvSpPr>
            <a:spLocks noGrp="1" noChangeArrowheads="1"/>
          </p:cNvSpPr>
          <p:nvPr>
            <p:ph type="title"/>
          </p:nvPr>
        </p:nvSpPr>
        <p:spPr/>
        <p:txBody>
          <a:bodyPr/>
          <a:lstStyle/>
          <a:p>
            <a:pPr eaLnBrk="1" hangingPunct="1"/>
            <a:r>
              <a:rPr lang="bg-BG" altLang="bg-BG" sz="3600" smtClean="0">
                <a:solidFill>
                  <a:schemeClr val="tx1"/>
                </a:solidFill>
              </a:rPr>
              <a:t>Лечебно заведение за болнична помощ. Дейности.</a:t>
            </a:r>
          </a:p>
        </p:txBody>
      </p:sp>
      <p:sp>
        <p:nvSpPr>
          <p:cNvPr id="49155" name="Rectangle 3"/>
          <p:cNvSpPr>
            <a:spLocks noGrp="1" noChangeArrowheads="1"/>
          </p:cNvSpPr>
          <p:nvPr>
            <p:ph type="body" idx="1"/>
          </p:nvPr>
        </p:nvSpPr>
        <p:spPr>
          <a:xfrm>
            <a:off x="1476375" y="1700213"/>
            <a:ext cx="7199313" cy="4681537"/>
          </a:xfrm>
        </p:spPr>
        <p:txBody>
          <a:bodyPr/>
          <a:lstStyle/>
          <a:p>
            <a:pPr eaLnBrk="1" hangingPunct="1">
              <a:lnSpc>
                <a:spcPct val="90000"/>
              </a:lnSpc>
              <a:buFont typeface="Wingdings" pitchFamily="2" charset="2"/>
              <a:buNone/>
            </a:pPr>
            <a:r>
              <a:rPr lang="bg-BG" altLang="bg-BG" sz="2100" smtClean="0"/>
              <a:t>4. диагностика и консултации, поискани от лекар или лекар по дентална медицина от други лечебни заведения;</a:t>
            </a:r>
          </a:p>
          <a:p>
            <a:pPr eaLnBrk="1" hangingPunct="1">
              <a:lnSpc>
                <a:spcPct val="90000"/>
              </a:lnSpc>
              <a:buFont typeface="Wingdings" pitchFamily="2" charset="2"/>
              <a:buNone/>
            </a:pPr>
            <a:r>
              <a:rPr lang="bg-BG" altLang="bg-BG" sz="2100" smtClean="0"/>
              <a:t>4а. трансплантация на органи, тъкани и клетки;</a:t>
            </a:r>
          </a:p>
          <a:p>
            <a:pPr eaLnBrk="1" hangingPunct="1">
              <a:lnSpc>
                <a:spcPct val="90000"/>
              </a:lnSpc>
              <a:buFont typeface="Wingdings" pitchFamily="2" charset="2"/>
              <a:buNone/>
            </a:pPr>
            <a:r>
              <a:rPr lang="bg-BG" altLang="bg-BG" sz="2100" smtClean="0"/>
              <a:t>4б. вземане, съхраняване, снабдяване с кръв и кръвни съставки, трансфузионен надзор;</a:t>
            </a:r>
          </a:p>
          <a:p>
            <a:pPr eaLnBrk="1" hangingPunct="1">
              <a:lnSpc>
                <a:spcPct val="90000"/>
              </a:lnSpc>
              <a:buFont typeface="Wingdings" pitchFamily="2" charset="2"/>
              <a:buNone/>
            </a:pPr>
            <a:r>
              <a:rPr lang="bg-BG" altLang="bg-BG" sz="2100" smtClean="0"/>
              <a:t>4в. диспансеризация;</a:t>
            </a:r>
          </a:p>
          <a:p>
            <a:pPr eaLnBrk="1" hangingPunct="1">
              <a:lnSpc>
                <a:spcPct val="90000"/>
              </a:lnSpc>
              <a:buFont typeface="Wingdings" pitchFamily="2" charset="2"/>
              <a:buNone/>
            </a:pPr>
            <a:r>
              <a:rPr lang="bg-BG" altLang="bg-BG" sz="2100" smtClean="0"/>
              <a:t>5. медико-козметични услуги;</a:t>
            </a:r>
          </a:p>
          <a:p>
            <a:pPr eaLnBrk="1" hangingPunct="1">
              <a:lnSpc>
                <a:spcPct val="90000"/>
              </a:lnSpc>
              <a:buFont typeface="Wingdings" pitchFamily="2" charset="2"/>
              <a:buNone/>
            </a:pPr>
            <a:r>
              <a:rPr lang="bg-BG" altLang="bg-BG" sz="2100" smtClean="0"/>
              <a:t>6. клинични изпитвания на лекарства и медицинска апаратура съгласно действащото в страната законодателство;</a:t>
            </a:r>
          </a:p>
          <a:p>
            <a:pPr eaLnBrk="1" hangingPunct="1">
              <a:lnSpc>
                <a:spcPct val="90000"/>
              </a:lnSpc>
              <a:buFont typeface="Wingdings" pitchFamily="2" charset="2"/>
              <a:buNone/>
            </a:pPr>
            <a:r>
              <a:rPr lang="bg-BG" altLang="bg-BG" sz="2100" smtClean="0"/>
              <a:t>7. учебна и научна дейност.</a:t>
            </a:r>
          </a:p>
        </p:txBody>
      </p:sp>
      <p:sp>
        <p:nvSpPr>
          <p:cNvPr id="2" name="Date Placeholder 1"/>
          <p:cNvSpPr>
            <a:spLocks noGrp="1"/>
          </p:cNvSpPr>
          <p:nvPr>
            <p:ph type="dt" sz="half" idx="10"/>
          </p:nvPr>
        </p:nvSpPr>
        <p:spPr/>
        <p:txBody>
          <a:bodyPr/>
          <a:lstStyle/>
          <a:p>
            <a:fld id="{9B7BC430-E7B5-47FE-9736-4BA58D0539B4}"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B207A567-E331-40E9-8472-3DC8CDAE2EE1}" type="slidenum">
              <a:rPr lang="bg-BG" altLang="bg-BG"/>
              <a:pPr/>
              <a:t>45</a:t>
            </a:fld>
            <a:endParaRPr lang="bg-BG" altLang="bg-BG"/>
          </a:p>
        </p:txBody>
      </p:sp>
      <p:sp>
        <p:nvSpPr>
          <p:cNvPr id="50178" name="Rectangle 2"/>
          <p:cNvSpPr>
            <a:spLocks noGrp="1" noChangeArrowheads="1"/>
          </p:cNvSpPr>
          <p:nvPr>
            <p:ph type="title"/>
          </p:nvPr>
        </p:nvSpPr>
        <p:spPr/>
        <p:txBody>
          <a:bodyPr/>
          <a:lstStyle/>
          <a:p>
            <a:pPr eaLnBrk="1" hangingPunct="1"/>
            <a:r>
              <a:rPr lang="bg-BG" altLang="bg-BG" sz="3600" smtClean="0">
                <a:solidFill>
                  <a:schemeClr val="bg2"/>
                </a:solidFill>
              </a:rPr>
              <a:t>Болници за активно лечение</a:t>
            </a:r>
          </a:p>
        </p:txBody>
      </p:sp>
      <p:sp>
        <p:nvSpPr>
          <p:cNvPr id="50179" name="Rectangle 3"/>
          <p:cNvSpPr>
            <a:spLocks noGrp="1" noChangeArrowheads="1"/>
          </p:cNvSpPr>
          <p:nvPr>
            <p:ph type="body" idx="1"/>
          </p:nvPr>
        </p:nvSpPr>
        <p:spPr/>
        <p:txBody>
          <a:bodyPr/>
          <a:lstStyle/>
          <a:p>
            <a:pPr eaLnBrk="1" hangingPunct="1">
              <a:lnSpc>
                <a:spcPct val="90000"/>
              </a:lnSpc>
            </a:pPr>
            <a:r>
              <a:rPr lang="bg-BG" altLang="bg-BG" sz="2600" smtClean="0"/>
              <a:t>В болницата за активно лечение се лекуват лица с остри заболявания, травми, изострени хронични болести, състояния, изискващи оперативно лечение в болнични условия, и се оказват родилна помощ и медико-козметични услуги.</a:t>
            </a:r>
          </a:p>
          <a:p>
            <a:pPr eaLnBrk="1" hangingPunct="1">
              <a:lnSpc>
                <a:spcPct val="90000"/>
              </a:lnSpc>
            </a:pPr>
            <a:r>
              <a:rPr lang="bg-BG" altLang="bg-BG" sz="2600" smtClean="0"/>
              <a:t>В болницата за активно лечение могат да се откриват структури за долекуване и продължително лечение или рехабилитация.</a:t>
            </a:r>
          </a:p>
        </p:txBody>
      </p:sp>
      <p:sp>
        <p:nvSpPr>
          <p:cNvPr id="2" name="Date Placeholder 1"/>
          <p:cNvSpPr>
            <a:spLocks noGrp="1"/>
          </p:cNvSpPr>
          <p:nvPr>
            <p:ph type="dt" sz="half" idx="10"/>
          </p:nvPr>
        </p:nvSpPr>
        <p:spPr/>
        <p:txBody>
          <a:bodyPr/>
          <a:lstStyle/>
          <a:p>
            <a:fld id="{8BBB6E33-3BC1-4FB4-980F-D62C22AF57D6}"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E46F6819-3CA2-4494-9F66-F1BE003F4D09}" type="slidenum">
              <a:rPr lang="bg-BG" altLang="bg-BG"/>
              <a:pPr/>
              <a:t>46</a:t>
            </a:fld>
            <a:endParaRPr lang="bg-BG" altLang="bg-BG"/>
          </a:p>
        </p:txBody>
      </p:sp>
      <p:sp>
        <p:nvSpPr>
          <p:cNvPr id="51202" name="Rectangle 2"/>
          <p:cNvSpPr>
            <a:spLocks noGrp="1" noChangeArrowheads="1"/>
          </p:cNvSpPr>
          <p:nvPr>
            <p:ph type="title"/>
          </p:nvPr>
        </p:nvSpPr>
        <p:spPr/>
        <p:txBody>
          <a:bodyPr/>
          <a:lstStyle/>
          <a:p>
            <a:pPr eaLnBrk="1" hangingPunct="1"/>
            <a:r>
              <a:rPr lang="bg-BG" altLang="bg-BG" sz="3600" smtClean="0">
                <a:solidFill>
                  <a:schemeClr val="bg2"/>
                </a:solidFill>
              </a:rPr>
              <a:t>Болници за долекуване и продължително лечение</a:t>
            </a:r>
            <a:r>
              <a:rPr lang="bg-BG" altLang="bg-BG" smtClean="0"/>
              <a:t> </a:t>
            </a:r>
          </a:p>
        </p:txBody>
      </p:sp>
      <p:sp>
        <p:nvSpPr>
          <p:cNvPr id="51203" name="Rectangle 3"/>
          <p:cNvSpPr>
            <a:spLocks noGrp="1" noChangeArrowheads="1"/>
          </p:cNvSpPr>
          <p:nvPr>
            <p:ph type="body" idx="1"/>
          </p:nvPr>
        </p:nvSpPr>
        <p:spPr/>
        <p:txBody>
          <a:bodyPr/>
          <a:lstStyle/>
          <a:p>
            <a:pPr eaLnBrk="1" hangingPunct="1"/>
            <a:r>
              <a:rPr lang="bg-BG" altLang="bg-BG" smtClean="0"/>
              <a:t>В болницата за долекуване и продължително лечение се приемат лица, нуждаещи се от продължително възстановяване на здравето, и лица с хронични заболявания, изискващи грижи и поддържане на задоволително телесно и психическо състояние.</a:t>
            </a:r>
          </a:p>
        </p:txBody>
      </p:sp>
      <p:sp>
        <p:nvSpPr>
          <p:cNvPr id="2" name="Date Placeholder 1"/>
          <p:cNvSpPr>
            <a:spLocks noGrp="1"/>
          </p:cNvSpPr>
          <p:nvPr>
            <p:ph type="dt" sz="half" idx="10"/>
          </p:nvPr>
        </p:nvSpPr>
        <p:spPr/>
        <p:txBody>
          <a:bodyPr/>
          <a:lstStyle/>
          <a:p>
            <a:fld id="{1B2DE4E1-3175-4278-A06F-F1BE836B48C5}"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52FADA1-B33F-4208-9F2F-97AC3ED2FDBF}" type="slidenum">
              <a:rPr lang="bg-BG" altLang="bg-BG"/>
              <a:pPr/>
              <a:t>47</a:t>
            </a:fld>
            <a:endParaRPr lang="bg-BG" altLang="bg-BG"/>
          </a:p>
        </p:txBody>
      </p:sp>
      <p:sp>
        <p:nvSpPr>
          <p:cNvPr id="52226" name="Rectangle 2"/>
          <p:cNvSpPr>
            <a:spLocks noGrp="1" noChangeArrowheads="1"/>
          </p:cNvSpPr>
          <p:nvPr>
            <p:ph type="title"/>
          </p:nvPr>
        </p:nvSpPr>
        <p:spPr/>
        <p:txBody>
          <a:bodyPr/>
          <a:lstStyle/>
          <a:p>
            <a:pPr eaLnBrk="1" hangingPunct="1"/>
            <a:r>
              <a:rPr lang="bg-BG" altLang="bg-BG" sz="3600" smtClean="0">
                <a:solidFill>
                  <a:schemeClr val="bg2"/>
                </a:solidFill>
              </a:rPr>
              <a:t>Болници за рехабилитация</a:t>
            </a:r>
            <a:r>
              <a:rPr lang="bg-BG" altLang="bg-BG" smtClean="0"/>
              <a:t> </a:t>
            </a:r>
          </a:p>
        </p:txBody>
      </p:sp>
      <p:sp>
        <p:nvSpPr>
          <p:cNvPr id="52227" name="Rectangle 3"/>
          <p:cNvSpPr>
            <a:spLocks noGrp="1" noChangeArrowheads="1"/>
          </p:cNvSpPr>
          <p:nvPr>
            <p:ph type="body" idx="1"/>
          </p:nvPr>
        </p:nvSpPr>
        <p:spPr/>
        <p:txBody>
          <a:bodyPr/>
          <a:lstStyle/>
          <a:p>
            <a:pPr eaLnBrk="1" hangingPunct="1"/>
            <a:r>
              <a:rPr lang="bg-BG" altLang="bg-BG" smtClean="0"/>
              <a:t>В болницата за рехабилитация се приемат лица, нуждаещи се от физикална терапия, моторна и психична рехабилитация, балнео-, климато- и таласолечение. </a:t>
            </a:r>
          </a:p>
        </p:txBody>
      </p:sp>
      <p:sp>
        <p:nvSpPr>
          <p:cNvPr id="2" name="Date Placeholder 1"/>
          <p:cNvSpPr>
            <a:spLocks noGrp="1"/>
          </p:cNvSpPr>
          <p:nvPr>
            <p:ph type="dt" sz="half" idx="10"/>
          </p:nvPr>
        </p:nvSpPr>
        <p:spPr/>
        <p:txBody>
          <a:bodyPr/>
          <a:lstStyle/>
          <a:p>
            <a:fld id="{7F942844-C6F7-477D-8571-F7AFD2DE32EC}"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2418FEFE-61CD-42F4-AF83-E0E34F2620F7}" type="slidenum">
              <a:rPr lang="bg-BG" altLang="bg-BG"/>
              <a:pPr/>
              <a:t>48</a:t>
            </a:fld>
            <a:endParaRPr lang="bg-BG" altLang="bg-BG"/>
          </a:p>
        </p:txBody>
      </p:sp>
      <p:sp>
        <p:nvSpPr>
          <p:cNvPr id="53250" name="Rectangle 2"/>
          <p:cNvSpPr>
            <a:spLocks noGrp="1" noChangeArrowheads="1"/>
          </p:cNvSpPr>
          <p:nvPr>
            <p:ph type="title"/>
          </p:nvPr>
        </p:nvSpPr>
        <p:spPr/>
        <p:txBody>
          <a:bodyPr/>
          <a:lstStyle/>
          <a:p>
            <a:pPr eaLnBrk="1" hangingPunct="1"/>
            <a:r>
              <a:rPr lang="bg-BG" altLang="bg-BG" smtClean="0">
                <a:solidFill>
                  <a:schemeClr val="bg2"/>
                </a:solidFill>
              </a:rPr>
              <a:t>Многопрофилна болница</a:t>
            </a:r>
          </a:p>
        </p:txBody>
      </p:sp>
      <p:sp>
        <p:nvSpPr>
          <p:cNvPr id="53251" name="Rectangle 3"/>
          <p:cNvSpPr>
            <a:spLocks noGrp="1" noChangeArrowheads="1"/>
          </p:cNvSpPr>
          <p:nvPr>
            <p:ph type="body" idx="1"/>
          </p:nvPr>
        </p:nvSpPr>
        <p:spPr/>
        <p:txBody>
          <a:bodyPr/>
          <a:lstStyle/>
          <a:p>
            <a:pPr eaLnBrk="1" hangingPunct="1"/>
            <a:r>
              <a:rPr lang="bg-BG" altLang="bg-BG" smtClean="0"/>
              <a:t>Многопрофилна болница е лечебно заведение, което има отделения или клиники най-малко по две медицински специалности.</a:t>
            </a:r>
          </a:p>
        </p:txBody>
      </p:sp>
      <p:sp>
        <p:nvSpPr>
          <p:cNvPr id="2" name="Date Placeholder 1"/>
          <p:cNvSpPr>
            <a:spLocks noGrp="1"/>
          </p:cNvSpPr>
          <p:nvPr>
            <p:ph type="dt" sz="half" idx="10"/>
          </p:nvPr>
        </p:nvSpPr>
        <p:spPr/>
        <p:txBody>
          <a:bodyPr/>
          <a:lstStyle/>
          <a:p>
            <a:fld id="{A858BF5C-BA9F-4D86-AE20-8A1DA888656C}"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CDBB74F1-8606-4A84-BE17-D953199D851A}" type="slidenum">
              <a:rPr lang="bg-BG" altLang="bg-BG"/>
              <a:pPr/>
              <a:t>49</a:t>
            </a:fld>
            <a:endParaRPr lang="bg-BG" altLang="bg-BG"/>
          </a:p>
        </p:txBody>
      </p:sp>
      <p:sp>
        <p:nvSpPr>
          <p:cNvPr id="54274" name="Rectangle 2"/>
          <p:cNvSpPr>
            <a:spLocks noGrp="1" noChangeArrowheads="1"/>
          </p:cNvSpPr>
          <p:nvPr>
            <p:ph type="title"/>
          </p:nvPr>
        </p:nvSpPr>
        <p:spPr/>
        <p:txBody>
          <a:bodyPr/>
          <a:lstStyle/>
          <a:p>
            <a:pPr eaLnBrk="1" hangingPunct="1"/>
            <a:r>
              <a:rPr lang="bg-BG" altLang="bg-BG" smtClean="0">
                <a:solidFill>
                  <a:schemeClr val="bg2"/>
                </a:solidFill>
              </a:rPr>
              <a:t>Специализирана болница</a:t>
            </a:r>
          </a:p>
        </p:txBody>
      </p:sp>
      <p:sp>
        <p:nvSpPr>
          <p:cNvPr id="54275" name="Rectangle 3"/>
          <p:cNvSpPr>
            <a:spLocks noGrp="1" noChangeArrowheads="1"/>
          </p:cNvSpPr>
          <p:nvPr>
            <p:ph type="body" idx="1"/>
          </p:nvPr>
        </p:nvSpPr>
        <p:spPr/>
        <p:txBody>
          <a:bodyPr/>
          <a:lstStyle/>
          <a:p>
            <a:pPr eaLnBrk="1" hangingPunct="1">
              <a:lnSpc>
                <a:spcPct val="80000"/>
              </a:lnSpc>
            </a:pPr>
            <a:r>
              <a:rPr lang="bg-BG" altLang="bg-BG" sz="2600" smtClean="0"/>
              <a:t>Специализирана болница е лечебно заведение, което има отделения или клиники по една медицинска или дентална специалност.</a:t>
            </a:r>
          </a:p>
          <a:p>
            <a:pPr eaLnBrk="1" hangingPunct="1">
              <a:lnSpc>
                <a:spcPct val="80000"/>
              </a:lnSpc>
            </a:pPr>
            <a:r>
              <a:rPr lang="bg-BG" altLang="bg-BG" sz="2600" smtClean="0"/>
              <a:t>В специализирана болница могат да се откриват структури и по специалности с преобладаваща хирургична, терапевтична, клинико-диагностична или друга насоченост и по анестезиология и интензивно лечение, осигуряващи осъществяването на специалността, по която болницата е специализирана. </a:t>
            </a:r>
          </a:p>
        </p:txBody>
      </p:sp>
      <p:sp>
        <p:nvSpPr>
          <p:cNvPr id="2" name="Date Placeholder 1"/>
          <p:cNvSpPr>
            <a:spLocks noGrp="1"/>
          </p:cNvSpPr>
          <p:nvPr>
            <p:ph type="dt" sz="half" idx="10"/>
          </p:nvPr>
        </p:nvSpPr>
        <p:spPr/>
        <p:txBody>
          <a:bodyPr/>
          <a:lstStyle/>
          <a:p>
            <a:fld id="{04FB9976-264E-423A-AEDF-896DCB1BFE46}"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33C21C98-BAA1-4EE2-BF64-958B2556E7E8}" type="slidenum">
              <a:rPr lang="bg-BG" altLang="bg-BG"/>
              <a:pPr/>
              <a:t>5</a:t>
            </a:fld>
            <a:endParaRPr lang="bg-BG" altLang="bg-BG"/>
          </a:p>
        </p:txBody>
      </p:sp>
      <p:sp>
        <p:nvSpPr>
          <p:cNvPr id="7170" name="Rectangle 2"/>
          <p:cNvSpPr>
            <a:spLocks noGrp="1" noChangeArrowheads="1"/>
          </p:cNvSpPr>
          <p:nvPr>
            <p:ph type="title"/>
          </p:nvPr>
        </p:nvSpPr>
        <p:spPr/>
        <p:txBody>
          <a:bodyPr/>
          <a:lstStyle/>
          <a:p>
            <a:pPr eaLnBrk="1" hangingPunct="1"/>
            <a:r>
              <a:rPr lang="bg-BG" altLang="bg-BG" smtClean="0">
                <a:solidFill>
                  <a:schemeClr val="tx1"/>
                </a:solidFill>
              </a:rPr>
              <a:t>Лечебни заведения</a:t>
            </a:r>
          </a:p>
        </p:txBody>
      </p:sp>
      <p:sp>
        <p:nvSpPr>
          <p:cNvPr id="7171" name="Rectangle 3"/>
          <p:cNvSpPr>
            <a:spLocks noGrp="1" noChangeArrowheads="1"/>
          </p:cNvSpPr>
          <p:nvPr>
            <p:ph type="body" idx="1"/>
          </p:nvPr>
        </p:nvSpPr>
        <p:spPr/>
        <p:txBody>
          <a:bodyPr/>
          <a:lstStyle/>
          <a:p>
            <a:pPr eaLnBrk="1" hangingPunct="1">
              <a:lnSpc>
                <a:spcPct val="90000"/>
              </a:lnSpc>
            </a:pPr>
            <a:r>
              <a:rPr lang="bg-BG" altLang="bg-BG" smtClean="0"/>
              <a:t>по смисъла на този закон са организационно обособени структури на функционален принцип, в които лекари или лекари по дентална медицина самостоятелно или с помощта на други медицински и немедицински специалисти осъществяват всички или някои от следните дейности:</a:t>
            </a:r>
          </a:p>
        </p:txBody>
      </p:sp>
      <p:sp>
        <p:nvSpPr>
          <p:cNvPr id="2" name="Date Placeholder 1"/>
          <p:cNvSpPr>
            <a:spLocks noGrp="1"/>
          </p:cNvSpPr>
          <p:nvPr>
            <p:ph type="dt" sz="half" idx="10"/>
          </p:nvPr>
        </p:nvSpPr>
        <p:spPr/>
        <p:txBody>
          <a:bodyPr/>
          <a:lstStyle/>
          <a:p>
            <a:fld id="{998AAB5A-336B-4EEB-B9F3-72A7FCEF38C6}"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3C9E4198-C1CB-4BE2-8A82-59F391E6DD7D}" type="slidenum">
              <a:rPr lang="bg-BG" altLang="bg-BG"/>
              <a:pPr/>
              <a:t>50</a:t>
            </a:fld>
            <a:endParaRPr lang="bg-BG" altLang="bg-BG"/>
          </a:p>
        </p:txBody>
      </p:sp>
      <p:sp>
        <p:nvSpPr>
          <p:cNvPr id="55298" name="Rectangle 2"/>
          <p:cNvSpPr>
            <a:spLocks noGrp="1" noChangeArrowheads="1"/>
          </p:cNvSpPr>
          <p:nvPr>
            <p:ph type="title"/>
          </p:nvPr>
        </p:nvSpPr>
        <p:spPr/>
        <p:txBody>
          <a:bodyPr/>
          <a:lstStyle/>
          <a:p>
            <a:pPr eaLnBrk="1" hangingPunct="1"/>
            <a:endParaRPr lang="bg-BG" altLang="bg-BG" smtClean="0"/>
          </a:p>
        </p:txBody>
      </p:sp>
      <p:sp>
        <p:nvSpPr>
          <p:cNvPr id="55299" name="Rectangle 3"/>
          <p:cNvSpPr>
            <a:spLocks noGrp="1" noChangeArrowheads="1"/>
          </p:cNvSpPr>
          <p:nvPr>
            <p:ph type="body" idx="1"/>
          </p:nvPr>
        </p:nvSpPr>
        <p:spPr>
          <a:xfrm>
            <a:off x="1187450" y="1905000"/>
            <a:ext cx="7346950" cy="4114800"/>
          </a:xfrm>
        </p:spPr>
        <p:txBody>
          <a:bodyPr/>
          <a:lstStyle/>
          <a:p>
            <a:pPr eaLnBrk="1" hangingPunct="1">
              <a:buFont typeface="Wingdings" pitchFamily="2" charset="2"/>
              <a:buNone/>
            </a:pPr>
            <a:r>
              <a:rPr lang="bg-BG" altLang="bg-BG" smtClean="0"/>
              <a:t>	</a:t>
            </a:r>
          </a:p>
          <a:p>
            <a:pPr eaLnBrk="1" hangingPunct="1">
              <a:buFont typeface="Wingdings" pitchFamily="2" charset="2"/>
              <a:buNone/>
            </a:pPr>
            <a:r>
              <a:rPr lang="bg-BG" altLang="bg-BG" smtClean="0"/>
              <a:t>	</a:t>
            </a:r>
            <a:r>
              <a:rPr lang="bg-BG" altLang="bg-BG" sz="3600" smtClean="0">
                <a:solidFill>
                  <a:schemeClr val="tx1"/>
                </a:solidFill>
              </a:rPr>
              <a:t>Глава пета.</a:t>
            </a:r>
            <a:br>
              <a:rPr lang="bg-BG" altLang="bg-BG" sz="3600" smtClean="0">
                <a:solidFill>
                  <a:schemeClr val="tx1"/>
                </a:solidFill>
              </a:rPr>
            </a:br>
            <a:r>
              <a:rPr lang="bg-BG" altLang="bg-BG" sz="3600" smtClean="0">
                <a:solidFill>
                  <a:schemeClr val="tx1"/>
                </a:solidFill>
              </a:rPr>
              <a:t>ДРУГИ ЛЕЧЕБНИ ЗАВЕДЕНИЯ</a:t>
            </a:r>
          </a:p>
        </p:txBody>
      </p:sp>
      <p:sp>
        <p:nvSpPr>
          <p:cNvPr id="2" name="Date Placeholder 1"/>
          <p:cNvSpPr>
            <a:spLocks noGrp="1"/>
          </p:cNvSpPr>
          <p:nvPr>
            <p:ph type="dt" sz="half" idx="10"/>
          </p:nvPr>
        </p:nvSpPr>
        <p:spPr/>
        <p:txBody>
          <a:bodyPr/>
          <a:lstStyle/>
          <a:p>
            <a:fld id="{929A9A72-1408-4077-9538-58139B0FF110}"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4C9324B2-6140-48B8-9A2A-D24823989D91}" type="slidenum">
              <a:rPr lang="bg-BG" altLang="bg-BG"/>
              <a:pPr/>
              <a:t>51</a:t>
            </a:fld>
            <a:endParaRPr lang="bg-BG" altLang="bg-BG"/>
          </a:p>
        </p:txBody>
      </p:sp>
      <p:sp>
        <p:nvSpPr>
          <p:cNvPr id="56322" name="Rectangle 2"/>
          <p:cNvSpPr>
            <a:spLocks noGrp="1" noChangeArrowheads="1"/>
          </p:cNvSpPr>
          <p:nvPr>
            <p:ph type="title"/>
          </p:nvPr>
        </p:nvSpPr>
        <p:spPr/>
        <p:txBody>
          <a:bodyPr/>
          <a:lstStyle/>
          <a:p>
            <a:pPr eaLnBrk="1" hangingPunct="1"/>
            <a:r>
              <a:rPr lang="bg-BG" altLang="bg-BG" sz="3600" smtClean="0">
                <a:solidFill>
                  <a:schemeClr val="tx1"/>
                </a:solidFill>
              </a:rPr>
              <a:t>Център за спешна медицинска помощ</a:t>
            </a:r>
            <a:r>
              <a:rPr lang="bg-BG" altLang="bg-BG" smtClean="0"/>
              <a:t> </a:t>
            </a:r>
            <a:r>
              <a:rPr lang="bg-BG" altLang="bg-BG" sz="3600" smtClean="0">
                <a:solidFill>
                  <a:schemeClr val="tx1"/>
                </a:solidFill>
              </a:rPr>
              <a:t>(ЦСМП)</a:t>
            </a:r>
          </a:p>
        </p:txBody>
      </p:sp>
      <p:sp>
        <p:nvSpPr>
          <p:cNvPr id="56323" name="Rectangle 3"/>
          <p:cNvSpPr>
            <a:spLocks noGrp="1" noChangeArrowheads="1"/>
          </p:cNvSpPr>
          <p:nvPr>
            <p:ph type="body" idx="1"/>
          </p:nvPr>
        </p:nvSpPr>
        <p:spPr/>
        <p:txBody>
          <a:bodyPr/>
          <a:lstStyle/>
          <a:p>
            <a:pPr eaLnBrk="1" hangingPunct="1">
              <a:buFont typeface="Wingdings" pitchFamily="2" charset="2"/>
              <a:buNone/>
            </a:pPr>
            <a:r>
              <a:rPr lang="bg-BG" altLang="bg-BG" smtClean="0"/>
              <a:t>	е лечебно заведение, в което медицински специалисти с помощта на друг персонал оказват спешна помощ на заболели и пострадали лица в дома, на местопроизшествието и по време на транспортирането до евентуалната им хоспитализация.</a:t>
            </a:r>
          </a:p>
        </p:txBody>
      </p:sp>
      <p:sp>
        <p:nvSpPr>
          <p:cNvPr id="2" name="Date Placeholder 1"/>
          <p:cNvSpPr>
            <a:spLocks noGrp="1"/>
          </p:cNvSpPr>
          <p:nvPr>
            <p:ph type="dt" sz="half" idx="10"/>
          </p:nvPr>
        </p:nvSpPr>
        <p:spPr/>
        <p:txBody>
          <a:bodyPr/>
          <a:lstStyle/>
          <a:p>
            <a:fld id="{B08889D0-4DC3-44B2-BC95-E8654E758799}"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7C7CD349-F2CE-4E37-9E8D-C114B520CEF0}" type="slidenum">
              <a:rPr lang="bg-BG" altLang="bg-BG"/>
              <a:pPr/>
              <a:t>52</a:t>
            </a:fld>
            <a:endParaRPr lang="bg-BG" altLang="bg-BG"/>
          </a:p>
        </p:txBody>
      </p:sp>
      <p:sp>
        <p:nvSpPr>
          <p:cNvPr id="57346" name="Rectangle 2"/>
          <p:cNvSpPr>
            <a:spLocks noGrp="1" noChangeArrowheads="1"/>
          </p:cNvSpPr>
          <p:nvPr>
            <p:ph type="title"/>
          </p:nvPr>
        </p:nvSpPr>
        <p:spPr/>
        <p:txBody>
          <a:bodyPr/>
          <a:lstStyle/>
          <a:p>
            <a:pPr eaLnBrk="1" hangingPunct="1"/>
            <a:r>
              <a:rPr lang="bg-BG" altLang="bg-BG" sz="3600" smtClean="0">
                <a:solidFill>
                  <a:schemeClr val="tx1"/>
                </a:solidFill>
              </a:rPr>
              <a:t>Център за трансфузионна хематология (ЦТХ)</a:t>
            </a:r>
          </a:p>
        </p:txBody>
      </p:sp>
      <p:sp>
        <p:nvSpPr>
          <p:cNvPr id="57347" name="Rectangle 3"/>
          <p:cNvSpPr>
            <a:spLocks noGrp="1" noChangeArrowheads="1"/>
          </p:cNvSpPr>
          <p:nvPr>
            <p:ph type="body" idx="1"/>
          </p:nvPr>
        </p:nvSpPr>
        <p:spPr>
          <a:xfrm>
            <a:off x="684213" y="1773238"/>
            <a:ext cx="7848600" cy="4679950"/>
          </a:xfrm>
        </p:spPr>
        <p:txBody>
          <a:bodyPr/>
          <a:lstStyle/>
          <a:p>
            <a:pPr eaLnBrk="1" hangingPunct="1">
              <a:lnSpc>
                <a:spcPct val="80000"/>
              </a:lnSpc>
              <a:buFont typeface="Wingdings" pitchFamily="2" charset="2"/>
              <a:buNone/>
            </a:pPr>
            <a:r>
              <a:rPr lang="bg-BG" altLang="bg-BG" sz="2600" smtClean="0"/>
              <a:t>	е лечебно заведение, в което лекари с помощта на друг персонал:</a:t>
            </a:r>
          </a:p>
          <a:p>
            <a:pPr eaLnBrk="1" hangingPunct="1">
              <a:lnSpc>
                <a:spcPct val="80000"/>
              </a:lnSpc>
              <a:buFont typeface="Wingdings" pitchFamily="2" charset="2"/>
              <a:buNone/>
            </a:pPr>
            <a:r>
              <a:rPr lang="bg-BG" altLang="bg-BG" sz="2600" smtClean="0"/>
              <a:t>1. вземат кръв и кръвни съставки;</a:t>
            </a:r>
          </a:p>
          <a:p>
            <a:pPr eaLnBrk="1" hangingPunct="1">
              <a:lnSpc>
                <a:spcPct val="80000"/>
              </a:lnSpc>
              <a:buFont typeface="Wingdings" pitchFamily="2" charset="2"/>
              <a:buNone/>
            </a:pPr>
            <a:r>
              <a:rPr lang="bg-BG" altLang="bg-BG" sz="2600" smtClean="0"/>
              <a:t>2. диагностицират, преработват, съхраняват, осигуряват кръв и кръвни съставки;</a:t>
            </a:r>
          </a:p>
          <a:p>
            <a:pPr eaLnBrk="1" hangingPunct="1">
              <a:lnSpc>
                <a:spcPct val="80000"/>
              </a:lnSpc>
              <a:buFont typeface="Wingdings" pitchFamily="2" charset="2"/>
              <a:buNone/>
            </a:pPr>
            <a:r>
              <a:rPr lang="bg-BG" altLang="bg-BG" sz="2600" smtClean="0"/>
              <a:t>3. произвеждат, съхраняват и осигуряват кръвни биопрепарати;</a:t>
            </a:r>
          </a:p>
          <a:p>
            <a:pPr eaLnBrk="1" hangingPunct="1">
              <a:lnSpc>
                <a:spcPct val="80000"/>
              </a:lnSpc>
              <a:buFont typeface="Wingdings" pitchFamily="2" charset="2"/>
              <a:buNone/>
            </a:pPr>
            <a:r>
              <a:rPr lang="bg-BG" altLang="bg-BG" sz="2600" smtClean="0"/>
              <a:t>4. осъществяват дейности по трансфузионен надзор.</a:t>
            </a:r>
          </a:p>
          <a:p>
            <a:pPr eaLnBrk="1" hangingPunct="1">
              <a:lnSpc>
                <a:spcPct val="80000"/>
              </a:lnSpc>
              <a:buFont typeface="Wingdings" pitchFamily="2" charset="2"/>
              <a:buNone/>
            </a:pPr>
            <a:r>
              <a:rPr lang="bg-BG" altLang="bg-BG" sz="2600" smtClean="0"/>
              <a:t>	ЦТХ осъществяват дейността си съгласно изискванията на този закон и Закона за кръвта, кръводаряването и кръвопреливането.</a:t>
            </a:r>
          </a:p>
        </p:txBody>
      </p:sp>
      <p:sp>
        <p:nvSpPr>
          <p:cNvPr id="2" name="Date Placeholder 1"/>
          <p:cNvSpPr>
            <a:spLocks noGrp="1"/>
          </p:cNvSpPr>
          <p:nvPr>
            <p:ph type="dt" sz="half" idx="10"/>
          </p:nvPr>
        </p:nvSpPr>
        <p:spPr/>
        <p:txBody>
          <a:bodyPr/>
          <a:lstStyle/>
          <a:p>
            <a:fld id="{75F2AB3D-913B-47AB-8799-A1EDD6244375}"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47275EFE-B140-4B1B-A7F3-8903FA278F7A}" type="slidenum">
              <a:rPr lang="bg-BG" altLang="bg-BG"/>
              <a:pPr/>
              <a:t>53</a:t>
            </a:fld>
            <a:endParaRPr lang="bg-BG" altLang="bg-BG"/>
          </a:p>
        </p:txBody>
      </p:sp>
      <p:sp>
        <p:nvSpPr>
          <p:cNvPr id="58370" name="Rectangle 2"/>
          <p:cNvSpPr>
            <a:spLocks noGrp="1" noChangeArrowheads="1"/>
          </p:cNvSpPr>
          <p:nvPr>
            <p:ph type="title"/>
          </p:nvPr>
        </p:nvSpPr>
        <p:spPr>
          <a:xfrm>
            <a:off x="1524000" y="190500"/>
            <a:ext cx="7620000" cy="1527175"/>
          </a:xfrm>
        </p:spPr>
        <p:txBody>
          <a:bodyPr/>
          <a:lstStyle/>
          <a:p>
            <a:pPr eaLnBrk="1" hangingPunct="1"/>
            <a:r>
              <a:rPr lang="bg-BG" altLang="bg-BG" sz="3600" smtClean="0">
                <a:solidFill>
                  <a:schemeClr val="tx1"/>
                </a:solidFill>
              </a:rPr>
              <a:t>Център за психично здраве</a:t>
            </a:r>
            <a:r>
              <a:rPr lang="bg-BG" altLang="bg-BG" smtClean="0"/>
              <a:t> </a:t>
            </a:r>
            <a:r>
              <a:rPr lang="bg-BG" altLang="bg-BG" sz="3600" smtClean="0">
                <a:solidFill>
                  <a:schemeClr val="tx1"/>
                </a:solidFill>
              </a:rPr>
              <a:t>(ЦПЗ)</a:t>
            </a:r>
          </a:p>
        </p:txBody>
      </p:sp>
      <p:sp>
        <p:nvSpPr>
          <p:cNvPr id="58371" name="Rectangle 3"/>
          <p:cNvSpPr>
            <a:spLocks noGrp="1" noChangeArrowheads="1"/>
          </p:cNvSpPr>
          <p:nvPr>
            <p:ph type="body" idx="1"/>
          </p:nvPr>
        </p:nvSpPr>
        <p:spPr>
          <a:xfrm>
            <a:off x="1187450" y="1557338"/>
            <a:ext cx="7416800" cy="5111750"/>
          </a:xfrm>
        </p:spPr>
        <p:txBody>
          <a:bodyPr/>
          <a:lstStyle/>
          <a:p>
            <a:pPr eaLnBrk="1" hangingPunct="1">
              <a:lnSpc>
                <a:spcPct val="80000"/>
              </a:lnSpc>
              <a:buFont typeface="Wingdings" pitchFamily="2" charset="2"/>
              <a:buNone/>
            </a:pPr>
            <a:r>
              <a:rPr lang="bg-BG" altLang="bg-BG" sz="2600" smtClean="0"/>
              <a:t>	Център за психично здраве е лечебно заведение, в което лекари с помощта на друг персонал извършват следните дейности:</a:t>
            </a:r>
          </a:p>
          <a:p>
            <a:pPr eaLnBrk="1" hangingPunct="1">
              <a:lnSpc>
                <a:spcPct val="80000"/>
              </a:lnSpc>
              <a:buFont typeface="Wingdings" pitchFamily="2" charset="2"/>
              <a:buNone/>
            </a:pPr>
            <a:r>
              <a:rPr lang="bg-BG" altLang="bg-BG" sz="2600" smtClean="0"/>
              <a:t>1. спешна психиатрична помощ;</a:t>
            </a:r>
          </a:p>
          <a:p>
            <a:pPr eaLnBrk="1" hangingPunct="1">
              <a:lnSpc>
                <a:spcPct val="80000"/>
              </a:lnSpc>
              <a:buFont typeface="Wingdings" pitchFamily="2" charset="2"/>
              <a:buNone/>
            </a:pPr>
            <a:r>
              <a:rPr lang="bg-BG" altLang="bg-BG" sz="2600" smtClean="0"/>
              <a:t>2. диагностика и лечение на лица с психични разстройства;</a:t>
            </a:r>
          </a:p>
          <a:p>
            <a:pPr eaLnBrk="1" hangingPunct="1">
              <a:lnSpc>
                <a:spcPct val="80000"/>
              </a:lnSpc>
              <a:buFont typeface="Wingdings" pitchFamily="2" charset="2"/>
              <a:buNone/>
            </a:pPr>
            <a:r>
              <a:rPr lang="bg-BG" altLang="bg-BG" sz="2600" smtClean="0"/>
              <a:t>3. периодично наблюдение и консултации на лица с психични разстройства и домашен патронаж;</a:t>
            </a:r>
          </a:p>
          <a:p>
            <a:pPr eaLnBrk="1" hangingPunct="1">
              <a:lnSpc>
                <a:spcPct val="80000"/>
              </a:lnSpc>
              <a:buFont typeface="Wingdings" pitchFamily="2" charset="2"/>
              <a:buNone/>
            </a:pPr>
            <a:r>
              <a:rPr lang="bg-BG" altLang="bg-BG" sz="2600" smtClean="0"/>
              <a:t>4. психотерапия и психо-социална рехабилитация; </a:t>
            </a:r>
          </a:p>
          <a:p>
            <a:pPr eaLnBrk="1" hangingPunct="1">
              <a:lnSpc>
                <a:spcPct val="80000"/>
              </a:lnSpc>
              <a:buFont typeface="Wingdings" pitchFamily="2" charset="2"/>
              <a:buNone/>
            </a:pPr>
            <a:r>
              <a:rPr lang="bg-BG" altLang="bg-BG" sz="2600" smtClean="0"/>
              <a:t>5. психиатрична и психологична експертна дейност;</a:t>
            </a:r>
          </a:p>
        </p:txBody>
      </p:sp>
      <p:sp>
        <p:nvSpPr>
          <p:cNvPr id="2" name="Date Placeholder 1"/>
          <p:cNvSpPr>
            <a:spLocks noGrp="1"/>
          </p:cNvSpPr>
          <p:nvPr>
            <p:ph type="dt" sz="half" idx="10"/>
          </p:nvPr>
        </p:nvSpPr>
        <p:spPr/>
        <p:txBody>
          <a:bodyPr/>
          <a:lstStyle/>
          <a:p>
            <a:fld id="{B9C16ACF-7686-4F99-B87D-DBBEB16692A5}"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FEE4E374-74CC-46B1-82E5-660A6EDD78CA}" type="slidenum">
              <a:rPr lang="bg-BG" altLang="bg-BG"/>
              <a:pPr/>
              <a:t>54</a:t>
            </a:fld>
            <a:endParaRPr lang="bg-BG" altLang="bg-BG"/>
          </a:p>
        </p:txBody>
      </p:sp>
      <p:sp>
        <p:nvSpPr>
          <p:cNvPr id="59394" name="Rectangle 2"/>
          <p:cNvSpPr>
            <a:spLocks noGrp="1" noChangeArrowheads="1"/>
          </p:cNvSpPr>
          <p:nvPr>
            <p:ph type="title"/>
          </p:nvPr>
        </p:nvSpPr>
        <p:spPr>
          <a:xfrm>
            <a:off x="1524000" y="190500"/>
            <a:ext cx="7620000" cy="1527175"/>
          </a:xfrm>
        </p:spPr>
        <p:txBody>
          <a:bodyPr/>
          <a:lstStyle/>
          <a:p>
            <a:pPr eaLnBrk="1" hangingPunct="1"/>
            <a:r>
              <a:rPr lang="bg-BG" altLang="bg-BG" sz="3600" smtClean="0">
                <a:solidFill>
                  <a:schemeClr val="tx1"/>
                </a:solidFill>
              </a:rPr>
              <a:t>Център за психично здраве (ЦПЗ)</a:t>
            </a:r>
          </a:p>
        </p:txBody>
      </p:sp>
      <p:sp>
        <p:nvSpPr>
          <p:cNvPr id="59395" name="Rectangle 3"/>
          <p:cNvSpPr>
            <a:spLocks noGrp="1" noChangeArrowheads="1"/>
          </p:cNvSpPr>
          <p:nvPr>
            <p:ph type="body" idx="1"/>
          </p:nvPr>
        </p:nvSpPr>
        <p:spPr>
          <a:xfrm>
            <a:off x="1403350" y="1700213"/>
            <a:ext cx="7489825" cy="4465637"/>
          </a:xfrm>
        </p:spPr>
        <p:txBody>
          <a:bodyPr/>
          <a:lstStyle/>
          <a:p>
            <a:pPr eaLnBrk="1" hangingPunct="1">
              <a:lnSpc>
                <a:spcPct val="80000"/>
              </a:lnSpc>
              <a:buFont typeface="Wingdings" pitchFamily="2" charset="2"/>
              <a:buNone/>
            </a:pPr>
            <a:r>
              <a:rPr lang="bg-BG" altLang="bg-BG" sz="2600" smtClean="0"/>
              <a:t>6. клинични изпитвания на лекарствени продукти;</a:t>
            </a:r>
          </a:p>
          <a:p>
            <a:pPr eaLnBrk="1" hangingPunct="1">
              <a:lnSpc>
                <a:spcPct val="80000"/>
              </a:lnSpc>
              <a:buFont typeface="Wingdings" pitchFamily="2" charset="2"/>
              <a:buNone/>
            </a:pPr>
            <a:r>
              <a:rPr lang="bg-BG" altLang="bg-BG" sz="2600" smtClean="0"/>
              <a:t>7. създаване и поддържане на регионална информационна система на лица с психични разстройства за нуждите на регистъра по чл. 147а, ал. 1 от Закона за здравето; </a:t>
            </a:r>
          </a:p>
          <a:p>
            <a:pPr eaLnBrk="1" hangingPunct="1">
              <a:lnSpc>
                <a:spcPct val="80000"/>
              </a:lnSpc>
              <a:buFont typeface="Wingdings" pitchFamily="2" charset="2"/>
              <a:buNone/>
            </a:pPr>
            <a:r>
              <a:rPr lang="bg-BG" altLang="bg-BG" sz="2600" smtClean="0"/>
              <a:t>8. промоция, превенция и подобряване психичното здраве на населението;</a:t>
            </a:r>
          </a:p>
          <a:p>
            <a:pPr eaLnBrk="1" hangingPunct="1">
              <a:lnSpc>
                <a:spcPct val="80000"/>
              </a:lnSpc>
              <a:buFont typeface="Wingdings" pitchFamily="2" charset="2"/>
              <a:buNone/>
            </a:pPr>
            <a:r>
              <a:rPr lang="bg-BG" altLang="bg-BG" sz="2600" smtClean="0"/>
              <a:t>9. информиране на обществеността по проблемите на психичното здраве;</a:t>
            </a:r>
          </a:p>
          <a:p>
            <a:pPr eaLnBrk="1" hangingPunct="1">
              <a:lnSpc>
                <a:spcPct val="80000"/>
              </a:lnSpc>
              <a:buFont typeface="Wingdings" pitchFamily="2" charset="2"/>
              <a:buNone/>
            </a:pPr>
            <a:r>
              <a:rPr lang="bg-BG" altLang="bg-BG" sz="2600" smtClean="0"/>
              <a:t>10. научноизследователска дейност в областта на психичното здраве. </a:t>
            </a:r>
          </a:p>
        </p:txBody>
      </p:sp>
      <p:sp>
        <p:nvSpPr>
          <p:cNvPr id="2" name="Date Placeholder 1"/>
          <p:cNvSpPr>
            <a:spLocks noGrp="1"/>
          </p:cNvSpPr>
          <p:nvPr>
            <p:ph type="dt" sz="half" idx="10"/>
          </p:nvPr>
        </p:nvSpPr>
        <p:spPr/>
        <p:txBody>
          <a:bodyPr/>
          <a:lstStyle/>
          <a:p>
            <a:fld id="{937B77CA-FFA7-4EBD-8E24-098C21228B5E}"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434481E1-AB52-455C-988C-0B6568D47DE5}" type="slidenum">
              <a:rPr lang="bg-BG" altLang="bg-BG"/>
              <a:pPr/>
              <a:t>55</a:t>
            </a:fld>
            <a:endParaRPr lang="bg-BG" altLang="bg-BG"/>
          </a:p>
        </p:txBody>
      </p:sp>
      <p:sp>
        <p:nvSpPr>
          <p:cNvPr id="60418" name="Rectangle 2"/>
          <p:cNvSpPr>
            <a:spLocks noGrp="1" noChangeArrowheads="1"/>
          </p:cNvSpPr>
          <p:nvPr>
            <p:ph type="title"/>
          </p:nvPr>
        </p:nvSpPr>
        <p:spPr/>
        <p:txBody>
          <a:bodyPr/>
          <a:lstStyle/>
          <a:p>
            <a:pPr eaLnBrk="1" hangingPunct="1"/>
            <a:r>
              <a:rPr lang="bg-BG" altLang="bg-BG" sz="3600" smtClean="0">
                <a:solidFill>
                  <a:schemeClr val="tx1"/>
                </a:solidFill>
              </a:rPr>
              <a:t>Център за кожно-венерически заболявания</a:t>
            </a:r>
            <a:r>
              <a:rPr lang="bg-BG" altLang="bg-BG" smtClean="0"/>
              <a:t> </a:t>
            </a:r>
            <a:r>
              <a:rPr lang="bg-BG" altLang="bg-BG" sz="3600" smtClean="0">
                <a:solidFill>
                  <a:schemeClr val="tx1"/>
                </a:solidFill>
              </a:rPr>
              <a:t>(ЦКВЗ)</a:t>
            </a:r>
          </a:p>
        </p:txBody>
      </p:sp>
      <p:sp>
        <p:nvSpPr>
          <p:cNvPr id="60419" name="Rectangle 3"/>
          <p:cNvSpPr>
            <a:spLocks noGrp="1" noChangeArrowheads="1"/>
          </p:cNvSpPr>
          <p:nvPr>
            <p:ph type="body" idx="1"/>
          </p:nvPr>
        </p:nvSpPr>
        <p:spPr/>
        <p:txBody>
          <a:bodyPr/>
          <a:lstStyle/>
          <a:p>
            <a:pPr eaLnBrk="1" hangingPunct="1">
              <a:lnSpc>
                <a:spcPct val="90000"/>
              </a:lnSpc>
              <a:buFont typeface="Wingdings" pitchFamily="2" charset="2"/>
              <a:buNone/>
            </a:pPr>
            <a:r>
              <a:rPr lang="bg-BG" altLang="bg-BG" sz="2100" smtClean="0"/>
              <a:t>	е лечебно заведение, в което лекари с помощта на друг персонал извършват следните дейности:</a:t>
            </a:r>
          </a:p>
          <a:p>
            <a:pPr eaLnBrk="1" hangingPunct="1">
              <a:lnSpc>
                <a:spcPct val="90000"/>
              </a:lnSpc>
              <a:buFont typeface="Wingdings" pitchFamily="2" charset="2"/>
              <a:buNone/>
            </a:pPr>
            <a:r>
              <a:rPr lang="bg-BG" altLang="bg-BG" sz="2100" smtClean="0"/>
              <a:t>1. диагностика, лечение и рехабилитация на лица с остри и хронични дерматологични заболявания;</a:t>
            </a:r>
          </a:p>
          <a:p>
            <a:pPr eaLnBrk="1" hangingPunct="1">
              <a:lnSpc>
                <a:spcPct val="90000"/>
              </a:lnSpc>
              <a:buFont typeface="Wingdings" pitchFamily="2" charset="2"/>
              <a:buNone/>
            </a:pPr>
            <a:r>
              <a:rPr lang="bg-BG" altLang="bg-BG" sz="2100" smtClean="0"/>
              <a:t>2. периодично наблюдение на лица с кожни и венерически заболявания, включително животозастрашаващи булозни дерматологични заболявания (форми на пемфигус);</a:t>
            </a:r>
          </a:p>
          <a:p>
            <a:pPr eaLnBrk="1" hangingPunct="1">
              <a:lnSpc>
                <a:spcPct val="90000"/>
              </a:lnSpc>
              <a:buFont typeface="Wingdings" pitchFamily="2" charset="2"/>
              <a:buNone/>
            </a:pPr>
            <a:r>
              <a:rPr lang="bg-BG" altLang="bg-BG" sz="2100" smtClean="0"/>
              <a:t>3. диагностика, лечение и профилактика на лица със сексуално предавани инфекции;</a:t>
            </a:r>
          </a:p>
          <a:p>
            <a:pPr eaLnBrk="1" hangingPunct="1">
              <a:lnSpc>
                <a:spcPct val="90000"/>
              </a:lnSpc>
              <a:buFont typeface="Wingdings" pitchFamily="2" charset="2"/>
              <a:buNone/>
            </a:pPr>
            <a:r>
              <a:rPr lang="bg-BG" altLang="bg-BG" sz="2100" smtClean="0"/>
              <a:t>4. клинични изпитвания на лекарствени продукти;</a:t>
            </a:r>
          </a:p>
        </p:txBody>
      </p:sp>
      <p:sp>
        <p:nvSpPr>
          <p:cNvPr id="2" name="Date Placeholder 1"/>
          <p:cNvSpPr>
            <a:spLocks noGrp="1"/>
          </p:cNvSpPr>
          <p:nvPr>
            <p:ph type="dt" sz="half" idx="10"/>
          </p:nvPr>
        </p:nvSpPr>
        <p:spPr/>
        <p:txBody>
          <a:bodyPr/>
          <a:lstStyle/>
          <a:p>
            <a:fld id="{97CD3635-A6B2-4248-AAEF-FE7DDD0B20F3}"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6B5E6B41-CF6E-478A-9079-F8311688A27F}" type="slidenum">
              <a:rPr lang="bg-BG" altLang="bg-BG"/>
              <a:pPr/>
              <a:t>56</a:t>
            </a:fld>
            <a:endParaRPr lang="bg-BG" altLang="bg-BG"/>
          </a:p>
        </p:txBody>
      </p:sp>
      <p:sp>
        <p:nvSpPr>
          <p:cNvPr id="61442" name="Rectangle 2"/>
          <p:cNvSpPr>
            <a:spLocks noGrp="1" noChangeArrowheads="1"/>
          </p:cNvSpPr>
          <p:nvPr>
            <p:ph type="title"/>
          </p:nvPr>
        </p:nvSpPr>
        <p:spPr/>
        <p:txBody>
          <a:bodyPr/>
          <a:lstStyle/>
          <a:p>
            <a:pPr eaLnBrk="1" hangingPunct="1"/>
            <a:r>
              <a:rPr lang="bg-BG" altLang="bg-BG" sz="3600" smtClean="0">
                <a:solidFill>
                  <a:schemeClr val="tx1"/>
                </a:solidFill>
              </a:rPr>
              <a:t>Център за кожно-венерически заболявания (ЦКВЗ)</a:t>
            </a:r>
          </a:p>
        </p:txBody>
      </p:sp>
      <p:sp>
        <p:nvSpPr>
          <p:cNvPr id="61443" name="Rectangle 3"/>
          <p:cNvSpPr>
            <a:spLocks noGrp="1" noChangeArrowheads="1"/>
          </p:cNvSpPr>
          <p:nvPr>
            <p:ph type="body" idx="1"/>
          </p:nvPr>
        </p:nvSpPr>
        <p:spPr>
          <a:xfrm>
            <a:off x="1187450" y="1700213"/>
            <a:ext cx="7707313" cy="4464050"/>
          </a:xfrm>
        </p:spPr>
        <p:txBody>
          <a:bodyPr/>
          <a:lstStyle/>
          <a:p>
            <a:pPr eaLnBrk="1" hangingPunct="1">
              <a:lnSpc>
                <a:spcPct val="80000"/>
              </a:lnSpc>
              <a:buFont typeface="Wingdings" pitchFamily="2" charset="2"/>
              <a:buNone/>
            </a:pPr>
            <a:r>
              <a:rPr lang="bg-BG" altLang="bg-BG" sz="2100" smtClean="0"/>
              <a:t>5. периодично изготвяне на анализ на епидемиологичните показатели за сексуално предаваните инфекции и оценка на качеството и ефективността на провежданите диагностични, лечебни, профилактични и рехабилитационни дейности; </a:t>
            </a:r>
          </a:p>
          <a:p>
            <a:pPr eaLnBrk="1" hangingPunct="1">
              <a:lnSpc>
                <a:spcPct val="80000"/>
              </a:lnSpc>
              <a:buFont typeface="Wingdings" pitchFamily="2" charset="2"/>
              <a:buNone/>
            </a:pPr>
            <a:r>
              <a:rPr lang="bg-BG" altLang="bg-BG" sz="2100" smtClean="0"/>
              <a:t>6. експертна дейност в областта на сексуалното здраве и на кожно-венерическите заболявания;</a:t>
            </a:r>
          </a:p>
          <a:p>
            <a:pPr eaLnBrk="1" hangingPunct="1">
              <a:lnSpc>
                <a:spcPct val="80000"/>
              </a:lnSpc>
              <a:buFont typeface="Wingdings" pitchFamily="2" charset="2"/>
              <a:buNone/>
            </a:pPr>
            <a:r>
              <a:rPr lang="bg-BG" altLang="bg-BG" sz="2100" smtClean="0"/>
              <a:t>7. промоция, превенция и подобряване на сексуалното здраве на населението и на кожно-венерическите заболявания;</a:t>
            </a:r>
          </a:p>
          <a:p>
            <a:pPr eaLnBrk="1" hangingPunct="1">
              <a:lnSpc>
                <a:spcPct val="80000"/>
              </a:lnSpc>
              <a:buFont typeface="Wingdings" pitchFamily="2" charset="2"/>
              <a:buNone/>
            </a:pPr>
            <a:r>
              <a:rPr lang="bg-BG" altLang="bg-BG" sz="2100" smtClean="0"/>
              <a:t>8. информиране на обществеността по проблемите на сексуалното здраве и на кожно-венерическите заболявания;</a:t>
            </a:r>
          </a:p>
          <a:p>
            <a:pPr eaLnBrk="1" hangingPunct="1">
              <a:lnSpc>
                <a:spcPct val="80000"/>
              </a:lnSpc>
              <a:buFont typeface="Wingdings" pitchFamily="2" charset="2"/>
              <a:buNone/>
            </a:pPr>
            <a:r>
              <a:rPr lang="bg-BG" altLang="bg-BG" sz="2100" smtClean="0"/>
              <a:t>9. научно-изследователска дейност в областта на сексуалното здраве и на кожно-венерическите заболявания.</a:t>
            </a:r>
          </a:p>
        </p:txBody>
      </p:sp>
      <p:sp>
        <p:nvSpPr>
          <p:cNvPr id="2" name="Date Placeholder 1"/>
          <p:cNvSpPr>
            <a:spLocks noGrp="1"/>
          </p:cNvSpPr>
          <p:nvPr>
            <p:ph type="dt" sz="half" idx="10"/>
          </p:nvPr>
        </p:nvSpPr>
        <p:spPr/>
        <p:txBody>
          <a:bodyPr/>
          <a:lstStyle/>
          <a:p>
            <a:fld id="{D7C6816B-33FF-4BB7-A555-2EEEC5179F5F}"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E7AC1035-8088-4217-A9DC-078B697E47B8}" type="slidenum">
              <a:rPr lang="bg-BG" altLang="bg-BG"/>
              <a:pPr/>
              <a:t>57</a:t>
            </a:fld>
            <a:endParaRPr lang="bg-BG" altLang="bg-BG"/>
          </a:p>
        </p:txBody>
      </p:sp>
      <p:sp>
        <p:nvSpPr>
          <p:cNvPr id="62466" name="Rectangle 2"/>
          <p:cNvSpPr>
            <a:spLocks noGrp="1" noChangeArrowheads="1"/>
          </p:cNvSpPr>
          <p:nvPr>
            <p:ph type="title"/>
          </p:nvPr>
        </p:nvSpPr>
        <p:spPr/>
        <p:txBody>
          <a:bodyPr/>
          <a:lstStyle/>
          <a:p>
            <a:pPr eaLnBrk="1" hangingPunct="1"/>
            <a:r>
              <a:rPr lang="bg-BG" altLang="bg-BG" sz="3600" smtClean="0">
                <a:solidFill>
                  <a:schemeClr val="tx1"/>
                </a:solidFill>
              </a:rPr>
              <a:t>Комплексен онкологичен център (КОЦ)</a:t>
            </a:r>
          </a:p>
        </p:txBody>
      </p:sp>
      <p:sp>
        <p:nvSpPr>
          <p:cNvPr id="62467" name="Rectangle 3"/>
          <p:cNvSpPr>
            <a:spLocks noGrp="1" noChangeArrowheads="1"/>
          </p:cNvSpPr>
          <p:nvPr>
            <p:ph type="body" idx="1"/>
          </p:nvPr>
        </p:nvSpPr>
        <p:spPr>
          <a:xfrm>
            <a:off x="1116013" y="1989138"/>
            <a:ext cx="7418387" cy="4030662"/>
          </a:xfrm>
        </p:spPr>
        <p:txBody>
          <a:bodyPr/>
          <a:lstStyle/>
          <a:p>
            <a:pPr eaLnBrk="1" hangingPunct="1">
              <a:lnSpc>
                <a:spcPct val="80000"/>
              </a:lnSpc>
              <a:buFont typeface="Wingdings" pitchFamily="2" charset="2"/>
              <a:buNone/>
            </a:pPr>
            <a:r>
              <a:rPr lang="bg-BG" altLang="bg-BG" sz="2100" smtClean="0"/>
              <a:t>	е лечебно заведение, в което лекари с помощта на друг персонал извършват следните дейности:</a:t>
            </a:r>
          </a:p>
          <a:p>
            <a:pPr eaLnBrk="1" hangingPunct="1">
              <a:lnSpc>
                <a:spcPct val="80000"/>
              </a:lnSpc>
              <a:buFont typeface="Wingdings" pitchFamily="2" charset="2"/>
              <a:buNone/>
            </a:pPr>
            <a:r>
              <a:rPr lang="bg-BG" altLang="bg-BG" sz="2100" smtClean="0"/>
              <a:t>1. активно издирване, диагностика и лечение на лица с онкологични заболявания;</a:t>
            </a:r>
          </a:p>
          <a:p>
            <a:pPr eaLnBrk="1" hangingPunct="1">
              <a:lnSpc>
                <a:spcPct val="80000"/>
              </a:lnSpc>
              <a:buFont typeface="Wingdings" pitchFamily="2" charset="2"/>
              <a:buNone/>
            </a:pPr>
            <a:r>
              <a:rPr lang="bg-BG" altLang="bg-BG" sz="2100" smtClean="0"/>
              <a:t>2. периодично наблюдение, консултации и проследяване на болните с онкологични заболявания и преканцерози;</a:t>
            </a:r>
          </a:p>
          <a:p>
            <a:pPr eaLnBrk="1" hangingPunct="1">
              <a:lnSpc>
                <a:spcPct val="80000"/>
              </a:lnSpc>
              <a:buFont typeface="Wingdings" pitchFamily="2" charset="2"/>
              <a:buNone/>
            </a:pPr>
            <a:r>
              <a:rPr lang="bg-BG" altLang="bg-BG" sz="2100" smtClean="0"/>
              <a:t>3. регистрация и диспансеризация на болни с онкологични заболявания и преканцерози;</a:t>
            </a:r>
          </a:p>
          <a:p>
            <a:pPr eaLnBrk="1" hangingPunct="1">
              <a:lnSpc>
                <a:spcPct val="80000"/>
              </a:lnSpc>
              <a:buFont typeface="Wingdings" pitchFamily="2" charset="2"/>
              <a:buNone/>
            </a:pPr>
            <a:r>
              <a:rPr lang="bg-BG" altLang="bg-BG" sz="2100" smtClean="0"/>
              <a:t>4. създаване и поддържане на раков регистър за съответната територия, на обслужвания район и за нуждите на Националния раков регистър;</a:t>
            </a:r>
          </a:p>
          <a:p>
            <a:pPr eaLnBrk="1" hangingPunct="1">
              <a:lnSpc>
                <a:spcPct val="80000"/>
              </a:lnSpc>
              <a:buFont typeface="Wingdings" pitchFamily="2" charset="2"/>
              <a:buNone/>
            </a:pPr>
            <a:r>
              <a:rPr lang="bg-BG" altLang="bg-BG" sz="2100" smtClean="0"/>
              <a:t>5. промоция и превенция на онкологичните заболявания;</a:t>
            </a:r>
          </a:p>
        </p:txBody>
      </p:sp>
      <p:sp>
        <p:nvSpPr>
          <p:cNvPr id="2" name="Date Placeholder 1"/>
          <p:cNvSpPr>
            <a:spLocks noGrp="1"/>
          </p:cNvSpPr>
          <p:nvPr>
            <p:ph type="dt" sz="half" idx="10"/>
          </p:nvPr>
        </p:nvSpPr>
        <p:spPr/>
        <p:txBody>
          <a:bodyPr/>
          <a:lstStyle/>
          <a:p>
            <a:fld id="{3EBE1841-F21B-4E96-9E21-09152651B3C4}"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32933620-16E6-4333-8608-A91F0A741E30}" type="slidenum">
              <a:rPr lang="bg-BG" altLang="bg-BG"/>
              <a:pPr/>
              <a:t>58</a:t>
            </a:fld>
            <a:endParaRPr lang="bg-BG" altLang="bg-BG"/>
          </a:p>
        </p:txBody>
      </p:sp>
      <p:sp>
        <p:nvSpPr>
          <p:cNvPr id="63490" name="Rectangle 2"/>
          <p:cNvSpPr>
            <a:spLocks noGrp="1" noChangeArrowheads="1"/>
          </p:cNvSpPr>
          <p:nvPr>
            <p:ph type="title"/>
          </p:nvPr>
        </p:nvSpPr>
        <p:spPr/>
        <p:txBody>
          <a:bodyPr/>
          <a:lstStyle/>
          <a:p>
            <a:pPr eaLnBrk="1" hangingPunct="1"/>
            <a:r>
              <a:rPr lang="bg-BG" altLang="bg-BG" sz="3600" smtClean="0">
                <a:solidFill>
                  <a:schemeClr val="tx1"/>
                </a:solidFill>
              </a:rPr>
              <a:t>Комплексен онкологичен център</a:t>
            </a:r>
          </a:p>
        </p:txBody>
      </p:sp>
      <p:sp>
        <p:nvSpPr>
          <p:cNvPr id="63491" name="Rectangle 3"/>
          <p:cNvSpPr>
            <a:spLocks noGrp="1" noChangeArrowheads="1"/>
          </p:cNvSpPr>
          <p:nvPr>
            <p:ph type="body" idx="1"/>
          </p:nvPr>
        </p:nvSpPr>
        <p:spPr>
          <a:xfrm>
            <a:off x="1258888" y="1905000"/>
            <a:ext cx="7275512" cy="4403725"/>
          </a:xfrm>
        </p:spPr>
        <p:txBody>
          <a:bodyPr/>
          <a:lstStyle/>
          <a:p>
            <a:pPr eaLnBrk="1" hangingPunct="1">
              <a:lnSpc>
                <a:spcPct val="80000"/>
              </a:lnSpc>
              <a:buFont typeface="Wingdings" pitchFamily="2" charset="2"/>
              <a:buNone/>
            </a:pPr>
            <a:r>
              <a:rPr lang="bg-BG" altLang="bg-BG" sz="1900" b="1" smtClean="0"/>
              <a:t>6. информиране на обществеността по проблемите на онкологичните заболявания;</a:t>
            </a:r>
          </a:p>
          <a:p>
            <a:pPr eaLnBrk="1" hangingPunct="1">
              <a:lnSpc>
                <a:spcPct val="80000"/>
              </a:lnSpc>
              <a:buFont typeface="Wingdings" pitchFamily="2" charset="2"/>
              <a:buNone/>
            </a:pPr>
            <a:r>
              <a:rPr lang="bg-BG" altLang="bg-BG" sz="1900" b="1" smtClean="0"/>
              <a:t>7. експертна и консултативна дейност в областта на онкологията и медицинската онкология;</a:t>
            </a:r>
          </a:p>
          <a:p>
            <a:pPr eaLnBrk="1" hangingPunct="1">
              <a:lnSpc>
                <a:spcPct val="80000"/>
              </a:lnSpc>
              <a:buFont typeface="Wingdings" pitchFamily="2" charset="2"/>
              <a:buNone/>
            </a:pPr>
            <a:r>
              <a:rPr lang="bg-BG" altLang="bg-BG" sz="1900" b="1" smtClean="0"/>
              <a:t>8. научноизследователска дейност в областта на онкологията;</a:t>
            </a:r>
          </a:p>
          <a:p>
            <a:pPr eaLnBrk="1" hangingPunct="1">
              <a:lnSpc>
                <a:spcPct val="80000"/>
              </a:lnSpc>
              <a:buFont typeface="Wingdings" pitchFamily="2" charset="2"/>
              <a:buNone/>
            </a:pPr>
            <a:r>
              <a:rPr lang="bg-BG" altLang="bg-BG" sz="1900" b="1" smtClean="0"/>
              <a:t>9. провеждане на клинични и терапевтични изпитвания в областта на медицинската онкология;</a:t>
            </a:r>
          </a:p>
          <a:p>
            <a:pPr eaLnBrk="1" hangingPunct="1">
              <a:lnSpc>
                <a:spcPct val="80000"/>
              </a:lnSpc>
              <a:buFont typeface="Wingdings" pitchFamily="2" charset="2"/>
              <a:buNone/>
            </a:pPr>
            <a:r>
              <a:rPr lang="bg-BG" altLang="bg-BG" sz="1900" b="1" smtClean="0"/>
              <a:t>10. клинични изпитвания на лекарствени продукти;</a:t>
            </a:r>
          </a:p>
          <a:p>
            <a:pPr eaLnBrk="1" hangingPunct="1">
              <a:lnSpc>
                <a:spcPct val="80000"/>
              </a:lnSpc>
              <a:buFont typeface="Wingdings" pitchFamily="2" charset="2"/>
              <a:buNone/>
            </a:pPr>
            <a:r>
              <a:rPr lang="bg-BG" altLang="bg-BG" sz="1900" b="1" smtClean="0"/>
              <a:t>11. реализиране на комплексни програми за обучение и специализация по онкология, медицинска онкология и лъчелечение и здравни грижи;</a:t>
            </a:r>
          </a:p>
          <a:p>
            <a:pPr eaLnBrk="1" hangingPunct="1">
              <a:lnSpc>
                <a:spcPct val="80000"/>
              </a:lnSpc>
              <a:buFont typeface="Wingdings" pitchFamily="2" charset="2"/>
              <a:buNone/>
            </a:pPr>
            <a:r>
              <a:rPr lang="bg-BG" altLang="bg-BG" sz="1900" b="1" smtClean="0"/>
              <a:t>12. осъществяване на консултации по проблемите на онкологичните заболявания в обслужвания район;</a:t>
            </a:r>
          </a:p>
          <a:p>
            <a:pPr eaLnBrk="1" hangingPunct="1">
              <a:lnSpc>
                <a:spcPct val="80000"/>
              </a:lnSpc>
              <a:buFont typeface="Wingdings" pitchFamily="2" charset="2"/>
              <a:buNone/>
            </a:pPr>
            <a:r>
              <a:rPr lang="bg-BG" altLang="bg-BG" sz="1900" b="1" smtClean="0"/>
              <a:t>13. извършване на профилактика и скринингови програми за онкологичните заболявания.</a:t>
            </a:r>
          </a:p>
        </p:txBody>
      </p:sp>
      <p:sp>
        <p:nvSpPr>
          <p:cNvPr id="2" name="Date Placeholder 1"/>
          <p:cNvSpPr>
            <a:spLocks noGrp="1"/>
          </p:cNvSpPr>
          <p:nvPr>
            <p:ph type="dt" sz="half" idx="10"/>
          </p:nvPr>
        </p:nvSpPr>
        <p:spPr/>
        <p:txBody>
          <a:bodyPr/>
          <a:lstStyle/>
          <a:p>
            <a:fld id="{36DC7C6A-664E-4561-8CC7-AFC401F73A6C}"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F0C59656-39E8-484B-9A45-83DF991E9601}" type="slidenum">
              <a:rPr lang="bg-BG" altLang="bg-BG"/>
              <a:pPr/>
              <a:t>59</a:t>
            </a:fld>
            <a:endParaRPr lang="bg-BG" altLang="bg-BG"/>
          </a:p>
        </p:txBody>
      </p:sp>
      <p:sp>
        <p:nvSpPr>
          <p:cNvPr id="64514" name="Rectangle 2"/>
          <p:cNvSpPr>
            <a:spLocks noGrp="1" noChangeArrowheads="1"/>
          </p:cNvSpPr>
          <p:nvPr>
            <p:ph type="title"/>
          </p:nvPr>
        </p:nvSpPr>
        <p:spPr/>
        <p:txBody>
          <a:bodyPr/>
          <a:lstStyle/>
          <a:p>
            <a:pPr eaLnBrk="1" hangingPunct="1"/>
            <a:r>
              <a:rPr lang="bg-BG" altLang="bg-BG" sz="3600" dirty="0" smtClean="0">
                <a:solidFill>
                  <a:schemeClr val="tx1"/>
                </a:solidFill>
              </a:rPr>
              <a:t>Дом за медико-социални грижи</a:t>
            </a:r>
            <a:r>
              <a:rPr lang="bg-BG" altLang="bg-BG" dirty="0" smtClean="0"/>
              <a:t> </a:t>
            </a:r>
          </a:p>
        </p:txBody>
      </p:sp>
      <p:sp>
        <p:nvSpPr>
          <p:cNvPr id="64515" name="Rectangle 3"/>
          <p:cNvSpPr>
            <a:spLocks noGrp="1" noChangeArrowheads="1"/>
          </p:cNvSpPr>
          <p:nvPr>
            <p:ph type="body" idx="1"/>
          </p:nvPr>
        </p:nvSpPr>
        <p:spPr/>
        <p:txBody>
          <a:bodyPr/>
          <a:lstStyle/>
          <a:p>
            <a:pPr eaLnBrk="1" hangingPunct="1"/>
            <a:r>
              <a:rPr lang="bg-BG" altLang="bg-BG" sz="2600" smtClean="0"/>
              <a:t>е лечебно заведение, в което медицински и други специалисти осъществяват продължително медицинско наблюдение и специфични грижи за лица от различни възрастови групи с хронични заболявания, специфични грижи по домовете на лица с хронични инвалидизиращи заболявания и медико-социални проблеми.</a:t>
            </a:r>
          </a:p>
        </p:txBody>
      </p:sp>
      <p:sp>
        <p:nvSpPr>
          <p:cNvPr id="2" name="Date Placeholder 1"/>
          <p:cNvSpPr>
            <a:spLocks noGrp="1"/>
          </p:cNvSpPr>
          <p:nvPr>
            <p:ph type="dt" sz="half" idx="10"/>
          </p:nvPr>
        </p:nvSpPr>
        <p:spPr/>
        <p:txBody>
          <a:bodyPr/>
          <a:lstStyle/>
          <a:p>
            <a:fld id="{4A7D056E-484E-4CA7-97C8-A2C935D32C3E}"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AB0B1E86-892B-4814-9801-A9889F87D22C}" type="slidenum">
              <a:rPr lang="bg-BG" altLang="bg-BG"/>
              <a:pPr/>
              <a:t>6</a:t>
            </a:fld>
            <a:endParaRPr lang="bg-BG" altLang="bg-BG"/>
          </a:p>
        </p:txBody>
      </p:sp>
      <p:sp>
        <p:nvSpPr>
          <p:cNvPr id="8194" name="Rectangle 2"/>
          <p:cNvSpPr>
            <a:spLocks noGrp="1" noChangeArrowheads="1"/>
          </p:cNvSpPr>
          <p:nvPr>
            <p:ph type="title"/>
          </p:nvPr>
        </p:nvSpPr>
        <p:spPr/>
        <p:txBody>
          <a:bodyPr/>
          <a:lstStyle/>
          <a:p>
            <a:pPr eaLnBrk="1" hangingPunct="1"/>
            <a:r>
              <a:rPr lang="bg-BG" altLang="bg-BG" sz="3600" smtClean="0">
                <a:solidFill>
                  <a:schemeClr val="tx1"/>
                </a:solidFill>
              </a:rPr>
              <a:t>Лечебни заведения. Дейности</a:t>
            </a:r>
          </a:p>
        </p:txBody>
      </p:sp>
      <p:sp>
        <p:nvSpPr>
          <p:cNvPr id="8195" name="Rectangle 3"/>
          <p:cNvSpPr>
            <a:spLocks noGrp="1" noChangeArrowheads="1"/>
          </p:cNvSpPr>
          <p:nvPr>
            <p:ph type="body" idx="1"/>
          </p:nvPr>
        </p:nvSpPr>
        <p:spPr/>
        <p:txBody>
          <a:bodyPr/>
          <a:lstStyle/>
          <a:p>
            <a:pPr marL="400050" indent="-400050" eaLnBrk="1" hangingPunct="1">
              <a:lnSpc>
                <a:spcPct val="90000"/>
              </a:lnSpc>
              <a:buFont typeface="Wingdings" pitchFamily="2" charset="2"/>
              <a:buAutoNum type="arabicPeriod"/>
            </a:pPr>
            <a:r>
              <a:rPr lang="bg-BG" altLang="bg-BG" sz="2400" smtClean="0"/>
              <a:t>диагностика, лечение и рехабилитация на болни;</a:t>
            </a:r>
          </a:p>
          <a:p>
            <a:pPr marL="400050" indent="-400050" eaLnBrk="1" hangingPunct="1">
              <a:lnSpc>
                <a:spcPct val="90000"/>
              </a:lnSpc>
              <a:buFont typeface="Wingdings" pitchFamily="2" charset="2"/>
              <a:buAutoNum type="arabicPeriod"/>
            </a:pPr>
            <a:r>
              <a:rPr lang="bg-BG" altLang="bg-BG" sz="2400" smtClean="0"/>
              <a:t>наблюдение на бременни жени и оказване на родилна помощ;</a:t>
            </a:r>
          </a:p>
          <a:p>
            <a:pPr marL="400050" indent="-400050" eaLnBrk="1" hangingPunct="1">
              <a:lnSpc>
                <a:spcPct val="90000"/>
              </a:lnSpc>
              <a:buFont typeface="Wingdings" pitchFamily="2" charset="2"/>
              <a:buAutoNum type="arabicPeriod"/>
            </a:pPr>
            <a:r>
              <a:rPr lang="bg-BG" altLang="bg-BG" sz="2400" smtClean="0"/>
              <a:t>наблюдение на хронично болни и застрашени от заболяване лица;</a:t>
            </a:r>
          </a:p>
          <a:p>
            <a:pPr marL="400050" indent="-400050" eaLnBrk="1" hangingPunct="1">
              <a:lnSpc>
                <a:spcPct val="90000"/>
              </a:lnSpc>
              <a:buFont typeface="Wingdings" pitchFamily="2" charset="2"/>
              <a:buAutoNum type="arabicPeriod"/>
            </a:pPr>
            <a:r>
              <a:rPr lang="bg-BG" altLang="bg-BG" sz="2400" smtClean="0"/>
              <a:t>профилактика на болести и ранно откриване на заболявания;</a:t>
            </a:r>
          </a:p>
          <a:p>
            <a:pPr marL="400050" indent="-400050" eaLnBrk="1" hangingPunct="1">
              <a:lnSpc>
                <a:spcPct val="90000"/>
              </a:lnSpc>
              <a:buFont typeface="Wingdings" pitchFamily="2" charset="2"/>
              <a:buAutoNum type="arabicPeriod"/>
            </a:pPr>
            <a:r>
              <a:rPr lang="bg-BG" altLang="bg-BG" sz="2400" smtClean="0"/>
              <a:t>мерки за укрепване и опазване на здравето;</a:t>
            </a:r>
          </a:p>
          <a:p>
            <a:pPr marL="400050" indent="-400050" eaLnBrk="1" hangingPunct="1">
              <a:lnSpc>
                <a:spcPct val="90000"/>
              </a:lnSpc>
              <a:buFont typeface="Wingdings" pitchFamily="2" charset="2"/>
              <a:buAutoNum type="arabicPeriod"/>
            </a:pPr>
            <a:r>
              <a:rPr lang="bg-BG" altLang="bg-BG" sz="2400" smtClean="0"/>
              <a:t>трансплантация на органи, тъкани и клетки.</a:t>
            </a:r>
          </a:p>
          <a:p>
            <a:pPr marL="400050" indent="-400050" eaLnBrk="1" hangingPunct="1">
              <a:lnSpc>
                <a:spcPct val="90000"/>
              </a:lnSpc>
              <a:buFont typeface="Wingdings" pitchFamily="2" charset="2"/>
              <a:buNone/>
            </a:pPr>
            <a:r>
              <a:rPr lang="bg-BG" altLang="bg-BG" sz="2100" b="1" smtClean="0"/>
              <a:t>	</a:t>
            </a:r>
            <a:endParaRPr lang="bg-BG" altLang="bg-BG" sz="2100" b="1" smtClean="0">
              <a:solidFill>
                <a:schemeClr val="tx1"/>
              </a:solidFill>
            </a:endParaRPr>
          </a:p>
        </p:txBody>
      </p:sp>
      <p:sp>
        <p:nvSpPr>
          <p:cNvPr id="2" name="Date Placeholder 1"/>
          <p:cNvSpPr>
            <a:spLocks noGrp="1"/>
          </p:cNvSpPr>
          <p:nvPr>
            <p:ph type="dt" sz="half" idx="10"/>
          </p:nvPr>
        </p:nvSpPr>
        <p:spPr/>
        <p:txBody>
          <a:bodyPr/>
          <a:lstStyle/>
          <a:p>
            <a:fld id="{B2DE23D3-B477-4CAA-93AF-8772C87C63DC}"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z="3200" dirty="0">
                <a:solidFill>
                  <a:schemeClr val="accent1">
                    <a:lumMod val="50000"/>
                  </a:schemeClr>
                </a:solidFill>
              </a:rPr>
              <a:t>Ц</a:t>
            </a:r>
            <a:r>
              <a:rPr lang="en-US" sz="3200" dirty="0" err="1" smtClean="0">
                <a:solidFill>
                  <a:schemeClr val="accent1">
                    <a:lumMod val="50000"/>
                  </a:schemeClr>
                </a:solidFill>
              </a:rPr>
              <a:t>ентър</a:t>
            </a:r>
            <a:r>
              <a:rPr lang="bg-BG" sz="3200" dirty="0" err="1" smtClean="0">
                <a:solidFill>
                  <a:schemeClr val="accent1">
                    <a:lumMod val="50000"/>
                  </a:schemeClr>
                </a:solidFill>
              </a:rPr>
              <a:t>ът</a:t>
            </a:r>
            <a:r>
              <a:rPr lang="en-US" sz="3200" dirty="0" smtClean="0">
                <a:solidFill>
                  <a:schemeClr val="accent1">
                    <a:lumMod val="50000"/>
                  </a:schemeClr>
                </a:solidFill>
              </a:rPr>
              <a:t> </a:t>
            </a:r>
            <a:r>
              <a:rPr lang="en-US" sz="3200" dirty="0" err="1">
                <a:solidFill>
                  <a:schemeClr val="accent1">
                    <a:lumMod val="50000"/>
                  </a:schemeClr>
                </a:solidFill>
              </a:rPr>
              <a:t>за</a:t>
            </a:r>
            <a:r>
              <a:rPr lang="en-US" sz="3200" dirty="0">
                <a:solidFill>
                  <a:schemeClr val="accent1">
                    <a:lumMod val="50000"/>
                  </a:schemeClr>
                </a:solidFill>
              </a:rPr>
              <a:t> </a:t>
            </a:r>
            <a:r>
              <a:rPr lang="en-US" sz="3200" dirty="0" err="1">
                <a:solidFill>
                  <a:schemeClr val="accent1">
                    <a:lumMod val="50000"/>
                  </a:schemeClr>
                </a:solidFill>
              </a:rPr>
              <a:t>комплексно</a:t>
            </a:r>
            <a:r>
              <a:rPr lang="en-US" sz="3200" dirty="0">
                <a:solidFill>
                  <a:schemeClr val="accent1">
                    <a:lumMod val="50000"/>
                  </a:schemeClr>
                </a:solidFill>
              </a:rPr>
              <a:t> </a:t>
            </a:r>
            <a:r>
              <a:rPr lang="en-US" sz="3200" dirty="0" err="1">
                <a:solidFill>
                  <a:schemeClr val="accent1">
                    <a:lumMod val="50000"/>
                  </a:schemeClr>
                </a:solidFill>
              </a:rPr>
              <a:t>обслужване</a:t>
            </a:r>
            <a:r>
              <a:rPr lang="en-US" sz="3200" dirty="0">
                <a:solidFill>
                  <a:schemeClr val="accent1">
                    <a:lumMod val="50000"/>
                  </a:schemeClr>
                </a:solidFill>
              </a:rPr>
              <a:t> </a:t>
            </a:r>
            <a:r>
              <a:rPr lang="en-US" sz="3200" dirty="0" err="1">
                <a:solidFill>
                  <a:schemeClr val="accent1">
                    <a:lumMod val="50000"/>
                  </a:schemeClr>
                </a:solidFill>
              </a:rPr>
              <a:t>на</a:t>
            </a:r>
            <a:r>
              <a:rPr lang="en-US" sz="3200" dirty="0">
                <a:solidFill>
                  <a:schemeClr val="accent1">
                    <a:lumMod val="50000"/>
                  </a:schemeClr>
                </a:solidFill>
              </a:rPr>
              <a:t> </a:t>
            </a:r>
            <a:r>
              <a:rPr lang="en-US" sz="3200" dirty="0" err="1">
                <a:solidFill>
                  <a:schemeClr val="accent1">
                    <a:lumMod val="50000"/>
                  </a:schemeClr>
                </a:solidFill>
              </a:rPr>
              <a:t>деца</a:t>
            </a:r>
            <a:r>
              <a:rPr lang="en-US" sz="3200" dirty="0">
                <a:solidFill>
                  <a:schemeClr val="accent1">
                    <a:lumMod val="50000"/>
                  </a:schemeClr>
                </a:solidFill>
              </a:rPr>
              <a:t> с </a:t>
            </a:r>
            <a:r>
              <a:rPr lang="en-US" sz="3200" dirty="0" err="1">
                <a:solidFill>
                  <a:schemeClr val="accent1">
                    <a:lumMod val="50000"/>
                  </a:schemeClr>
                </a:solidFill>
              </a:rPr>
              <a:t>увреждания</a:t>
            </a:r>
            <a:r>
              <a:rPr lang="en-US" sz="3200" dirty="0">
                <a:solidFill>
                  <a:schemeClr val="accent1">
                    <a:lumMod val="50000"/>
                  </a:schemeClr>
                </a:solidFill>
              </a:rPr>
              <a:t> и </a:t>
            </a:r>
            <a:r>
              <a:rPr lang="en-US" sz="3200" dirty="0" err="1">
                <a:solidFill>
                  <a:schemeClr val="accent1">
                    <a:lumMod val="50000"/>
                  </a:schemeClr>
                </a:solidFill>
              </a:rPr>
              <a:t>хронични</a:t>
            </a:r>
            <a:r>
              <a:rPr lang="en-US" sz="3200" dirty="0">
                <a:solidFill>
                  <a:schemeClr val="accent1">
                    <a:lumMod val="50000"/>
                  </a:schemeClr>
                </a:solidFill>
              </a:rPr>
              <a:t> </a:t>
            </a:r>
            <a:r>
              <a:rPr lang="en-US" sz="3200" dirty="0" err="1" smtClean="0">
                <a:solidFill>
                  <a:schemeClr val="accent1">
                    <a:lumMod val="50000"/>
                  </a:schemeClr>
                </a:solidFill>
              </a:rPr>
              <a:t>заболявания</a:t>
            </a:r>
            <a:endParaRPr lang="en-US" dirty="0">
              <a:solidFill>
                <a:schemeClr val="accent1">
                  <a:lumMod val="50000"/>
                </a:schemeClr>
              </a:solidFill>
            </a:endParaRPr>
          </a:p>
        </p:txBody>
      </p:sp>
      <p:sp>
        <p:nvSpPr>
          <p:cNvPr id="3" name="Content Placeholder 2"/>
          <p:cNvSpPr>
            <a:spLocks noGrp="1"/>
          </p:cNvSpPr>
          <p:nvPr>
            <p:ph idx="1"/>
          </p:nvPr>
        </p:nvSpPr>
        <p:spPr>
          <a:xfrm>
            <a:off x="179512" y="1905000"/>
            <a:ext cx="8784976" cy="4260304"/>
          </a:xfrm>
        </p:spPr>
        <p:txBody>
          <a:bodyPr/>
          <a:lstStyle/>
          <a:p>
            <a:r>
              <a:rPr lang="bg-BG" sz="2400" dirty="0" smtClean="0"/>
              <a:t>е лечебно заведение, в което медицински и други специалисти осъществяват най-малко една от следните дейности:</a:t>
            </a:r>
          </a:p>
          <a:p>
            <a:r>
              <a:rPr lang="bg-BG" sz="2400" dirty="0" smtClean="0"/>
              <a:t>1. подкрепа на семействата на деца с увреждания и хронични заболявания за назначаване и провеждане на ранна диагностика, лечение и медицинска и </a:t>
            </a:r>
            <a:r>
              <a:rPr lang="bg-BG" sz="2400" dirty="0" err="1" smtClean="0"/>
              <a:t>психосоциална</a:t>
            </a:r>
            <a:r>
              <a:rPr lang="bg-BG" sz="2400" dirty="0" smtClean="0"/>
              <a:t> рехабилитация;</a:t>
            </a:r>
          </a:p>
          <a:p>
            <a:r>
              <a:rPr lang="bg-BG" sz="2400" dirty="0" smtClean="0"/>
              <a:t>2. продължително лечение и рехабилитация на деца с увреждания и тежки хронични заболявания и обучение на родителите им за поемане на грижата в семейна среда;</a:t>
            </a:r>
          </a:p>
        </p:txBody>
      </p:sp>
      <p:sp>
        <p:nvSpPr>
          <p:cNvPr id="4" name="Slide Number Placeholder 3"/>
          <p:cNvSpPr>
            <a:spLocks noGrp="1"/>
          </p:cNvSpPr>
          <p:nvPr>
            <p:ph type="sldNum" sz="quarter" idx="12"/>
          </p:nvPr>
        </p:nvSpPr>
        <p:spPr/>
        <p:txBody>
          <a:bodyPr/>
          <a:lstStyle/>
          <a:p>
            <a:fld id="{93A793A8-6AE9-402B-A4B2-7A235D68AE24}" type="slidenum">
              <a:rPr lang="bg-BG" altLang="bg-BG" smtClean="0"/>
              <a:pPr/>
              <a:t>60</a:t>
            </a:fld>
            <a:endParaRPr lang="bg-BG" altLang="bg-BG"/>
          </a:p>
        </p:txBody>
      </p:sp>
      <p:sp>
        <p:nvSpPr>
          <p:cNvPr id="5" name="Date Placeholder 4"/>
          <p:cNvSpPr>
            <a:spLocks noGrp="1"/>
          </p:cNvSpPr>
          <p:nvPr>
            <p:ph type="dt" sz="half" idx="10"/>
          </p:nvPr>
        </p:nvSpPr>
        <p:spPr/>
        <p:txBody>
          <a:bodyPr/>
          <a:lstStyle/>
          <a:p>
            <a:fld id="{301FF690-FF46-454D-B05A-C46434D74121}" type="datetime1">
              <a:rPr lang="en-US" altLang="en-US" smtClean="0"/>
              <a:t>3/2/2017</a:t>
            </a:fld>
            <a:endParaRPr lang="bg-BG" altLang="bg-BG"/>
          </a:p>
        </p:txBody>
      </p:sp>
    </p:spTree>
    <p:extLst>
      <p:ext uri="{BB962C8B-B14F-4D97-AF65-F5344CB8AC3E}">
        <p14:creationId xmlns:p14="http://schemas.microsoft.com/office/powerpoint/2010/main" val="72247280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z="3200" dirty="0">
                <a:solidFill>
                  <a:schemeClr val="accent1">
                    <a:lumMod val="50000"/>
                  </a:schemeClr>
                </a:solidFill>
              </a:rPr>
              <a:t>Ц</a:t>
            </a:r>
            <a:r>
              <a:rPr lang="en-US" sz="3200" dirty="0" err="1">
                <a:solidFill>
                  <a:schemeClr val="accent1">
                    <a:lumMod val="50000"/>
                  </a:schemeClr>
                </a:solidFill>
              </a:rPr>
              <a:t>ентър</a:t>
            </a:r>
            <a:r>
              <a:rPr lang="en-US" sz="3200" dirty="0">
                <a:solidFill>
                  <a:schemeClr val="accent1">
                    <a:lumMod val="50000"/>
                  </a:schemeClr>
                </a:solidFill>
              </a:rPr>
              <a:t> </a:t>
            </a:r>
            <a:r>
              <a:rPr lang="en-US" sz="3200" dirty="0" err="1">
                <a:solidFill>
                  <a:schemeClr val="accent1">
                    <a:lumMod val="50000"/>
                  </a:schemeClr>
                </a:solidFill>
              </a:rPr>
              <a:t>за</a:t>
            </a:r>
            <a:r>
              <a:rPr lang="en-US" sz="3200" dirty="0">
                <a:solidFill>
                  <a:schemeClr val="accent1">
                    <a:lumMod val="50000"/>
                  </a:schemeClr>
                </a:solidFill>
              </a:rPr>
              <a:t> </a:t>
            </a:r>
            <a:r>
              <a:rPr lang="en-US" sz="3200" dirty="0" err="1">
                <a:solidFill>
                  <a:schemeClr val="accent1">
                    <a:lumMod val="50000"/>
                  </a:schemeClr>
                </a:solidFill>
              </a:rPr>
              <a:t>комплексно</a:t>
            </a:r>
            <a:r>
              <a:rPr lang="en-US" sz="3200" dirty="0">
                <a:solidFill>
                  <a:schemeClr val="accent1">
                    <a:lumMod val="50000"/>
                  </a:schemeClr>
                </a:solidFill>
              </a:rPr>
              <a:t> </a:t>
            </a:r>
            <a:r>
              <a:rPr lang="en-US" sz="3200" dirty="0" err="1">
                <a:solidFill>
                  <a:schemeClr val="accent1">
                    <a:lumMod val="50000"/>
                  </a:schemeClr>
                </a:solidFill>
              </a:rPr>
              <a:t>обслужване</a:t>
            </a:r>
            <a:r>
              <a:rPr lang="en-US" sz="3200" dirty="0">
                <a:solidFill>
                  <a:schemeClr val="accent1">
                    <a:lumMod val="50000"/>
                  </a:schemeClr>
                </a:solidFill>
              </a:rPr>
              <a:t> </a:t>
            </a:r>
            <a:r>
              <a:rPr lang="en-US" sz="3200" dirty="0" err="1">
                <a:solidFill>
                  <a:schemeClr val="accent1">
                    <a:lumMod val="50000"/>
                  </a:schemeClr>
                </a:solidFill>
              </a:rPr>
              <a:t>на</a:t>
            </a:r>
            <a:r>
              <a:rPr lang="en-US" sz="3200" dirty="0">
                <a:solidFill>
                  <a:schemeClr val="accent1">
                    <a:lumMod val="50000"/>
                  </a:schemeClr>
                </a:solidFill>
              </a:rPr>
              <a:t> </a:t>
            </a:r>
            <a:r>
              <a:rPr lang="en-US" sz="3200" dirty="0" err="1">
                <a:solidFill>
                  <a:schemeClr val="accent1">
                    <a:lumMod val="50000"/>
                  </a:schemeClr>
                </a:solidFill>
              </a:rPr>
              <a:t>деца</a:t>
            </a:r>
            <a:r>
              <a:rPr lang="en-US" sz="3200" dirty="0">
                <a:solidFill>
                  <a:schemeClr val="accent1">
                    <a:lumMod val="50000"/>
                  </a:schemeClr>
                </a:solidFill>
              </a:rPr>
              <a:t> с </a:t>
            </a:r>
            <a:r>
              <a:rPr lang="en-US" sz="3200" dirty="0" err="1">
                <a:solidFill>
                  <a:schemeClr val="accent1">
                    <a:lumMod val="50000"/>
                  </a:schemeClr>
                </a:solidFill>
              </a:rPr>
              <a:t>увреждания</a:t>
            </a:r>
            <a:r>
              <a:rPr lang="en-US" sz="3200" dirty="0">
                <a:solidFill>
                  <a:schemeClr val="accent1">
                    <a:lumMod val="50000"/>
                  </a:schemeClr>
                </a:solidFill>
              </a:rPr>
              <a:t> и </a:t>
            </a:r>
            <a:r>
              <a:rPr lang="en-US" sz="3200" dirty="0" err="1">
                <a:solidFill>
                  <a:schemeClr val="accent1">
                    <a:lumMod val="50000"/>
                  </a:schemeClr>
                </a:solidFill>
              </a:rPr>
              <a:t>хронични</a:t>
            </a:r>
            <a:r>
              <a:rPr lang="en-US" sz="3200" dirty="0">
                <a:solidFill>
                  <a:schemeClr val="accent1">
                    <a:lumMod val="50000"/>
                  </a:schemeClr>
                </a:solidFill>
              </a:rPr>
              <a:t> </a:t>
            </a:r>
            <a:r>
              <a:rPr lang="en-US" sz="3200" dirty="0" err="1">
                <a:solidFill>
                  <a:schemeClr val="accent1">
                    <a:lumMod val="50000"/>
                  </a:schemeClr>
                </a:solidFill>
              </a:rPr>
              <a:t>заболявания</a:t>
            </a:r>
            <a:endParaRPr lang="en-US" sz="3200" dirty="0"/>
          </a:p>
        </p:txBody>
      </p:sp>
      <p:sp>
        <p:nvSpPr>
          <p:cNvPr id="3" name="Content Placeholder 2"/>
          <p:cNvSpPr>
            <a:spLocks noGrp="1"/>
          </p:cNvSpPr>
          <p:nvPr>
            <p:ph idx="1"/>
          </p:nvPr>
        </p:nvSpPr>
        <p:spPr>
          <a:xfrm>
            <a:off x="179512" y="1905000"/>
            <a:ext cx="8784976" cy="4114800"/>
          </a:xfrm>
        </p:spPr>
        <p:txBody>
          <a:bodyPr/>
          <a:lstStyle/>
          <a:p>
            <a:r>
              <a:rPr lang="bg-BG" sz="2000" dirty="0" smtClean="0"/>
              <a:t>3. осигуряване на посещения от медицински специалисти за оказване на специфични грижи за деца с увреждания и тежки хронични заболявания, отглеждани в семейна среда и в социална услуга </a:t>
            </a:r>
            <a:r>
              <a:rPr lang="bg-BG" sz="2000" dirty="0" err="1" smtClean="0"/>
              <a:t>резидентен</a:t>
            </a:r>
            <a:r>
              <a:rPr lang="bg-BG" sz="2000" dirty="0" smtClean="0"/>
              <a:t> тип;</a:t>
            </a:r>
          </a:p>
          <a:p>
            <a:r>
              <a:rPr lang="bg-BG" sz="2000" dirty="0" smtClean="0"/>
              <a:t>4. осигуряване на специализирани </a:t>
            </a:r>
            <a:r>
              <a:rPr lang="bg-BG" sz="2000" dirty="0" err="1" smtClean="0"/>
              <a:t>палиативни</a:t>
            </a:r>
            <a:r>
              <a:rPr lang="bg-BG" sz="2000" dirty="0" smtClean="0"/>
              <a:t> грижи за деца.</a:t>
            </a:r>
          </a:p>
          <a:p>
            <a:r>
              <a:rPr lang="bg-BG" sz="2000" dirty="0" smtClean="0"/>
              <a:t>(2) За осигуряване на потребностите на децата от консултативна помощ и активно лечение при необходимост центърът за комплексно обслужване на деца с увреждания и хронични заболявания сключва договори с лечебни заведения за </a:t>
            </a:r>
            <a:r>
              <a:rPr lang="bg-BG" sz="2000" dirty="0" err="1" smtClean="0"/>
              <a:t>извънболнична</a:t>
            </a:r>
            <a:r>
              <a:rPr lang="bg-BG" sz="2000" dirty="0" smtClean="0"/>
              <a:t> медицинска помощ и </a:t>
            </a:r>
            <a:r>
              <a:rPr lang="bg-BG" sz="2000" dirty="0" err="1" smtClean="0"/>
              <a:t>многопрофилни</a:t>
            </a:r>
            <a:r>
              <a:rPr lang="bg-BG" sz="2000" dirty="0" smtClean="0"/>
              <a:t> болници за активно лечение.</a:t>
            </a:r>
          </a:p>
          <a:p>
            <a:endParaRPr lang="en-US" sz="2000" dirty="0"/>
          </a:p>
        </p:txBody>
      </p:sp>
      <p:sp>
        <p:nvSpPr>
          <p:cNvPr id="4" name="Slide Number Placeholder 3"/>
          <p:cNvSpPr>
            <a:spLocks noGrp="1"/>
          </p:cNvSpPr>
          <p:nvPr>
            <p:ph type="sldNum" sz="quarter" idx="12"/>
          </p:nvPr>
        </p:nvSpPr>
        <p:spPr/>
        <p:txBody>
          <a:bodyPr/>
          <a:lstStyle/>
          <a:p>
            <a:fld id="{93A793A8-6AE9-402B-A4B2-7A235D68AE24}" type="slidenum">
              <a:rPr lang="bg-BG" altLang="bg-BG" smtClean="0"/>
              <a:pPr/>
              <a:t>61</a:t>
            </a:fld>
            <a:endParaRPr lang="bg-BG" altLang="bg-BG"/>
          </a:p>
        </p:txBody>
      </p:sp>
      <p:sp>
        <p:nvSpPr>
          <p:cNvPr id="5" name="Date Placeholder 4"/>
          <p:cNvSpPr>
            <a:spLocks noGrp="1"/>
          </p:cNvSpPr>
          <p:nvPr>
            <p:ph type="dt" sz="half" idx="10"/>
          </p:nvPr>
        </p:nvSpPr>
        <p:spPr/>
        <p:txBody>
          <a:bodyPr/>
          <a:lstStyle/>
          <a:p>
            <a:fld id="{204C1404-8D35-408D-BE79-C005C37655E6}" type="datetime1">
              <a:rPr lang="en-US" altLang="en-US" smtClean="0"/>
              <a:t>3/2/2017</a:t>
            </a:fld>
            <a:endParaRPr lang="bg-BG" altLang="bg-BG"/>
          </a:p>
        </p:txBody>
      </p:sp>
    </p:spTree>
    <p:extLst>
      <p:ext uri="{BB962C8B-B14F-4D97-AF65-F5344CB8AC3E}">
        <p14:creationId xmlns:p14="http://schemas.microsoft.com/office/powerpoint/2010/main" val="357125674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z="3200" dirty="0">
                <a:solidFill>
                  <a:schemeClr val="accent1">
                    <a:lumMod val="50000"/>
                  </a:schemeClr>
                </a:solidFill>
              </a:rPr>
              <a:t>Ц</a:t>
            </a:r>
            <a:r>
              <a:rPr lang="en-US" sz="3200" dirty="0" err="1">
                <a:solidFill>
                  <a:schemeClr val="accent1">
                    <a:lumMod val="50000"/>
                  </a:schemeClr>
                </a:solidFill>
              </a:rPr>
              <a:t>ентър</a:t>
            </a:r>
            <a:r>
              <a:rPr lang="en-US" sz="3200" dirty="0">
                <a:solidFill>
                  <a:schemeClr val="accent1">
                    <a:lumMod val="50000"/>
                  </a:schemeClr>
                </a:solidFill>
              </a:rPr>
              <a:t> </a:t>
            </a:r>
            <a:r>
              <a:rPr lang="en-US" sz="3200" dirty="0" err="1">
                <a:solidFill>
                  <a:schemeClr val="accent1">
                    <a:lumMod val="50000"/>
                  </a:schemeClr>
                </a:solidFill>
              </a:rPr>
              <a:t>за</a:t>
            </a:r>
            <a:r>
              <a:rPr lang="en-US" sz="3200" dirty="0">
                <a:solidFill>
                  <a:schemeClr val="accent1">
                    <a:lumMod val="50000"/>
                  </a:schemeClr>
                </a:solidFill>
              </a:rPr>
              <a:t> </a:t>
            </a:r>
            <a:r>
              <a:rPr lang="en-US" sz="3200" dirty="0" err="1">
                <a:solidFill>
                  <a:schemeClr val="accent1">
                    <a:lumMod val="50000"/>
                  </a:schemeClr>
                </a:solidFill>
              </a:rPr>
              <a:t>комплексно</a:t>
            </a:r>
            <a:r>
              <a:rPr lang="en-US" sz="3200" dirty="0">
                <a:solidFill>
                  <a:schemeClr val="accent1">
                    <a:lumMod val="50000"/>
                  </a:schemeClr>
                </a:solidFill>
              </a:rPr>
              <a:t> </a:t>
            </a:r>
            <a:r>
              <a:rPr lang="en-US" sz="3200" dirty="0" err="1">
                <a:solidFill>
                  <a:schemeClr val="accent1">
                    <a:lumMod val="50000"/>
                  </a:schemeClr>
                </a:solidFill>
              </a:rPr>
              <a:t>обслужване</a:t>
            </a:r>
            <a:r>
              <a:rPr lang="en-US" sz="3200" dirty="0">
                <a:solidFill>
                  <a:schemeClr val="accent1">
                    <a:lumMod val="50000"/>
                  </a:schemeClr>
                </a:solidFill>
              </a:rPr>
              <a:t> </a:t>
            </a:r>
            <a:r>
              <a:rPr lang="en-US" sz="3200" dirty="0" err="1">
                <a:solidFill>
                  <a:schemeClr val="accent1">
                    <a:lumMod val="50000"/>
                  </a:schemeClr>
                </a:solidFill>
              </a:rPr>
              <a:t>на</a:t>
            </a:r>
            <a:r>
              <a:rPr lang="en-US" sz="3200" dirty="0">
                <a:solidFill>
                  <a:schemeClr val="accent1">
                    <a:lumMod val="50000"/>
                  </a:schemeClr>
                </a:solidFill>
              </a:rPr>
              <a:t> </a:t>
            </a:r>
            <a:r>
              <a:rPr lang="en-US" sz="3200" dirty="0" err="1">
                <a:solidFill>
                  <a:schemeClr val="accent1">
                    <a:lumMod val="50000"/>
                  </a:schemeClr>
                </a:solidFill>
              </a:rPr>
              <a:t>деца</a:t>
            </a:r>
            <a:r>
              <a:rPr lang="en-US" sz="3200" dirty="0">
                <a:solidFill>
                  <a:schemeClr val="accent1">
                    <a:lumMod val="50000"/>
                  </a:schemeClr>
                </a:solidFill>
              </a:rPr>
              <a:t> с </a:t>
            </a:r>
            <a:r>
              <a:rPr lang="en-US" sz="3200" dirty="0" err="1">
                <a:solidFill>
                  <a:schemeClr val="accent1">
                    <a:lumMod val="50000"/>
                  </a:schemeClr>
                </a:solidFill>
              </a:rPr>
              <a:t>увреждания</a:t>
            </a:r>
            <a:r>
              <a:rPr lang="en-US" sz="3200" dirty="0">
                <a:solidFill>
                  <a:schemeClr val="accent1">
                    <a:lumMod val="50000"/>
                  </a:schemeClr>
                </a:solidFill>
              </a:rPr>
              <a:t> и </a:t>
            </a:r>
            <a:r>
              <a:rPr lang="en-US" sz="3200" dirty="0" err="1">
                <a:solidFill>
                  <a:schemeClr val="accent1">
                    <a:lumMod val="50000"/>
                  </a:schemeClr>
                </a:solidFill>
              </a:rPr>
              <a:t>хронични</a:t>
            </a:r>
            <a:r>
              <a:rPr lang="en-US" sz="3200" dirty="0">
                <a:solidFill>
                  <a:schemeClr val="accent1">
                    <a:lumMod val="50000"/>
                  </a:schemeClr>
                </a:solidFill>
              </a:rPr>
              <a:t> </a:t>
            </a:r>
            <a:r>
              <a:rPr lang="en-US" sz="3200" dirty="0" err="1">
                <a:solidFill>
                  <a:schemeClr val="accent1">
                    <a:lumMod val="50000"/>
                  </a:schemeClr>
                </a:solidFill>
              </a:rPr>
              <a:t>заболявания</a:t>
            </a:r>
            <a:endParaRPr lang="en-US" sz="3200" dirty="0"/>
          </a:p>
        </p:txBody>
      </p:sp>
      <p:sp>
        <p:nvSpPr>
          <p:cNvPr id="3" name="Content Placeholder 2"/>
          <p:cNvSpPr>
            <a:spLocks noGrp="1"/>
          </p:cNvSpPr>
          <p:nvPr>
            <p:ph idx="1"/>
          </p:nvPr>
        </p:nvSpPr>
        <p:spPr>
          <a:xfrm>
            <a:off x="179512" y="1905000"/>
            <a:ext cx="8784976" cy="4114800"/>
          </a:xfrm>
        </p:spPr>
        <p:txBody>
          <a:bodyPr/>
          <a:lstStyle/>
          <a:p>
            <a:r>
              <a:rPr lang="bg-BG" sz="2000" dirty="0" smtClean="0"/>
              <a:t>(3) Насочването на дете към център за комплексно обслужване на деца с увреждания и хронични заболявания се осъществява от лекар след оценка на медицинската необходимост от диагностика, лечение, рехабилитация и/или </a:t>
            </a:r>
            <a:r>
              <a:rPr lang="bg-BG" sz="2000" dirty="0" err="1" smtClean="0"/>
              <a:t>палиативни</a:t>
            </a:r>
            <a:r>
              <a:rPr lang="bg-BG" sz="2000" dirty="0" smtClean="0"/>
              <a:t> грижи по ред, определен с правилника по ал. 4.</a:t>
            </a:r>
          </a:p>
          <a:p>
            <a:r>
              <a:rPr lang="bg-BG" sz="2000" dirty="0" smtClean="0"/>
              <a:t>(4) Устройството, дейността и вътрешният ред на центъра за комплексно обслужване на деца с увреждания и хронични заболявания се уреждат с правилник, издаден от министъра на здравеопазването.</a:t>
            </a:r>
          </a:p>
          <a:p>
            <a:r>
              <a:rPr lang="bg-BG" sz="2000" dirty="0" smtClean="0"/>
              <a:t>(5) Центровете за комплексно обслужване на деца с увреждания и хронични заболявания могат да предоставят социални услуги по реда на Закона за социално подпомагане</a:t>
            </a:r>
            <a:endParaRPr lang="bg-BG" sz="2000" dirty="0"/>
          </a:p>
        </p:txBody>
      </p:sp>
      <p:sp>
        <p:nvSpPr>
          <p:cNvPr id="4" name="Slide Number Placeholder 3"/>
          <p:cNvSpPr>
            <a:spLocks noGrp="1"/>
          </p:cNvSpPr>
          <p:nvPr>
            <p:ph type="sldNum" sz="quarter" idx="12"/>
          </p:nvPr>
        </p:nvSpPr>
        <p:spPr/>
        <p:txBody>
          <a:bodyPr/>
          <a:lstStyle/>
          <a:p>
            <a:fld id="{93A793A8-6AE9-402B-A4B2-7A235D68AE24}" type="slidenum">
              <a:rPr lang="bg-BG" altLang="bg-BG" smtClean="0"/>
              <a:pPr/>
              <a:t>62</a:t>
            </a:fld>
            <a:endParaRPr lang="bg-BG" altLang="bg-BG"/>
          </a:p>
        </p:txBody>
      </p:sp>
      <p:sp>
        <p:nvSpPr>
          <p:cNvPr id="5" name="Date Placeholder 4"/>
          <p:cNvSpPr>
            <a:spLocks noGrp="1"/>
          </p:cNvSpPr>
          <p:nvPr>
            <p:ph type="dt" sz="half" idx="10"/>
          </p:nvPr>
        </p:nvSpPr>
        <p:spPr/>
        <p:txBody>
          <a:bodyPr/>
          <a:lstStyle/>
          <a:p>
            <a:fld id="{2AB0C4F1-D342-43A2-A031-497EAFD04E04}" type="datetime1">
              <a:rPr lang="en-US" altLang="en-US" smtClean="0"/>
              <a:t>3/2/2017</a:t>
            </a:fld>
            <a:endParaRPr lang="bg-BG" altLang="bg-BG"/>
          </a:p>
        </p:txBody>
      </p:sp>
    </p:spTree>
    <p:extLst>
      <p:ext uri="{BB962C8B-B14F-4D97-AF65-F5344CB8AC3E}">
        <p14:creationId xmlns:p14="http://schemas.microsoft.com/office/powerpoint/2010/main" val="399863521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B2000903-412E-4071-B180-FA41E0E87F4A}" type="slidenum">
              <a:rPr lang="bg-BG" altLang="bg-BG"/>
              <a:pPr/>
              <a:t>63</a:t>
            </a:fld>
            <a:endParaRPr lang="bg-BG" altLang="bg-BG"/>
          </a:p>
        </p:txBody>
      </p:sp>
      <p:sp>
        <p:nvSpPr>
          <p:cNvPr id="65538" name="Rectangle 2"/>
          <p:cNvSpPr>
            <a:spLocks noGrp="1" noChangeArrowheads="1"/>
          </p:cNvSpPr>
          <p:nvPr>
            <p:ph type="title"/>
          </p:nvPr>
        </p:nvSpPr>
        <p:spPr/>
        <p:txBody>
          <a:bodyPr/>
          <a:lstStyle/>
          <a:p>
            <a:pPr eaLnBrk="1" hangingPunct="1"/>
            <a:r>
              <a:rPr lang="bg-BG" altLang="bg-BG" smtClean="0">
                <a:solidFill>
                  <a:schemeClr val="tx1"/>
                </a:solidFill>
              </a:rPr>
              <a:t>Хоспис</a:t>
            </a:r>
          </a:p>
        </p:txBody>
      </p:sp>
      <p:sp>
        <p:nvSpPr>
          <p:cNvPr id="65539" name="Rectangle 3"/>
          <p:cNvSpPr>
            <a:spLocks noGrp="1" noChangeArrowheads="1"/>
          </p:cNvSpPr>
          <p:nvPr>
            <p:ph type="body" idx="1"/>
          </p:nvPr>
        </p:nvSpPr>
        <p:spPr/>
        <p:txBody>
          <a:bodyPr/>
          <a:lstStyle/>
          <a:p>
            <a:pPr eaLnBrk="1" hangingPunct="1"/>
            <a:r>
              <a:rPr lang="bg-BG" altLang="bg-BG" smtClean="0"/>
              <a:t>Хосписът е лечебно заведение, когато в него медицински и други специалисти осъществяват палиативни грижи за терминално болни пациенти. </a:t>
            </a:r>
          </a:p>
        </p:txBody>
      </p:sp>
      <p:sp>
        <p:nvSpPr>
          <p:cNvPr id="2" name="Date Placeholder 1"/>
          <p:cNvSpPr>
            <a:spLocks noGrp="1"/>
          </p:cNvSpPr>
          <p:nvPr>
            <p:ph type="dt" sz="half" idx="10"/>
          </p:nvPr>
        </p:nvSpPr>
        <p:spPr/>
        <p:txBody>
          <a:bodyPr/>
          <a:lstStyle/>
          <a:p>
            <a:fld id="{057A1AB6-1F8E-4CE9-9718-E5F6695AD16D}"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B7CB373-03B9-4C11-8F81-0228BD96784A}" type="slidenum">
              <a:rPr lang="bg-BG" altLang="bg-BG"/>
              <a:pPr/>
              <a:t>64</a:t>
            </a:fld>
            <a:endParaRPr lang="bg-BG" altLang="bg-BG"/>
          </a:p>
        </p:txBody>
      </p:sp>
      <p:sp>
        <p:nvSpPr>
          <p:cNvPr id="66562" name="Rectangle 2"/>
          <p:cNvSpPr>
            <a:spLocks noGrp="1" noChangeArrowheads="1"/>
          </p:cNvSpPr>
          <p:nvPr>
            <p:ph type="title"/>
          </p:nvPr>
        </p:nvSpPr>
        <p:spPr/>
        <p:txBody>
          <a:bodyPr/>
          <a:lstStyle/>
          <a:p>
            <a:pPr eaLnBrk="1" hangingPunct="1"/>
            <a:r>
              <a:rPr lang="bg-BG" altLang="bg-BG" dirty="0" err="1" smtClean="0">
                <a:solidFill>
                  <a:schemeClr val="accent1">
                    <a:lumMod val="50000"/>
                  </a:schemeClr>
                </a:solidFill>
              </a:rPr>
              <a:t>Диализен</a:t>
            </a:r>
            <a:r>
              <a:rPr lang="bg-BG" altLang="bg-BG" dirty="0" smtClean="0">
                <a:solidFill>
                  <a:schemeClr val="accent1">
                    <a:lumMod val="50000"/>
                  </a:schemeClr>
                </a:solidFill>
              </a:rPr>
              <a:t> център </a:t>
            </a:r>
          </a:p>
        </p:txBody>
      </p:sp>
      <p:sp>
        <p:nvSpPr>
          <p:cNvPr id="66563" name="Rectangle 3"/>
          <p:cNvSpPr>
            <a:spLocks noGrp="1" noChangeArrowheads="1"/>
          </p:cNvSpPr>
          <p:nvPr>
            <p:ph type="body" idx="1"/>
          </p:nvPr>
        </p:nvSpPr>
        <p:spPr>
          <a:xfrm>
            <a:off x="251520" y="1905000"/>
            <a:ext cx="8712968" cy="4476328"/>
          </a:xfrm>
        </p:spPr>
        <p:txBody>
          <a:bodyPr/>
          <a:lstStyle/>
          <a:p>
            <a:pPr eaLnBrk="1" hangingPunct="1"/>
            <a:r>
              <a:rPr lang="bg-BG" altLang="bg-BG" dirty="0" smtClean="0"/>
              <a:t>е лечебно заведение, в което един или няколко лекари с помощта на други специалисти осъществяват лечение, рехабилитация и наблюдения на болни с хронична бъбречна недостатъчност.</a:t>
            </a:r>
            <a:endParaRPr lang="en-US" altLang="bg-BG" dirty="0" smtClean="0"/>
          </a:p>
          <a:p>
            <a:pPr eaLnBrk="1" hangingPunct="1"/>
            <a:r>
              <a:rPr lang="bg-BG" dirty="0" err="1" smtClean="0"/>
              <a:t>Диализният</a:t>
            </a:r>
            <a:r>
              <a:rPr lang="bg-BG" dirty="0" smtClean="0"/>
              <a:t> център се управлява от лекар с призната медицинска специалност и с най-малко две години трудов стаж в център, отделение или клиника по </a:t>
            </a:r>
            <a:r>
              <a:rPr lang="bg-BG" dirty="0" err="1" smtClean="0"/>
              <a:t>хемодиализа</a:t>
            </a:r>
            <a:r>
              <a:rPr lang="bg-BG" dirty="0" smtClean="0"/>
              <a:t>.</a:t>
            </a:r>
          </a:p>
          <a:p>
            <a:pPr eaLnBrk="1" hangingPunct="1"/>
            <a:endParaRPr lang="bg-BG" altLang="bg-BG" dirty="0" smtClean="0"/>
          </a:p>
        </p:txBody>
      </p:sp>
      <p:sp>
        <p:nvSpPr>
          <p:cNvPr id="2" name="Date Placeholder 1"/>
          <p:cNvSpPr>
            <a:spLocks noGrp="1"/>
          </p:cNvSpPr>
          <p:nvPr>
            <p:ph type="dt" sz="half" idx="10"/>
          </p:nvPr>
        </p:nvSpPr>
        <p:spPr/>
        <p:txBody>
          <a:bodyPr/>
          <a:lstStyle/>
          <a:p>
            <a:fld id="{E933DF54-ED7D-48A9-8C61-93E452A2B4AC}"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69861C62-4600-468E-939F-C2A1C4634C2C}" type="slidenum">
              <a:rPr lang="bg-BG" altLang="bg-BG"/>
              <a:pPr/>
              <a:t>65</a:t>
            </a:fld>
            <a:endParaRPr lang="bg-BG" altLang="bg-BG"/>
          </a:p>
        </p:txBody>
      </p:sp>
      <p:sp>
        <p:nvSpPr>
          <p:cNvPr id="67586" name="Rectangle 2"/>
          <p:cNvSpPr>
            <a:spLocks noGrp="1" noChangeArrowheads="1"/>
          </p:cNvSpPr>
          <p:nvPr>
            <p:ph type="title"/>
          </p:nvPr>
        </p:nvSpPr>
        <p:spPr/>
        <p:txBody>
          <a:bodyPr/>
          <a:lstStyle/>
          <a:p>
            <a:pPr eaLnBrk="1" hangingPunct="1"/>
            <a:r>
              <a:rPr lang="bg-BG" altLang="bg-BG" dirty="0" err="1" smtClean="0">
                <a:solidFill>
                  <a:schemeClr val="accent1">
                    <a:lumMod val="50000"/>
                  </a:schemeClr>
                </a:solidFill>
              </a:rPr>
              <a:t>Тъканната</a:t>
            </a:r>
            <a:r>
              <a:rPr lang="bg-BG" altLang="bg-BG" dirty="0" smtClean="0">
                <a:solidFill>
                  <a:schemeClr val="accent1">
                    <a:lumMod val="50000"/>
                  </a:schemeClr>
                </a:solidFill>
              </a:rPr>
              <a:t> банка </a:t>
            </a:r>
          </a:p>
        </p:txBody>
      </p:sp>
      <p:sp>
        <p:nvSpPr>
          <p:cNvPr id="67587" name="Rectangle 3"/>
          <p:cNvSpPr>
            <a:spLocks noGrp="1" noChangeArrowheads="1"/>
          </p:cNvSpPr>
          <p:nvPr>
            <p:ph type="body" idx="1"/>
          </p:nvPr>
        </p:nvSpPr>
        <p:spPr/>
        <p:txBody>
          <a:bodyPr/>
          <a:lstStyle/>
          <a:p>
            <a:pPr eaLnBrk="1" hangingPunct="1">
              <a:lnSpc>
                <a:spcPct val="90000"/>
              </a:lnSpc>
            </a:pPr>
            <a:r>
              <a:rPr lang="bg-BG" altLang="bg-BG" sz="2600" smtClean="0"/>
              <a:t>е лечебно заведение, в което лекар с помощта на други специалисти взема, изследва, етикетира, обработва, транспортира, съхранява и преработва органи, тъкани и клетки с медицински цели.</a:t>
            </a:r>
          </a:p>
          <a:p>
            <a:pPr eaLnBrk="1" hangingPunct="1">
              <a:lnSpc>
                <a:spcPct val="90000"/>
              </a:lnSpc>
            </a:pPr>
            <a:r>
              <a:rPr lang="bg-BG" altLang="bg-BG" sz="2600" smtClean="0"/>
              <a:t>Тъканните банки могат да вземат само тъкани и клетки за присаждане или преработка, а органи - само за преработка.</a:t>
            </a:r>
          </a:p>
        </p:txBody>
      </p:sp>
      <p:sp>
        <p:nvSpPr>
          <p:cNvPr id="2" name="Date Placeholder 1"/>
          <p:cNvSpPr>
            <a:spLocks noGrp="1"/>
          </p:cNvSpPr>
          <p:nvPr>
            <p:ph type="dt" sz="half" idx="10"/>
          </p:nvPr>
        </p:nvSpPr>
        <p:spPr/>
        <p:txBody>
          <a:bodyPr/>
          <a:lstStyle/>
          <a:p>
            <a:fld id="{01B1192A-0B8A-4BF5-B298-409CB9718A2B}"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2E2E95B3-41C3-4EB0-B3F5-8E4D33FDCBE8}" type="slidenum">
              <a:rPr lang="bg-BG" altLang="bg-BG"/>
              <a:pPr/>
              <a:t>66</a:t>
            </a:fld>
            <a:endParaRPr lang="bg-BG" altLang="bg-BG"/>
          </a:p>
        </p:txBody>
      </p:sp>
      <p:sp>
        <p:nvSpPr>
          <p:cNvPr id="68610" name="Rectangle 2"/>
          <p:cNvSpPr>
            <a:spLocks noGrp="1" noChangeArrowheads="1"/>
          </p:cNvSpPr>
          <p:nvPr>
            <p:ph type="title"/>
          </p:nvPr>
        </p:nvSpPr>
        <p:spPr/>
        <p:txBody>
          <a:bodyPr/>
          <a:lstStyle/>
          <a:p>
            <a:pPr eaLnBrk="1" hangingPunct="1"/>
            <a:endParaRPr lang="bg-BG" altLang="bg-BG" smtClean="0"/>
          </a:p>
        </p:txBody>
      </p:sp>
      <p:sp>
        <p:nvSpPr>
          <p:cNvPr id="68611" name="Rectangle 3"/>
          <p:cNvSpPr>
            <a:spLocks noGrp="1" noChangeArrowheads="1"/>
          </p:cNvSpPr>
          <p:nvPr>
            <p:ph type="body" idx="1"/>
          </p:nvPr>
        </p:nvSpPr>
        <p:spPr/>
        <p:txBody>
          <a:bodyPr/>
          <a:lstStyle/>
          <a:p>
            <a:pPr eaLnBrk="1" hangingPunct="1">
              <a:buFont typeface="Wingdings" pitchFamily="2" charset="2"/>
              <a:buNone/>
            </a:pPr>
            <a:r>
              <a:rPr lang="bg-BG" altLang="bg-BG" smtClean="0"/>
              <a:t>	</a:t>
            </a:r>
            <a:r>
              <a:rPr lang="bg-BG" altLang="bg-BG" sz="3600" b="1" smtClean="0">
                <a:solidFill>
                  <a:schemeClr val="tx1"/>
                </a:solidFill>
              </a:rPr>
              <a:t>Част трета.</a:t>
            </a:r>
            <a:br>
              <a:rPr lang="bg-BG" altLang="bg-BG" sz="3600" b="1" smtClean="0">
                <a:solidFill>
                  <a:schemeClr val="tx1"/>
                </a:solidFill>
              </a:rPr>
            </a:br>
            <a:r>
              <a:rPr lang="bg-BG" altLang="bg-BG" sz="3600" b="1" smtClean="0">
                <a:solidFill>
                  <a:schemeClr val="tx1"/>
                </a:solidFill>
              </a:rPr>
              <a:t>СЪЗДАВАНЕ И ЗАКРИВАНЕ НА ЛЕЧЕБНИ ЗАВЕДЕНИЯ</a:t>
            </a:r>
          </a:p>
        </p:txBody>
      </p:sp>
      <p:sp>
        <p:nvSpPr>
          <p:cNvPr id="2" name="Date Placeholder 1"/>
          <p:cNvSpPr>
            <a:spLocks noGrp="1"/>
          </p:cNvSpPr>
          <p:nvPr>
            <p:ph type="dt" sz="half" idx="10"/>
          </p:nvPr>
        </p:nvSpPr>
        <p:spPr/>
        <p:txBody>
          <a:bodyPr/>
          <a:lstStyle/>
          <a:p>
            <a:fld id="{FC8560FE-C932-44B4-BFFD-B7975FD9DEB8}"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73FA5C4-0452-473A-B119-DF98932DF6A0}" type="slidenum">
              <a:rPr lang="bg-BG" altLang="bg-BG"/>
              <a:pPr/>
              <a:t>67</a:t>
            </a:fld>
            <a:endParaRPr lang="bg-BG" altLang="bg-BG"/>
          </a:p>
        </p:txBody>
      </p:sp>
      <p:sp>
        <p:nvSpPr>
          <p:cNvPr id="69634" name="Rectangle 2"/>
          <p:cNvSpPr>
            <a:spLocks noGrp="1" noChangeArrowheads="1"/>
          </p:cNvSpPr>
          <p:nvPr>
            <p:ph type="title"/>
          </p:nvPr>
        </p:nvSpPr>
        <p:spPr/>
        <p:txBody>
          <a:bodyPr/>
          <a:lstStyle/>
          <a:p>
            <a:pPr eaLnBrk="1" hangingPunct="1"/>
            <a:endParaRPr lang="bg-BG" altLang="bg-BG" smtClean="0"/>
          </a:p>
        </p:txBody>
      </p:sp>
      <p:sp>
        <p:nvSpPr>
          <p:cNvPr id="69635" name="Rectangle 3"/>
          <p:cNvSpPr>
            <a:spLocks noGrp="1" noChangeArrowheads="1"/>
          </p:cNvSpPr>
          <p:nvPr>
            <p:ph type="body" idx="1"/>
          </p:nvPr>
        </p:nvSpPr>
        <p:spPr>
          <a:xfrm>
            <a:off x="683568" y="1905000"/>
            <a:ext cx="7850832" cy="4114800"/>
          </a:xfrm>
        </p:spPr>
        <p:txBody>
          <a:bodyPr/>
          <a:lstStyle/>
          <a:p>
            <a:pPr eaLnBrk="1" hangingPunct="1"/>
            <a:r>
              <a:rPr lang="bg-BG" altLang="bg-BG" sz="3200" b="1" dirty="0" smtClean="0">
                <a:solidFill>
                  <a:schemeClr val="accent1">
                    <a:lumMod val="50000"/>
                  </a:schemeClr>
                </a:solidFill>
              </a:rPr>
              <a:t>Глава шеста.</a:t>
            </a:r>
            <a:br>
              <a:rPr lang="bg-BG" altLang="bg-BG" sz="3200" b="1" dirty="0" smtClean="0">
                <a:solidFill>
                  <a:schemeClr val="accent1">
                    <a:lumMod val="50000"/>
                  </a:schemeClr>
                </a:solidFill>
              </a:rPr>
            </a:br>
            <a:r>
              <a:rPr lang="bg-BG" altLang="bg-BG" sz="3200" b="1" dirty="0" smtClean="0">
                <a:solidFill>
                  <a:schemeClr val="accent1">
                    <a:lumMod val="50000"/>
                  </a:schemeClr>
                </a:solidFill>
              </a:rPr>
              <a:t>НАЦИОНАЛНА ЗДРАВНА КАРТА. ОБЛАСТНИ ЗДРАВНИ КАРТИ </a:t>
            </a:r>
          </a:p>
        </p:txBody>
      </p:sp>
      <p:sp>
        <p:nvSpPr>
          <p:cNvPr id="2" name="Date Placeholder 1"/>
          <p:cNvSpPr>
            <a:spLocks noGrp="1"/>
          </p:cNvSpPr>
          <p:nvPr>
            <p:ph type="dt" sz="half" idx="10"/>
          </p:nvPr>
        </p:nvSpPr>
        <p:spPr/>
        <p:txBody>
          <a:bodyPr/>
          <a:lstStyle/>
          <a:p>
            <a:fld id="{7EB24968-1915-47E9-BBD9-E9C7610D9626}"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11F6E8C9-C51F-4A0F-B13D-B6C0848CCD3A}" type="slidenum">
              <a:rPr lang="bg-BG" altLang="bg-BG"/>
              <a:pPr/>
              <a:t>68</a:t>
            </a:fld>
            <a:endParaRPr lang="bg-BG" altLang="bg-BG"/>
          </a:p>
        </p:txBody>
      </p:sp>
      <p:sp>
        <p:nvSpPr>
          <p:cNvPr id="70658" name="Rectangle 2"/>
          <p:cNvSpPr>
            <a:spLocks noGrp="1" noChangeArrowheads="1"/>
          </p:cNvSpPr>
          <p:nvPr>
            <p:ph type="title"/>
          </p:nvPr>
        </p:nvSpPr>
        <p:spPr/>
        <p:txBody>
          <a:bodyPr/>
          <a:lstStyle/>
          <a:p>
            <a:pPr eaLnBrk="1" hangingPunct="1"/>
            <a:r>
              <a:rPr lang="bg-BG" altLang="bg-BG" sz="3600" smtClean="0">
                <a:solidFill>
                  <a:schemeClr val="tx1"/>
                </a:solidFill>
              </a:rPr>
              <a:t>Национална здравна карта</a:t>
            </a:r>
          </a:p>
        </p:txBody>
      </p:sp>
      <p:sp>
        <p:nvSpPr>
          <p:cNvPr id="70659" name="Rectangle 3"/>
          <p:cNvSpPr>
            <a:spLocks noGrp="1" noChangeArrowheads="1"/>
          </p:cNvSpPr>
          <p:nvPr>
            <p:ph type="body" idx="1"/>
          </p:nvPr>
        </p:nvSpPr>
        <p:spPr>
          <a:xfrm>
            <a:off x="827088" y="1905000"/>
            <a:ext cx="7707312" cy="4476750"/>
          </a:xfrm>
        </p:spPr>
        <p:txBody>
          <a:bodyPr/>
          <a:lstStyle/>
          <a:p>
            <a:pPr eaLnBrk="1" hangingPunct="1">
              <a:lnSpc>
                <a:spcPct val="90000"/>
              </a:lnSpc>
              <a:buFont typeface="Wingdings" pitchFamily="2" charset="2"/>
              <a:buNone/>
            </a:pPr>
            <a:r>
              <a:rPr lang="bg-BG" altLang="bg-BG" sz="2100" smtClean="0"/>
              <a:t>	</a:t>
            </a:r>
            <a:r>
              <a:rPr lang="bg-BG" altLang="bg-BG" sz="2400" smtClean="0"/>
              <a:t>Лечебните заведения за болнична помощ, центровете за спешна медицинска помощ, центровете за трансфузионна хематология, центровете за психично здраве, центровете за кожно-венерически заболявания, комплексните онкологични центрове и домовете за медико-социални грижи, както и лекарите и лекарите по дентална медицина, необходими за извънболничната помощ в Република България, се планират и разпределят на териториален принцип въз основа на потребностите на населението от достъпна и своевременна медицинска помощ.</a:t>
            </a:r>
          </a:p>
        </p:txBody>
      </p:sp>
      <p:sp>
        <p:nvSpPr>
          <p:cNvPr id="2" name="Date Placeholder 1"/>
          <p:cNvSpPr>
            <a:spLocks noGrp="1"/>
          </p:cNvSpPr>
          <p:nvPr>
            <p:ph type="dt" sz="half" idx="10"/>
          </p:nvPr>
        </p:nvSpPr>
        <p:spPr/>
        <p:txBody>
          <a:bodyPr/>
          <a:lstStyle/>
          <a:p>
            <a:fld id="{F3645E28-D657-4CA3-AE65-B3F526527277}"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05B01BEA-207F-43D9-8C0A-71C79521DA5E}" type="slidenum">
              <a:rPr lang="bg-BG" altLang="bg-BG"/>
              <a:pPr/>
              <a:t>69</a:t>
            </a:fld>
            <a:endParaRPr lang="bg-BG" altLang="bg-BG"/>
          </a:p>
        </p:txBody>
      </p:sp>
      <p:sp>
        <p:nvSpPr>
          <p:cNvPr id="71682" name="Rectangle 2"/>
          <p:cNvSpPr>
            <a:spLocks noGrp="1" noChangeArrowheads="1"/>
          </p:cNvSpPr>
          <p:nvPr>
            <p:ph type="title"/>
          </p:nvPr>
        </p:nvSpPr>
        <p:spPr/>
        <p:txBody>
          <a:bodyPr/>
          <a:lstStyle/>
          <a:p>
            <a:pPr eaLnBrk="1" hangingPunct="1"/>
            <a:r>
              <a:rPr lang="bg-BG" altLang="bg-BG" sz="3600" smtClean="0">
                <a:solidFill>
                  <a:schemeClr val="tx1"/>
                </a:solidFill>
              </a:rPr>
              <a:t>Национална здравна карта</a:t>
            </a:r>
          </a:p>
        </p:txBody>
      </p:sp>
      <p:sp>
        <p:nvSpPr>
          <p:cNvPr id="71683" name="Rectangle 3"/>
          <p:cNvSpPr>
            <a:spLocks noGrp="1" noChangeArrowheads="1"/>
          </p:cNvSpPr>
          <p:nvPr>
            <p:ph type="body" idx="1"/>
          </p:nvPr>
        </p:nvSpPr>
        <p:spPr/>
        <p:txBody>
          <a:bodyPr/>
          <a:lstStyle/>
          <a:p>
            <a:pPr eaLnBrk="1" hangingPunct="1"/>
            <a:r>
              <a:rPr lang="bg-BG" altLang="bg-BG" smtClean="0"/>
              <a:t>Планирането и разпределението на лечебните заведения се извършват чрез </a:t>
            </a:r>
            <a:r>
              <a:rPr lang="bg-BG" altLang="bg-BG" smtClean="0">
                <a:solidFill>
                  <a:schemeClr val="tx1"/>
                </a:solidFill>
              </a:rPr>
              <a:t>Национална здравна карта</a:t>
            </a:r>
            <a:r>
              <a:rPr lang="bg-BG" altLang="bg-BG" smtClean="0"/>
              <a:t> и областни здравни карти, посредством които се осъществява националната здравна политика.</a:t>
            </a:r>
          </a:p>
        </p:txBody>
      </p:sp>
      <p:sp>
        <p:nvSpPr>
          <p:cNvPr id="2" name="Date Placeholder 1"/>
          <p:cNvSpPr>
            <a:spLocks noGrp="1"/>
          </p:cNvSpPr>
          <p:nvPr>
            <p:ph type="dt" sz="half" idx="10"/>
          </p:nvPr>
        </p:nvSpPr>
        <p:spPr/>
        <p:txBody>
          <a:bodyPr/>
          <a:lstStyle/>
          <a:p>
            <a:fld id="{D5D071C6-0A85-4D51-B2F2-F1B0AD88CB58}"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601C5A9D-41CE-49F3-8D13-9FC64AC6B4C1}" type="slidenum">
              <a:rPr lang="bg-BG" altLang="bg-BG"/>
              <a:pPr/>
              <a:t>7</a:t>
            </a:fld>
            <a:endParaRPr lang="bg-BG" altLang="bg-BG"/>
          </a:p>
        </p:txBody>
      </p:sp>
      <p:sp>
        <p:nvSpPr>
          <p:cNvPr id="9218" name="Rectangle 2"/>
          <p:cNvSpPr>
            <a:spLocks noGrp="1" noChangeArrowheads="1"/>
          </p:cNvSpPr>
          <p:nvPr>
            <p:ph type="title"/>
          </p:nvPr>
        </p:nvSpPr>
        <p:spPr/>
        <p:txBody>
          <a:bodyPr/>
          <a:lstStyle/>
          <a:p>
            <a:pPr eaLnBrk="1" hangingPunct="1"/>
            <a:r>
              <a:rPr lang="bg-BG" altLang="bg-BG" sz="3600" smtClean="0">
                <a:solidFill>
                  <a:schemeClr val="tx1"/>
                </a:solidFill>
              </a:rPr>
              <a:t>Лечебни заведения. Дейности</a:t>
            </a:r>
          </a:p>
        </p:txBody>
      </p:sp>
      <p:sp>
        <p:nvSpPr>
          <p:cNvPr id="9219" name="Rectangle 3"/>
          <p:cNvSpPr>
            <a:spLocks noGrp="1" noChangeArrowheads="1"/>
          </p:cNvSpPr>
          <p:nvPr>
            <p:ph type="body" idx="1"/>
          </p:nvPr>
        </p:nvSpPr>
        <p:spPr>
          <a:xfrm>
            <a:off x="1116013" y="1700213"/>
            <a:ext cx="7418387" cy="4752975"/>
          </a:xfrm>
        </p:spPr>
        <p:txBody>
          <a:bodyPr/>
          <a:lstStyle/>
          <a:p>
            <a:pPr eaLnBrk="1" hangingPunct="1">
              <a:lnSpc>
                <a:spcPct val="80000"/>
              </a:lnSpc>
              <a:buFont typeface="Wingdings" pitchFamily="2" charset="2"/>
              <a:buNone/>
            </a:pPr>
            <a:r>
              <a:rPr lang="bg-BG" altLang="bg-BG" sz="1500" b="1" smtClean="0"/>
              <a:t>	</a:t>
            </a:r>
            <a:r>
              <a:rPr lang="bg-BG" altLang="bg-BG" sz="2000" smtClean="0"/>
              <a:t>В лечебните заведения може да се извършва </a:t>
            </a:r>
            <a:r>
              <a:rPr lang="bg-BG" altLang="bg-BG" sz="2000" smtClean="0">
                <a:solidFill>
                  <a:schemeClr val="tx1"/>
                </a:solidFill>
              </a:rPr>
              <a:t>обучение </a:t>
            </a:r>
            <a:r>
              <a:rPr lang="bg-BG" altLang="bg-BG" sz="2000" smtClean="0"/>
              <a:t>на студенти и следдипломно обучение на медицински специалисти по реда на този закон.</a:t>
            </a:r>
          </a:p>
          <a:p>
            <a:pPr eaLnBrk="1" hangingPunct="1">
              <a:lnSpc>
                <a:spcPct val="80000"/>
              </a:lnSpc>
              <a:buFont typeface="Wingdings" pitchFamily="2" charset="2"/>
              <a:buNone/>
            </a:pPr>
            <a:r>
              <a:rPr lang="bg-BG" altLang="bg-BG" sz="2000" smtClean="0"/>
              <a:t> 	В лечебните заведения може да се извършва </a:t>
            </a:r>
            <a:r>
              <a:rPr lang="bg-BG" altLang="bg-BG" sz="2000" smtClean="0">
                <a:solidFill>
                  <a:schemeClr val="tx1"/>
                </a:solidFill>
              </a:rPr>
              <a:t>научна дейност.</a:t>
            </a:r>
          </a:p>
          <a:p>
            <a:pPr eaLnBrk="1" hangingPunct="1">
              <a:lnSpc>
                <a:spcPct val="80000"/>
              </a:lnSpc>
            </a:pPr>
            <a:endParaRPr lang="bg-BG" altLang="bg-BG" sz="2000" smtClean="0"/>
          </a:p>
          <a:p>
            <a:pPr eaLnBrk="1" hangingPunct="1">
              <a:lnSpc>
                <a:spcPct val="80000"/>
              </a:lnSpc>
              <a:buFont typeface="Wingdings" pitchFamily="2" charset="2"/>
              <a:buNone/>
            </a:pPr>
            <a:r>
              <a:rPr lang="bg-BG" altLang="bg-BG" sz="2000" smtClean="0"/>
              <a:t>	В медицинските факултети и факултетите по дентална медицина на висшите медицински училища може да се извършва лечебна и диагностична дейност при провеждане на практическо обучение на студенти и докторанти по медицина, дентална медицина и фармация, следдипломно обучение на лекари и лекари по дентална медицина, както и при извършване на научна дейност.</a:t>
            </a:r>
          </a:p>
        </p:txBody>
      </p:sp>
      <p:sp>
        <p:nvSpPr>
          <p:cNvPr id="2" name="Date Placeholder 1"/>
          <p:cNvSpPr>
            <a:spLocks noGrp="1"/>
          </p:cNvSpPr>
          <p:nvPr>
            <p:ph type="dt" sz="half" idx="10"/>
          </p:nvPr>
        </p:nvSpPr>
        <p:spPr/>
        <p:txBody>
          <a:bodyPr/>
          <a:lstStyle/>
          <a:p>
            <a:fld id="{6204D04A-3B50-47F2-8E45-99B67A0F5CA9}"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1781C912-CBBB-4250-8D62-8B7050A70217}" type="slidenum">
              <a:rPr lang="bg-BG" altLang="bg-BG"/>
              <a:pPr/>
              <a:t>70</a:t>
            </a:fld>
            <a:endParaRPr lang="bg-BG" altLang="bg-BG"/>
          </a:p>
        </p:txBody>
      </p:sp>
      <p:sp>
        <p:nvSpPr>
          <p:cNvPr id="72706" name="Rectangle 2"/>
          <p:cNvSpPr>
            <a:spLocks noGrp="1" noChangeArrowheads="1"/>
          </p:cNvSpPr>
          <p:nvPr>
            <p:ph type="title"/>
          </p:nvPr>
        </p:nvSpPr>
        <p:spPr/>
        <p:txBody>
          <a:bodyPr/>
          <a:lstStyle/>
          <a:p>
            <a:pPr eaLnBrk="1" hangingPunct="1"/>
            <a:r>
              <a:rPr lang="bg-BG" altLang="bg-BG" sz="3600" smtClean="0">
                <a:solidFill>
                  <a:schemeClr val="tx1"/>
                </a:solidFill>
              </a:rPr>
              <a:t>Областна здравна карта</a:t>
            </a:r>
          </a:p>
        </p:txBody>
      </p:sp>
      <p:sp>
        <p:nvSpPr>
          <p:cNvPr id="72707" name="Rectangle 3"/>
          <p:cNvSpPr>
            <a:spLocks noGrp="1" noChangeArrowheads="1"/>
          </p:cNvSpPr>
          <p:nvPr>
            <p:ph type="body" idx="1"/>
          </p:nvPr>
        </p:nvSpPr>
        <p:spPr>
          <a:xfrm>
            <a:off x="684213" y="1905000"/>
            <a:ext cx="7850187" cy="4332288"/>
          </a:xfrm>
        </p:spPr>
        <p:txBody>
          <a:bodyPr/>
          <a:lstStyle/>
          <a:p>
            <a:pPr eaLnBrk="1" hangingPunct="1">
              <a:lnSpc>
                <a:spcPct val="90000"/>
              </a:lnSpc>
              <a:buFont typeface="Wingdings" pitchFamily="2" charset="2"/>
              <a:buNone/>
            </a:pPr>
            <a:r>
              <a:rPr lang="bg-BG" altLang="bg-BG" sz="2100" smtClean="0"/>
              <a:t>	За изработване на областната здравна карта министърът на здравеопазването назначава комисия, която включва областния управител, двама представители на регионалната здравна инспекция, двама представители на районната здравноосигурителна каса, по един представител на районната колегия на Българския лекарски съюз, районната колегия на Българския зъболекарски съюз и регионалната колегия на Българската асоциация на професионалистите по здравни грижи, един представител на представителните организации за защита правата на пациентите и по един представител на общините в съответната област, на чиято територия има лечебно заведение за болнична помощ </a:t>
            </a:r>
          </a:p>
        </p:txBody>
      </p:sp>
      <p:sp>
        <p:nvSpPr>
          <p:cNvPr id="2" name="Date Placeholder 1"/>
          <p:cNvSpPr>
            <a:spLocks noGrp="1"/>
          </p:cNvSpPr>
          <p:nvPr>
            <p:ph type="dt" sz="half" idx="10"/>
          </p:nvPr>
        </p:nvSpPr>
        <p:spPr/>
        <p:txBody>
          <a:bodyPr/>
          <a:lstStyle/>
          <a:p>
            <a:fld id="{1E600CC6-124F-4E09-92CC-7D0B9C081C67}"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2139B7AF-F922-43C4-B6C6-641B83A6B464}" type="slidenum">
              <a:rPr lang="bg-BG" altLang="bg-BG"/>
              <a:pPr/>
              <a:t>71</a:t>
            </a:fld>
            <a:endParaRPr lang="bg-BG" altLang="bg-BG"/>
          </a:p>
        </p:txBody>
      </p:sp>
      <p:sp>
        <p:nvSpPr>
          <p:cNvPr id="73730" name="Rectangle 2"/>
          <p:cNvSpPr>
            <a:spLocks noGrp="1" noChangeArrowheads="1"/>
          </p:cNvSpPr>
          <p:nvPr>
            <p:ph type="title"/>
          </p:nvPr>
        </p:nvSpPr>
        <p:spPr/>
        <p:txBody>
          <a:bodyPr/>
          <a:lstStyle/>
          <a:p>
            <a:pPr eaLnBrk="1" hangingPunct="1"/>
            <a:r>
              <a:rPr lang="bg-BG" altLang="bg-BG" sz="3600" smtClean="0">
                <a:solidFill>
                  <a:schemeClr val="tx1"/>
                </a:solidFill>
              </a:rPr>
              <a:t>Областните здравни карти съдържат:</a:t>
            </a:r>
          </a:p>
        </p:txBody>
      </p:sp>
      <p:sp>
        <p:nvSpPr>
          <p:cNvPr id="73731" name="Rectangle 3"/>
          <p:cNvSpPr>
            <a:spLocks noGrp="1" noChangeArrowheads="1"/>
          </p:cNvSpPr>
          <p:nvPr>
            <p:ph type="body" idx="1"/>
          </p:nvPr>
        </p:nvSpPr>
        <p:spPr>
          <a:xfrm>
            <a:off x="1524000" y="1905000"/>
            <a:ext cx="7080250" cy="4403725"/>
          </a:xfrm>
        </p:spPr>
        <p:txBody>
          <a:bodyPr/>
          <a:lstStyle/>
          <a:p>
            <a:pPr eaLnBrk="1" hangingPunct="1">
              <a:lnSpc>
                <a:spcPct val="80000"/>
              </a:lnSpc>
              <a:buFont typeface="Wingdings" pitchFamily="2" charset="2"/>
              <a:buNone/>
            </a:pPr>
            <a:r>
              <a:rPr lang="bg-BG" altLang="bg-BG" sz="2000" smtClean="0"/>
              <a:t>1. географските граници на здравните райони;</a:t>
            </a:r>
          </a:p>
          <a:p>
            <a:pPr eaLnBrk="1" hangingPunct="1">
              <a:lnSpc>
                <a:spcPct val="80000"/>
              </a:lnSpc>
              <a:buFont typeface="Wingdings" pitchFamily="2" charset="2"/>
              <a:buNone/>
            </a:pPr>
            <a:r>
              <a:rPr lang="bg-BG" altLang="bg-BG" sz="2000" smtClean="0"/>
              <a:t>2. вида, броя, дейността и разпределението на лечебните заведения по отделните нива на медицинското обслужване в областта</a:t>
            </a:r>
          </a:p>
          <a:p>
            <a:pPr eaLnBrk="1" hangingPunct="1">
              <a:lnSpc>
                <a:spcPct val="80000"/>
              </a:lnSpc>
              <a:buFont typeface="Wingdings" pitchFamily="2" charset="2"/>
              <a:buNone/>
            </a:pPr>
            <a:r>
              <a:rPr lang="bg-BG" altLang="bg-BG" sz="2000" smtClean="0"/>
              <a:t>3. необходимия минимален брой на лекарите и лекарите по дентална медицина в извънболничната помощ по специалности;</a:t>
            </a:r>
          </a:p>
          <a:p>
            <a:pPr eaLnBrk="1" hangingPunct="1">
              <a:lnSpc>
                <a:spcPct val="80000"/>
              </a:lnSpc>
              <a:buFont typeface="Wingdings" pitchFamily="2" charset="2"/>
              <a:buNone/>
            </a:pPr>
            <a:r>
              <a:rPr lang="bg-BG" altLang="bg-BG" sz="2000" smtClean="0"/>
              <a:t>4. минималния и максималния брой легла за активно лечение (терапевтични, хирургични, педиатрични, акушеро-гинекологични и легла за интензивно лечение) и за долекуване и продължително лечение;</a:t>
            </a:r>
          </a:p>
          <a:p>
            <a:pPr eaLnBrk="1" hangingPunct="1">
              <a:lnSpc>
                <a:spcPct val="80000"/>
              </a:lnSpc>
              <a:buFont typeface="Wingdings" pitchFamily="2" charset="2"/>
              <a:buNone/>
            </a:pPr>
            <a:r>
              <a:rPr lang="bg-BG" altLang="bg-BG" sz="2000" smtClean="0"/>
              <a:t>5. лечебните заведения за болнична помощ, с които Националната здравноосигурителна каса задължително сключва ежегодно договори по смисъла на Закона за здравното осигуряване.</a:t>
            </a:r>
          </a:p>
        </p:txBody>
      </p:sp>
      <p:sp>
        <p:nvSpPr>
          <p:cNvPr id="2" name="Date Placeholder 1"/>
          <p:cNvSpPr>
            <a:spLocks noGrp="1"/>
          </p:cNvSpPr>
          <p:nvPr>
            <p:ph type="dt" sz="half" idx="10"/>
          </p:nvPr>
        </p:nvSpPr>
        <p:spPr/>
        <p:txBody>
          <a:bodyPr/>
          <a:lstStyle/>
          <a:p>
            <a:fld id="{C89C9BD6-3F1F-4639-BF5F-F41B44D9EE99}"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4622ABF-0A84-4487-A007-CAEE0C171693}" type="slidenum">
              <a:rPr lang="bg-BG" altLang="bg-BG"/>
              <a:pPr/>
              <a:t>72</a:t>
            </a:fld>
            <a:endParaRPr lang="bg-BG" altLang="bg-BG"/>
          </a:p>
        </p:txBody>
      </p:sp>
      <p:sp>
        <p:nvSpPr>
          <p:cNvPr id="74754" name="Rectangle 2"/>
          <p:cNvSpPr>
            <a:spLocks noGrp="1" noChangeArrowheads="1"/>
          </p:cNvSpPr>
          <p:nvPr>
            <p:ph type="title"/>
          </p:nvPr>
        </p:nvSpPr>
        <p:spPr/>
        <p:txBody>
          <a:bodyPr/>
          <a:lstStyle/>
          <a:p>
            <a:pPr eaLnBrk="1" hangingPunct="1"/>
            <a:r>
              <a:rPr lang="bg-BG" altLang="bg-BG" sz="3600" smtClean="0">
                <a:solidFill>
                  <a:schemeClr val="tx1"/>
                </a:solidFill>
              </a:rPr>
              <a:t>Национална здравна карта</a:t>
            </a:r>
          </a:p>
        </p:txBody>
      </p:sp>
      <p:sp>
        <p:nvSpPr>
          <p:cNvPr id="74755" name="Rectangle 3"/>
          <p:cNvSpPr>
            <a:spLocks noGrp="1" noChangeArrowheads="1"/>
          </p:cNvSpPr>
          <p:nvPr>
            <p:ph type="body" idx="1"/>
          </p:nvPr>
        </p:nvSpPr>
        <p:spPr/>
        <p:txBody>
          <a:bodyPr/>
          <a:lstStyle/>
          <a:p>
            <a:pPr eaLnBrk="1" hangingPunct="1"/>
            <a:r>
              <a:rPr lang="bg-BG" altLang="bg-BG" smtClean="0"/>
              <a:t>Националната здравна карта се изработва от национална комисия, назначена от министъра на здравеопазването, който е председател на комисията.</a:t>
            </a:r>
          </a:p>
        </p:txBody>
      </p:sp>
      <p:sp>
        <p:nvSpPr>
          <p:cNvPr id="2" name="Date Placeholder 1"/>
          <p:cNvSpPr>
            <a:spLocks noGrp="1"/>
          </p:cNvSpPr>
          <p:nvPr>
            <p:ph type="dt" sz="half" idx="10"/>
          </p:nvPr>
        </p:nvSpPr>
        <p:spPr/>
        <p:txBody>
          <a:bodyPr/>
          <a:lstStyle/>
          <a:p>
            <a:fld id="{D7198DF4-EE75-4C57-B518-DB9E0E37C65A}"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635C5477-3177-4E55-8268-AB590B55C079}" type="slidenum">
              <a:rPr lang="bg-BG" altLang="bg-BG"/>
              <a:pPr/>
              <a:t>73</a:t>
            </a:fld>
            <a:endParaRPr lang="bg-BG" altLang="bg-BG"/>
          </a:p>
        </p:txBody>
      </p:sp>
      <p:sp>
        <p:nvSpPr>
          <p:cNvPr id="75778" name="Rectangle 2"/>
          <p:cNvSpPr>
            <a:spLocks noGrp="1" noChangeArrowheads="1"/>
          </p:cNvSpPr>
          <p:nvPr>
            <p:ph type="title"/>
          </p:nvPr>
        </p:nvSpPr>
        <p:spPr>
          <a:xfrm>
            <a:off x="1547813" y="188913"/>
            <a:ext cx="7010400" cy="1527175"/>
          </a:xfrm>
        </p:spPr>
        <p:txBody>
          <a:bodyPr/>
          <a:lstStyle/>
          <a:p>
            <a:pPr eaLnBrk="1" hangingPunct="1"/>
            <a:r>
              <a:rPr lang="bg-BG" altLang="bg-BG" sz="3600" smtClean="0">
                <a:solidFill>
                  <a:schemeClr val="tx1"/>
                </a:solidFill>
              </a:rPr>
              <a:t>Националната здравна карта </a:t>
            </a:r>
            <a:r>
              <a:rPr lang="bg-BG" altLang="bg-BG" sz="3600" smtClean="0"/>
              <a:t>съдържа:</a:t>
            </a:r>
          </a:p>
        </p:txBody>
      </p:sp>
      <p:sp>
        <p:nvSpPr>
          <p:cNvPr id="75779" name="Rectangle 3"/>
          <p:cNvSpPr>
            <a:spLocks noGrp="1" noChangeArrowheads="1"/>
          </p:cNvSpPr>
          <p:nvPr>
            <p:ph type="body" idx="1"/>
          </p:nvPr>
        </p:nvSpPr>
        <p:spPr>
          <a:xfrm>
            <a:off x="1042988" y="1700213"/>
            <a:ext cx="7489825" cy="4319587"/>
          </a:xfrm>
        </p:spPr>
        <p:txBody>
          <a:bodyPr/>
          <a:lstStyle/>
          <a:p>
            <a:pPr eaLnBrk="1" hangingPunct="1">
              <a:lnSpc>
                <a:spcPct val="90000"/>
              </a:lnSpc>
              <a:buFont typeface="Wingdings" pitchFamily="2" charset="2"/>
              <a:buNone/>
            </a:pPr>
            <a:r>
              <a:rPr lang="bg-BG" altLang="bg-BG" sz="2100" smtClean="0"/>
              <a:t>1. съдържанието на областните здравни карти по чл. 31, ал. 1 след съгласуването и утвърждаването им от министъра на здравеопазването;</a:t>
            </a:r>
          </a:p>
          <a:p>
            <a:pPr eaLnBrk="1" hangingPunct="1">
              <a:lnSpc>
                <a:spcPct val="90000"/>
              </a:lnSpc>
              <a:buFont typeface="Wingdings" pitchFamily="2" charset="2"/>
              <a:buNone/>
            </a:pPr>
            <a:r>
              <a:rPr lang="bg-BG" altLang="bg-BG" sz="2100" smtClean="0"/>
              <a:t>2. необходимия брой центрове за спешна медицинска помощ, центрове за трансфузионна хематология, лечебни заведения за стационарна психиатрична помощ, лечебни заведения за лечение на онкологични заболявания, с изключение на комплексните онкологични центрове, лечебни заведения за лечение на инфекциозни болести, включително особено опасни инфекциозни болести и домове за медико-социални грижи, в които се осъществяват медицинско наблюдение и специфични грижи за деца;</a:t>
            </a:r>
          </a:p>
          <a:p>
            <a:pPr eaLnBrk="1" hangingPunct="1">
              <a:lnSpc>
                <a:spcPct val="90000"/>
              </a:lnSpc>
              <a:buFont typeface="Wingdings" pitchFamily="2" charset="2"/>
              <a:buNone/>
            </a:pPr>
            <a:r>
              <a:rPr lang="bg-BG" altLang="bg-BG" sz="2100" smtClean="0"/>
              <a:t>3. националните здравни приоритети;</a:t>
            </a:r>
          </a:p>
        </p:txBody>
      </p:sp>
      <p:sp>
        <p:nvSpPr>
          <p:cNvPr id="2" name="Date Placeholder 1"/>
          <p:cNvSpPr>
            <a:spLocks noGrp="1"/>
          </p:cNvSpPr>
          <p:nvPr>
            <p:ph type="dt" sz="half" idx="10"/>
          </p:nvPr>
        </p:nvSpPr>
        <p:spPr/>
        <p:txBody>
          <a:bodyPr/>
          <a:lstStyle/>
          <a:p>
            <a:fld id="{787E0FB9-B17E-44D3-9D48-3D1AFDA7B93A}"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D67DC7F8-0A8C-4E91-B233-33AAEE867D33}" type="slidenum">
              <a:rPr lang="bg-BG" altLang="bg-BG"/>
              <a:pPr/>
              <a:t>74</a:t>
            </a:fld>
            <a:endParaRPr lang="bg-BG" altLang="bg-BG"/>
          </a:p>
        </p:txBody>
      </p:sp>
      <p:sp>
        <p:nvSpPr>
          <p:cNvPr id="76802" name="Rectangle 2"/>
          <p:cNvSpPr>
            <a:spLocks noGrp="1" noChangeArrowheads="1"/>
          </p:cNvSpPr>
          <p:nvPr>
            <p:ph type="title"/>
          </p:nvPr>
        </p:nvSpPr>
        <p:spPr/>
        <p:txBody>
          <a:bodyPr/>
          <a:lstStyle/>
          <a:p>
            <a:pPr eaLnBrk="1" hangingPunct="1"/>
            <a:r>
              <a:rPr lang="bg-BG" altLang="bg-BG" sz="3600" smtClean="0">
                <a:solidFill>
                  <a:schemeClr val="tx1"/>
                </a:solidFill>
              </a:rPr>
              <a:t>Националната здравна карта </a:t>
            </a:r>
            <a:r>
              <a:rPr lang="bg-BG" altLang="bg-BG" sz="3600" smtClean="0"/>
              <a:t>съдържа:</a:t>
            </a:r>
          </a:p>
        </p:txBody>
      </p:sp>
      <p:sp>
        <p:nvSpPr>
          <p:cNvPr id="76803" name="Rectangle 3"/>
          <p:cNvSpPr>
            <a:spLocks noGrp="1" noChangeArrowheads="1"/>
          </p:cNvSpPr>
          <p:nvPr>
            <p:ph type="body" idx="1"/>
          </p:nvPr>
        </p:nvSpPr>
        <p:spPr/>
        <p:txBody>
          <a:bodyPr/>
          <a:lstStyle/>
          <a:p>
            <a:pPr eaLnBrk="1" hangingPunct="1">
              <a:lnSpc>
                <a:spcPct val="90000"/>
              </a:lnSpc>
              <a:buFont typeface="Wingdings" pitchFamily="2" charset="2"/>
              <a:buNone/>
            </a:pPr>
            <a:r>
              <a:rPr lang="bg-BG" altLang="bg-BG" sz="2100" smtClean="0"/>
              <a:t>4. лечебните заведения за болнична помощ, с които Националната здравноосигурителна каса задължително сключва ежегодно договори по смисъла на Закона за здравното осигуряване за осигуряване на достъпна медицинска помощ;</a:t>
            </a:r>
          </a:p>
          <a:p>
            <a:pPr eaLnBrk="1" hangingPunct="1">
              <a:lnSpc>
                <a:spcPct val="90000"/>
              </a:lnSpc>
              <a:buFont typeface="Wingdings" pitchFamily="2" charset="2"/>
              <a:buNone/>
            </a:pPr>
            <a:r>
              <a:rPr lang="bg-BG" altLang="bg-BG" sz="2100" smtClean="0"/>
              <a:t>5. минималния и максималния брой легла за активно лечение (терапевтични, хирургични, педиатрични, акушеро-гинекологични и за интензивно лечение) и за долекуване и продължително лечение на лечебните заведения по т. 1 и 2;</a:t>
            </a:r>
          </a:p>
          <a:p>
            <a:pPr eaLnBrk="1" hangingPunct="1">
              <a:lnSpc>
                <a:spcPct val="90000"/>
              </a:lnSpc>
              <a:buFont typeface="Wingdings" pitchFamily="2" charset="2"/>
              <a:buNone/>
            </a:pPr>
            <a:r>
              <a:rPr lang="bg-BG" altLang="bg-BG" sz="2100" smtClean="0"/>
              <a:t>6. списък на лечебните заведения за болнична помощ, които не подлежат на приватизация.</a:t>
            </a:r>
          </a:p>
          <a:p>
            <a:pPr eaLnBrk="1" hangingPunct="1">
              <a:lnSpc>
                <a:spcPct val="90000"/>
              </a:lnSpc>
            </a:pPr>
            <a:endParaRPr lang="bg-BG" altLang="bg-BG" sz="2100" smtClean="0"/>
          </a:p>
        </p:txBody>
      </p:sp>
      <p:sp>
        <p:nvSpPr>
          <p:cNvPr id="2" name="Date Placeholder 1"/>
          <p:cNvSpPr>
            <a:spLocks noGrp="1"/>
          </p:cNvSpPr>
          <p:nvPr>
            <p:ph type="dt" sz="half" idx="10"/>
          </p:nvPr>
        </p:nvSpPr>
        <p:spPr/>
        <p:txBody>
          <a:bodyPr/>
          <a:lstStyle/>
          <a:p>
            <a:fld id="{1A7FACD9-D521-4B15-A7B0-7CAA17C31298}"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931014E7-37C9-4BD0-A36D-120653BEFAE6}" type="slidenum">
              <a:rPr lang="bg-BG" altLang="bg-BG"/>
              <a:pPr/>
              <a:t>75</a:t>
            </a:fld>
            <a:endParaRPr lang="bg-BG" altLang="bg-BG"/>
          </a:p>
        </p:txBody>
      </p:sp>
      <p:sp>
        <p:nvSpPr>
          <p:cNvPr id="77826" name="Rectangle 2"/>
          <p:cNvSpPr>
            <a:spLocks noGrp="1" noChangeArrowheads="1"/>
          </p:cNvSpPr>
          <p:nvPr>
            <p:ph type="title"/>
          </p:nvPr>
        </p:nvSpPr>
        <p:spPr/>
        <p:txBody>
          <a:bodyPr/>
          <a:lstStyle/>
          <a:p>
            <a:pPr eaLnBrk="1" hangingPunct="1"/>
            <a:r>
              <a:rPr lang="bg-BG" altLang="bg-BG" sz="3600" smtClean="0">
                <a:solidFill>
                  <a:schemeClr val="tx1"/>
                </a:solidFill>
              </a:rPr>
              <a:t>Национална здравна карта</a:t>
            </a:r>
          </a:p>
        </p:txBody>
      </p:sp>
      <p:sp>
        <p:nvSpPr>
          <p:cNvPr id="77827" name="Rectangle 3"/>
          <p:cNvSpPr>
            <a:spLocks noGrp="1" noChangeArrowheads="1"/>
          </p:cNvSpPr>
          <p:nvPr>
            <p:ph type="body" idx="1"/>
          </p:nvPr>
        </p:nvSpPr>
        <p:spPr>
          <a:xfrm>
            <a:off x="684213" y="1557338"/>
            <a:ext cx="8135937" cy="5040312"/>
          </a:xfrm>
        </p:spPr>
        <p:txBody>
          <a:bodyPr/>
          <a:lstStyle/>
          <a:p>
            <a:pPr eaLnBrk="1" hangingPunct="1">
              <a:lnSpc>
                <a:spcPct val="90000"/>
              </a:lnSpc>
              <a:buFont typeface="Wingdings" pitchFamily="2" charset="2"/>
              <a:buNone/>
            </a:pPr>
            <a:r>
              <a:rPr lang="bg-BG" altLang="bg-BG" sz="2100" smtClean="0"/>
              <a:t>	Националната здравна карта на Република България се утвърждава с решение на Министерския съвет по предложение на министъра на здравеопазването.</a:t>
            </a:r>
          </a:p>
          <a:p>
            <a:pPr eaLnBrk="1" hangingPunct="1">
              <a:lnSpc>
                <a:spcPct val="90000"/>
              </a:lnSpc>
              <a:buFont typeface="Wingdings" pitchFamily="2" charset="2"/>
              <a:buNone/>
            </a:pPr>
            <a:r>
              <a:rPr lang="bg-BG" altLang="bg-BG" sz="2100" smtClean="0"/>
              <a:t>	Националната здравна карта подлежи на цялостна </a:t>
            </a:r>
            <a:r>
              <a:rPr lang="bg-BG" altLang="bg-BG" sz="2100" i="1" smtClean="0"/>
              <a:t>актуализация на всеки три години</a:t>
            </a:r>
            <a:r>
              <a:rPr lang="bg-BG" altLang="bg-BG" sz="2100" smtClean="0"/>
              <a:t>. Частична актуализация се прави при необходимост.</a:t>
            </a:r>
          </a:p>
          <a:p>
            <a:pPr eaLnBrk="1" hangingPunct="1">
              <a:lnSpc>
                <a:spcPct val="90000"/>
              </a:lnSpc>
              <a:buFont typeface="Wingdings" pitchFamily="2" charset="2"/>
              <a:buNone/>
            </a:pPr>
            <a:r>
              <a:rPr lang="bg-BG" altLang="bg-BG" sz="2100" smtClean="0"/>
              <a:t>		Националната здравна карта  е задължителна за разпределението на лечебните заведения и за финансирането на заплащаните от Националната здравноосигурителна каса медицински дейности, с изключение на лечебните заведения по чл. 8, ал. 1, създадени от лекари по дентална медицина по реда на този закон.</a:t>
            </a:r>
          </a:p>
        </p:txBody>
      </p:sp>
      <p:sp>
        <p:nvSpPr>
          <p:cNvPr id="2" name="Date Placeholder 1"/>
          <p:cNvSpPr>
            <a:spLocks noGrp="1"/>
          </p:cNvSpPr>
          <p:nvPr>
            <p:ph type="dt" sz="half" idx="10"/>
          </p:nvPr>
        </p:nvSpPr>
        <p:spPr/>
        <p:txBody>
          <a:bodyPr/>
          <a:lstStyle/>
          <a:p>
            <a:fld id="{8AE7A753-9CAA-4939-A641-B63175BEB1BD}"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CDFEA50F-1C1A-4EEA-B326-49A6F658B7DA}" type="slidenum">
              <a:rPr lang="bg-BG" altLang="bg-BG"/>
              <a:pPr/>
              <a:t>76</a:t>
            </a:fld>
            <a:endParaRPr lang="bg-BG" altLang="bg-BG"/>
          </a:p>
        </p:txBody>
      </p:sp>
      <p:sp>
        <p:nvSpPr>
          <p:cNvPr id="78850" name="Rectangle 2"/>
          <p:cNvSpPr>
            <a:spLocks noGrp="1" noChangeArrowheads="1"/>
          </p:cNvSpPr>
          <p:nvPr>
            <p:ph type="title"/>
          </p:nvPr>
        </p:nvSpPr>
        <p:spPr/>
        <p:txBody>
          <a:bodyPr/>
          <a:lstStyle/>
          <a:p>
            <a:pPr eaLnBrk="1" hangingPunct="1"/>
            <a:endParaRPr lang="bg-BG" altLang="bg-BG" smtClean="0"/>
          </a:p>
        </p:txBody>
      </p:sp>
      <p:sp>
        <p:nvSpPr>
          <p:cNvPr id="78851" name="Rectangle 3"/>
          <p:cNvSpPr>
            <a:spLocks noGrp="1" noChangeArrowheads="1"/>
          </p:cNvSpPr>
          <p:nvPr>
            <p:ph type="body" idx="1"/>
          </p:nvPr>
        </p:nvSpPr>
        <p:spPr>
          <a:xfrm>
            <a:off x="539552" y="1905000"/>
            <a:ext cx="7994848" cy="4114800"/>
          </a:xfrm>
        </p:spPr>
        <p:txBody>
          <a:bodyPr/>
          <a:lstStyle/>
          <a:p>
            <a:pPr eaLnBrk="1" hangingPunct="1">
              <a:buFont typeface="Wingdings" pitchFamily="2" charset="2"/>
              <a:buNone/>
            </a:pPr>
            <a:r>
              <a:rPr lang="bg-BG" altLang="bg-BG" dirty="0" smtClean="0"/>
              <a:t>	</a:t>
            </a:r>
            <a:r>
              <a:rPr lang="bg-BG" altLang="bg-BG" sz="3600" b="1" dirty="0" smtClean="0">
                <a:solidFill>
                  <a:schemeClr val="tx1"/>
                </a:solidFill>
              </a:rPr>
              <a:t>Глава седма.</a:t>
            </a:r>
            <a:br>
              <a:rPr lang="bg-BG" altLang="bg-BG" sz="3600" b="1" dirty="0" smtClean="0">
                <a:solidFill>
                  <a:schemeClr val="tx1"/>
                </a:solidFill>
              </a:rPr>
            </a:br>
            <a:r>
              <a:rPr lang="bg-BG" altLang="bg-BG" sz="3600" b="1" dirty="0" smtClean="0">
                <a:solidFill>
                  <a:schemeClr val="tx1"/>
                </a:solidFill>
              </a:rPr>
              <a:t>СЪЗДАВАНЕ, РЕГИСТРАЦИЯ И РАЗРЕШЕНИЕ НА ЛЕЧЕБНИТЕ ЗАВЕДЕНИЯ</a:t>
            </a:r>
          </a:p>
        </p:txBody>
      </p:sp>
      <p:sp>
        <p:nvSpPr>
          <p:cNvPr id="2" name="Date Placeholder 1"/>
          <p:cNvSpPr>
            <a:spLocks noGrp="1"/>
          </p:cNvSpPr>
          <p:nvPr>
            <p:ph type="dt" sz="half" idx="10"/>
          </p:nvPr>
        </p:nvSpPr>
        <p:spPr/>
        <p:txBody>
          <a:bodyPr/>
          <a:lstStyle/>
          <a:p>
            <a:fld id="{4D58704B-936A-49E3-90F5-BDF927038899}"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8C52CA11-7790-467D-9BA6-0C0AE28AA04B}" type="slidenum">
              <a:rPr lang="bg-BG" altLang="bg-BG"/>
              <a:pPr/>
              <a:t>77</a:t>
            </a:fld>
            <a:endParaRPr lang="bg-BG" altLang="bg-BG"/>
          </a:p>
        </p:txBody>
      </p:sp>
      <p:sp>
        <p:nvSpPr>
          <p:cNvPr id="79874" name="Rectangle 2"/>
          <p:cNvSpPr>
            <a:spLocks noGrp="1" noChangeArrowheads="1"/>
          </p:cNvSpPr>
          <p:nvPr>
            <p:ph type="title"/>
          </p:nvPr>
        </p:nvSpPr>
        <p:spPr/>
        <p:txBody>
          <a:bodyPr/>
          <a:lstStyle/>
          <a:p>
            <a:pPr eaLnBrk="1" hangingPunct="1"/>
            <a:r>
              <a:rPr lang="bg-BG" sz="3200" b="1" dirty="0">
                <a:solidFill>
                  <a:schemeClr val="accent1">
                    <a:lumMod val="50000"/>
                  </a:schemeClr>
                </a:solidFill>
              </a:rPr>
              <a:t>Раздел I.</a:t>
            </a:r>
            <a:br>
              <a:rPr lang="bg-BG" sz="3200" b="1" dirty="0">
                <a:solidFill>
                  <a:schemeClr val="accent1">
                    <a:lumMod val="50000"/>
                  </a:schemeClr>
                </a:solidFill>
              </a:rPr>
            </a:br>
            <a:r>
              <a:rPr lang="bg-BG" sz="3200" b="1" dirty="0">
                <a:solidFill>
                  <a:schemeClr val="accent1">
                    <a:lumMod val="50000"/>
                  </a:schemeClr>
                </a:solidFill>
              </a:rPr>
              <a:t>Създаване на лечебните </a:t>
            </a:r>
            <a:r>
              <a:rPr lang="bg-BG" sz="3200" b="1" dirty="0" smtClean="0">
                <a:solidFill>
                  <a:schemeClr val="accent1">
                    <a:lumMod val="50000"/>
                  </a:schemeClr>
                </a:solidFill>
              </a:rPr>
              <a:t>заведения</a:t>
            </a:r>
            <a:endParaRPr lang="bg-BG" altLang="bg-BG" sz="3200" b="1" dirty="0" smtClean="0">
              <a:solidFill>
                <a:schemeClr val="accent1">
                  <a:lumMod val="50000"/>
                </a:schemeClr>
              </a:solidFill>
            </a:endParaRPr>
          </a:p>
        </p:txBody>
      </p:sp>
      <p:sp>
        <p:nvSpPr>
          <p:cNvPr id="79875" name="Rectangle 3"/>
          <p:cNvSpPr>
            <a:spLocks noGrp="1" noChangeArrowheads="1"/>
          </p:cNvSpPr>
          <p:nvPr>
            <p:ph type="body" idx="1"/>
          </p:nvPr>
        </p:nvSpPr>
        <p:spPr/>
        <p:txBody>
          <a:bodyPr/>
          <a:lstStyle/>
          <a:p>
            <a:pPr eaLnBrk="1" hangingPunct="1">
              <a:lnSpc>
                <a:spcPct val="90000"/>
              </a:lnSpc>
            </a:pPr>
            <a:r>
              <a:rPr lang="bg-BG" altLang="bg-BG" sz="2100" smtClean="0"/>
              <a:t>Лечебните заведения се създават и преобразуват от Министерския съвет по предложение на министъра на здравеопазването. </a:t>
            </a:r>
          </a:p>
          <a:p>
            <a:pPr eaLnBrk="1" hangingPunct="1">
              <a:lnSpc>
                <a:spcPct val="90000"/>
              </a:lnSpc>
            </a:pPr>
            <a:r>
              <a:rPr lang="bg-BG" altLang="bg-BG" sz="2100" smtClean="0"/>
              <a:t>Предложението на министъра на здравеопазването се съгласува със съответния министър, когато лечебното заведение е към ведомствата, посочени в чл. 5, ал. 1. </a:t>
            </a:r>
          </a:p>
          <a:p>
            <a:pPr eaLnBrk="1" hangingPunct="1">
              <a:lnSpc>
                <a:spcPct val="90000"/>
              </a:lnSpc>
            </a:pPr>
            <a:r>
              <a:rPr lang="bg-BG" altLang="bg-BG" sz="2100" smtClean="0"/>
              <a:t>Предложението за домовете за медико-социални грижи, в които се осъществяват медицинско наблюдение и специфични грижи за деца, се прави въз основа на искане на съответния общински съвет.</a:t>
            </a:r>
          </a:p>
        </p:txBody>
      </p:sp>
      <p:sp>
        <p:nvSpPr>
          <p:cNvPr id="2" name="Date Placeholder 1"/>
          <p:cNvSpPr>
            <a:spLocks noGrp="1"/>
          </p:cNvSpPr>
          <p:nvPr>
            <p:ph type="dt" sz="half" idx="10"/>
          </p:nvPr>
        </p:nvSpPr>
        <p:spPr/>
        <p:txBody>
          <a:bodyPr/>
          <a:lstStyle/>
          <a:p>
            <a:fld id="{9A279D29-5A32-4A9A-A723-8BAC163201FC}"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CBA85BA5-977D-4DB6-BB12-6C936AC88EAE}" type="slidenum">
              <a:rPr lang="bg-BG" altLang="bg-BG"/>
              <a:pPr/>
              <a:t>78</a:t>
            </a:fld>
            <a:endParaRPr lang="bg-BG" altLang="bg-BG"/>
          </a:p>
        </p:txBody>
      </p:sp>
      <p:sp>
        <p:nvSpPr>
          <p:cNvPr id="81922" name="Rectangle 2"/>
          <p:cNvSpPr>
            <a:spLocks noGrp="1" noChangeArrowheads="1"/>
          </p:cNvSpPr>
          <p:nvPr>
            <p:ph type="title"/>
          </p:nvPr>
        </p:nvSpPr>
        <p:spPr/>
        <p:txBody>
          <a:bodyPr/>
          <a:lstStyle/>
          <a:p>
            <a:pPr eaLnBrk="1" hangingPunct="1"/>
            <a:endParaRPr lang="bg-BG" altLang="bg-BG" smtClean="0"/>
          </a:p>
        </p:txBody>
      </p:sp>
      <p:sp>
        <p:nvSpPr>
          <p:cNvPr id="81923" name="Rectangle 3"/>
          <p:cNvSpPr>
            <a:spLocks noGrp="1" noChangeArrowheads="1"/>
          </p:cNvSpPr>
          <p:nvPr>
            <p:ph type="body" idx="1"/>
          </p:nvPr>
        </p:nvSpPr>
        <p:spPr/>
        <p:txBody>
          <a:bodyPr/>
          <a:lstStyle/>
          <a:p>
            <a:pPr eaLnBrk="1" hangingPunct="1">
              <a:lnSpc>
                <a:spcPct val="90000"/>
              </a:lnSpc>
            </a:pPr>
            <a:r>
              <a:rPr lang="bg-BG" altLang="bg-BG" smtClean="0"/>
              <a:t>Държавата и общините създават лечебни заведения за болнична помощ, центрове за психично здраве, центрове за кожно-венерически заболявания, комплексни онкологични центрове и диализни центрове като дружества с ограничена отговорност или като акционерни дружества.</a:t>
            </a:r>
          </a:p>
        </p:txBody>
      </p:sp>
      <p:sp>
        <p:nvSpPr>
          <p:cNvPr id="2" name="Date Placeholder 1"/>
          <p:cNvSpPr>
            <a:spLocks noGrp="1"/>
          </p:cNvSpPr>
          <p:nvPr>
            <p:ph type="dt" sz="half" idx="10"/>
          </p:nvPr>
        </p:nvSpPr>
        <p:spPr/>
        <p:txBody>
          <a:bodyPr/>
          <a:lstStyle/>
          <a:p>
            <a:fld id="{C791F838-2405-4336-BAE0-9B9B59F4A014}"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8B504718-A471-4CE0-A115-5BF4521D50DC}" type="slidenum">
              <a:rPr lang="bg-BG" altLang="bg-BG"/>
              <a:pPr/>
              <a:t>79</a:t>
            </a:fld>
            <a:endParaRPr lang="bg-BG" altLang="bg-BG"/>
          </a:p>
        </p:txBody>
      </p:sp>
      <p:sp>
        <p:nvSpPr>
          <p:cNvPr id="82946" name="Rectangle 2"/>
          <p:cNvSpPr>
            <a:spLocks noGrp="1" noChangeArrowheads="1"/>
          </p:cNvSpPr>
          <p:nvPr>
            <p:ph type="title"/>
          </p:nvPr>
        </p:nvSpPr>
        <p:spPr>
          <a:xfrm>
            <a:off x="1547813" y="404813"/>
            <a:ext cx="6986587" cy="1312862"/>
          </a:xfrm>
        </p:spPr>
        <p:txBody>
          <a:bodyPr/>
          <a:lstStyle/>
          <a:p>
            <a:pPr eaLnBrk="1" hangingPunct="1"/>
            <a:r>
              <a:rPr lang="bg-BG" altLang="bg-BG" sz="3600" b="1" dirty="0" smtClean="0">
                <a:solidFill>
                  <a:schemeClr val="accent1">
                    <a:lumMod val="50000"/>
                  </a:schemeClr>
                </a:solidFill>
              </a:rPr>
              <a:t>Раздел II.</a:t>
            </a:r>
            <a:br>
              <a:rPr lang="bg-BG" altLang="bg-BG" sz="3600" b="1" dirty="0" smtClean="0">
                <a:solidFill>
                  <a:schemeClr val="accent1">
                    <a:lumMod val="50000"/>
                  </a:schemeClr>
                </a:solidFill>
              </a:rPr>
            </a:br>
            <a:r>
              <a:rPr lang="bg-BG" altLang="bg-BG" sz="3600" b="1" dirty="0" smtClean="0">
                <a:solidFill>
                  <a:schemeClr val="accent1">
                    <a:lumMod val="50000"/>
                  </a:schemeClr>
                </a:solidFill>
              </a:rPr>
              <a:t>Регистрация</a:t>
            </a:r>
            <a:endParaRPr lang="bg-BG" altLang="bg-BG" sz="3800" b="1" dirty="0" smtClean="0">
              <a:solidFill>
                <a:schemeClr val="accent1">
                  <a:lumMod val="50000"/>
                </a:schemeClr>
              </a:solidFill>
            </a:endParaRPr>
          </a:p>
        </p:txBody>
      </p:sp>
      <p:sp>
        <p:nvSpPr>
          <p:cNvPr id="82947" name="Rectangle 3"/>
          <p:cNvSpPr>
            <a:spLocks noGrp="1" noChangeArrowheads="1"/>
          </p:cNvSpPr>
          <p:nvPr>
            <p:ph type="body" idx="1"/>
          </p:nvPr>
        </p:nvSpPr>
        <p:spPr/>
        <p:txBody>
          <a:bodyPr/>
          <a:lstStyle/>
          <a:p>
            <a:pPr eaLnBrk="1" hangingPunct="1"/>
            <a:r>
              <a:rPr lang="bg-BG" altLang="bg-BG" smtClean="0"/>
              <a:t>Регистрират се лечебните заведения за извънболнична помощ и хосписите.</a:t>
            </a:r>
          </a:p>
          <a:p>
            <a:pPr eaLnBrk="1" hangingPunct="1"/>
            <a:r>
              <a:rPr lang="bg-BG" altLang="bg-BG" smtClean="0"/>
              <a:t>Регистрацията се извършва в съответната регионална здравна инспекция, на чиято територия се намира лечебното заведение, въз основа на заявление.</a:t>
            </a:r>
          </a:p>
        </p:txBody>
      </p:sp>
      <p:sp>
        <p:nvSpPr>
          <p:cNvPr id="2" name="Date Placeholder 1"/>
          <p:cNvSpPr>
            <a:spLocks noGrp="1"/>
          </p:cNvSpPr>
          <p:nvPr>
            <p:ph type="dt" sz="half" idx="10"/>
          </p:nvPr>
        </p:nvSpPr>
        <p:spPr/>
        <p:txBody>
          <a:bodyPr/>
          <a:lstStyle/>
          <a:p>
            <a:fld id="{E49BA3AA-6506-4357-898C-200174052029}"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2731414-61CF-4211-AC1E-98EEEBCA79E0}" type="slidenum">
              <a:rPr lang="bg-BG" altLang="bg-BG"/>
              <a:pPr/>
              <a:t>8</a:t>
            </a:fld>
            <a:endParaRPr lang="bg-BG" altLang="bg-BG"/>
          </a:p>
        </p:txBody>
      </p:sp>
      <p:sp>
        <p:nvSpPr>
          <p:cNvPr id="10242" name="Rectangle 2"/>
          <p:cNvSpPr>
            <a:spLocks noGrp="1" noChangeArrowheads="1"/>
          </p:cNvSpPr>
          <p:nvPr>
            <p:ph type="title"/>
          </p:nvPr>
        </p:nvSpPr>
        <p:spPr/>
        <p:txBody>
          <a:bodyPr/>
          <a:lstStyle/>
          <a:p>
            <a:pPr eaLnBrk="1" hangingPunct="1"/>
            <a:r>
              <a:rPr lang="bg-BG" altLang="bg-BG" sz="3600" smtClean="0">
                <a:solidFill>
                  <a:schemeClr val="tx1"/>
                </a:solidFill>
              </a:rPr>
              <a:t>Лечебни заведения</a:t>
            </a:r>
          </a:p>
        </p:txBody>
      </p:sp>
      <p:sp>
        <p:nvSpPr>
          <p:cNvPr id="10243" name="Rectangle 3"/>
          <p:cNvSpPr>
            <a:spLocks noGrp="1" noChangeArrowheads="1"/>
          </p:cNvSpPr>
          <p:nvPr>
            <p:ph type="body" idx="1"/>
          </p:nvPr>
        </p:nvSpPr>
        <p:spPr/>
        <p:txBody>
          <a:bodyPr/>
          <a:lstStyle/>
          <a:p>
            <a:pPr eaLnBrk="1" hangingPunct="1"/>
            <a:r>
              <a:rPr lang="bg-BG" altLang="bg-BG" sz="2600" smtClean="0"/>
              <a:t>Лечебните заведения се създават по </a:t>
            </a:r>
            <a:r>
              <a:rPr lang="bg-BG" altLang="bg-BG" sz="2600" smtClean="0">
                <a:solidFill>
                  <a:schemeClr val="tx1"/>
                </a:solidFill>
              </a:rPr>
              <a:t>Търговския закон</a:t>
            </a:r>
            <a:r>
              <a:rPr lang="bg-BG" altLang="bg-BG" sz="2600" smtClean="0"/>
              <a:t> или по </a:t>
            </a:r>
            <a:r>
              <a:rPr lang="bg-BG" altLang="bg-BG" sz="2600" smtClean="0">
                <a:solidFill>
                  <a:schemeClr val="tx1"/>
                </a:solidFill>
              </a:rPr>
              <a:t>Закона за кооперациите</a:t>
            </a:r>
            <a:r>
              <a:rPr lang="bg-BG" altLang="bg-BG" sz="2600" smtClean="0"/>
              <a:t>, както и като дружества по законодателството на държава - членка на Европейския съюз, или на държава, страна по Споразумението за Европейското икономическо пространство, при спазване изискванията на този закон.</a:t>
            </a:r>
          </a:p>
        </p:txBody>
      </p:sp>
      <p:sp>
        <p:nvSpPr>
          <p:cNvPr id="2" name="Date Placeholder 1"/>
          <p:cNvSpPr>
            <a:spLocks noGrp="1"/>
          </p:cNvSpPr>
          <p:nvPr>
            <p:ph type="dt" sz="half" idx="10"/>
          </p:nvPr>
        </p:nvSpPr>
        <p:spPr/>
        <p:txBody>
          <a:bodyPr/>
          <a:lstStyle/>
          <a:p>
            <a:fld id="{E0262F90-5D1E-4D3F-9134-5B201528629C}"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ABF7DE5D-2F49-45D0-9F52-9F03B3EFC859}" type="slidenum">
              <a:rPr lang="bg-BG" altLang="bg-BG"/>
              <a:pPr/>
              <a:t>80</a:t>
            </a:fld>
            <a:endParaRPr lang="bg-BG" altLang="bg-BG"/>
          </a:p>
        </p:txBody>
      </p:sp>
      <p:sp>
        <p:nvSpPr>
          <p:cNvPr id="83970" name="Rectangle 2"/>
          <p:cNvSpPr>
            <a:spLocks noGrp="1" noChangeArrowheads="1"/>
          </p:cNvSpPr>
          <p:nvPr>
            <p:ph type="title"/>
          </p:nvPr>
        </p:nvSpPr>
        <p:spPr/>
        <p:txBody>
          <a:bodyPr/>
          <a:lstStyle/>
          <a:p>
            <a:pPr eaLnBrk="1" hangingPunct="1"/>
            <a:endParaRPr lang="bg-BG" altLang="bg-BG" smtClean="0"/>
          </a:p>
        </p:txBody>
      </p:sp>
      <p:sp>
        <p:nvSpPr>
          <p:cNvPr id="83971" name="Rectangle 4"/>
          <p:cNvSpPr>
            <a:spLocks noGrp="1" noChangeArrowheads="1"/>
          </p:cNvSpPr>
          <p:nvPr>
            <p:ph type="body" idx="1"/>
          </p:nvPr>
        </p:nvSpPr>
        <p:spPr/>
        <p:txBody>
          <a:bodyPr/>
          <a:lstStyle/>
          <a:p>
            <a:pPr eaLnBrk="1" hangingPunct="1"/>
            <a:r>
              <a:rPr lang="bg-BG" altLang="bg-BG" smtClean="0"/>
              <a:t>В регионалната здравна инспекция се води регистър на лечебните заведения. Регистърът е публичен. </a:t>
            </a:r>
          </a:p>
        </p:txBody>
      </p:sp>
      <p:sp>
        <p:nvSpPr>
          <p:cNvPr id="2" name="Date Placeholder 1"/>
          <p:cNvSpPr>
            <a:spLocks noGrp="1"/>
          </p:cNvSpPr>
          <p:nvPr>
            <p:ph type="dt" sz="half" idx="10"/>
          </p:nvPr>
        </p:nvSpPr>
        <p:spPr/>
        <p:txBody>
          <a:bodyPr/>
          <a:lstStyle/>
          <a:p>
            <a:fld id="{BF3F49F3-F6C1-4C8D-853A-9F2D97E9B95F}"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C6E8067-3504-47C1-A702-23C39E03942D}" type="slidenum">
              <a:rPr lang="bg-BG" altLang="bg-BG"/>
              <a:pPr/>
              <a:t>81</a:t>
            </a:fld>
            <a:endParaRPr lang="bg-BG" altLang="bg-BG"/>
          </a:p>
        </p:txBody>
      </p:sp>
      <p:sp>
        <p:nvSpPr>
          <p:cNvPr id="84994" name="Rectangle 2"/>
          <p:cNvSpPr>
            <a:spLocks noGrp="1" noChangeArrowheads="1"/>
          </p:cNvSpPr>
          <p:nvPr>
            <p:ph type="title"/>
          </p:nvPr>
        </p:nvSpPr>
        <p:spPr>
          <a:xfrm>
            <a:off x="1524000" y="190500"/>
            <a:ext cx="7440488" cy="1527175"/>
          </a:xfrm>
        </p:spPr>
        <p:txBody>
          <a:bodyPr/>
          <a:lstStyle/>
          <a:p>
            <a:pPr eaLnBrk="1" hangingPunct="1"/>
            <a:r>
              <a:rPr lang="bg-BG" altLang="bg-BG" sz="3600" b="1" dirty="0" smtClean="0">
                <a:solidFill>
                  <a:schemeClr val="accent1">
                    <a:lumMod val="50000"/>
                  </a:schemeClr>
                </a:solidFill>
              </a:rPr>
              <a:t>Раздел III.</a:t>
            </a:r>
            <a:br>
              <a:rPr lang="bg-BG" altLang="bg-BG" sz="3600" b="1" dirty="0" smtClean="0">
                <a:solidFill>
                  <a:schemeClr val="accent1">
                    <a:lumMod val="50000"/>
                  </a:schemeClr>
                </a:solidFill>
              </a:rPr>
            </a:br>
            <a:r>
              <a:rPr lang="bg-BG" altLang="bg-BG" sz="3600" b="1" dirty="0" smtClean="0">
                <a:solidFill>
                  <a:schemeClr val="accent1">
                    <a:lumMod val="50000"/>
                  </a:schemeClr>
                </a:solidFill>
              </a:rPr>
              <a:t>Разрешение за осъществяване на дейност</a:t>
            </a:r>
          </a:p>
        </p:txBody>
      </p:sp>
      <p:sp>
        <p:nvSpPr>
          <p:cNvPr id="84995" name="Rectangle 3"/>
          <p:cNvSpPr>
            <a:spLocks noGrp="1" noChangeArrowheads="1"/>
          </p:cNvSpPr>
          <p:nvPr>
            <p:ph type="body" idx="1"/>
          </p:nvPr>
        </p:nvSpPr>
        <p:spPr/>
        <p:txBody>
          <a:bodyPr/>
          <a:lstStyle/>
          <a:p>
            <a:pPr eaLnBrk="1" hangingPunct="1">
              <a:lnSpc>
                <a:spcPct val="80000"/>
              </a:lnSpc>
            </a:pPr>
            <a:r>
              <a:rPr lang="bg-BG" altLang="bg-BG" sz="2600" smtClean="0"/>
              <a:t>На разрешение подлежи осъществяването на дейността на лечебните заведения за болнична помощ, центровете за психично здраве, центровете за кожно-венерически заболявания, комплексните онкологични центрове, домовете за медико-социални грижи и диализните центрове.</a:t>
            </a:r>
          </a:p>
          <a:p>
            <a:pPr eaLnBrk="1" hangingPunct="1">
              <a:lnSpc>
                <a:spcPct val="80000"/>
              </a:lnSpc>
            </a:pPr>
            <a:r>
              <a:rPr lang="bg-BG" altLang="bg-BG" sz="2600" smtClean="0"/>
              <a:t>Разрешение за осъществяване на лечебна дейност на заведенията се издава от министъра на здравеопазването.</a:t>
            </a:r>
          </a:p>
        </p:txBody>
      </p:sp>
      <p:sp>
        <p:nvSpPr>
          <p:cNvPr id="2" name="Date Placeholder 1"/>
          <p:cNvSpPr>
            <a:spLocks noGrp="1"/>
          </p:cNvSpPr>
          <p:nvPr>
            <p:ph type="dt" sz="half" idx="10"/>
          </p:nvPr>
        </p:nvSpPr>
        <p:spPr/>
        <p:txBody>
          <a:bodyPr/>
          <a:lstStyle/>
          <a:p>
            <a:fld id="{80E61822-2B6E-4E32-8F43-D7B8FF7B6130}"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7F2E0712-D29B-4CFA-8AA1-DBBC1E42F528}" type="slidenum">
              <a:rPr lang="bg-BG" altLang="bg-BG"/>
              <a:pPr/>
              <a:t>82</a:t>
            </a:fld>
            <a:endParaRPr lang="bg-BG" altLang="bg-BG"/>
          </a:p>
        </p:txBody>
      </p:sp>
      <p:sp>
        <p:nvSpPr>
          <p:cNvPr id="86018" name="Rectangle 2"/>
          <p:cNvSpPr>
            <a:spLocks noGrp="1" noChangeArrowheads="1"/>
          </p:cNvSpPr>
          <p:nvPr>
            <p:ph type="title"/>
          </p:nvPr>
        </p:nvSpPr>
        <p:spPr/>
        <p:txBody>
          <a:bodyPr/>
          <a:lstStyle/>
          <a:p>
            <a:pPr eaLnBrk="1" hangingPunct="1"/>
            <a:endParaRPr lang="bg-BG" altLang="bg-BG" sz="3600" dirty="0" smtClean="0"/>
          </a:p>
        </p:txBody>
      </p:sp>
      <p:sp>
        <p:nvSpPr>
          <p:cNvPr id="86019" name="Rectangle 3"/>
          <p:cNvSpPr>
            <a:spLocks noGrp="1" noChangeArrowheads="1"/>
          </p:cNvSpPr>
          <p:nvPr>
            <p:ph type="body" idx="1"/>
          </p:nvPr>
        </p:nvSpPr>
        <p:spPr/>
        <p:txBody>
          <a:bodyPr/>
          <a:lstStyle/>
          <a:p>
            <a:pPr eaLnBrk="1" hangingPunct="1"/>
            <a:r>
              <a:rPr lang="bg-BG" altLang="bg-BG" sz="2600" smtClean="0"/>
              <a:t>Разрешение за осъществяване на дейност от лечебните заведения се издава след представяне на заявление до министъра на здравеопазването.</a:t>
            </a:r>
          </a:p>
          <a:p>
            <a:pPr eaLnBrk="1" hangingPunct="1"/>
            <a:r>
              <a:rPr lang="bg-BG" altLang="bg-BG" sz="2600" smtClean="0"/>
              <a:t>В Министерството на здравеопазването се води регистър на лечебните заведения, получили разрешение за лечебна дейност. Регистърът е публичен.</a:t>
            </a:r>
          </a:p>
        </p:txBody>
      </p:sp>
      <p:sp>
        <p:nvSpPr>
          <p:cNvPr id="2" name="Date Placeholder 1"/>
          <p:cNvSpPr>
            <a:spLocks noGrp="1"/>
          </p:cNvSpPr>
          <p:nvPr>
            <p:ph type="dt" sz="half" idx="10"/>
          </p:nvPr>
        </p:nvSpPr>
        <p:spPr/>
        <p:txBody>
          <a:bodyPr/>
          <a:lstStyle/>
          <a:p>
            <a:fld id="{F116D456-39D8-4003-A304-4FFCEEC91798}"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77473D9F-7488-4CA4-97B6-7BD2DBB24A43}" type="slidenum">
              <a:rPr lang="bg-BG" altLang="bg-BG"/>
              <a:pPr/>
              <a:t>83</a:t>
            </a:fld>
            <a:endParaRPr lang="bg-BG" altLang="bg-BG"/>
          </a:p>
        </p:txBody>
      </p:sp>
      <p:sp>
        <p:nvSpPr>
          <p:cNvPr id="87042" name="Rectangle 2"/>
          <p:cNvSpPr>
            <a:spLocks noGrp="1" noChangeArrowheads="1"/>
          </p:cNvSpPr>
          <p:nvPr>
            <p:ph type="title"/>
          </p:nvPr>
        </p:nvSpPr>
        <p:spPr>
          <a:xfrm>
            <a:off x="1524000" y="190500"/>
            <a:ext cx="7368480" cy="1527175"/>
          </a:xfrm>
        </p:spPr>
        <p:txBody>
          <a:bodyPr/>
          <a:lstStyle/>
          <a:p>
            <a:pPr eaLnBrk="1" hangingPunct="1"/>
            <a:r>
              <a:rPr lang="bg-BG" altLang="bg-BG" sz="3200" b="1" dirty="0" smtClean="0">
                <a:solidFill>
                  <a:schemeClr val="accent1">
                    <a:lumMod val="50000"/>
                  </a:schemeClr>
                </a:solidFill>
              </a:rPr>
              <a:t>Раздел IV.</a:t>
            </a:r>
            <a:br>
              <a:rPr lang="bg-BG" altLang="bg-BG" sz="3200" b="1" dirty="0" smtClean="0">
                <a:solidFill>
                  <a:schemeClr val="accent1">
                    <a:lumMod val="50000"/>
                  </a:schemeClr>
                </a:solidFill>
              </a:rPr>
            </a:br>
            <a:r>
              <a:rPr lang="bg-BG" altLang="bg-BG" sz="3200" b="1" dirty="0" smtClean="0">
                <a:solidFill>
                  <a:schemeClr val="accent1">
                    <a:lumMod val="50000"/>
                  </a:schemeClr>
                </a:solidFill>
              </a:rPr>
              <a:t>Закриване на лечебните заведения</a:t>
            </a:r>
          </a:p>
        </p:txBody>
      </p:sp>
      <p:sp>
        <p:nvSpPr>
          <p:cNvPr id="87043" name="Rectangle 3"/>
          <p:cNvSpPr>
            <a:spLocks noGrp="1" noChangeArrowheads="1"/>
          </p:cNvSpPr>
          <p:nvPr>
            <p:ph type="body" idx="1"/>
          </p:nvPr>
        </p:nvSpPr>
        <p:spPr/>
        <p:txBody>
          <a:bodyPr/>
          <a:lstStyle/>
          <a:p>
            <a:pPr eaLnBrk="1" hangingPunct="1">
              <a:lnSpc>
                <a:spcPct val="90000"/>
              </a:lnSpc>
            </a:pPr>
            <a:r>
              <a:rPr lang="bg-BG" altLang="bg-BG" sz="2600" smtClean="0"/>
              <a:t>Лечебните заведения се закриват с акт на Министерския съвет по предложение на министъра на здравеопазването след съгласуване със съответния министър. Домовете за медико-социални грижи, в които се осъществяват медицинско наблюдение и специфични грижи за деца, се закриват с акт на Министерския съвет по предложение на министъра на здравеопазването след направено искане от съответния общински съвет.</a:t>
            </a:r>
          </a:p>
        </p:txBody>
      </p:sp>
      <p:sp>
        <p:nvSpPr>
          <p:cNvPr id="2" name="Date Placeholder 1"/>
          <p:cNvSpPr>
            <a:spLocks noGrp="1"/>
          </p:cNvSpPr>
          <p:nvPr>
            <p:ph type="dt" sz="half" idx="10"/>
          </p:nvPr>
        </p:nvSpPr>
        <p:spPr/>
        <p:txBody>
          <a:bodyPr/>
          <a:lstStyle/>
          <a:p>
            <a:fld id="{F6660CFB-47B6-4614-84B1-10A407872C0B}"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2BB11CA7-9ACA-4CE6-B37D-D9A98D303B84}" type="slidenum">
              <a:rPr lang="bg-BG" altLang="bg-BG"/>
              <a:pPr/>
              <a:t>84</a:t>
            </a:fld>
            <a:endParaRPr lang="bg-BG" altLang="bg-BG"/>
          </a:p>
        </p:txBody>
      </p:sp>
      <p:sp>
        <p:nvSpPr>
          <p:cNvPr id="88066" name="Rectangle 2"/>
          <p:cNvSpPr>
            <a:spLocks noGrp="1" noChangeArrowheads="1"/>
          </p:cNvSpPr>
          <p:nvPr>
            <p:ph type="title"/>
          </p:nvPr>
        </p:nvSpPr>
        <p:spPr/>
        <p:txBody>
          <a:bodyPr/>
          <a:lstStyle/>
          <a:p>
            <a:pPr eaLnBrk="1" hangingPunct="1"/>
            <a:endParaRPr lang="bg-BG" altLang="bg-BG" smtClean="0"/>
          </a:p>
        </p:txBody>
      </p:sp>
      <p:sp>
        <p:nvSpPr>
          <p:cNvPr id="88067" name="Rectangle 3"/>
          <p:cNvSpPr>
            <a:spLocks noGrp="1" noChangeArrowheads="1"/>
          </p:cNvSpPr>
          <p:nvPr>
            <p:ph type="body" idx="1"/>
          </p:nvPr>
        </p:nvSpPr>
        <p:spPr/>
        <p:txBody>
          <a:bodyPr/>
          <a:lstStyle/>
          <a:p>
            <a:pPr eaLnBrk="1" hangingPunct="1">
              <a:buFont typeface="Wingdings" pitchFamily="2" charset="2"/>
              <a:buNone/>
            </a:pPr>
            <a:r>
              <a:rPr lang="bg-BG" altLang="bg-BG" smtClean="0"/>
              <a:t>	</a:t>
            </a:r>
            <a:r>
              <a:rPr lang="bg-BG" altLang="bg-BG" b="1" smtClean="0">
                <a:solidFill>
                  <a:schemeClr val="tx1"/>
                </a:solidFill>
              </a:rPr>
              <a:t>Глава осма.</a:t>
            </a:r>
            <a:br>
              <a:rPr lang="bg-BG" altLang="bg-BG" b="1" smtClean="0">
                <a:solidFill>
                  <a:schemeClr val="tx1"/>
                </a:solidFill>
              </a:rPr>
            </a:br>
            <a:r>
              <a:rPr lang="bg-BG" altLang="bg-BG" b="1" smtClean="0">
                <a:solidFill>
                  <a:schemeClr val="tx1"/>
                </a:solidFill>
              </a:rPr>
              <a:t>СТРУКТУРА, УПРАВЛЕНИЕ И ПЕРСОНАЛ НА ЛЕЧЕБНОТО ЗАВЕДЕНИЕ</a:t>
            </a:r>
          </a:p>
        </p:txBody>
      </p:sp>
      <p:sp>
        <p:nvSpPr>
          <p:cNvPr id="2" name="Date Placeholder 1"/>
          <p:cNvSpPr>
            <a:spLocks noGrp="1"/>
          </p:cNvSpPr>
          <p:nvPr>
            <p:ph type="dt" sz="half" idx="10"/>
          </p:nvPr>
        </p:nvSpPr>
        <p:spPr/>
        <p:txBody>
          <a:bodyPr/>
          <a:lstStyle/>
          <a:p>
            <a:fld id="{6E4C414C-9B60-4C6B-8B90-6B9910110312}"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E6F02413-9D37-46DF-A5ED-312BD4B23AAC}" type="slidenum">
              <a:rPr lang="bg-BG" altLang="bg-BG"/>
              <a:pPr/>
              <a:t>85</a:t>
            </a:fld>
            <a:endParaRPr lang="bg-BG" altLang="bg-BG"/>
          </a:p>
        </p:txBody>
      </p:sp>
      <p:sp>
        <p:nvSpPr>
          <p:cNvPr id="90114" name="Rectangle 2"/>
          <p:cNvSpPr>
            <a:spLocks noGrp="1" noChangeArrowheads="1"/>
          </p:cNvSpPr>
          <p:nvPr>
            <p:ph type="title"/>
          </p:nvPr>
        </p:nvSpPr>
        <p:spPr/>
        <p:txBody>
          <a:bodyPr/>
          <a:lstStyle/>
          <a:p>
            <a:pPr eaLnBrk="1" hangingPunct="1"/>
            <a:r>
              <a:rPr lang="bg-BG" altLang="bg-BG" sz="3200" b="1" dirty="0" smtClean="0">
                <a:solidFill>
                  <a:schemeClr val="accent1">
                    <a:lumMod val="50000"/>
                  </a:schemeClr>
                </a:solidFill>
              </a:rPr>
              <a:t>Раздел I.</a:t>
            </a:r>
            <a:br>
              <a:rPr lang="bg-BG" altLang="bg-BG" sz="3200" b="1" dirty="0" smtClean="0">
                <a:solidFill>
                  <a:schemeClr val="accent1">
                    <a:lumMod val="50000"/>
                  </a:schemeClr>
                </a:solidFill>
              </a:rPr>
            </a:br>
            <a:r>
              <a:rPr lang="bg-BG" altLang="bg-BG" sz="3200" b="1" dirty="0" smtClean="0">
                <a:solidFill>
                  <a:schemeClr val="accent1">
                    <a:lumMod val="50000"/>
                  </a:schemeClr>
                </a:solidFill>
              </a:rPr>
              <a:t>Структура на лечебните заведения за болнична помощ </a:t>
            </a:r>
          </a:p>
        </p:txBody>
      </p:sp>
      <p:sp>
        <p:nvSpPr>
          <p:cNvPr id="90115"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altLang="bg-BG" sz="2600" dirty="0" smtClean="0"/>
              <a:t>	</a:t>
            </a:r>
            <a:r>
              <a:rPr lang="bg-BG" altLang="bg-BG" sz="2600" dirty="0" smtClean="0"/>
              <a:t>Лечебното заведение за болнична помощ се състои от: </a:t>
            </a:r>
            <a:endParaRPr lang="en-US" altLang="bg-BG" sz="2600" dirty="0" smtClean="0"/>
          </a:p>
          <a:p>
            <a:pPr eaLnBrk="1" hangingPunct="1">
              <a:lnSpc>
                <a:spcPct val="80000"/>
              </a:lnSpc>
              <a:buFont typeface="Wingdings" pitchFamily="2" charset="2"/>
              <a:buNone/>
            </a:pPr>
            <a:r>
              <a:rPr lang="en-US" altLang="bg-BG" sz="2600" dirty="0" smtClean="0"/>
              <a:t>	- </a:t>
            </a:r>
            <a:r>
              <a:rPr lang="bg-BG" altLang="bg-BG" sz="2600" dirty="0" smtClean="0"/>
              <a:t>клиники и/или отделения с легла </a:t>
            </a:r>
            <a:endParaRPr lang="en-US" altLang="bg-BG" sz="2600" dirty="0" smtClean="0"/>
          </a:p>
          <a:p>
            <a:pPr eaLnBrk="1" hangingPunct="1">
              <a:lnSpc>
                <a:spcPct val="80000"/>
              </a:lnSpc>
              <a:buFont typeface="Wingdings" pitchFamily="2" charset="2"/>
              <a:buNone/>
            </a:pPr>
            <a:r>
              <a:rPr lang="en-US" altLang="bg-BG" sz="2600" dirty="0" smtClean="0"/>
              <a:t>	- </a:t>
            </a:r>
            <a:r>
              <a:rPr lang="bg-BG" altLang="bg-BG" sz="2600" dirty="0" smtClean="0"/>
              <a:t>медико-диагностични и медико-технически лаборатории</a:t>
            </a:r>
            <a:endParaRPr lang="en-US" altLang="bg-BG" sz="2600" dirty="0" smtClean="0"/>
          </a:p>
          <a:p>
            <a:pPr eaLnBrk="1" hangingPunct="1">
              <a:lnSpc>
                <a:spcPct val="80000"/>
              </a:lnSpc>
              <a:buFont typeface="Wingdings" pitchFamily="2" charset="2"/>
              <a:buNone/>
            </a:pPr>
            <a:r>
              <a:rPr lang="en-US" altLang="bg-BG" sz="2600" dirty="0" smtClean="0"/>
              <a:t>	- </a:t>
            </a:r>
            <a:r>
              <a:rPr lang="bg-BG" altLang="bg-BG" sz="2600" dirty="0" smtClean="0"/>
              <a:t>отделения без легла </a:t>
            </a:r>
            <a:endParaRPr lang="en-US" altLang="bg-BG" sz="2600" dirty="0" smtClean="0"/>
          </a:p>
          <a:p>
            <a:pPr eaLnBrk="1" hangingPunct="1">
              <a:lnSpc>
                <a:spcPct val="80000"/>
              </a:lnSpc>
              <a:buFont typeface="Wingdings" pitchFamily="2" charset="2"/>
              <a:buNone/>
            </a:pPr>
            <a:r>
              <a:rPr lang="en-US" altLang="bg-BG" sz="2600" dirty="0" smtClean="0"/>
              <a:t>	- </a:t>
            </a:r>
            <a:r>
              <a:rPr lang="bg-BG" altLang="bg-BG" sz="2600" dirty="0" smtClean="0"/>
              <a:t>болнична аптека</a:t>
            </a:r>
            <a:endParaRPr lang="en-US" altLang="bg-BG" sz="2600" dirty="0" smtClean="0"/>
          </a:p>
          <a:p>
            <a:pPr eaLnBrk="1" hangingPunct="1">
              <a:lnSpc>
                <a:spcPct val="80000"/>
              </a:lnSpc>
              <a:buFont typeface="Wingdings" pitchFamily="2" charset="2"/>
              <a:buNone/>
            </a:pPr>
            <a:r>
              <a:rPr lang="en-US" altLang="bg-BG" sz="2600" dirty="0" smtClean="0"/>
              <a:t>	- </a:t>
            </a:r>
            <a:r>
              <a:rPr lang="bg-BG" altLang="bg-BG" sz="2600" dirty="0" smtClean="0"/>
              <a:t>консултативни кабинети </a:t>
            </a:r>
            <a:endParaRPr lang="en-US" altLang="bg-BG" sz="2600" dirty="0" smtClean="0"/>
          </a:p>
          <a:p>
            <a:pPr eaLnBrk="1" hangingPunct="1">
              <a:lnSpc>
                <a:spcPct val="80000"/>
              </a:lnSpc>
              <a:buFont typeface="Wingdings" pitchFamily="2" charset="2"/>
              <a:buNone/>
            </a:pPr>
            <a:r>
              <a:rPr lang="en-US" altLang="bg-BG" sz="2600" dirty="0" smtClean="0"/>
              <a:t>	- </a:t>
            </a:r>
            <a:r>
              <a:rPr lang="bg-BG" altLang="bg-BG" sz="2600" dirty="0" smtClean="0"/>
              <a:t>звена за административни</a:t>
            </a:r>
            <a:r>
              <a:rPr lang="en-US" altLang="bg-BG" sz="2600" dirty="0" smtClean="0"/>
              <a:t>, </a:t>
            </a:r>
            <a:r>
              <a:rPr lang="bg-BG" altLang="bg-BG" sz="2600" dirty="0" smtClean="0"/>
              <a:t>стопански и обслужващи дейности.</a:t>
            </a:r>
          </a:p>
        </p:txBody>
      </p:sp>
      <p:sp>
        <p:nvSpPr>
          <p:cNvPr id="2" name="Date Placeholder 1"/>
          <p:cNvSpPr>
            <a:spLocks noGrp="1"/>
          </p:cNvSpPr>
          <p:nvPr>
            <p:ph type="dt" sz="half" idx="10"/>
          </p:nvPr>
        </p:nvSpPr>
        <p:spPr/>
        <p:txBody>
          <a:bodyPr/>
          <a:lstStyle/>
          <a:p>
            <a:fld id="{B9C587BB-64C1-4814-87C6-2D34ADDFC2A6}"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046413AB-9866-4446-A3A3-03E4E56E73F7}" type="slidenum">
              <a:rPr lang="bg-BG" altLang="bg-BG"/>
              <a:pPr/>
              <a:t>86</a:t>
            </a:fld>
            <a:endParaRPr lang="bg-BG" altLang="bg-BG"/>
          </a:p>
        </p:txBody>
      </p:sp>
      <p:sp>
        <p:nvSpPr>
          <p:cNvPr id="91138" name="Rectangle 2"/>
          <p:cNvSpPr>
            <a:spLocks noGrp="1" noChangeArrowheads="1"/>
          </p:cNvSpPr>
          <p:nvPr>
            <p:ph type="title"/>
          </p:nvPr>
        </p:nvSpPr>
        <p:spPr/>
        <p:txBody>
          <a:bodyPr/>
          <a:lstStyle/>
          <a:p>
            <a:pPr eaLnBrk="1" hangingPunct="1"/>
            <a:endParaRPr lang="bg-BG" altLang="bg-BG" smtClean="0"/>
          </a:p>
        </p:txBody>
      </p:sp>
      <p:sp>
        <p:nvSpPr>
          <p:cNvPr id="91139" name="Rectangle 3"/>
          <p:cNvSpPr>
            <a:spLocks noGrp="1" noChangeArrowheads="1"/>
          </p:cNvSpPr>
          <p:nvPr>
            <p:ph type="body" idx="1"/>
          </p:nvPr>
        </p:nvSpPr>
        <p:spPr/>
        <p:txBody>
          <a:bodyPr/>
          <a:lstStyle/>
          <a:p>
            <a:pPr eaLnBrk="1" hangingPunct="1">
              <a:lnSpc>
                <a:spcPct val="90000"/>
              </a:lnSpc>
            </a:pPr>
            <a:r>
              <a:rPr lang="bg-BG" altLang="bg-BG" smtClean="0"/>
              <a:t>Клиниките, отделенията и медико-диагностичните лаборатории имат ниво на компетентност, определено в съответствие с утвърдените медицински стандарти по чл. 6, ал. 1. Нивото на компетентност се определя по ред и критерии, определени в наредбата по чл. 46, ал. 3.</a:t>
            </a:r>
          </a:p>
        </p:txBody>
      </p:sp>
      <p:sp>
        <p:nvSpPr>
          <p:cNvPr id="2" name="Date Placeholder 1"/>
          <p:cNvSpPr>
            <a:spLocks noGrp="1"/>
          </p:cNvSpPr>
          <p:nvPr>
            <p:ph type="dt" sz="half" idx="10"/>
          </p:nvPr>
        </p:nvSpPr>
        <p:spPr/>
        <p:txBody>
          <a:bodyPr/>
          <a:lstStyle/>
          <a:p>
            <a:fld id="{1EABEE91-8193-4B13-927B-EAA01592A959}"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76023C50-6081-449D-BC23-538A173406AD}" type="slidenum">
              <a:rPr lang="bg-BG" altLang="bg-BG"/>
              <a:pPr/>
              <a:t>87</a:t>
            </a:fld>
            <a:endParaRPr lang="bg-BG" altLang="bg-BG"/>
          </a:p>
        </p:txBody>
      </p:sp>
      <p:sp>
        <p:nvSpPr>
          <p:cNvPr id="92162" name="Rectangle 2"/>
          <p:cNvSpPr>
            <a:spLocks noGrp="1" noChangeArrowheads="1"/>
          </p:cNvSpPr>
          <p:nvPr>
            <p:ph type="title"/>
          </p:nvPr>
        </p:nvSpPr>
        <p:spPr/>
        <p:txBody>
          <a:bodyPr/>
          <a:lstStyle/>
          <a:p>
            <a:pPr eaLnBrk="1" hangingPunct="1"/>
            <a:endParaRPr lang="bg-BG" altLang="bg-BG" smtClean="0"/>
          </a:p>
        </p:txBody>
      </p:sp>
      <p:sp>
        <p:nvSpPr>
          <p:cNvPr id="92163" name="Rectangle 3"/>
          <p:cNvSpPr>
            <a:spLocks noGrp="1" noChangeArrowheads="1"/>
          </p:cNvSpPr>
          <p:nvPr>
            <p:ph type="body" idx="1"/>
          </p:nvPr>
        </p:nvSpPr>
        <p:spPr/>
        <p:txBody>
          <a:bodyPr/>
          <a:lstStyle/>
          <a:p>
            <a:pPr eaLnBrk="1" hangingPunct="1"/>
            <a:r>
              <a:rPr lang="bg-BG" altLang="bg-BG" sz="2600" b="1" dirty="0" smtClean="0">
                <a:solidFill>
                  <a:schemeClr val="accent1">
                    <a:lumMod val="50000"/>
                  </a:schemeClr>
                </a:solidFill>
              </a:rPr>
              <a:t>Клиниката</a:t>
            </a:r>
            <a:r>
              <a:rPr lang="bg-BG" altLang="bg-BG" sz="2600" dirty="0" smtClean="0"/>
              <a:t> е болнично звено по определена медицинска или </a:t>
            </a:r>
            <a:r>
              <a:rPr lang="bg-BG" altLang="bg-BG" sz="2600" dirty="0" err="1" smtClean="0"/>
              <a:t>дентална</a:t>
            </a:r>
            <a:r>
              <a:rPr lang="bg-BG" altLang="bg-BG" sz="2600" dirty="0" smtClean="0"/>
              <a:t> специалност, ръководено от хабилитирано лице - лекар, съответно лекар по </a:t>
            </a:r>
            <a:r>
              <a:rPr lang="bg-BG" altLang="bg-BG" sz="2600" dirty="0" err="1" smtClean="0"/>
              <a:t>дентална</a:t>
            </a:r>
            <a:r>
              <a:rPr lang="bg-BG" altLang="bg-BG" sz="2600" dirty="0" smtClean="0"/>
              <a:t> медицина, в която се извършва диагностично-лечебна дейност и се провежда обучение на студенти и/или обучение на специализанти и/или продължителна квалификация.</a:t>
            </a:r>
          </a:p>
        </p:txBody>
      </p:sp>
      <p:sp>
        <p:nvSpPr>
          <p:cNvPr id="2" name="Date Placeholder 1"/>
          <p:cNvSpPr>
            <a:spLocks noGrp="1"/>
          </p:cNvSpPr>
          <p:nvPr>
            <p:ph type="dt" sz="half" idx="10"/>
          </p:nvPr>
        </p:nvSpPr>
        <p:spPr/>
        <p:txBody>
          <a:bodyPr/>
          <a:lstStyle/>
          <a:p>
            <a:fld id="{66DC84E1-5132-4659-9ADA-11CE9B7B3FF6}"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628169D4-E19F-4E01-86B8-199D1611DC02}" type="slidenum">
              <a:rPr lang="bg-BG" altLang="bg-BG"/>
              <a:pPr/>
              <a:t>88</a:t>
            </a:fld>
            <a:endParaRPr lang="bg-BG" altLang="bg-BG"/>
          </a:p>
        </p:txBody>
      </p:sp>
      <p:sp>
        <p:nvSpPr>
          <p:cNvPr id="93186" name="Rectangle 2"/>
          <p:cNvSpPr>
            <a:spLocks noGrp="1" noChangeArrowheads="1"/>
          </p:cNvSpPr>
          <p:nvPr>
            <p:ph type="title"/>
          </p:nvPr>
        </p:nvSpPr>
        <p:spPr/>
        <p:txBody>
          <a:bodyPr/>
          <a:lstStyle/>
          <a:p>
            <a:pPr eaLnBrk="1" hangingPunct="1"/>
            <a:endParaRPr lang="bg-BG" altLang="bg-BG" smtClean="0"/>
          </a:p>
        </p:txBody>
      </p:sp>
      <p:sp>
        <p:nvSpPr>
          <p:cNvPr id="93187" name="Rectangle 3"/>
          <p:cNvSpPr>
            <a:spLocks noGrp="1" noChangeArrowheads="1"/>
          </p:cNvSpPr>
          <p:nvPr>
            <p:ph type="body" idx="1"/>
          </p:nvPr>
        </p:nvSpPr>
        <p:spPr/>
        <p:txBody>
          <a:bodyPr/>
          <a:lstStyle/>
          <a:p>
            <a:pPr eaLnBrk="1" hangingPunct="1"/>
            <a:r>
              <a:rPr lang="bg-BG" altLang="bg-BG" smtClean="0"/>
              <a:t>В клиниката могат да се откриват отделения, когато това е предвидено в правилника за устройството, дейността и вътрешния ред на лечебното заведение.</a:t>
            </a:r>
          </a:p>
        </p:txBody>
      </p:sp>
      <p:sp>
        <p:nvSpPr>
          <p:cNvPr id="2" name="Date Placeholder 1"/>
          <p:cNvSpPr>
            <a:spLocks noGrp="1"/>
          </p:cNvSpPr>
          <p:nvPr>
            <p:ph type="dt" sz="half" idx="10"/>
          </p:nvPr>
        </p:nvSpPr>
        <p:spPr/>
        <p:txBody>
          <a:bodyPr/>
          <a:lstStyle/>
          <a:p>
            <a:fld id="{36270C22-CBE8-446C-B656-D1A12544BB2C}"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11E1F4ED-63E3-43E2-B39D-16ABFFA0A776}" type="slidenum">
              <a:rPr lang="bg-BG" altLang="bg-BG"/>
              <a:pPr/>
              <a:t>89</a:t>
            </a:fld>
            <a:endParaRPr lang="bg-BG" altLang="bg-BG"/>
          </a:p>
        </p:txBody>
      </p:sp>
      <p:sp>
        <p:nvSpPr>
          <p:cNvPr id="94210" name="Rectangle 2"/>
          <p:cNvSpPr>
            <a:spLocks noGrp="1" noChangeArrowheads="1"/>
          </p:cNvSpPr>
          <p:nvPr>
            <p:ph type="title"/>
          </p:nvPr>
        </p:nvSpPr>
        <p:spPr/>
        <p:txBody>
          <a:bodyPr/>
          <a:lstStyle/>
          <a:p>
            <a:pPr eaLnBrk="1" hangingPunct="1"/>
            <a:endParaRPr lang="bg-BG" altLang="bg-BG" smtClean="0"/>
          </a:p>
        </p:txBody>
      </p:sp>
      <p:sp>
        <p:nvSpPr>
          <p:cNvPr id="94211" name="Rectangle 3"/>
          <p:cNvSpPr>
            <a:spLocks noGrp="1" noChangeArrowheads="1"/>
          </p:cNvSpPr>
          <p:nvPr>
            <p:ph type="body" idx="1"/>
          </p:nvPr>
        </p:nvSpPr>
        <p:spPr/>
        <p:txBody>
          <a:bodyPr/>
          <a:lstStyle/>
          <a:p>
            <a:pPr eaLnBrk="1" hangingPunct="1"/>
            <a:r>
              <a:rPr lang="bg-BG" altLang="bg-BG" sz="2600" b="1" dirty="0" smtClean="0">
                <a:solidFill>
                  <a:schemeClr val="accent1">
                    <a:lumMod val="50000"/>
                  </a:schemeClr>
                </a:solidFill>
              </a:rPr>
              <a:t>Отделението</a:t>
            </a:r>
            <a:r>
              <a:rPr lang="bg-BG" altLang="bg-BG" sz="2600" dirty="0" smtClean="0"/>
              <a:t> е болнично звено по определена медицинска или </a:t>
            </a:r>
            <a:r>
              <a:rPr lang="bg-BG" altLang="bg-BG" sz="2600" dirty="0" err="1" smtClean="0"/>
              <a:t>дентална</a:t>
            </a:r>
            <a:r>
              <a:rPr lang="bg-BG" altLang="bg-BG" sz="2600" dirty="0" smtClean="0"/>
              <a:t> специалност, ръководено от лекар, съответно лекар по </a:t>
            </a:r>
            <a:r>
              <a:rPr lang="bg-BG" altLang="bg-BG" sz="2600" dirty="0" err="1" smtClean="0"/>
              <a:t>дентална</a:t>
            </a:r>
            <a:r>
              <a:rPr lang="bg-BG" altLang="bg-BG" sz="2600" dirty="0" smtClean="0"/>
              <a:t> медицина, с призната медицинска специалност, в която се извършва диагностично-лечебна дейност. В отделението може да се провежда следдипломно обучение на специализанти или продължителна квалификация.</a:t>
            </a:r>
          </a:p>
        </p:txBody>
      </p:sp>
      <p:sp>
        <p:nvSpPr>
          <p:cNvPr id="2" name="Date Placeholder 1"/>
          <p:cNvSpPr>
            <a:spLocks noGrp="1"/>
          </p:cNvSpPr>
          <p:nvPr>
            <p:ph type="dt" sz="half" idx="10"/>
          </p:nvPr>
        </p:nvSpPr>
        <p:spPr/>
        <p:txBody>
          <a:bodyPr/>
          <a:lstStyle/>
          <a:p>
            <a:fld id="{9105D855-CAA8-4C49-AC94-91DD006E2A93}"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92843CDC-3300-4DF3-836A-AA17D6DCE198}" type="slidenum">
              <a:rPr lang="bg-BG" altLang="bg-BG"/>
              <a:pPr/>
              <a:t>9</a:t>
            </a:fld>
            <a:endParaRPr lang="bg-BG" altLang="bg-BG"/>
          </a:p>
        </p:txBody>
      </p:sp>
      <p:sp>
        <p:nvSpPr>
          <p:cNvPr id="11266" name="Rectangle 2"/>
          <p:cNvSpPr>
            <a:spLocks noGrp="1" noChangeArrowheads="1"/>
          </p:cNvSpPr>
          <p:nvPr>
            <p:ph type="title"/>
          </p:nvPr>
        </p:nvSpPr>
        <p:spPr/>
        <p:txBody>
          <a:bodyPr/>
          <a:lstStyle/>
          <a:p>
            <a:pPr eaLnBrk="1" hangingPunct="1"/>
            <a:r>
              <a:rPr lang="bg-BG" altLang="bg-BG" sz="3600" smtClean="0"/>
              <a:t>Лечебните заведения се учредяват от:</a:t>
            </a:r>
          </a:p>
        </p:txBody>
      </p:sp>
      <p:sp>
        <p:nvSpPr>
          <p:cNvPr id="11267" name="Rectangle 3"/>
          <p:cNvSpPr>
            <a:spLocks noGrp="1" noChangeArrowheads="1"/>
          </p:cNvSpPr>
          <p:nvPr>
            <p:ph type="body" idx="1"/>
          </p:nvPr>
        </p:nvSpPr>
        <p:spPr/>
        <p:txBody>
          <a:bodyPr/>
          <a:lstStyle/>
          <a:p>
            <a:pPr eaLnBrk="1" hangingPunct="1">
              <a:lnSpc>
                <a:spcPct val="90000"/>
              </a:lnSpc>
              <a:buFont typeface="Wingdings" pitchFamily="2" charset="2"/>
              <a:buNone/>
            </a:pPr>
            <a:r>
              <a:rPr lang="bg-BG" altLang="bg-BG" sz="2600" smtClean="0">
                <a:solidFill>
                  <a:schemeClr val="tx1"/>
                </a:solidFill>
              </a:rPr>
              <a:t>1.</a:t>
            </a:r>
            <a:r>
              <a:rPr lang="bg-BG" altLang="bg-BG" sz="2600" smtClean="0"/>
              <a:t> физически лица - лекари и лекари по дентална медицина;</a:t>
            </a:r>
          </a:p>
          <a:p>
            <a:pPr eaLnBrk="1" hangingPunct="1">
              <a:lnSpc>
                <a:spcPct val="90000"/>
              </a:lnSpc>
              <a:buFont typeface="Wingdings" pitchFamily="2" charset="2"/>
              <a:buNone/>
            </a:pPr>
            <a:r>
              <a:rPr lang="bg-BG" altLang="bg-BG" sz="2600" smtClean="0">
                <a:solidFill>
                  <a:schemeClr val="tx1"/>
                </a:solidFill>
              </a:rPr>
              <a:t>2.</a:t>
            </a:r>
            <a:r>
              <a:rPr lang="bg-BG" altLang="bg-BG" sz="2600" smtClean="0"/>
              <a:t> еднолични търговци или еднолични търговски дружества, регистрирани от лекари и лекари по дентална медицина; в случаите, когато лечебното заведение се учредява като еднолично търговско дружество, едноличният собственик управлява и представлява лечебното заведение.</a:t>
            </a:r>
          </a:p>
        </p:txBody>
      </p:sp>
      <p:sp>
        <p:nvSpPr>
          <p:cNvPr id="2" name="Date Placeholder 1"/>
          <p:cNvSpPr>
            <a:spLocks noGrp="1"/>
          </p:cNvSpPr>
          <p:nvPr>
            <p:ph type="dt" sz="half" idx="10"/>
          </p:nvPr>
        </p:nvSpPr>
        <p:spPr/>
        <p:txBody>
          <a:bodyPr/>
          <a:lstStyle/>
          <a:p>
            <a:fld id="{E4AD670B-EEBA-4290-8F43-85E0C6F48C9F}"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F11C6F84-B86A-42BD-B1A5-646B7B03B9A4}" type="slidenum">
              <a:rPr lang="bg-BG" altLang="bg-BG"/>
              <a:pPr/>
              <a:t>90</a:t>
            </a:fld>
            <a:endParaRPr lang="bg-BG" altLang="bg-BG"/>
          </a:p>
        </p:txBody>
      </p:sp>
      <p:sp>
        <p:nvSpPr>
          <p:cNvPr id="95234" name="Rectangle 2"/>
          <p:cNvSpPr>
            <a:spLocks noGrp="1" noChangeArrowheads="1"/>
          </p:cNvSpPr>
          <p:nvPr>
            <p:ph type="title"/>
          </p:nvPr>
        </p:nvSpPr>
        <p:spPr/>
        <p:txBody>
          <a:bodyPr/>
          <a:lstStyle/>
          <a:p>
            <a:pPr eaLnBrk="1" hangingPunct="1"/>
            <a:endParaRPr lang="bg-BG" altLang="bg-BG" smtClean="0"/>
          </a:p>
        </p:txBody>
      </p:sp>
      <p:sp>
        <p:nvSpPr>
          <p:cNvPr id="95235" name="Rectangle 3"/>
          <p:cNvSpPr>
            <a:spLocks noGrp="1" noChangeArrowheads="1"/>
          </p:cNvSpPr>
          <p:nvPr>
            <p:ph type="body" idx="1"/>
          </p:nvPr>
        </p:nvSpPr>
        <p:spPr/>
        <p:txBody>
          <a:bodyPr/>
          <a:lstStyle/>
          <a:p>
            <a:pPr eaLnBrk="1" hangingPunct="1"/>
            <a:r>
              <a:rPr lang="bg-BG" altLang="bg-BG" smtClean="0"/>
              <a:t>Медико-диагностични, медико-технически лаборатории и отделения без легла са звена, в които се извършват дейности, подпомагащи пряко диагностично-лечебния процес.</a:t>
            </a:r>
          </a:p>
        </p:txBody>
      </p:sp>
      <p:sp>
        <p:nvSpPr>
          <p:cNvPr id="2" name="Date Placeholder 1"/>
          <p:cNvSpPr>
            <a:spLocks noGrp="1"/>
          </p:cNvSpPr>
          <p:nvPr>
            <p:ph type="dt" sz="half" idx="10"/>
          </p:nvPr>
        </p:nvSpPr>
        <p:spPr/>
        <p:txBody>
          <a:bodyPr/>
          <a:lstStyle/>
          <a:p>
            <a:fld id="{01376447-FF39-4572-9516-9ED29F479A66}"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42CD8A10-D530-4869-B0C8-48F235713184}" type="slidenum">
              <a:rPr lang="bg-BG" altLang="bg-BG"/>
              <a:pPr/>
              <a:t>91</a:t>
            </a:fld>
            <a:endParaRPr lang="bg-BG" altLang="bg-BG"/>
          </a:p>
        </p:txBody>
      </p:sp>
      <p:sp>
        <p:nvSpPr>
          <p:cNvPr id="96258" name="Rectangle 2"/>
          <p:cNvSpPr>
            <a:spLocks noGrp="1" noChangeArrowheads="1"/>
          </p:cNvSpPr>
          <p:nvPr>
            <p:ph type="title"/>
          </p:nvPr>
        </p:nvSpPr>
        <p:spPr/>
        <p:txBody>
          <a:bodyPr/>
          <a:lstStyle/>
          <a:p>
            <a:pPr eaLnBrk="1" hangingPunct="1"/>
            <a:endParaRPr lang="bg-BG" altLang="bg-BG" smtClean="0"/>
          </a:p>
        </p:txBody>
      </p:sp>
      <p:sp>
        <p:nvSpPr>
          <p:cNvPr id="96259" name="Rectangle 3"/>
          <p:cNvSpPr>
            <a:spLocks noGrp="1" noChangeArrowheads="1"/>
          </p:cNvSpPr>
          <p:nvPr>
            <p:ph type="body" idx="1"/>
          </p:nvPr>
        </p:nvSpPr>
        <p:spPr/>
        <p:txBody>
          <a:bodyPr/>
          <a:lstStyle/>
          <a:p>
            <a:pPr eaLnBrk="1" hangingPunct="1"/>
            <a:r>
              <a:rPr lang="bg-BG" altLang="bg-BG" smtClean="0"/>
              <a:t>Консултативните кабинети извършват прегледи и прием на пациенти, нуждаещи се от хоспитализация или контролни прегледи след дехоспитализация.</a:t>
            </a:r>
          </a:p>
        </p:txBody>
      </p:sp>
      <p:sp>
        <p:nvSpPr>
          <p:cNvPr id="2" name="Date Placeholder 1"/>
          <p:cNvSpPr>
            <a:spLocks noGrp="1"/>
          </p:cNvSpPr>
          <p:nvPr>
            <p:ph type="dt" sz="half" idx="10"/>
          </p:nvPr>
        </p:nvSpPr>
        <p:spPr/>
        <p:txBody>
          <a:bodyPr/>
          <a:lstStyle/>
          <a:p>
            <a:fld id="{F699FB2C-8188-405B-B4C5-9E03222067C2}"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EAC0B5EB-B182-4ABA-B196-64B435F648CC}" type="slidenum">
              <a:rPr lang="bg-BG" altLang="bg-BG"/>
              <a:pPr/>
              <a:t>92</a:t>
            </a:fld>
            <a:endParaRPr lang="bg-BG" altLang="bg-BG"/>
          </a:p>
        </p:txBody>
      </p:sp>
      <p:sp>
        <p:nvSpPr>
          <p:cNvPr id="97282" name="Rectangle 2"/>
          <p:cNvSpPr>
            <a:spLocks noGrp="1" noChangeArrowheads="1"/>
          </p:cNvSpPr>
          <p:nvPr>
            <p:ph type="title"/>
          </p:nvPr>
        </p:nvSpPr>
        <p:spPr/>
        <p:txBody>
          <a:bodyPr/>
          <a:lstStyle/>
          <a:p>
            <a:pPr eaLnBrk="1" hangingPunct="1"/>
            <a:endParaRPr lang="bg-BG" altLang="bg-BG" smtClean="0"/>
          </a:p>
        </p:txBody>
      </p:sp>
      <p:sp>
        <p:nvSpPr>
          <p:cNvPr id="97283" name="Rectangle 3"/>
          <p:cNvSpPr>
            <a:spLocks noGrp="1" noChangeArrowheads="1"/>
          </p:cNvSpPr>
          <p:nvPr>
            <p:ph type="body" idx="1"/>
          </p:nvPr>
        </p:nvSpPr>
        <p:spPr/>
        <p:txBody>
          <a:bodyPr/>
          <a:lstStyle/>
          <a:p>
            <a:pPr eaLnBrk="1" hangingPunct="1"/>
            <a:r>
              <a:rPr lang="bg-BG" altLang="bg-BG" smtClean="0"/>
              <a:t>Административни, стопански и обслужващи звена в лечебно заведение за болнична помощ са всички, които не участват пряко в диагностично-лечебната дейност.</a:t>
            </a:r>
          </a:p>
        </p:txBody>
      </p:sp>
      <p:sp>
        <p:nvSpPr>
          <p:cNvPr id="2" name="Date Placeholder 1"/>
          <p:cNvSpPr>
            <a:spLocks noGrp="1"/>
          </p:cNvSpPr>
          <p:nvPr>
            <p:ph type="dt" sz="half" idx="10"/>
          </p:nvPr>
        </p:nvSpPr>
        <p:spPr/>
        <p:txBody>
          <a:bodyPr/>
          <a:lstStyle/>
          <a:p>
            <a:fld id="{23E62EC4-6588-4052-A937-599E32B715C9}"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E4BBABE7-2FE5-4B26-9FC0-D8F3002FB4BD}" type="slidenum">
              <a:rPr lang="bg-BG" altLang="bg-BG"/>
              <a:pPr/>
              <a:t>93</a:t>
            </a:fld>
            <a:endParaRPr lang="bg-BG" altLang="bg-BG"/>
          </a:p>
        </p:txBody>
      </p:sp>
      <p:sp>
        <p:nvSpPr>
          <p:cNvPr id="98306" name="Rectangle 2"/>
          <p:cNvSpPr>
            <a:spLocks noGrp="1" noChangeArrowheads="1"/>
          </p:cNvSpPr>
          <p:nvPr>
            <p:ph type="title"/>
          </p:nvPr>
        </p:nvSpPr>
        <p:spPr/>
        <p:txBody>
          <a:bodyPr/>
          <a:lstStyle/>
          <a:p>
            <a:pPr eaLnBrk="1" hangingPunct="1"/>
            <a:endParaRPr lang="bg-BG" altLang="bg-BG" smtClean="0"/>
          </a:p>
        </p:txBody>
      </p:sp>
      <p:sp>
        <p:nvSpPr>
          <p:cNvPr id="98307" name="Rectangle 3"/>
          <p:cNvSpPr>
            <a:spLocks noGrp="1" noChangeArrowheads="1"/>
          </p:cNvSpPr>
          <p:nvPr>
            <p:ph type="body" idx="1"/>
          </p:nvPr>
        </p:nvSpPr>
        <p:spPr/>
        <p:txBody>
          <a:bodyPr/>
          <a:lstStyle/>
          <a:p>
            <a:pPr eaLnBrk="1" hangingPunct="1"/>
            <a:r>
              <a:rPr lang="bg-BG" altLang="bg-BG" smtClean="0"/>
              <a:t>Стопанските и обслужващите дейности или част от тях, осъществявани в лечебните заведения, могат да се възлагат на външни лица чрез договор за поръчка или изработка.</a:t>
            </a:r>
          </a:p>
        </p:txBody>
      </p:sp>
      <p:sp>
        <p:nvSpPr>
          <p:cNvPr id="2" name="Date Placeholder 1"/>
          <p:cNvSpPr>
            <a:spLocks noGrp="1"/>
          </p:cNvSpPr>
          <p:nvPr>
            <p:ph type="dt" sz="half" idx="10"/>
          </p:nvPr>
        </p:nvSpPr>
        <p:spPr/>
        <p:txBody>
          <a:bodyPr/>
          <a:lstStyle/>
          <a:p>
            <a:fld id="{D44B519F-5526-4598-8475-943535974363}"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8D4EC0C-84BA-468D-A2F1-B8C708075BDA}" type="slidenum">
              <a:rPr lang="bg-BG" altLang="bg-BG"/>
              <a:pPr/>
              <a:t>94</a:t>
            </a:fld>
            <a:endParaRPr lang="bg-BG" altLang="bg-BG"/>
          </a:p>
        </p:txBody>
      </p:sp>
      <p:sp>
        <p:nvSpPr>
          <p:cNvPr id="99330" name="Rectangle 2"/>
          <p:cNvSpPr>
            <a:spLocks noGrp="1" noChangeArrowheads="1"/>
          </p:cNvSpPr>
          <p:nvPr>
            <p:ph type="title"/>
          </p:nvPr>
        </p:nvSpPr>
        <p:spPr/>
        <p:txBody>
          <a:bodyPr/>
          <a:lstStyle/>
          <a:p>
            <a:pPr eaLnBrk="1" hangingPunct="1"/>
            <a:r>
              <a:rPr lang="bg-BG" altLang="bg-BG" sz="2800" b="1" dirty="0" smtClean="0">
                <a:solidFill>
                  <a:schemeClr val="accent1">
                    <a:lumMod val="50000"/>
                  </a:schemeClr>
                </a:solidFill>
              </a:rPr>
              <a:t>Раздел II.</a:t>
            </a:r>
            <a:br>
              <a:rPr lang="bg-BG" altLang="bg-BG" sz="2800" b="1" dirty="0" smtClean="0">
                <a:solidFill>
                  <a:schemeClr val="accent1">
                    <a:lumMod val="50000"/>
                  </a:schemeClr>
                </a:solidFill>
              </a:rPr>
            </a:br>
            <a:r>
              <a:rPr lang="bg-BG" altLang="bg-BG" sz="2800" b="1" dirty="0" smtClean="0">
                <a:solidFill>
                  <a:schemeClr val="accent1">
                    <a:lumMod val="50000"/>
                  </a:schemeClr>
                </a:solidFill>
              </a:rPr>
              <a:t>Управление и контрол на лечебните заведения</a:t>
            </a:r>
          </a:p>
        </p:txBody>
      </p:sp>
      <p:sp>
        <p:nvSpPr>
          <p:cNvPr id="99331" name="Rectangle 3"/>
          <p:cNvSpPr>
            <a:spLocks noGrp="1" noChangeArrowheads="1"/>
          </p:cNvSpPr>
          <p:nvPr>
            <p:ph type="body" idx="1"/>
          </p:nvPr>
        </p:nvSpPr>
        <p:spPr/>
        <p:txBody>
          <a:bodyPr/>
          <a:lstStyle/>
          <a:p>
            <a:pPr eaLnBrk="1" hangingPunct="1"/>
            <a:r>
              <a:rPr lang="bg-BG" altLang="bg-BG" dirty="0" smtClean="0"/>
              <a:t>Органите на управление и контрол на лечебните заведения, извън тези по чл. 5, ал. 1, се определят от юридическата форма, в която е образувано лечебното заведение.</a:t>
            </a:r>
          </a:p>
        </p:txBody>
      </p:sp>
      <p:sp>
        <p:nvSpPr>
          <p:cNvPr id="2" name="Date Placeholder 1"/>
          <p:cNvSpPr>
            <a:spLocks noGrp="1"/>
          </p:cNvSpPr>
          <p:nvPr>
            <p:ph type="dt" sz="half" idx="10"/>
          </p:nvPr>
        </p:nvSpPr>
        <p:spPr/>
        <p:txBody>
          <a:bodyPr/>
          <a:lstStyle/>
          <a:p>
            <a:fld id="{16881F42-D142-42E1-A30C-7026F626BA61}"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6A78A512-D377-4325-9E40-CB5DF25A08DD}" type="slidenum">
              <a:rPr lang="bg-BG" altLang="bg-BG"/>
              <a:pPr/>
              <a:t>95</a:t>
            </a:fld>
            <a:endParaRPr lang="bg-BG" altLang="bg-BG"/>
          </a:p>
        </p:txBody>
      </p:sp>
      <p:sp>
        <p:nvSpPr>
          <p:cNvPr id="100354" name="Rectangle 2"/>
          <p:cNvSpPr>
            <a:spLocks noGrp="1" noChangeArrowheads="1"/>
          </p:cNvSpPr>
          <p:nvPr>
            <p:ph type="title"/>
          </p:nvPr>
        </p:nvSpPr>
        <p:spPr/>
        <p:txBody>
          <a:bodyPr/>
          <a:lstStyle/>
          <a:p>
            <a:pPr eaLnBrk="1" hangingPunct="1"/>
            <a:endParaRPr lang="bg-BG" altLang="bg-BG" smtClean="0"/>
          </a:p>
        </p:txBody>
      </p:sp>
      <p:sp>
        <p:nvSpPr>
          <p:cNvPr id="100355" name="Rectangle 3"/>
          <p:cNvSpPr>
            <a:spLocks noGrp="1" noChangeArrowheads="1"/>
          </p:cNvSpPr>
          <p:nvPr>
            <p:ph type="body" idx="1"/>
          </p:nvPr>
        </p:nvSpPr>
        <p:spPr/>
        <p:txBody>
          <a:bodyPr/>
          <a:lstStyle/>
          <a:p>
            <a:pPr eaLnBrk="1" hangingPunct="1"/>
            <a:r>
              <a:rPr lang="bg-BG" altLang="bg-BG" smtClean="0"/>
              <a:t>Общото събрание на съдружниците, акционерите или член-кооператорите на лечебното заведение назначава и освобождава членовете на органите на управление и контрол и определя възнагражденията им.</a:t>
            </a:r>
          </a:p>
        </p:txBody>
      </p:sp>
      <p:sp>
        <p:nvSpPr>
          <p:cNvPr id="2" name="Date Placeholder 1"/>
          <p:cNvSpPr>
            <a:spLocks noGrp="1"/>
          </p:cNvSpPr>
          <p:nvPr>
            <p:ph type="dt" sz="half" idx="10"/>
          </p:nvPr>
        </p:nvSpPr>
        <p:spPr/>
        <p:txBody>
          <a:bodyPr/>
          <a:lstStyle/>
          <a:p>
            <a:fld id="{80A9DAED-C0A4-4DB0-8657-2B9D2FF04A39}"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B465059C-E9F7-4733-A269-323617611731}" type="slidenum">
              <a:rPr lang="bg-BG" altLang="bg-BG"/>
              <a:pPr/>
              <a:t>96</a:t>
            </a:fld>
            <a:endParaRPr lang="bg-BG" altLang="bg-BG"/>
          </a:p>
        </p:txBody>
      </p:sp>
      <p:sp>
        <p:nvSpPr>
          <p:cNvPr id="101378" name="Rectangle 2"/>
          <p:cNvSpPr>
            <a:spLocks noGrp="1" noChangeArrowheads="1"/>
          </p:cNvSpPr>
          <p:nvPr>
            <p:ph type="title"/>
          </p:nvPr>
        </p:nvSpPr>
        <p:spPr/>
        <p:txBody>
          <a:bodyPr/>
          <a:lstStyle/>
          <a:p>
            <a:pPr eaLnBrk="1" hangingPunct="1"/>
            <a:endParaRPr lang="bg-BG" altLang="bg-BG" smtClean="0"/>
          </a:p>
        </p:txBody>
      </p:sp>
      <p:sp>
        <p:nvSpPr>
          <p:cNvPr id="101379" name="Rectangle 3"/>
          <p:cNvSpPr>
            <a:spLocks noGrp="1" noChangeArrowheads="1"/>
          </p:cNvSpPr>
          <p:nvPr>
            <p:ph type="body" idx="1"/>
          </p:nvPr>
        </p:nvSpPr>
        <p:spPr>
          <a:xfrm>
            <a:off x="179512" y="1905000"/>
            <a:ext cx="8712968" cy="4114800"/>
          </a:xfrm>
        </p:spPr>
        <p:txBody>
          <a:bodyPr/>
          <a:lstStyle/>
          <a:p>
            <a:r>
              <a:rPr lang="bg-BG" sz="2400" dirty="0" smtClean="0">
                <a:solidFill>
                  <a:srgbClr val="FF0000"/>
                </a:solidFill>
              </a:rPr>
              <a:t>Управител, съответно изпълнителен директор, на лечебното заведение може да бъде само лице с образователно-квалификационна степен "магистър" по медицина, съответно </a:t>
            </a:r>
            <a:r>
              <a:rPr lang="bg-BG" sz="2400" dirty="0" err="1" smtClean="0">
                <a:solidFill>
                  <a:srgbClr val="FF0000"/>
                </a:solidFill>
              </a:rPr>
              <a:t>дентална</a:t>
            </a:r>
            <a:r>
              <a:rPr lang="bg-BG" sz="2400" dirty="0" smtClean="0">
                <a:solidFill>
                  <a:srgbClr val="FF0000"/>
                </a:solidFill>
              </a:rPr>
              <a:t> медицина, и с квалификация по здравен мениджмънт или лице с образователно-квалификационна степен "магистър" по икономика и управление и с придобита образователна и/или научна степен, специалност или преминато обучение за повишаване на квалификацията по чл. 43 от Закона за висшето образование в областта на здравния мениджмънт.</a:t>
            </a:r>
            <a:endParaRPr lang="bg-BG" sz="2400" dirty="0">
              <a:solidFill>
                <a:srgbClr val="FF0000"/>
              </a:solidFill>
            </a:endParaRPr>
          </a:p>
        </p:txBody>
      </p:sp>
      <p:sp>
        <p:nvSpPr>
          <p:cNvPr id="2" name="Date Placeholder 1"/>
          <p:cNvSpPr>
            <a:spLocks noGrp="1"/>
          </p:cNvSpPr>
          <p:nvPr>
            <p:ph type="dt" sz="half" idx="10"/>
          </p:nvPr>
        </p:nvSpPr>
        <p:spPr/>
        <p:txBody>
          <a:bodyPr/>
          <a:lstStyle/>
          <a:p>
            <a:fld id="{32F5E856-966B-4339-8BDC-1D9184CABA64}"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5706FE7B-90A9-4903-A3AC-B15AE14F9BED}" type="slidenum">
              <a:rPr lang="bg-BG" altLang="bg-BG"/>
              <a:pPr/>
              <a:t>97</a:t>
            </a:fld>
            <a:endParaRPr lang="bg-BG" altLang="bg-BG"/>
          </a:p>
        </p:txBody>
      </p:sp>
      <p:sp>
        <p:nvSpPr>
          <p:cNvPr id="102402" name="Rectangle 2"/>
          <p:cNvSpPr>
            <a:spLocks noGrp="1" noChangeArrowheads="1"/>
          </p:cNvSpPr>
          <p:nvPr>
            <p:ph type="title"/>
          </p:nvPr>
        </p:nvSpPr>
        <p:spPr/>
        <p:txBody>
          <a:bodyPr/>
          <a:lstStyle/>
          <a:p>
            <a:pPr eaLnBrk="1" hangingPunct="1"/>
            <a:endParaRPr lang="bg-BG" altLang="bg-BG" smtClean="0"/>
          </a:p>
        </p:txBody>
      </p:sp>
      <p:sp>
        <p:nvSpPr>
          <p:cNvPr id="102403" name="Rectangle 3"/>
          <p:cNvSpPr>
            <a:spLocks noGrp="1" noChangeArrowheads="1"/>
          </p:cNvSpPr>
          <p:nvPr>
            <p:ph type="body" idx="1"/>
          </p:nvPr>
        </p:nvSpPr>
        <p:spPr>
          <a:xfrm>
            <a:off x="323528" y="1628800"/>
            <a:ext cx="8496944" cy="4392488"/>
          </a:xfrm>
        </p:spPr>
        <p:txBody>
          <a:bodyPr/>
          <a:lstStyle/>
          <a:p>
            <a:pPr eaLnBrk="1" hangingPunct="1"/>
            <a:r>
              <a:rPr lang="bg-BG" altLang="bg-BG" sz="2600" dirty="0" smtClean="0"/>
              <a:t>Държавни и общински лечебни заведения - еднолични акционерни дружества, имат едностепенна система на управление.</a:t>
            </a:r>
          </a:p>
          <a:p>
            <a:pPr eaLnBrk="1" hangingPunct="1"/>
            <a:r>
              <a:rPr lang="bg-BG" altLang="bg-BG" sz="2600" dirty="0"/>
              <a:t>Управителите, съответно изпълнителните директори, на държавни и общински лечебни заведения за болнична помощ и </a:t>
            </a:r>
            <a:r>
              <a:rPr lang="bg-BG" altLang="bg-BG" sz="2600" dirty="0" smtClean="0"/>
              <a:t>ДКЦ </a:t>
            </a:r>
            <a:r>
              <a:rPr lang="bg-BG" altLang="bg-BG" sz="2600" dirty="0"/>
              <a:t>- еднолични търговски дружества, се определят от собственика след конкурс за срок три години. Условията и редът за провеждане на конкурса се определят с наредба на министъра на здравеопазването.</a:t>
            </a:r>
          </a:p>
          <a:p>
            <a:pPr eaLnBrk="1" hangingPunct="1"/>
            <a:endParaRPr lang="bg-BG" altLang="bg-BG" dirty="0" smtClean="0"/>
          </a:p>
        </p:txBody>
      </p:sp>
      <p:sp>
        <p:nvSpPr>
          <p:cNvPr id="2" name="Date Placeholder 1"/>
          <p:cNvSpPr>
            <a:spLocks noGrp="1"/>
          </p:cNvSpPr>
          <p:nvPr>
            <p:ph type="dt" sz="half" idx="10"/>
          </p:nvPr>
        </p:nvSpPr>
        <p:spPr/>
        <p:txBody>
          <a:bodyPr/>
          <a:lstStyle/>
          <a:p>
            <a:fld id="{1A7F7A0F-6247-4196-BA61-2A58CC9D33DB}"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BCF4D502-5E9B-4D88-A3C2-829A3CFF8EA0}" type="slidenum">
              <a:rPr lang="bg-BG" altLang="bg-BG"/>
              <a:pPr/>
              <a:t>98</a:t>
            </a:fld>
            <a:endParaRPr lang="bg-BG" altLang="bg-BG"/>
          </a:p>
        </p:txBody>
      </p:sp>
      <p:sp>
        <p:nvSpPr>
          <p:cNvPr id="104450" name="Rectangle 2"/>
          <p:cNvSpPr>
            <a:spLocks noGrp="1" noChangeArrowheads="1"/>
          </p:cNvSpPr>
          <p:nvPr>
            <p:ph type="title"/>
          </p:nvPr>
        </p:nvSpPr>
        <p:spPr/>
        <p:txBody>
          <a:bodyPr/>
          <a:lstStyle/>
          <a:p>
            <a:pPr eaLnBrk="1" hangingPunct="1"/>
            <a:endParaRPr lang="bg-BG" altLang="bg-BG" smtClean="0"/>
          </a:p>
        </p:txBody>
      </p:sp>
      <p:sp>
        <p:nvSpPr>
          <p:cNvPr id="104451" name="Rectangle 3"/>
          <p:cNvSpPr>
            <a:spLocks noGrp="1" noChangeArrowheads="1"/>
          </p:cNvSpPr>
          <p:nvPr>
            <p:ph type="body" idx="1"/>
          </p:nvPr>
        </p:nvSpPr>
        <p:spPr>
          <a:xfrm>
            <a:off x="251520" y="1905000"/>
            <a:ext cx="8640960" cy="4114800"/>
          </a:xfrm>
        </p:spPr>
        <p:txBody>
          <a:bodyPr/>
          <a:lstStyle/>
          <a:p>
            <a:pPr eaLnBrk="1" hangingPunct="1"/>
            <a:r>
              <a:rPr lang="bg-BG" altLang="bg-BG" sz="2600" dirty="0" smtClean="0"/>
              <a:t>В лечебните </a:t>
            </a:r>
            <a:r>
              <a:rPr lang="bg-BG" altLang="bg-BG" sz="2600" dirty="0"/>
              <a:t>заведения за болнична помощ има главна медицинска сестра (</a:t>
            </a:r>
            <a:r>
              <a:rPr lang="bg-BG" altLang="bg-BG" sz="2600" dirty="0" smtClean="0"/>
              <a:t>акушерка, рехабилитатор).</a:t>
            </a:r>
          </a:p>
          <a:p>
            <a:pPr eaLnBrk="1" hangingPunct="1"/>
            <a:r>
              <a:rPr lang="bg-BG" altLang="bg-BG" sz="2600" dirty="0"/>
              <a:t>Управлението на </a:t>
            </a:r>
            <a:r>
              <a:rPr lang="bg-BG" altLang="bg-BG" sz="2600" dirty="0" smtClean="0"/>
              <a:t>структурите, осъществяващи медицинските дейности в </a:t>
            </a:r>
            <a:r>
              <a:rPr lang="bg-BG" altLang="bg-BG" sz="2600" dirty="0"/>
              <a:t>лечебните заведения за болнична </a:t>
            </a:r>
            <a:r>
              <a:rPr lang="bg-BG" altLang="bg-BG" sz="2600" dirty="0" smtClean="0"/>
              <a:t>помощ </a:t>
            </a:r>
            <a:r>
              <a:rPr lang="bg-BG" altLang="bg-BG" sz="2600" dirty="0"/>
              <a:t>се извършва от началник на клиника, отделение, медико-диагностична и медико-техническа лаборатория, старша медицинска сестра (акушерка, лаборант, рехабилитатор).</a:t>
            </a:r>
          </a:p>
          <a:p>
            <a:pPr eaLnBrk="1" hangingPunct="1"/>
            <a:endParaRPr lang="bg-BG" altLang="bg-BG" dirty="0"/>
          </a:p>
          <a:p>
            <a:pPr eaLnBrk="1" hangingPunct="1"/>
            <a:endParaRPr lang="bg-BG" altLang="bg-BG" dirty="0" smtClean="0"/>
          </a:p>
        </p:txBody>
      </p:sp>
      <p:sp>
        <p:nvSpPr>
          <p:cNvPr id="2" name="Date Placeholder 1"/>
          <p:cNvSpPr>
            <a:spLocks noGrp="1"/>
          </p:cNvSpPr>
          <p:nvPr>
            <p:ph type="dt" sz="half" idx="10"/>
          </p:nvPr>
        </p:nvSpPr>
        <p:spPr/>
        <p:txBody>
          <a:bodyPr/>
          <a:lstStyle/>
          <a:p>
            <a:fld id="{0A52A518-A2EA-4E5E-B95D-2FDDEE56313B}"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fld id="{6F315576-9E78-4B1E-989C-76D06D038F19}" type="slidenum">
              <a:rPr lang="bg-BG" altLang="bg-BG"/>
              <a:pPr/>
              <a:t>99</a:t>
            </a:fld>
            <a:endParaRPr lang="bg-BG" altLang="bg-BG"/>
          </a:p>
        </p:txBody>
      </p:sp>
      <p:sp>
        <p:nvSpPr>
          <p:cNvPr id="107522" name="Rectangle 2"/>
          <p:cNvSpPr>
            <a:spLocks noGrp="1" noChangeArrowheads="1"/>
          </p:cNvSpPr>
          <p:nvPr>
            <p:ph type="title"/>
          </p:nvPr>
        </p:nvSpPr>
        <p:spPr/>
        <p:txBody>
          <a:bodyPr/>
          <a:lstStyle/>
          <a:p>
            <a:pPr eaLnBrk="1" hangingPunct="1"/>
            <a:r>
              <a:rPr lang="bg-BG" altLang="bg-BG" sz="2800" dirty="0" smtClean="0"/>
              <a:t>Със заповед на ръководителя на лечебното заведение за болнична помощ се създават:</a:t>
            </a:r>
          </a:p>
        </p:txBody>
      </p:sp>
      <p:sp>
        <p:nvSpPr>
          <p:cNvPr id="107523" name="Rectangle 3"/>
          <p:cNvSpPr>
            <a:spLocks noGrp="1" noChangeArrowheads="1"/>
          </p:cNvSpPr>
          <p:nvPr>
            <p:ph type="body" idx="1"/>
          </p:nvPr>
        </p:nvSpPr>
        <p:spPr>
          <a:xfrm>
            <a:off x="467544" y="1700808"/>
            <a:ext cx="8352928" cy="4114800"/>
          </a:xfrm>
        </p:spPr>
        <p:txBody>
          <a:bodyPr/>
          <a:lstStyle/>
          <a:p>
            <a:pPr marL="571500" indent="-571500" eaLnBrk="1" hangingPunct="1">
              <a:buFont typeface="Wingdings" pitchFamily="2" charset="2"/>
              <a:buAutoNum type="arabicPeriod"/>
            </a:pPr>
            <a:r>
              <a:rPr lang="bg-BG" altLang="bg-BG" sz="2600" dirty="0" smtClean="0"/>
              <a:t>медицински съвет;</a:t>
            </a:r>
          </a:p>
          <a:p>
            <a:pPr marL="571500" indent="-571500" eaLnBrk="1" hangingPunct="1">
              <a:buFont typeface="Wingdings" pitchFamily="2" charset="2"/>
              <a:buAutoNum type="arabicPeriod"/>
            </a:pPr>
            <a:r>
              <a:rPr lang="bg-BG" altLang="bg-BG" sz="2600" dirty="0" smtClean="0"/>
              <a:t>лечебно-контролна комисия;</a:t>
            </a:r>
          </a:p>
          <a:p>
            <a:pPr marL="571500" indent="-571500" eaLnBrk="1" hangingPunct="1">
              <a:buFont typeface="Wingdings" pitchFamily="2" charset="2"/>
              <a:buAutoNum type="arabicPeriod"/>
            </a:pPr>
            <a:r>
              <a:rPr lang="bg-BG" altLang="bg-BG" sz="2600" dirty="0" smtClean="0"/>
              <a:t>комисия по </a:t>
            </a:r>
            <a:r>
              <a:rPr lang="bg-BG" altLang="bg-BG" sz="2600" dirty="0" err="1" smtClean="0"/>
              <a:t>вътреболнични</a:t>
            </a:r>
            <a:r>
              <a:rPr lang="bg-BG" altLang="bg-BG" sz="2600" dirty="0" smtClean="0"/>
              <a:t> инфекции;</a:t>
            </a:r>
          </a:p>
          <a:p>
            <a:pPr marL="571500" indent="-571500" eaLnBrk="1" hangingPunct="1">
              <a:buFont typeface="Wingdings" pitchFamily="2" charset="2"/>
              <a:buAutoNum type="arabicPeriod"/>
            </a:pPr>
            <a:r>
              <a:rPr lang="bg-BG" altLang="bg-BG" sz="2600" dirty="0" smtClean="0"/>
              <a:t>съвет по здравни грижи.</a:t>
            </a:r>
          </a:p>
          <a:p>
            <a:pPr eaLnBrk="1" hangingPunct="1"/>
            <a:r>
              <a:rPr lang="bg-BG" altLang="bg-BG" sz="2600" dirty="0"/>
              <a:t>С правилника за устройството, дейността и вътрешния ред на лечебното заведение могат да се </a:t>
            </a:r>
            <a:r>
              <a:rPr lang="bg-BG" altLang="bg-BG" sz="2600" dirty="0" smtClean="0"/>
              <a:t>създават и комисии </a:t>
            </a:r>
            <a:r>
              <a:rPr lang="bg-BG" altLang="bg-BG" sz="2600" dirty="0"/>
              <a:t>по медицинска етика, лекарствена политика</a:t>
            </a:r>
            <a:r>
              <a:rPr lang="bg-BG" altLang="bg-BG" sz="2600" dirty="0" smtClean="0"/>
              <a:t>, развитие </a:t>
            </a:r>
            <a:r>
              <a:rPr lang="bg-BG" altLang="bg-BG" sz="2600" dirty="0"/>
              <a:t>на информационното </a:t>
            </a:r>
            <a:r>
              <a:rPr lang="bg-BG" altLang="bg-BG" sz="2600" dirty="0" smtClean="0"/>
              <a:t>осигуряване и др.</a:t>
            </a:r>
            <a:endParaRPr lang="bg-BG" altLang="bg-BG" sz="2600" dirty="0"/>
          </a:p>
          <a:p>
            <a:pPr marL="571500" indent="-571500" eaLnBrk="1" hangingPunct="1">
              <a:buFont typeface="Wingdings" pitchFamily="2" charset="2"/>
              <a:buAutoNum type="arabicPeriod"/>
            </a:pPr>
            <a:endParaRPr lang="bg-BG" altLang="bg-BG" dirty="0" smtClean="0"/>
          </a:p>
        </p:txBody>
      </p:sp>
      <p:sp>
        <p:nvSpPr>
          <p:cNvPr id="2" name="Date Placeholder 1"/>
          <p:cNvSpPr>
            <a:spLocks noGrp="1"/>
          </p:cNvSpPr>
          <p:nvPr>
            <p:ph type="dt" sz="half" idx="10"/>
          </p:nvPr>
        </p:nvSpPr>
        <p:spPr/>
        <p:txBody>
          <a:bodyPr/>
          <a:lstStyle/>
          <a:p>
            <a:fld id="{39B624F0-C33C-458D-A121-DC2A58A6DA01}" type="datetime1">
              <a:rPr lang="en-US" altLang="en-US" smtClean="0"/>
              <a:t>3/2/2017</a:t>
            </a:fld>
            <a:endParaRPr lang="bg-BG" altLang="bg-BG"/>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cho">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Template>
  <TotalTime>735</TotalTime>
  <Words>4478</Words>
  <Application>Microsoft Office PowerPoint</Application>
  <PresentationFormat>On-screen Show (4:3)</PresentationFormat>
  <Paragraphs>550</Paragraphs>
  <Slides>108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108</vt:i4>
      </vt:variant>
    </vt:vector>
  </HeadingPairs>
  <TitlesOfParts>
    <vt:vector size="115" baseType="lpstr">
      <vt:lpstr>Arial Unicode MS</vt:lpstr>
      <vt:lpstr>Arial</vt:lpstr>
      <vt:lpstr>Arial Black</vt:lpstr>
      <vt:lpstr>Calibri</vt:lpstr>
      <vt:lpstr>Times New Roman</vt:lpstr>
      <vt:lpstr>Wingdings</vt:lpstr>
      <vt:lpstr>Echo</vt:lpstr>
      <vt:lpstr>PowerPoint Presentation</vt:lpstr>
      <vt:lpstr>ЗАКОН ЗА ЛЕЧЕБНИТЕ ЗАВЕДЕНИЯ</vt:lpstr>
      <vt:lpstr>ЗАКОН ЗА ЛЕЧЕБНИТЕ ЗАВЕДЕНИЯ. СТРУКТУРА.</vt:lpstr>
      <vt:lpstr>ЗЛЗ Част първа.ОБЩА ЧАСТ</vt:lpstr>
      <vt:lpstr>Лечебни заведения</vt:lpstr>
      <vt:lpstr>Лечебни заведения. Дейности</vt:lpstr>
      <vt:lpstr>Лечебни заведения. Дейности</vt:lpstr>
      <vt:lpstr>Лечебни заведения</vt:lpstr>
      <vt:lpstr>Лечебните заведения се учредяват от:</vt:lpstr>
      <vt:lpstr>PowerPoint Presentation</vt:lpstr>
      <vt:lpstr>PowerPoint Presentation</vt:lpstr>
      <vt:lpstr>ЛЗ по чл.5 ал.1</vt:lpstr>
      <vt:lpstr>PowerPoint Presentation</vt:lpstr>
      <vt:lpstr>PowerPoint Presentation</vt:lpstr>
      <vt:lpstr>PowerPoint Presentation</vt:lpstr>
      <vt:lpstr>PowerPoint Presentation</vt:lpstr>
      <vt:lpstr>Част втора. ЛЕЧЕБНИ ЗАВЕДЕНИЯ</vt:lpstr>
      <vt:lpstr>Лечебни заведения за извънболнична помощ са:</vt:lpstr>
      <vt:lpstr>Лечебни заведения за извънболнична помощ са:</vt:lpstr>
      <vt:lpstr>Лечебни заведения за болнична помощ са:</vt:lpstr>
      <vt:lpstr>Видове болници</vt:lpstr>
      <vt:lpstr>Университетски болници</vt:lpstr>
      <vt:lpstr>Лечебни заведения по този закон са и:</vt:lpstr>
      <vt:lpstr>PowerPoint Presentation</vt:lpstr>
      <vt:lpstr>Амбулаториите за първична или специализирана извънболнична помощ </vt:lpstr>
      <vt:lpstr>Амбулаториите за първична или специализирана извънболнична помощ</vt:lpstr>
      <vt:lpstr>Амбулаториите за първична или специализирана извънболнична помощ</vt:lpstr>
      <vt:lpstr>Амбулаториите за първична или специализирана извънболнична помощ</vt:lpstr>
      <vt:lpstr>Индивидуална практика за първична медицинска помощ</vt:lpstr>
      <vt:lpstr>Индивидуална практика за специализирана медицинска помощ</vt:lpstr>
      <vt:lpstr>Групова практика за първична медицинска помощ</vt:lpstr>
      <vt:lpstr>Групова практика за специализирана медицинска помощ</vt:lpstr>
      <vt:lpstr>Медицински център</vt:lpstr>
      <vt:lpstr>Дентален център </vt:lpstr>
      <vt:lpstr>PowerPoint Presentation</vt:lpstr>
      <vt:lpstr>PowerPoint Presentation</vt:lpstr>
      <vt:lpstr>Диагностично-консултативният център </vt:lpstr>
      <vt:lpstr>Диагностично-консултативният център</vt:lpstr>
      <vt:lpstr>Самостоятелната медико-диагностична лаборатория </vt:lpstr>
      <vt:lpstr>Самостоятелната медико-техническа лаборатория </vt:lpstr>
      <vt:lpstr>PowerPoint Presentation</vt:lpstr>
      <vt:lpstr>PowerPoint Presentation</vt:lpstr>
      <vt:lpstr>Лечебно заведение за болнична помощ </vt:lpstr>
      <vt:lpstr>Лечебно заведение за болнична помощ. Дейности.</vt:lpstr>
      <vt:lpstr>Болници за активно лечение</vt:lpstr>
      <vt:lpstr>Болници за долекуване и продължително лечение </vt:lpstr>
      <vt:lpstr>Болници за рехабилитация </vt:lpstr>
      <vt:lpstr>Многопрофилна болница</vt:lpstr>
      <vt:lpstr>Специализирана болница</vt:lpstr>
      <vt:lpstr>PowerPoint Presentation</vt:lpstr>
      <vt:lpstr>Център за спешна медицинска помощ (ЦСМП)</vt:lpstr>
      <vt:lpstr>Център за трансфузионна хематология (ЦТХ)</vt:lpstr>
      <vt:lpstr>Център за психично здраве (ЦПЗ)</vt:lpstr>
      <vt:lpstr>Център за психично здраве (ЦПЗ)</vt:lpstr>
      <vt:lpstr>Център за кожно-венерически заболявания (ЦКВЗ)</vt:lpstr>
      <vt:lpstr>Център за кожно-венерически заболявания (ЦКВЗ)</vt:lpstr>
      <vt:lpstr>Комплексен онкологичен център (КОЦ)</vt:lpstr>
      <vt:lpstr>Комплексен онкологичен център</vt:lpstr>
      <vt:lpstr>Дом за медико-социални грижи </vt:lpstr>
      <vt:lpstr>Центърът за комплексно обслужване на деца с увреждания и хронични заболявания</vt:lpstr>
      <vt:lpstr>Център за комплексно обслужване на деца с увреждания и хронични заболявания</vt:lpstr>
      <vt:lpstr>Център за комплексно обслужване на деца с увреждания и хронични заболявания</vt:lpstr>
      <vt:lpstr>Хоспис</vt:lpstr>
      <vt:lpstr>Диализен център </vt:lpstr>
      <vt:lpstr>Тъканната банка </vt:lpstr>
      <vt:lpstr>PowerPoint Presentation</vt:lpstr>
      <vt:lpstr>PowerPoint Presentation</vt:lpstr>
      <vt:lpstr>Национална здравна карта</vt:lpstr>
      <vt:lpstr>Национална здравна карта</vt:lpstr>
      <vt:lpstr>Областна здравна карта</vt:lpstr>
      <vt:lpstr>Областните здравни карти съдържат:</vt:lpstr>
      <vt:lpstr>Национална здравна карта</vt:lpstr>
      <vt:lpstr>Националната здравна карта съдържа:</vt:lpstr>
      <vt:lpstr>Националната здравна карта съдържа:</vt:lpstr>
      <vt:lpstr>Национална здравна карта</vt:lpstr>
      <vt:lpstr>PowerPoint Presentation</vt:lpstr>
      <vt:lpstr>Раздел I. Създаване на лечебните заведения</vt:lpstr>
      <vt:lpstr>PowerPoint Presentation</vt:lpstr>
      <vt:lpstr>Раздел II. Регистрация</vt:lpstr>
      <vt:lpstr>PowerPoint Presentation</vt:lpstr>
      <vt:lpstr>Раздел III. Разрешение за осъществяване на дейност</vt:lpstr>
      <vt:lpstr>PowerPoint Presentation</vt:lpstr>
      <vt:lpstr>Раздел IV. Закриване на лечебните заведения</vt:lpstr>
      <vt:lpstr>PowerPoint Presentation</vt:lpstr>
      <vt:lpstr>Раздел I. Структура на лечебните заведения за болнична помощ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Раздел II. Управление и контрол на лечебните заведения</vt:lpstr>
      <vt:lpstr>PowerPoint Presentation</vt:lpstr>
      <vt:lpstr>PowerPoint Presentation</vt:lpstr>
      <vt:lpstr>PowerPoint Presentation</vt:lpstr>
      <vt:lpstr>PowerPoint Presentation</vt:lpstr>
      <vt:lpstr>Със заповед на ръководителя на лечебното заведение за болнична помощ се създават:</vt:lpstr>
      <vt:lpstr>Раздел IV. Болнично настоятелство</vt:lpstr>
      <vt:lpstr>PowerPoint Presentation</vt:lpstr>
      <vt:lpstr>Aкредитацията се извършва за:</vt:lpstr>
      <vt:lpstr>PowerPoint Presentation</vt:lpstr>
      <vt:lpstr>PowerPoint Presentation</vt:lpstr>
      <vt:lpstr>PowerPoint Presentation</vt:lpstr>
      <vt:lpstr>PowerPoint Presentation</vt:lpstr>
      <vt:lpstr>PowerPoint Presentation</vt:lpstr>
      <vt:lpstr>PowerPoint Presentation</vt:lpstr>
    </vt:vector>
  </TitlesOfParts>
  <Company>MU-Pleven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 ЗА ЛЕЧЕБНИТЕ ЗАВЕДЕНИЯ</dc:title>
  <dc:creator>Nadia Veleva</dc:creator>
  <cp:lastModifiedBy>Tzanev-MU</cp:lastModifiedBy>
  <cp:revision>102</cp:revision>
  <dcterms:created xsi:type="dcterms:W3CDTF">2012-02-23T08:06:23Z</dcterms:created>
  <dcterms:modified xsi:type="dcterms:W3CDTF">2017-03-02T08:06:41Z</dcterms:modified>
</cp:coreProperties>
</file>