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64" r:id="rId2"/>
    <p:sldId id="341" r:id="rId3"/>
    <p:sldId id="265" r:id="rId4"/>
    <p:sldId id="268" r:id="rId5"/>
    <p:sldId id="266" r:id="rId6"/>
    <p:sldId id="336" r:id="rId7"/>
    <p:sldId id="274" r:id="rId8"/>
    <p:sldId id="272" r:id="rId9"/>
    <p:sldId id="273" r:id="rId10"/>
    <p:sldId id="299" r:id="rId11"/>
    <p:sldId id="307" r:id="rId12"/>
    <p:sldId id="312" r:id="rId13"/>
    <p:sldId id="302" r:id="rId14"/>
    <p:sldId id="339" r:id="rId15"/>
    <p:sldId id="277" r:id="rId16"/>
    <p:sldId id="263" r:id="rId17"/>
    <p:sldId id="300" r:id="rId18"/>
    <p:sldId id="291" r:id="rId19"/>
    <p:sldId id="278" r:id="rId20"/>
    <p:sldId id="313" r:id="rId21"/>
    <p:sldId id="315" r:id="rId22"/>
    <p:sldId id="295" r:id="rId23"/>
    <p:sldId id="317" r:id="rId24"/>
    <p:sldId id="319" r:id="rId25"/>
    <p:sldId id="297" r:id="rId26"/>
    <p:sldId id="283" r:id="rId27"/>
    <p:sldId id="282" r:id="rId28"/>
    <p:sldId id="284" r:id="rId29"/>
    <p:sldId id="286" r:id="rId30"/>
    <p:sldId id="321" r:id="rId31"/>
    <p:sldId id="288" r:id="rId32"/>
    <p:sldId id="323" r:id="rId33"/>
    <p:sldId id="287" r:id="rId34"/>
    <p:sldId id="298" r:id="rId35"/>
    <p:sldId id="333" r:id="rId36"/>
    <p:sldId id="342" r:id="rId37"/>
    <p:sldId id="344" r:id="rId38"/>
    <p:sldId id="343" r:id="rId39"/>
    <p:sldId id="324" r:id="rId40"/>
    <p:sldId id="325" r:id="rId4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388" autoAdjust="0"/>
  </p:normalViewPr>
  <p:slideViewPr>
    <p:cSldViewPr>
      <p:cViewPr varScale="1">
        <p:scale>
          <a:sx n="106" d="100"/>
          <a:sy n="106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80947-04D5-428A-A6B5-03FBF919271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98B08C24-8D16-45D5-8006-A3306737D119}">
      <dgm:prSet phldrT="[Text]"/>
      <dgm:spPr/>
      <dgm:t>
        <a:bodyPr/>
        <a:lstStyle/>
        <a:p>
          <a:r>
            <a:rPr lang="bg-BG" dirty="0" smtClean="0"/>
            <a:t>3.1.</a:t>
          </a:r>
          <a:endParaRPr lang="bg-BG" dirty="0"/>
        </a:p>
      </dgm:t>
    </dgm:pt>
    <dgm:pt modelId="{8EA9930B-0509-411C-A190-0BD3A43AE481}" type="parTrans" cxnId="{799D151F-8C3C-4B20-9E3B-A43B7B0098D9}">
      <dgm:prSet/>
      <dgm:spPr/>
      <dgm:t>
        <a:bodyPr/>
        <a:lstStyle/>
        <a:p>
          <a:endParaRPr lang="bg-BG"/>
        </a:p>
      </dgm:t>
    </dgm:pt>
    <dgm:pt modelId="{D0763B82-7689-4589-8FE3-1707DEFA0325}" type="sibTrans" cxnId="{799D151F-8C3C-4B20-9E3B-A43B7B0098D9}">
      <dgm:prSet/>
      <dgm:spPr/>
      <dgm:t>
        <a:bodyPr/>
        <a:lstStyle/>
        <a:p>
          <a:endParaRPr lang="bg-BG"/>
        </a:p>
      </dgm:t>
    </dgm:pt>
    <dgm:pt modelId="{79EBB6CE-2008-4B98-A06C-6DA7375F2017}">
      <dgm:prSet phldrT="[Text]" phldr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bg-BG" sz="1300" dirty="0"/>
        </a:p>
      </dgm:t>
    </dgm:pt>
    <dgm:pt modelId="{B7491781-AA9D-4612-9E66-67F5D5437399}" type="parTrans" cxnId="{C660FDCC-0C8D-41F2-9126-092ED73DA701}">
      <dgm:prSet/>
      <dgm:spPr/>
      <dgm:t>
        <a:bodyPr/>
        <a:lstStyle/>
        <a:p>
          <a:endParaRPr lang="bg-BG"/>
        </a:p>
      </dgm:t>
    </dgm:pt>
    <dgm:pt modelId="{DC7BFD85-79EC-4DB1-B80A-F79C00AC2519}" type="sibTrans" cxnId="{C660FDCC-0C8D-41F2-9126-092ED73DA701}">
      <dgm:prSet/>
      <dgm:spPr/>
      <dgm:t>
        <a:bodyPr/>
        <a:lstStyle/>
        <a:p>
          <a:endParaRPr lang="bg-BG"/>
        </a:p>
      </dgm:t>
    </dgm:pt>
    <dgm:pt modelId="{BFCE775C-1420-4B28-9244-384E2C51C40F}">
      <dgm:prSet phldrT="[Text]"/>
      <dgm:spPr/>
      <dgm:t>
        <a:bodyPr/>
        <a:lstStyle/>
        <a:p>
          <a:r>
            <a:rPr lang="bg-BG" dirty="0" smtClean="0"/>
            <a:t>3.2.</a:t>
          </a:r>
          <a:endParaRPr lang="bg-BG" dirty="0"/>
        </a:p>
      </dgm:t>
    </dgm:pt>
    <dgm:pt modelId="{678CE4A4-BBC2-47CB-97EA-33043FDCAA67}" type="parTrans" cxnId="{B496C55A-3439-4EF0-A8FF-C870BAC544A7}">
      <dgm:prSet/>
      <dgm:spPr/>
      <dgm:t>
        <a:bodyPr/>
        <a:lstStyle/>
        <a:p>
          <a:endParaRPr lang="bg-BG"/>
        </a:p>
      </dgm:t>
    </dgm:pt>
    <dgm:pt modelId="{F1551B1A-DBA4-4FB7-ADF1-5E19D83FDEDE}" type="sibTrans" cxnId="{B496C55A-3439-4EF0-A8FF-C870BAC544A7}">
      <dgm:prSet/>
      <dgm:spPr/>
      <dgm:t>
        <a:bodyPr/>
        <a:lstStyle/>
        <a:p>
          <a:endParaRPr lang="bg-BG"/>
        </a:p>
      </dgm:t>
    </dgm:pt>
    <dgm:pt modelId="{C961DA90-7DC4-408F-84AD-C633AE53AB90}">
      <dgm:prSet phldrT="[Text]" phldr="1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bg-BG" sz="2800" dirty="0"/>
        </a:p>
      </dgm:t>
    </dgm:pt>
    <dgm:pt modelId="{399330CF-54E2-4B10-8F95-C09F63423965}" type="parTrans" cxnId="{7023FBDF-21D6-4FA0-8F0D-56C8814720DE}">
      <dgm:prSet/>
      <dgm:spPr/>
      <dgm:t>
        <a:bodyPr/>
        <a:lstStyle/>
        <a:p>
          <a:endParaRPr lang="bg-BG"/>
        </a:p>
      </dgm:t>
    </dgm:pt>
    <dgm:pt modelId="{D92FFB62-3D01-44FE-9A01-FB8C74805080}" type="sibTrans" cxnId="{7023FBDF-21D6-4FA0-8F0D-56C8814720DE}">
      <dgm:prSet/>
      <dgm:spPr/>
      <dgm:t>
        <a:bodyPr/>
        <a:lstStyle/>
        <a:p>
          <a:endParaRPr lang="bg-BG"/>
        </a:p>
      </dgm:t>
    </dgm:pt>
    <dgm:pt modelId="{77F97BBC-E57C-48EC-9272-2AAF71B28E9C}">
      <dgm:prSet phldrT="[Text]"/>
      <dgm:spPr/>
      <dgm:t>
        <a:bodyPr/>
        <a:lstStyle/>
        <a:p>
          <a:r>
            <a:rPr lang="bg-BG" dirty="0" smtClean="0"/>
            <a:t>3.</a:t>
          </a:r>
          <a:r>
            <a:rPr lang="bg-BG" dirty="0" err="1" smtClean="0"/>
            <a:t>3</a:t>
          </a:r>
          <a:r>
            <a:rPr lang="bg-BG" dirty="0" smtClean="0"/>
            <a:t>.</a:t>
          </a:r>
          <a:endParaRPr lang="bg-BG" dirty="0"/>
        </a:p>
      </dgm:t>
    </dgm:pt>
    <dgm:pt modelId="{4B3B46CB-ABAA-40E2-AECD-6D4FFDD0386E}" type="parTrans" cxnId="{6AC3BA95-42B9-457D-BDDB-27D7F3E2C07E}">
      <dgm:prSet/>
      <dgm:spPr/>
      <dgm:t>
        <a:bodyPr/>
        <a:lstStyle/>
        <a:p>
          <a:endParaRPr lang="bg-BG"/>
        </a:p>
      </dgm:t>
    </dgm:pt>
    <dgm:pt modelId="{D7AA37F3-DCA0-417B-A17C-1445AB0F95D2}" type="sibTrans" cxnId="{6AC3BA95-42B9-457D-BDDB-27D7F3E2C07E}">
      <dgm:prSet/>
      <dgm:spPr/>
      <dgm:t>
        <a:bodyPr/>
        <a:lstStyle/>
        <a:p>
          <a:endParaRPr lang="bg-BG"/>
        </a:p>
      </dgm:t>
    </dgm:pt>
    <dgm:pt modelId="{415E03E5-B43D-4D97-B9D5-C81017442A6C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g-BG" sz="2800" dirty="0" smtClean="0">
              <a:solidFill>
                <a:schemeClr val="tx2"/>
              </a:solidFill>
            </a:rPr>
            <a:t>Работни места, укрепващи здравето</a:t>
          </a:r>
          <a:endParaRPr lang="bg-BG" sz="2800" dirty="0">
            <a:solidFill>
              <a:schemeClr val="tx2"/>
            </a:solidFill>
          </a:endParaRPr>
        </a:p>
      </dgm:t>
    </dgm:pt>
    <dgm:pt modelId="{6C9DF504-8B49-4000-B477-42F5DB66A81C}" type="parTrans" cxnId="{80B33CB3-C253-447D-BC78-71F1271757A8}">
      <dgm:prSet/>
      <dgm:spPr/>
      <dgm:t>
        <a:bodyPr/>
        <a:lstStyle/>
        <a:p>
          <a:endParaRPr lang="bg-BG"/>
        </a:p>
      </dgm:t>
    </dgm:pt>
    <dgm:pt modelId="{F38F9889-D18F-4443-AAAB-E89777AC8BA0}" type="sibTrans" cxnId="{80B33CB3-C253-447D-BC78-71F1271757A8}">
      <dgm:prSet/>
      <dgm:spPr/>
      <dgm:t>
        <a:bodyPr/>
        <a:lstStyle/>
        <a:p>
          <a:endParaRPr lang="bg-BG"/>
        </a:p>
      </dgm:t>
    </dgm:pt>
    <dgm:pt modelId="{C0307BE5-8DA2-4037-A373-9D2D15035A2D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bg-BG" sz="1100" dirty="0"/>
        </a:p>
      </dgm:t>
    </dgm:pt>
    <dgm:pt modelId="{FF3B9501-A07C-4FFC-AED1-D1A34D9F55DE}" type="parTrans" cxnId="{0D2CA945-4BB0-457B-A7CF-184489B804F3}">
      <dgm:prSet/>
      <dgm:spPr/>
      <dgm:t>
        <a:bodyPr/>
        <a:lstStyle/>
        <a:p>
          <a:endParaRPr lang="bg-BG"/>
        </a:p>
      </dgm:t>
    </dgm:pt>
    <dgm:pt modelId="{426728C3-B78F-45D6-BC6F-4D717B72C7C1}" type="sibTrans" cxnId="{0D2CA945-4BB0-457B-A7CF-184489B804F3}">
      <dgm:prSet/>
      <dgm:spPr/>
      <dgm:t>
        <a:bodyPr/>
        <a:lstStyle/>
        <a:p>
          <a:endParaRPr lang="bg-BG"/>
        </a:p>
      </dgm:t>
    </dgm:pt>
    <dgm:pt modelId="{B1452559-3807-4693-88DD-012DD76F09AE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g-BG" sz="2800" dirty="0" smtClean="0">
              <a:solidFill>
                <a:schemeClr val="tx2"/>
              </a:solidFill>
            </a:rPr>
            <a:t>Градове за здраве</a:t>
          </a:r>
          <a:endParaRPr lang="bg-BG" sz="2800" dirty="0">
            <a:solidFill>
              <a:schemeClr val="tx2"/>
            </a:solidFill>
          </a:endParaRPr>
        </a:p>
      </dgm:t>
    </dgm:pt>
    <dgm:pt modelId="{FC0520F4-649C-4DA7-9A09-515DF7990BCB}" type="sibTrans" cxnId="{269FE5DB-5178-4D66-8B82-7FE126749ABE}">
      <dgm:prSet/>
      <dgm:spPr/>
      <dgm:t>
        <a:bodyPr/>
        <a:lstStyle/>
        <a:p>
          <a:endParaRPr lang="bg-BG"/>
        </a:p>
      </dgm:t>
    </dgm:pt>
    <dgm:pt modelId="{E2A2F390-B0C6-45E6-B2C9-27734CC74BEC}" type="parTrans" cxnId="{269FE5DB-5178-4D66-8B82-7FE126749ABE}">
      <dgm:prSet/>
      <dgm:spPr/>
      <dgm:t>
        <a:bodyPr/>
        <a:lstStyle/>
        <a:p>
          <a:endParaRPr lang="bg-BG"/>
        </a:p>
      </dgm:t>
    </dgm:pt>
    <dgm:pt modelId="{E70F9BB6-9DA6-4087-B8B7-2A5CEC9196E4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g-BG" sz="2800" dirty="0" smtClean="0">
              <a:solidFill>
                <a:schemeClr val="tx2"/>
              </a:solidFill>
            </a:rPr>
            <a:t>Училища за здраве</a:t>
          </a:r>
          <a:endParaRPr lang="bg-BG" sz="2800" dirty="0">
            <a:solidFill>
              <a:schemeClr val="tx2"/>
            </a:solidFill>
          </a:endParaRPr>
        </a:p>
      </dgm:t>
    </dgm:pt>
    <dgm:pt modelId="{B6297E67-4B7E-4CD0-B2A6-B2F72A232B43}" type="parTrans" cxnId="{E1184707-DFBF-4A72-8F66-1E289017C47B}">
      <dgm:prSet/>
      <dgm:spPr/>
      <dgm:t>
        <a:bodyPr/>
        <a:lstStyle/>
        <a:p>
          <a:endParaRPr lang="bg-BG"/>
        </a:p>
      </dgm:t>
    </dgm:pt>
    <dgm:pt modelId="{4F4DCA3A-E9F9-453E-B568-1B7E3C846242}" type="sibTrans" cxnId="{E1184707-DFBF-4A72-8F66-1E289017C47B}">
      <dgm:prSet/>
      <dgm:spPr/>
      <dgm:t>
        <a:bodyPr/>
        <a:lstStyle/>
        <a:p>
          <a:endParaRPr lang="bg-BG"/>
        </a:p>
      </dgm:t>
    </dgm:pt>
    <dgm:pt modelId="{64458ECC-17E9-4604-975E-C4687E2BD917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bg-BG" sz="1100" dirty="0"/>
        </a:p>
      </dgm:t>
    </dgm:pt>
    <dgm:pt modelId="{1586ECD5-2DF3-49E8-AD58-E3E2E1897D11}" type="parTrans" cxnId="{D3ADC500-B34D-4AB6-AE74-E32290589CE4}">
      <dgm:prSet/>
      <dgm:spPr/>
      <dgm:t>
        <a:bodyPr/>
        <a:lstStyle/>
        <a:p>
          <a:endParaRPr lang="bg-BG"/>
        </a:p>
      </dgm:t>
    </dgm:pt>
    <dgm:pt modelId="{F869F6E9-42E1-471E-9516-8E8F58D76585}" type="sibTrans" cxnId="{D3ADC500-B34D-4AB6-AE74-E32290589CE4}">
      <dgm:prSet/>
      <dgm:spPr/>
      <dgm:t>
        <a:bodyPr/>
        <a:lstStyle/>
        <a:p>
          <a:endParaRPr lang="bg-BG"/>
        </a:p>
      </dgm:t>
    </dgm:pt>
    <dgm:pt modelId="{5CFD1263-72F9-4063-8F8B-8ECB0021A843}">
      <dgm:prSet phldrT="[Text]" phldr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bg-BG" sz="1300" dirty="0"/>
        </a:p>
      </dgm:t>
    </dgm:pt>
    <dgm:pt modelId="{45ABA689-38AA-4CD8-A574-EE01D779989A}" type="sibTrans" cxnId="{0A65469A-7E8C-4E5F-8738-B230F8A374C5}">
      <dgm:prSet/>
      <dgm:spPr/>
      <dgm:t>
        <a:bodyPr/>
        <a:lstStyle/>
        <a:p>
          <a:endParaRPr lang="bg-BG"/>
        </a:p>
      </dgm:t>
    </dgm:pt>
    <dgm:pt modelId="{969BA5BB-928A-402D-B4CA-DAB8A927FE85}" type="parTrans" cxnId="{0A65469A-7E8C-4E5F-8738-B230F8A374C5}">
      <dgm:prSet/>
      <dgm:spPr/>
      <dgm:t>
        <a:bodyPr/>
        <a:lstStyle/>
        <a:p>
          <a:endParaRPr lang="bg-BG"/>
        </a:p>
      </dgm:t>
    </dgm:pt>
    <dgm:pt modelId="{F949544D-FD7C-4D42-A8CD-AC3320787C80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bg-BG" sz="2800" dirty="0"/>
        </a:p>
      </dgm:t>
    </dgm:pt>
    <dgm:pt modelId="{FC80B022-FEA5-4803-BE9F-B55042057241}" type="parTrans" cxnId="{1E6547EF-ABB9-40DD-BD4B-60029E943E74}">
      <dgm:prSet/>
      <dgm:spPr/>
      <dgm:t>
        <a:bodyPr/>
        <a:lstStyle/>
        <a:p>
          <a:endParaRPr lang="bg-BG"/>
        </a:p>
      </dgm:t>
    </dgm:pt>
    <dgm:pt modelId="{2BD45E45-E5BA-49CB-B217-96E60F9D78F3}" type="sibTrans" cxnId="{1E6547EF-ABB9-40DD-BD4B-60029E943E74}">
      <dgm:prSet/>
      <dgm:spPr/>
      <dgm:t>
        <a:bodyPr/>
        <a:lstStyle/>
        <a:p>
          <a:endParaRPr lang="bg-BG"/>
        </a:p>
      </dgm:t>
    </dgm:pt>
    <dgm:pt modelId="{82EA8826-BA57-4690-9853-6369EBFA46B1}">
      <dgm:prSet phldrT="[Text]"/>
      <dgm:spPr/>
      <dgm:t>
        <a:bodyPr/>
        <a:lstStyle/>
        <a:p>
          <a:r>
            <a:rPr lang="bg-BG" dirty="0" smtClean="0"/>
            <a:t>3.</a:t>
          </a:r>
          <a:r>
            <a:rPr lang="en-US" dirty="0" smtClean="0"/>
            <a:t>4</a:t>
          </a:r>
          <a:r>
            <a:rPr lang="bg-BG" dirty="0" smtClean="0"/>
            <a:t>.</a:t>
          </a:r>
          <a:endParaRPr lang="bg-BG" dirty="0"/>
        </a:p>
      </dgm:t>
    </dgm:pt>
    <dgm:pt modelId="{544FE877-8457-4D33-9F64-426618DAA258}" type="parTrans" cxnId="{6590FE3F-54AD-4DE8-80D2-65FFA2999F88}">
      <dgm:prSet/>
      <dgm:spPr/>
      <dgm:t>
        <a:bodyPr/>
        <a:lstStyle/>
        <a:p>
          <a:endParaRPr lang="bg-BG"/>
        </a:p>
      </dgm:t>
    </dgm:pt>
    <dgm:pt modelId="{841BBCA3-7CE8-4A8B-916E-34DF33FFE641}" type="sibTrans" cxnId="{6590FE3F-54AD-4DE8-80D2-65FFA2999F88}">
      <dgm:prSet/>
      <dgm:spPr/>
      <dgm:t>
        <a:bodyPr/>
        <a:lstStyle/>
        <a:p>
          <a:endParaRPr lang="bg-BG"/>
        </a:p>
      </dgm:t>
    </dgm:pt>
    <dgm:pt modelId="{E6B9A01D-4046-476D-B8D5-71730809FC72}">
      <dgm:prSet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bg-BG" dirty="0" smtClean="0">
              <a:solidFill>
                <a:schemeClr val="tx2"/>
              </a:solidFill>
            </a:rPr>
            <a:t>Болници, укрепващи здравето</a:t>
          </a:r>
          <a:endParaRPr lang="bg-BG" dirty="0"/>
        </a:p>
      </dgm:t>
    </dgm:pt>
    <dgm:pt modelId="{B39D1D70-9024-4067-BEB6-89135EC107C9}" type="parTrans" cxnId="{DCFB492B-926E-4B77-A2FF-89CB8DDCF74A}">
      <dgm:prSet/>
      <dgm:spPr/>
      <dgm:t>
        <a:bodyPr/>
        <a:lstStyle/>
        <a:p>
          <a:endParaRPr lang="bg-BG"/>
        </a:p>
      </dgm:t>
    </dgm:pt>
    <dgm:pt modelId="{C31A5FA1-F726-42E5-B1DF-5970AE6A2CE3}" type="sibTrans" cxnId="{DCFB492B-926E-4B77-A2FF-89CB8DDCF74A}">
      <dgm:prSet/>
      <dgm:spPr/>
      <dgm:t>
        <a:bodyPr/>
        <a:lstStyle/>
        <a:p>
          <a:endParaRPr lang="bg-BG"/>
        </a:p>
      </dgm:t>
    </dgm:pt>
    <dgm:pt modelId="{E703CC43-6501-4F8B-BFB0-AAAA6565B632}" type="pres">
      <dgm:prSet presAssocID="{7DD80947-04D5-428A-A6B5-03FBF91927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89300D3-6A1A-4445-B743-768B3F7682C4}" type="pres">
      <dgm:prSet presAssocID="{98B08C24-8D16-45D5-8006-A3306737D119}" presName="composite" presStyleCnt="0"/>
      <dgm:spPr/>
    </dgm:pt>
    <dgm:pt modelId="{703207D8-C2C5-45B0-A711-B1FCDD9A99B5}" type="pres">
      <dgm:prSet presAssocID="{98B08C24-8D16-45D5-8006-A3306737D11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1926C6C-AF2D-46F7-B3B4-8D2A4C09A337}" type="pres">
      <dgm:prSet presAssocID="{98B08C24-8D16-45D5-8006-A3306737D119}" presName="descendantText" presStyleLbl="alignAcc1" presStyleIdx="0" presStyleCnt="4" custLinFactNeighborX="745" custLinFactNeighborY="-1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234F992-AE23-4FC3-B977-B1814118A18A}" type="pres">
      <dgm:prSet presAssocID="{D0763B82-7689-4589-8FE3-1707DEFA0325}" presName="sp" presStyleCnt="0"/>
      <dgm:spPr/>
    </dgm:pt>
    <dgm:pt modelId="{729B22EF-5A4D-4239-BEFF-9DF28CE83A08}" type="pres">
      <dgm:prSet presAssocID="{BFCE775C-1420-4B28-9244-384E2C51C40F}" presName="composite" presStyleCnt="0"/>
      <dgm:spPr/>
    </dgm:pt>
    <dgm:pt modelId="{6C4B18CE-EF22-407A-9253-BBF28CB01168}" type="pres">
      <dgm:prSet presAssocID="{BFCE775C-1420-4B28-9244-384E2C51C40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70718C3-E6CB-4EE9-811E-71837ADFD843}" type="pres">
      <dgm:prSet presAssocID="{BFCE775C-1420-4B28-9244-384E2C51C40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806E944-CD0A-4BD7-A8FB-2A5C2DF3103A}" type="pres">
      <dgm:prSet presAssocID="{F1551B1A-DBA4-4FB7-ADF1-5E19D83FDEDE}" presName="sp" presStyleCnt="0"/>
      <dgm:spPr/>
    </dgm:pt>
    <dgm:pt modelId="{30B10C77-ED97-4A0C-9344-C57F1A4267D3}" type="pres">
      <dgm:prSet presAssocID="{77F97BBC-E57C-48EC-9272-2AAF71B28E9C}" presName="composite" presStyleCnt="0"/>
      <dgm:spPr/>
    </dgm:pt>
    <dgm:pt modelId="{C7044AE8-5524-4D40-AE6D-50E9AF83957C}" type="pres">
      <dgm:prSet presAssocID="{77F97BBC-E57C-48EC-9272-2AAF71B28E9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B824A6F-E465-4248-ADCD-D3D02CCB3C53}" type="pres">
      <dgm:prSet presAssocID="{77F97BBC-E57C-48EC-9272-2AAF71B28E9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7232677-5B23-4D1E-9B88-D67C806A0ACD}" type="pres">
      <dgm:prSet presAssocID="{D7AA37F3-DCA0-417B-A17C-1445AB0F95D2}" presName="sp" presStyleCnt="0"/>
      <dgm:spPr/>
    </dgm:pt>
    <dgm:pt modelId="{1C4A40CF-8E57-4B77-A46D-BBD67E8D4D33}" type="pres">
      <dgm:prSet presAssocID="{82EA8826-BA57-4690-9853-6369EBFA46B1}" presName="composite" presStyleCnt="0"/>
      <dgm:spPr/>
    </dgm:pt>
    <dgm:pt modelId="{222D58AB-DF1C-4DDE-B9E3-ECF81D01CE83}" type="pres">
      <dgm:prSet presAssocID="{82EA8826-BA57-4690-9853-6369EBFA46B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7F0E5A4-6523-4A75-9012-9A95DB722626}" type="pres">
      <dgm:prSet presAssocID="{82EA8826-BA57-4690-9853-6369EBFA46B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CFB492B-926E-4B77-A2FF-89CB8DDCF74A}" srcId="{82EA8826-BA57-4690-9853-6369EBFA46B1}" destId="{E6B9A01D-4046-476D-B8D5-71730809FC72}" srcOrd="0" destOrd="0" parTransId="{B39D1D70-9024-4067-BEB6-89135EC107C9}" sibTransId="{C31A5FA1-F726-42E5-B1DF-5970AE6A2CE3}"/>
    <dgm:cxn modelId="{C660FDCC-0C8D-41F2-9126-092ED73DA701}" srcId="{98B08C24-8D16-45D5-8006-A3306737D119}" destId="{79EBB6CE-2008-4B98-A06C-6DA7375F2017}" srcOrd="2" destOrd="0" parTransId="{B7491781-AA9D-4612-9E66-67F5D5437399}" sibTransId="{DC7BFD85-79EC-4DB1-B80A-F79C00AC2519}"/>
    <dgm:cxn modelId="{1E6547EF-ABB9-40DD-BD4B-60029E943E74}" srcId="{BFCE775C-1420-4B28-9244-384E2C51C40F}" destId="{F949544D-FD7C-4D42-A8CD-AC3320787C80}" srcOrd="0" destOrd="0" parTransId="{FC80B022-FEA5-4803-BE9F-B55042057241}" sibTransId="{2BD45E45-E5BA-49CB-B217-96E60F9D78F3}"/>
    <dgm:cxn modelId="{269FE5DB-5178-4D66-8B82-7FE126749ABE}" srcId="{98B08C24-8D16-45D5-8006-A3306737D119}" destId="{B1452559-3807-4693-88DD-012DD76F09AE}" srcOrd="1" destOrd="0" parTransId="{E2A2F390-B0C6-45E6-B2C9-27734CC74BEC}" sibTransId="{FC0520F4-649C-4DA7-9A09-515DF7990BCB}"/>
    <dgm:cxn modelId="{54DBB3CD-277A-466F-BBDC-6B49EE3ACAE5}" type="presOf" srcId="{E70F9BB6-9DA6-4087-B8B7-2A5CEC9196E4}" destId="{970718C3-E6CB-4EE9-811E-71837ADFD843}" srcOrd="0" destOrd="1" presId="urn:microsoft.com/office/officeart/2005/8/layout/chevron2"/>
    <dgm:cxn modelId="{80B33CB3-C253-447D-BC78-71F1271757A8}" srcId="{77F97BBC-E57C-48EC-9272-2AAF71B28E9C}" destId="{415E03E5-B43D-4D97-B9D5-C81017442A6C}" srcOrd="1" destOrd="0" parTransId="{6C9DF504-8B49-4000-B477-42F5DB66A81C}" sibTransId="{F38F9889-D18F-4443-AAAB-E89777AC8BA0}"/>
    <dgm:cxn modelId="{6AC3BA95-42B9-457D-BDDB-27D7F3E2C07E}" srcId="{7DD80947-04D5-428A-A6B5-03FBF9192710}" destId="{77F97BBC-E57C-48EC-9272-2AAF71B28E9C}" srcOrd="2" destOrd="0" parTransId="{4B3B46CB-ABAA-40E2-AECD-6D4FFDD0386E}" sibTransId="{D7AA37F3-DCA0-417B-A17C-1445AB0F95D2}"/>
    <dgm:cxn modelId="{6743EA83-AE11-41EC-B347-7B64251E81A9}" type="presOf" srcId="{98B08C24-8D16-45D5-8006-A3306737D119}" destId="{703207D8-C2C5-45B0-A711-B1FCDD9A99B5}" srcOrd="0" destOrd="0" presId="urn:microsoft.com/office/officeart/2005/8/layout/chevron2"/>
    <dgm:cxn modelId="{E1184707-DFBF-4A72-8F66-1E289017C47B}" srcId="{BFCE775C-1420-4B28-9244-384E2C51C40F}" destId="{E70F9BB6-9DA6-4087-B8B7-2A5CEC9196E4}" srcOrd="1" destOrd="0" parTransId="{B6297E67-4B7E-4CD0-B2A6-B2F72A232B43}" sibTransId="{4F4DCA3A-E9F9-453E-B568-1B7E3C846242}"/>
    <dgm:cxn modelId="{6590FE3F-54AD-4DE8-80D2-65FFA2999F88}" srcId="{7DD80947-04D5-428A-A6B5-03FBF9192710}" destId="{82EA8826-BA57-4690-9853-6369EBFA46B1}" srcOrd="3" destOrd="0" parTransId="{544FE877-8457-4D33-9F64-426618DAA258}" sibTransId="{841BBCA3-7CE8-4A8B-916E-34DF33FFE641}"/>
    <dgm:cxn modelId="{C54DDAAA-75BB-406F-A1A8-7040640708AD}" type="presOf" srcId="{415E03E5-B43D-4D97-B9D5-C81017442A6C}" destId="{7B824A6F-E465-4248-ADCD-D3D02CCB3C53}" srcOrd="0" destOrd="1" presId="urn:microsoft.com/office/officeart/2005/8/layout/chevron2"/>
    <dgm:cxn modelId="{951DCC7C-EF8B-4841-B13C-46BAA9EC3893}" type="presOf" srcId="{F949544D-FD7C-4D42-A8CD-AC3320787C80}" destId="{970718C3-E6CB-4EE9-811E-71837ADFD843}" srcOrd="0" destOrd="0" presId="urn:microsoft.com/office/officeart/2005/8/layout/chevron2"/>
    <dgm:cxn modelId="{B496C55A-3439-4EF0-A8FF-C870BAC544A7}" srcId="{7DD80947-04D5-428A-A6B5-03FBF9192710}" destId="{BFCE775C-1420-4B28-9244-384E2C51C40F}" srcOrd="1" destOrd="0" parTransId="{678CE4A4-BBC2-47CB-97EA-33043FDCAA67}" sibTransId="{F1551B1A-DBA4-4FB7-ADF1-5E19D83FDEDE}"/>
    <dgm:cxn modelId="{0D2CA945-4BB0-457B-A7CF-184489B804F3}" srcId="{98B08C24-8D16-45D5-8006-A3306737D119}" destId="{C0307BE5-8DA2-4037-A373-9D2D15035A2D}" srcOrd="0" destOrd="0" parTransId="{FF3B9501-A07C-4FFC-AED1-D1A34D9F55DE}" sibTransId="{426728C3-B78F-45D6-BC6F-4D717B72C7C1}"/>
    <dgm:cxn modelId="{CAB01115-B783-44F9-944D-142A77C79A30}" type="presOf" srcId="{82EA8826-BA57-4690-9853-6369EBFA46B1}" destId="{222D58AB-DF1C-4DDE-B9E3-ECF81D01CE83}" srcOrd="0" destOrd="0" presId="urn:microsoft.com/office/officeart/2005/8/layout/chevron2"/>
    <dgm:cxn modelId="{68FD8E56-3BF3-4218-9F7F-45985755242D}" type="presOf" srcId="{7DD80947-04D5-428A-A6B5-03FBF9192710}" destId="{E703CC43-6501-4F8B-BFB0-AAAA6565B632}" srcOrd="0" destOrd="0" presId="urn:microsoft.com/office/officeart/2005/8/layout/chevron2"/>
    <dgm:cxn modelId="{41EA57AA-DD17-4440-BBB7-6389D12BD1B5}" type="presOf" srcId="{E6B9A01D-4046-476D-B8D5-71730809FC72}" destId="{07F0E5A4-6523-4A75-9012-9A95DB722626}" srcOrd="0" destOrd="0" presId="urn:microsoft.com/office/officeart/2005/8/layout/chevron2"/>
    <dgm:cxn modelId="{EE4B7031-2018-44AE-AEFA-D3D6AA3CED19}" type="presOf" srcId="{79EBB6CE-2008-4B98-A06C-6DA7375F2017}" destId="{81926C6C-AF2D-46F7-B3B4-8D2A4C09A337}" srcOrd="0" destOrd="2" presId="urn:microsoft.com/office/officeart/2005/8/layout/chevron2"/>
    <dgm:cxn modelId="{66A368B9-CCD9-45A9-AD66-AD27B5DB4174}" type="presOf" srcId="{C0307BE5-8DA2-4037-A373-9D2D15035A2D}" destId="{81926C6C-AF2D-46F7-B3B4-8D2A4C09A337}" srcOrd="0" destOrd="0" presId="urn:microsoft.com/office/officeart/2005/8/layout/chevron2"/>
    <dgm:cxn modelId="{D3ADC500-B34D-4AB6-AE74-E32290589CE4}" srcId="{77F97BBC-E57C-48EC-9272-2AAF71B28E9C}" destId="{64458ECC-17E9-4604-975E-C4687E2BD917}" srcOrd="0" destOrd="0" parTransId="{1586ECD5-2DF3-49E8-AD58-E3E2E1897D11}" sibTransId="{F869F6E9-42E1-471E-9516-8E8F58D76585}"/>
    <dgm:cxn modelId="{799D151F-8C3C-4B20-9E3B-A43B7B0098D9}" srcId="{7DD80947-04D5-428A-A6B5-03FBF9192710}" destId="{98B08C24-8D16-45D5-8006-A3306737D119}" srcOrd="0" destOrd="0" parTransId="{8EA9930B-0509-411C-A190-0BD3A43AE481}" sibTransId="{D0763B82-7689-4589-8FE3-1707DEFA0325}"/>
    <dgm:cxn modelId="{0A65469A-7E8C-4E5F-8738-B230F8A374C5}" srcId="{77F97BBC-E57C-48EC-9272-2AAF71B28E9C}" destId="{5CFD1263-72F9-4063-8F8B-8ECB0021A843}" srcOrd="2" destOrd="0" parTransId="{969BA5BB-928A-402D-B4CA-DAB8A927FE85}" sibTransId="{45ABA689-38AA-4CD8-A574-EE01D779989A}"/>
    <dgm:cxn modelId="{56E66839-985F-4743-B84D-0DAED09D6967}" type="presOf" srcId="{77F97BBC-E57C-48EC-9272-2AAF71B28E9C}" destId="{C7044AE8-5524-4D40-AE6D-50E9AF83957C}" srcOrd="0" destOrd="0" presId="urn:microsoft.com/office/officeart/2005/8/layout/chevron2"/>
    <dgm:cxn modelId="{CEBFADC3-1459-41E4-850E-D82F797DFE91}" type="presOf" srcId="{B1452559-3807-4693-88DD-012DD76F09AE}" destId="{81926C6C-AF2D-46F7-B3B4-8D2A4C09A337}" srcOrd="0" destOrd="1" presId="urn:microsoft.com/office/officeart/2005/8/layout/chevron2"/>
    <dgm:cxn modelId="{7023FBDF-21D6-4FA0-8F0D-56C8814720DE}" srcId="{BFCE775C-1420-4B28-9244-384E2C51C40F}" destId="{C961DA90-7DC4-408F-84AD-C633AE53AB90}" srcOrd="2" destOrd="0" parTransId="{399330CF-54E2-4B10-8F95-C09F63423965}" sibTransId="{D92FFB62-3D01-44FE-9A01-FB8C74805080}"/>
    <dgm:cxn modelId="{F06DC1BE-046E-49E2-9D2D-020A38039EAC}" type="presOf" srcId="{64458ECC-17E9-4604-975E-C4687E2BD917}" destId="{7B824A6F-E465-4248-ADCD-D3D02CCB3C53}" srcOrd="0" destOrd="0" presId="urn:microsoft.com/office/officeart/2005/8/layout/chevron2"/>
    <dgm:cxn modelId="{66EBF1B7-5CE9-4E92-BA99-735F5020CE19}" type="presOf" srcId="{5CFD1263-72F9-4063-8F8B-8ECB0021A843}" destId="{7B824A6F-E465-4248-ADCD-D3D02CCB3C53}" srcOrd="0" destOrd="2" presId="urn:microsoft.com/office/officeart/2005/8/layout/chevron2"/>
    <dgm:cxn modelId="{4457077B-35E3-4060-BFEF-194BCF0C5F95}" type="presOf" srcId="{BFCE775C-1420-4B28-9244-384E2C51C40F}" destId="{6C4B18CE-EF22-407A-9253-BBF28CB01168}" srcOrd="0" destOrd="0" presId="urn:microsoft.com/office/officeart/2005/8/layout/chevron2"/>
    <dgm:cxn modelId="{6D29FA84-02D0-44E2-9208-845381DDF634}" type="presOf" srcId="{C961DA90-7DC4-408F-84AD-C633AE53AB90}" destId="{970718C3-E6CB-4EE9-811E-71837ADFD843}" srcOrd="0" destOrd="2" presId="urn:microsoft.com/office/officeart/2005/8/layout/chevron2"/>
    <dgm:cxn modelId="{8437D73E-3FE5-409A-B614-99C80E3E022F}" type="presParOf" srcId="{E703CC43-6501-4F8B-BFB0-AAAA6565B632}" destId="{689300D3-6A1A-4445-B743-768B3F7682C4}" srcOrd="0" destOrd="0" presId="urn:microsoft.com/office/officeart/2005/8/layout/chevron2"/>
    <dgm:cxn modelId="{109CEBE3-DFB1-4D74-B534-DD329F709C95}" type="presParOf" srcId="{689300D3-6A1A-4445-B743-768B3F7682C4}" destId="{703207D8-C2C5-45B0-A711-B1FCDD9A99B5}" srcOrd="0" destOrd="0" presId="urn:microsoft.com/office/officeart/2005/8/layout/chevron2"/>
    <dgm:cxn modelId="{23E2684D-4E93-40A9-B2EA-D99DD9D63D1C}" type="presParOf" srcId="{689300D3-6A1A-4445-B743-768B3F7682C4}" destId="{81926C6C-AF2D-46F7-B3B4-8D2A4C09A337}" srcOrd="1" destOrd="0" presId="urn:microsoft.com/office/officeart/2005/8/layout/chevron2"/>
    <dgm:cxn modelId="{7C9BCD85-BD64-442B-9A2A-B5EA913E4797}" type="presParOf" srcId="{E703CC43-6501-4F8B-BFB0-AAAA6565B632}" destId="{F234F992-AE23-4FC3-B977-B1814118A18A}" srcOrd="1" destOrd="0" presId="urn:microsoft.com/office/officeart/2005/8/layout/chevron2"/>
    <dgm:cxn modelId="{AED2638D-6158-4417-97D9-29C268957178}" type="presParOf" srcId="{E703CC43-6501-4F8B-BFB0-AAAA6565B632}" destId="{729B22EF-5A4D-4239-BEFF-9DF28CE83A08}" srcOrd="2" destOrd="0" presId="urn:microsoft.com/office/officeart/2005/8/layout/chevron2"/>
    <dgm:cxn modelId="{2C571E09-1656-4E70-AD86-67BEEE63594C}" type="presParOf" srcId="{729B22EF-5A4D-4239-BEFF-9DF28CE83A08}" destId="{6C4B18CE-EF22-407A-9253-BBF28CB01168}" srcOrd="0" destOrd="0" presId="urn:microsoft.com/office/officeart/2005/8/layout/chevron2"/>
    <dgm:cxn modelId="{A75EDD63-D340-4B69-A8CC-0794DE176682}" type="presParOf" srcId="{729B22EF-5A4D-4239-BEFF-9DF28CE83A08}" destId="{970718C3-E6CB-4EE9-811E-71837ADFD843}" srcOrd="1" destOrd="0" presId="urn:microsoft.com/office/officeart/2005/8/layout/chevron2"/>
    <dgm:cxn modelId="{CCB21BAD-7DFB-4CE7-8585-4CAC1779349C}" type="presParOf" srcId="{E703CC43-6501-4F8B-BFB0-AAAA6565B632}" destId="{F806E944-CD0A-4BD7-A8FB-2A5C2DF3103A}" srcOrd="3" destOrd="0" presId="urn:microsoft.com/office/officeart/2005/8/layout/chevron2"/>
    <dgm:cxn modelId="{90946C3C-EA8D-4A9F-A582-BE0ED8C422D4}" type="presParOf" srcId="{E703CC43-6501-4F8B-BFB0-AAAA6565B632}" destId="{30B10C77-ED97-4A0C-9344-C57F1A4267D3}" srcOrd="4" destOrd="0" presId="urn:microsoft.com/office/officeart/2005/8/layout/chevron2"/>
    <dgm:cxn modelId="{D4E02B65-7ED1-4745-9FB4-B0DD39A18F94}" type="presParOf" srcId="{30B10C77-ED97-4A0C-9344-C57F1A4267D3}" destId="{C7044AE8-5524-4D40-AE6D-50E9AF83957C}" srcOrd="0" destOrd="0" presId="urn:microsoft.com/office/officeart/2005/8/layout/chevron2"/>
    <dgm:cxn modelId="{1730042B-E207-45D0-99CD-6800EFC2A171}" type="presParOf" srcId="{30B10C77-ED97-4A0C-9344-C57F1A4267D3}" destId="{7B824A6F-E465-4248-ADCD-D3D02CCB3C53}" srcOrd="1" destOrd="0" presId="urn:microsoft.com/office/officeart/2005/8/layout/chevron2"/>
    <dgm:cxn modelId="{8D1B86DE-F2F5-4FBD-BE2B-8074BADB048E}" type="presParOf" srcId="{E703CC43-6501-4F8B-BFB0-AAAA6565B632}" destId="{67232677-5B23-4D1E-9B88-D67C806A0ACD}" srcOrd="5" destOrd="0" presId="urn:microsoft.com/office/officeart/2005/8/layout/chevron2"/>
    <dgm:cxn modelId="{4BD46406-61C3-4C26-862F-4C57A9FAE3D4}" type="presParOf" srcId="{E703CC43-6501-4F8B-BFB0-AAAA6565B632}" destId="{1C4A40CF-8E57-4B77-A46D-BBD67E8D4D33}" srcOrd="6" destOrd="0" presId="urn:microsoft.com/office/officeart/2005/8/layout/chevron2"/>
    <dgm:cxn modelId="{20BB3B6F-A99B-4B1D-9B74-CEC215AB07DA}" type="presParOf" srcId="{1C4A40CF-8E57-4B77-A46D-BBD67E8D4D33}" destId="{222D58AB-DF1C-4DDE-B9E3-ECF81D01CE83}" srcOrd="0" destOrd="0" presId="urn:microsoft.com/office/officeart/2005/8/layout/chevron2"/>
    <dgm:cxn modelId="{F44A9509-ADAE-4F3A-871A-9D8D04EB2125}" type="presParOf" srcId="{1C4A40CF-8E57-4B77-A46D-BBD67E8D4D33}" destId="{07F0E5A4-6523-4A75-9012-9A95DB7226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CC283-E68B-4081-AF8F-ED5AF7655C45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081A5169-CF72-4EE8-82B2-CC5954C25E05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g-BG" sz="2800" dirty="0" smtClean="0">
              <a:solidFill>
                <a:schemeClr val="tx1"/>
              </a:solidFill>
              <a:latin typeface="Book Antiqua" panose="02040602050305030304" pitchFamily="18" charset="0"/>
            </a:rPr>
            <a:t>Медико-биологична парадигма – </a:t>
          </a:r>
        </a:p>
        <a:p>
          <a:r>
            <a:rPr 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разглежда здравето като биологичен феномен на </a:t>
          </a:r>
          <a:r>
            <a:rPr lang="bg-BG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организмено</a:t>
          </a:r>
          <a:r>
            <a:rPr 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равнище</a:t>
          </a:r>
          <a:endParaRPr lang="bg-BG" sz="28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A4A36439-B9E1-49ED-9397-2876F68F9E8F}" type="parTrans" cxnId="{A6CD2475-AFAF-48F8-BC80-F29DF6A09CFF}">
      <dgm:prSet/>
      <dgm:spPr/>
      <dgm:t>
        <a:bodyPr/>
        <a:lstStyle/>
        <a:p>
          <a:endParaRPr lang="bg-BG"/>
        </a:p>
      </dgm:t>
    </dgm:pt>
    <dgm:pt modelId="{CB6C857D-0355-4442-8A3C-7657D518542E}" type="sibTrans" cxnId="{A6CD2475-AFAF-48F8-BC80-F29DF6A09CFF}">
      <dgm:prSet/>
      <dgm:spPr/>
      <dgm:t>
        <a:bodyPr/>
        <a:lstStyle/>
        <a:p>
          <a:endParaRPr lang="bg-BG"/>
        </a:p>
      </dgm:t>
    </dgm:pt>
    <dgm:pt modelId="{56B90312-01BD-4F15-805B-AD71FB22317E}">
      <dgm:prSet phldrT="[Text]" custT="1"/>
      <dgm:spPr>
        <a:solidFill>
          <a:schemeClr val="tx2">
            <a:lumMod val="75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bg-BG" sz="2800" dirty="0" smtClean="0">
              <a:solidFill>
                <a:schemeClr val="bg1"/>
              </a:solidFill>
              <a:latin typeface="Book Antiqua" panose="02040602050305030304" pitchFamily="18" charset="0"/>
            </a:rPr>
            <a:t>Съвременна парадигма – </a:t>
          </a:r>
        </a:p>
        <a:p>
          <a:r>
            <a:rPr lang="bg-BG" sz="28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изгражда интегрален </a:t>
          </a:r>
          <a:r>
            <a:rPr lang="bg-BG" sz="28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биосоциален</a:t>
          </a:r>
          <a:r>
            <a:rPr lang="bg-BG" sz="28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модел на здравето</a:t>
          </a:r>
          <a:endParaRPr lang="bg-BG" sz="28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D993B7CE-6FE2-4B67-98D0-F383401937B0}" type="parTrans" cxnId="{CDAD5574-2508-46E5-9334-54FD5861309E}">
      <dgm:prSet/>
      <dgm:spPr/>
      <dgm:t>
        <a:bodyPr/>
        <a:lstStyle/>
        <a:p>
          <a:endParaRPr lang="bg-BG"/>
        </a:p>
      </dgm:t>
    </dgm:pt>
    <dgm:pt modelId="{CEB56528-231F-4B5D-BE67-CC56722F513D}" type="sibTrans" cxnId="{CDAD5574-2508-46E5-9334-54FD5861309E}">
      <dgm:prSet/>
      <dgm:spPr/>
      <dgm:t>
        <a:bodyPr/>
        <a:lstStyle/>
        <a:p>
          <a:endParaRPr lang="bg-BG"/>
        </a:p>
      </dgm:t>
    </dgm:pt>
    <dgm:pt modelId="{565535F6-FCA1-428F-BEBB-815D198BE075}" type="pres">
      <dgm:prSet presAssocID="{952CC283-E68B-4081-AF8F-ED5AF7655C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9CB3FBBB-2154-48B5-AD46-716FAD49692B}" type="pres">
      <dgm:prSet presAssocID="{081A5169-CF72-4EE8-82B2-CC5954C25E05}" presName="arrow" presStyleLbl="node1" presStyleIdx="0" presStyleCnt="2" custScaleX="119580" custScaleY="10940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592B862-2CCE-4749-9F89-59C1FF309233}" type="pres">
      <dgm:prSet presAssocID="{56B90312-01BD-4F15-805B-AD71FB22317E}" presName="arrow" presStyleLbl="node1" presStyleIdx="1" presStyleCnt="2" custScaleX="116143" custScaleY="10372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BDFF61B-6124-4A54-B626-36A3580065A2}" type="presOf" srcId="{952CC283-E68B-4081-AF8F-ED5AF7655C45}" destId="{565535F6-FCA1-428F-BEBB-815D198BE075}" srcOrd="0" destOrd="0" presId="urn:microsoft.com/office/officeart/2005/8/layout/arrow5"/>
    <dgm:cxn modelId="{88444905-74E7-483A-A9A9-9AEE228F509D}" type="presOf" srcId="{081A5169-CF72-4EE8-82B2-CC5954C25E05}" destId="{9CB3FBBB-2154-48B5-AD46-716FAD49692B}" srcOrd="0" destOrd="0" presId="urn:microsoft.com/office/officeart/2005/8/layout/arrow5"/>
    <dgm:cxn modelId="{99148E14-D34B-47F9-A63C-0AC9442A47EF}" type="presOf" srcId="{56B90312-01BD-4F15-805B-AD71FB22317E}" destId="{8592B862-2CCE-4749-9F89-59C1FF309233}" srcOrd="0" destOrd="0" presId="urn:microsoft.com/office/officeart/2005/8/layout/arrow5"/>
    <dgm:cxn modelId="{A6CD2475-AFAF-48F8-BC80-F29DF6A09CFF}" srcId="{952CC283-E68B-4081-AF8F-ED5AF7655C45}" destId="{081A5169-CF72-4EE8-82B2-CC5954C25E05}" srcOrd="0" destOrd="0" parTransId="{A4A36439-B9E1-49ED-9397-2876F68F9E8F}" sibTransId="{CB6C857D-0355-4442-8A3C-7657D518542E}"/>
    <dgm:cxn modelId="{CDAD5574-2508-46E5-9334-54FD5861309E}" srcId="{952CC283-E68B-4081-AF8F-ED5AF7655C45}" destId="{56B90312-01BD-4F15-805B-AD71FB22317E}" srcOrd="1" destOrd="0" parTransId="{D993B7CE-6FE2-4B67-98D0-F383401937B0}" sibTransId="{CEB56528-231F-4B5D-BE67-CC56722F513D}"/>
    <dgm:cxn modelId="{23E93854-8DA9-429F-A355-B040EE8D7B8C}" type="presParOf" srcId="{565535F6-FCA1-428F-BEBB-815D198BE075}" destId="{9CB3FBBB-2154-48B5-AD46-716FAD49692B}" srcOrd="0" destOrd="0" presId="urn:microsoft.com/office/officeart/2005/8/layout/arrow5"/>
    <dgm:cxn modelId="{3B23B8F8-63BC-41E9-830D-40942EF79142}" type="presParOf" srcId="{565535F6-FCA1-428F-BEBB-815D198BE075}" destId="{8592B862-2CCE-4749-9F89-59C1FF30923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85D3E9-6B4E-4FC6-BE35-5FEDF47F8357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C4AA9F1-6676-4DE4-B21C-0C2DF7873243}">
      <dgm:prSet phldrT="[Text]" custT="1"/>
      <dgm:spPr/>
      <dgm:t>
        <a:bodyPr/>
        <a:lstStyle/>
        <a:p>
          <a:pPr algn="ctr"/>
          <a:r>
            <a:rPr lang="bg-BG" sz="2400" dirty="0" smtClean="0"/>
            <a:t>Профилактика</a:t>
          </a:r>
          <a:endParaRPr lang="bg-BG" sz="2400" dirty="0"/>
        </a:p>
      </dgm:t>
    </dgm:pt>
    <dgm:pt modelId="{9D0A4599-9E05-4519-8DEE-E6C7F16884F7}" type="parTrans" cxnId="{4B25D05B-77BD-4D2B-BDEC-27D93CE167D7}">
      <dgm:prSet/>
      <dgm:spPr/>
      <dgm:t>
        <a:bodyPr/>
        <a:lstStyle/>
        <a:p>
          <a:pPr algn="ctr"/>
          <a:endParaRPr lang="bg-BG"/>
        </a:p>
      </dgm:t>
    </dgm:pt>
    <dgm:pt modelId="{541B6CF5-1FF4-457C-BD48-A673BAC4AB57}" type="sibTrans" cxnId="{4B25D05B-77BD-4D2B-BDEC-27D93CE167D7}">
      <dgm:prSet/>
      <dgm:spPr/>
      <dgm:t>
        <a:bodyPr/>
        <a:lstStyle/>
        <a:p>
          <a:pPr algn="ctr"/>
          <a:endParaRPr lang="bg-BG"/>
        </a:p>
      </dgm:t>
    </dgm:pt>
    <dgm:pt modelId="{6261B29B-2D5D-4B4D-A36C-18EEA07544B6}">
      <dgm:prSet phldrT="[Text]" custT="1"/>
      <dgm:spPr/>
      <dgm:t>
        <a:bodyPr/>
        <a:lstStyle/>
        <a:p>
          <a:pPr algn="ctr"/>
          <a:r>
            <a:rPr lang="bg-BG" sz="2400" dirty="0" smtClean="0"/>
            <a:t>Здравно възпитание</a:t>
          </a:r>
          <a:endParaRPr lang="bg-BG" sz="2400" dirty="0"/>
        </a:p>
      </dgm:t>
    </dgm:pt>
    <dgm:pt modelId="{01450390-A61C-4D64-85E3-1957B8194ABD}" type="parTrans" cxnId="{CDB57852-4342-4566-B343-B4F0942EA3D8}">
      <dgm:prSet/>
      <dgm:spPr/>
      <dgm:t>
        <a:bodyPr/>
        <a:lstStyle/>
        <a:p>
          <a:pPr algn="ctr"/>
          <a:endParaRPr lang="bg-BG"/>
        </a:p>
      </dgm:t>
    </dgm:pt>
    <dgm:pt modelId="{D5E5B4BA-59ED-48D3-952B-29C8CBEE8125}" type="sibTrans" cxnId="{CDB57852-4342-4566-B343-B4F0942EA3D8}">
      <dgm:prSet/>
      <dgm:spPr/>
      <dgm:t>
        <a:bodyPr/>
        <a:lstStyle/>
        <a:p>
          <a:pPr algn="ctr"/>
          <a:endParaRPr lang="bg-BG"/>
        </a:p>
      </dgm:t>
    </dgm:pt>
    <dgm:pt modelId="{9CD38E46-49B1-411B-B2EF-134142CEE098}">
      <dgm:prSet phldrT="[Text]" custT="1"/>
      <dgm:spPr/>
      <dgm:t>
        <a:bodyPr/>
        <a:lstStyle/>
        <a:p>
          <a:pPr algn="ctr"/>
          <a:r>
            <a:rPr lang="bg-BG" sz="2400" dirty="0" smtClean="0"/>
            <a:t>Здравна протекция</a:t>
          </a:r>
        </a:p>
      </dgm:t>
    </dgm:pt>
    <dgm:pt modelId="{D90C9670-7B4C-4BAF-B9CB-3C7D3A0619AC}" type="parTrans" cxnId="{EA84BA9D-921F-4E97-8439-105AF922F06C}">
      <dgm:prSet/>
      <dgm:spPr/>
      <dgm:t>
        <a:bodyPr/>
        <a:lstStyle/>
        <a:p>
          <a:pPr algn="ctr"/>
          <a:endParaRPr lang="bg-BG"/>
        </a:p>
      </dgm:t>
    </dgm:pt>
    <dgm:pt modelId="{E0B9F685-A981-4141-8448-27EC97205A46}" type="sibTrans" cxnId="{EA84BA9D-921F-4E97-8439-105AF922F06C}">
      <dgm:prSet/>
      <dgm:spPr/>
      <dgm:t>
        <a:bodyPr/>
        <a:lstStyle/>
        <a:p>
          <a:pPr algn="ctr"/>
          <a:endParaRPr lang="bg-BG"/>
        </a:p>
      </dgm:t>
    </dgm:pt>
    <dgm:pt modelId="{EED3E7E8-9342-48A8-8287-331CB3D3B24C}" type="pres">
      <dgm:prSet presAssocID="{7D85D3E9-6B4E-4FC6-BE35-5FEDF47F8357}" presName="compositeShape" presStyleCnt="0">
        <dgm:presLayoutVars>
          <dgm:chMax val="7"/>
          <dgm:dir/>
          <dgm:resizeHandles val="exact"/>
        </dgm:presLayoutVars>
      </dgm:prSet>
      <dgm:spPr/>
    </dgm:pt>
    <dgm:pt modelId="{A0F2FAD3-4F91-4AB7-BEF9-420948673F5E}" type="pres">
      <dgm:prSet presAssocID="{7C4AA9F1-6676-4DE4-B21C-0C2DF7873243}" presName="circ1" presStyleLbl="vennNode1" presStyleIdx="0" presStyleCnt="3" custLinFactNeighborX="249" custLinFactNeighborY="404"/>
      <dgm:spPr/>
      <dgm:t>
        <a:bodyPr/>
        <a:lstStyle/>
        <a:p>
          <a:endParaRPr lang="bg-BG"/>
        </a:p>
      </dgm:t>
    </dgm:pt>
    <dgm:pt modelId="{CFAA6C43-F1D9-4D2B-BA5A-0DE32E08ADC9}" type="pres">
      <dgm:prSet presAssocID="{7C4AA9F1-6676-4DE4-B21C-0C2DF787324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56EAE2A-6CD8-413E-9F03-87505F8DFECD}" type="pres">
      <dgm:prSet presAssocID="{6261B29B-2D5D-4B4D-A36C-18EEA07544B6}" presName="circ2" presStyleLbl="vennNode1" presStyleIdx="1" presStyleCnt="3" custLinFactNeighborX="926" custLinFactNeighborY="-5489"/>
      <dgm:spPr/>
      <dgm:t>
        <a:bodyPr/>
        <a:lstStyle/>
        <a:p>
          <a:endParaRPr lang="bg-BG"/>
        </a:p>
      </dgm:t>
    </dgm:pt>
    <dgm:pt modelId="{6F99A766-3E02-4598-966C-8DDF9821D9EA}" type="pres">
      <dgm:prSet presAssocID="{6261B29B-2D5D-4B4D-A36C-18EEA07544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99099DE-7A5F-4BDD-A0DC-FEE8C6EABC30}" type="pres">
      <dgm:prSet presAssocID="{9CD38E46-49B1-411B-B2EF-134142CEE098}" presName="circ3" presStyleLbl="vennNode1" presStyleIdx="2" presStyleCnt="3" custLinFactNeighborX="4114" custLinFactNeighborY="-5489"/>
      <dgm:spPr/>
      <dgm:t>
        <a:bodyPr/>
        <a:lstStyle/>
        <a:p>
          <a:endParaRPr lang="bg-BG"/>
        </a:p>
      </dgm:t>
    </dgm:pt>
    <dgm:pt modelId="{B681B96A-C6A3-475B-9045-58051FEFDCC1}" type="pres">
      <dgm:prSet presAssocID="{9CD38E46-49B1-411B-B2EF-134142CEE0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DB57852-4342-4566-B343-B4F0942EA3D8}" srcId="{7D85D3E9-6B4E-4FC6-BE35-5FEDF47F8357}" destId="{6261B29B-2D5D-4B4D-A36C-18EEA07544B6}" srcOrd="1" destOrd="0" parTransId="{01450390-A61C-4D64-85E3-1957B8194ABD}" sibTransId="{D5E5B4BA-59ED-48D3-952B-29C8CBEE8125}"/>
    <dgm:cxn modelId="{4A6444A1-B1EC-483F-8081-8CD11B098556}" type="presOf" srcId="{7D85D3E9-6B4E-4FC6-BE35-5FEDF47F8357}" destId="{EED3E7E8-9342-48A8-8287-331CB3D3B24C}" srcOrd="0" destOrd="0" presId="urn:microsoft.com/office/officeart/2005/8/layout/venn1"/>
    <dgm:cxn modelId="{D7C76133-B569-4FBB-8D2F-8E496E4E2E0E}" type="presOf" srcId="{7C4AA9F1-6676-4DE4-B21C-0C2DF7873243}" destId="{CFAA6C43-F1D9-4D2B-BA5A-0DE32E08ADC9}" srcOrd="1" destOrd="0" presId="urn:microsoft.com/office/officeart/2005/8/layout/venn1"/>
    <dgm:cxn modelId="{67FD8053-E52B-4C93-9BC6-444F5987F057}" type="presOf" srcId="{7C4AA9F1-6676-4DE4-B21C-0C2DF7873243}" destId="{A0F2FAD3-4F91-4AB7-BEF9-420948673F5E}" srcOrd="0" destOrd="0" presId="urn:microsoft.com/office/officeart/2005/8/layout/venn1"/>
    <dgm:cxn modelId="{0CA0EEA5-51CC-4A85-A3E0-0155490901DE}" type="presOf" srcId="{6261B29B-2D5D-4B4D-A36C-18EEA07544B6}" destId="{F56EAE2A-6CD8-413E-9F03-87505F8DFECD}" srcOrd="0" destOrd="0" presId="urn:microsoft.com/office/officeart/2005/8/layout/venn1"/>
    <dgm:cxn modelId="{C5000692-0AEA-4585-9AE2-4488F288566E}" type="presOf" srcId="{6261B29B-2D5D-4B4D-A36C-18EEA07544B6}" destId="{6F99A766-3E02-4598-966C-8DDF9821D9EA}" srcOrd="1" destOrd="0" presId="urn:microsoft.com/office/officeart/2005/8/layout/venn1"/>
    <dgm:cxn modelId="{A0D52634-52F6-4976-AC78-D9C8CCA1BA9F}" type="presOf" srcId="{9CD38E46-49B1-411B-B2EF-134142CEE098}" destId="{899099DE-7A5F-4BDD-A0DC-FEE8C6EABC30}" srcOrd="0" destOrd="0" presId="urn:microsoft.com/office/officeart/2005/8/layout/venn1"/>
    <dgm:cxn modelId="{EA84BA9D-921F-4E97-8439-105AF922F06C}" srcId="{7D85D3E9-6B4E-4FC6-BE35-5FEDF47F8357}" destId="{9CD38E46-49B1-411B-B2EF-134142CEE098}" srcOrd="2" destOrd="0" parTransId="{D90C9670-7B4C-4BAF-B9CB-3C7D3A0619AC}" sibTransId="{E0B9F685-A981-4141-8448-27EC97205A46}"/>
    <dgm:cxn modelId="{050AB83D-3701-4AEE-B045-1910B155AD86}" type="presOf" srcId="{9CD38E46-49B1-411B-B2EF-134142CEE098}" destId="{B681B96A-C6A3-475B-9045-58051FEFDCC1}" srcOrd="1" destOrd="0" presId="urn:microsoft.com/office/officeart/2005/8/layout/venn1"/>
    <dgm:cxn modelId="{4B25D05B-77BD-4D2B-BDEC-27D93CE167D7}" srcId="{7D85D3E9-6B4E-4FC6-BE35-5FEDF47F8357}" destId="{7C4AA9F1-6676-4DE4-B21C-0C2DF7873243}" srcOrd="0" destOrd="0" parTransId="{9D0A4599-9E05-4519-8DEE-E6C7F16884F7}" sibTransId="{541B6CF5-1FF4-457C-BD48-A673BAC4AB57}"/>
    <dgm:cxn modelId="{7CFA128B-91AA-4CFC-8661-EA81C734E6D8}" type="presParOf" srcId="{EED3E7E8-9342-48A8-8287-331CB3D3B24C}" destId="{A0F2FAD3-4F91-4AB7-BEF9-420948673F5E}" srcOrd="0" destOrd="0" presId="urn:microsoft.com/office/officeart/2005/8/layout/venn1"/>
    <dgm:cxn modelId="{3EA4B389-5B04-4A16-B90A-FC82191CF2F3}" type="presParOf" srcId="{EED3E7E8-9342-48A8-8287-331CB3D3B24C}" destId="{CFAA6C43-F1D9-4D2B-BA5A-0DE32E08ADC9}" srcOrd="1" destOrd="0" presId="urn:microsoft.com/office/officeart/2005/8/layout/venn1"/>
    <dgm:cxn modelId="{79AACF85-B807-4622-953C-02A541DDE856}" type="presParOf" srcId="{EED3E7E8-9342-48A8-8287-331CB3D3B24C}" destId="{F56EAE2A-6CD8-413E-9F03-87505F8DFECD}" srcOrd="2" destOrd="0" presId="urn:microsoft.com/office/officeart/2005/8/layout/venn1"/>
    <dgm:cxn modelId="{F12BAADD-C604-4527-B985-A69544649D38}" type="presParOf" srcId="{EED3E7E8-9342-48A8-8287-331CB3D3B24C}" destId="{6F99A766-3E02-4598-966C-8DDF9821D9EA}" srcOrd="3" destOrd="0" presId="urn:microsoft.com/office/officeart/2005/8/layout/venn1"/>
    <dgm:cxn modelId="{88108900-F1FD-469F-AF79-B38781BA288E}" type="presParOf" srcId="{EED3E7E8-9342-48A8-8287-331CB3D3B24C}" destId="{899099DE-7A5F-4BDD-A0DC-FEE8C6EABC30}" srcOrd="4" destOrd="0" presId="urn:microsoft.com/office/officeart/2005/8/layout/venn1"/>
    <dgm:cxn modelId="{90B2EC87-3CFE-45CA-AC69-E23FBA912883}" type="presParOf" srcId="{EED3E7E8-9342-48A8-8287-331CB3D3B24C}" destId="{B681B96A-C6A3-475B-9045-58051FEFDC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85D3E9-6B4E-4FC6-BE35-5FEDF47F8357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C4AA9F1-6676-4DE4-B21C-0C2DF7873243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bg-BG" sz="2000" dirty="0" smtClean="0"/>
            <a:t>Профилактика</a:t>
          </a:r>
          <a:endParaRPr lang="bg-BG" sz="2000" dirty="0"/>
        </a:p>
      </dgm:t>
    </dgm:pt>
    <dgm:pt modelId="{9D0A4599-9E05-4519-8DEE-E6C7F16884F7}" type="parTrans" cxnId="{4B25D05B-77BD-4D2B-BDEC-27D93CE167D7}">
      <dgm:prSet/>
      <dgm:spPr/>
      <dgm:t>
        <a:bodyPr/>
        <a:lstStyle/>
        <a:p>
          <a:endParaRPr lang="bg-BG"/>
        </a:p>
      </dgm:t>
    </dgm:pt>
    <dgm:pt modelId="{541B6CF5-1FF4-457C-BD48-A673BAC4AB57}" type="sibTrans" cxnId="{4B25D05B-77BD-4D2B-BDEC-27D93CE167D7}">
      <dgm:prSet/>
      <dgm:spPr/>
      <dgm:t>
        <a:bodyPr/>
        <a:lstStyle/>
        <a:p>
          <a:endParaRPr lang="bg-BG"/>
        </a:p>
      </dgm:t>
    </dgm:pt>
    <dgm:pt modelId="{6261B29B-2D5D-4B4D-A36C-18EEA07544B6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bg-BG" sz="2000" dirty="0" smtClean="0"/>
            <a:t>Здравно възпитание</a:t>
          </a:r>
          <a:endParaRPr lang="bg-BG" sz="2000" dirty="0"/>
        </a:p>
      </dgm:t>
    </dgm:pt>
    <dgm:pt modelId="{01450390-A61C-4D64-85E3-1957B8194ABD}" type="parTrans" cxnId="{CDB57852-4342-4566-B343-B4F0942EA3D8}">
      <dgm:prSet/>
      <dgm:spPr/>
      <dgm:t>
        <a:bodyPr/>
        <a:lstStyle/>
        <a:p>
          <a:endParaRPr lang="bg-BG"/>
        </a:p>
      </dgm:t>
    </dgm:pt>
    <dgm:pt modelId="{D5E5B4BA-59ED-48D3-952B-29C8CBEE8125}" type="sibTrans" cxnId="{CDB57852-4342-4566-B343-B4F0942EA3D8}">
      <dgm:prSet/>
      <dgm:spPr/>
      <dgm:t>
        <a:bodyPr/>
        <a:lstStyle/>
        <a:p>
          <a:endParaRPr lang="bg-BG"/>
        </a:p>
      </dgm:t>
    </dgm:pt>
    <dgm:pt modelId="{9CD38E46-49B1-411B-B2EF-134142CEE098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bg-BG" sz="2000" dirty="0" smtClean="0"/>
            <a:t>Здравна протекция</a:t>
          </a:r>
        </a:p>
      </dgm:t>
    </dgm:pt>
    <dgm:pt modelId="{D90C9670-7B4C-4BAF-B9CB-3C7D3A0619AC}" type="parTrans" cxnId="{EA84BA9D-921F-4E97-8439-105AF922F06C}">
      <dgm:prSet/>
      <dgm:spPr/>
      <dgm:t>
        <a:bodyPr/>
        <a:lstStyle/>
        <a:p>
          <a:endParaRPr lang="bg-BG"/>
        </a:p>
      </dgm:t>
    </dgm:pt>
    <dgm:pt modelId="{E0B9F685-A981-4141-8448-27EC97205A46}" type="sibTrans" cxnId="{EA84BA9D-921F-4E97-8439-105AF922F06C}">
      <dgm:prSet/>
      <dgm:spPr/>
      <dgm:t>
        <a:bodyPr/>
        <a:lstStyle/>
        <a:p>
          <a:endParaRPr lang="bg-BG"/>
        </a:p>
      </dgm:t>
    </dgm:pt>
    <dgm:pt modelId="{EED3E7E8-9342-48A8-8287-331CB3D3B24C}" type="pres">
      <dgm:prSet presAssocID="{7D85D3E9-6B4E-4FC6-BE35-5FEDF47F8357}" presName="compositeShape" presStyleCnt="0">
        <dgm:presLayoutVars>
          <dgm:chMax val="7"/>
          <dgm:dir/>
          <dgm:resizeHandles val="exact"/>
        </dgm:presLayoutVars>
      </dgm:prSet>
      <dgm:spPr/>
    </dgm:pt>
    <dgm:pt modelId="{A0F2FAD3-4F91-4AB7-BEF9-420948673F5E}" type="pres">
      <dgm:prSet presAssocID="{7C4AA9F1-6676-4DE4-B21C-0C2DF7873243}" presName="circ1" presStyleLbl="vennNode1" presStyleIdx="0" presStyleCnt="3"/>
      <dgm:spPr/>
      <dgm:t>
        <a:bodyPr/>
        <a:lstStyle/>
        <a:p>
          <a:endParaRPr lang="bg-BG"/>
        </a:p>
      </dgm:t>
    </dgm:pt>
    <dgm:pt modelId="{CFAA6C43-F1D9-4D2B-BA5A-0DE32E08ADC9}" type="pres">
      <dgm:prSet presAssocID="{7C4AA9F1-6676-4DE4-B21C-0C2DF787324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56EAE2A-6CD8-413E-9F03-87505F8DFECD}" type="pres">
      <dgm:prSet presAssocID="{6261B29B-2D5D-4B4D-A36C-18EEA07544B6}" presName="circ2" presStyleLbl="vennNode1" presStyleIdx="1" presStyleCnt="3" custLinFactNeighborX="926" custLinFactNeighborY="-5489"/>
      <dgm:spPr/>
      <dgm:t>
        <a:bodyPr/>
        <a:lstStyle/>
        <a:p>
          <a:endParaRPr lang="bg-BG"/>
        </a:p>
      </dgm:t>
    </dgm:pt>
    <dgm:pt modelId="{6F99A766-3E02-4598-966C-8DDF9821D9EA}" type="pres">
      <dgm:prSet presAssocID="{6261B29B-2D5D-4B4D-A36C-18EEA07544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99099DE-7A5F-4BDD-A0DC-FEE8C6EABC30}" type="pres">
      <dgm:prSet presAssocID="{9CD38E46-49B1-411B-B2EF-134142CEE098}" presName="circ3" presStyleLbl="vennNode1" presStyleIdx="2" presStyleCnt="3" custLinFactNeighborX="4114" custLinFactNeighborY="-5489"/>
      <dgm:spPr/>
      <dgm:t>
        <a:bodyPr/>
        <a:lstStyle/>
        <a:p>
          <a:endParaRPr lang="bg-BG"/>
        </a:p>
      </dgm:t>
    </dgm:pt>
    <dgm:pt modelId="{B681B96A-C6A3-475B-9045-58051FEFDCC1}" type="pres">
      <dgm:prSet presAssocID="{9CD38E46-49B1-411B-B2EF-134142CEE0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27FD1E5E-60D7-4864-972A-16B358ACD3F0}" type="presOf" srcId="{6261B29B-2D5D-4B4D-A36C-18EEA07544B6}" destId="{F56EAE2A-6CD8-413E-9F03-87505F8DFECD}" srcOrd="0" destOrd="0" presId="urn:microsoft.com/office/officeart/2005/8/layout/venn1"/>
    <dgm:cxn modelId="{3920AFB9-F6C1-4310-991F-83AA333A123E}" type="presOf" srcId="{6261B29B-2D5D-4B4D-A36C-18EEA07544B6}" destId="{6F99A766-3E02-4598-966C-8DDF9821D9EA}" srcOrd="1" destOrd="0" presId="urn:microsoft.com/office/officeart/2005/8/layout/venn1"/>
    <dgm:cxn modelId="{4EE8F4BC-AA0B-4F76-B8D2-35F11E3415B1}" type="presOf" srcId="{9CD38E46-49B1-411B-B2EF-134142CEE098}" destId="{B681B96A-C6A3-475B-9045-58051FEFDCC1}" srcOrd="1" destOrd="0" presId="urn:microsoft.com/office/officeart/2005/8/layout/venn1"/>
    <dgm:cxn modelId="{EA84BA9D-921F-4E97-8439-105AF922F06C}" srcId="{7D85D3E9-6B4E-4FC6-BE35-5FEDF47F8357}" destId="{9CD38E46-49B1-411B-B2EF-134142CEE098}" srcOrd="2" destOrd="0" parTransId="{D90C9670-7B4C-4BAF-B9CB-3C7D3A0619AC}" sibTransId="{E0B9F685-A981-4141-8448-27EC97205A46}"/>
    <dgm:cxn modelId="{CDB57852-4342-4566-B343-B4F0942EA3D8}" srcId="{7D85D3E9-6B4E-4FC6-BE35-5FEDF47F8357}" destId="{6261B29B-2D5D-4B4D-A36C-18EEA07544B6}" srcOrd="1" destOrd="0" parTransId="{01450390-A61C-4D64-85E3-1957B8194ABD}" sibTransId="{D5E5B4BA-59ED-48D3-952B-29C8CBEE8125}"/>
    <dgm:cxn modelId="{F9A82444-F7CC-485B-8EA0-1B06E27B0EDC}" type="presOf" srcId="{9CD38E46-49B1-411B-B2EF-134142CEE098}" destId="{899099DE-7A5F-4BDD-A0DC-FEE8C6EABC30}" srcOrd="0" destOrd="0" presId="urn:microsoft.com/office/officeart/2005/8/layout/venn1"/>
    <dgm:cxn modelId="{2BC4855B-00CE-4E89-B8C3-B9EEDAFA0BC9}" type="presOf" srcId="{7C4AA9F1-6676-4DE4-B21C-0C2DF7873243}" destId="{CFAA6C43-F1D9-4D2B-BA5A-0DE32E08ADC9}" srcOrd="1" destOrd="0" presId="urn:microsoft.com/office/officeart/2005/8/layout/venn1"/>
    <dgm:cxn modelId="{81407FDD-0925-432D-91FE-9E71BE2D9A61}" type="presOf" srcId="{7D85D3E9-6B4E-4FC6-BE35-5FEDF47F8357}" destId="{EED3E7E8-9342-48A8-8287-331CB3D3B24C}" srcOrd="0" destOrd="0" presId="urn:microsoft.com/office/officeart/2005/8/layout/venn1"/>
    <dgm:cxn modelId="{4B25D05B-77BD-4D2B-BDEC-27D93CE167D7}" srcId="{7D85D3E9-6B4E-4FC6-BE35-5FEDF47F8357}" destId="{7C4AA9F1-6676-4DE4-B21C-0C2DF7873243}" srcOrd="0" destOrd="0" parTransId="{9D0A4599-9E05-4519-8DEE-E6C7F16884F7}" sibTransId="{541B6CF5-1FF4-457C-BD48-A673BAC4AB57}"/>
    <dgm:cxn modelId="{450DFC67-0264-46D1-8544-0E1CA47EB1A5}" type="presOf" srcId="{7C4AA9F1-6676-4DE4-B21C-0C2DF7873243}" destId="{A0F2FAD3-4F91-4AB7-BEF9-420948673F5E}" srcOrd="0" destOrd="0" presId="urn:microsoft.com/office/officeart/2005/8/layout/venn1"/>
    <dgm:cxn modelId="{B8C81E69-7936-46C1-9D42-57D6C1930458}" type="presParOf" srcId="{EED3E7E8-9342-48A8-8287-331CB3D3B24C}" destId="{A0F2FAD3-4F91-4AB7-BEF9-420948673F5E}" srcOrd="0" destOrd="0" presId="urn:microsoft.com/office/officeart/2005/8/layout/venn1"/>
    <dgm:cxn modelId="{08E863F4-D509-4D7E-9D5A-FD1D0F2FB280}" type="presParOf" srcId="{EED3E7E8-9342-48A8-8287-331CB3D3B24C}" destId="{CFAA6C43-F1D9-4D2B-BA5A-0DE32E08ADC9}" srcOrd="1" destOrd="0" presId="urn:microsoft.com/office/officeart/2005/8/layout/venn1"/>
    <dgm:cxn modelId="{9FB371C2-7120-4323-A1ED-2304DF36F9AC}" type="presParOf" srcId="{EED3E7E8-9342-48A8-8287-331CB3D3B24C}" destId="{F56EAE2A-6CD8-413E-9F03-87505F8DFECD}" srcOrd="2" destOrd="0" presId="urn:microsoft.com/office/officeart/2005/8/layout/venn1"/>
    <dgm:cxn modelId="{5458E169-EB63-4016-B552-6802165B0A21}" type="presParOf" srcId="{EED3E7E8-9342-48A8-8287-331CB3D3B24C}" destId="{6F99A766-3E02-4598-966C-8DDF9821D9EA}" srcOrd="3" destOrd="0" presId="urn:microsoft.com/office/officeart/2005/8/layout/venn1"/>
    <dgm:cxn modelId="{6BA6AF7D-6F56-48C2-A523-A8924B0AED5F}" type="presParOf" srcId="{EED3E7E8-9342-48A8-8287-331CB3D3B24C}" destId="{899099DE-7A5F-4BDD-A0DC-FEE8C6EABC30}" srcOrd="4" destOrd="0" presId="urn:microsoft.com/office/officeart/2005/8/layout/venn1"/>
    <dgm:cxn modelId="{9223DA66-D095-4E7C-B3D7-46762D7EA019}" type="presParOf" srcId="{EED3E7E8-9342-48A8-8287-331CB3D3B24C}" destId="{B681B96A-C6A3-475B-9045-58051FEFDC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6AF82-8CB8-46CE-A1D0-45FBED7D2430}" type="datetimeFigureOut">
              <a:rPr lang="bg-BG" smtClean="0"/>
              <a:t>23.2.2017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F29E9-C6FB-4F15-9469-E1B318F2A25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166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168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007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958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022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053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898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13DB-C23D-41F1-9D30-DBA1726CF984}" type="datetime10">
              <a:rPr lang="bg-BG" smtClean="0"/>
              <a:t>20:12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84AC-E57E-44A1-A6C3-157718D7AB78}" type="datetime10">
              <a:rPr lang="bg-BG" smtClean="0"/>
              <a:t>20:12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C1EC-F1DD-4B6A-993B-D3542FF52A0F}" type="datetime10">
              <a:rPr lang="bg-BG" smtClean="0"/>
              <a:t>20:12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25EA-ABCD-4FFA-978B-C7ABA0DE6C22}" type="datetime10">
              <a:rPr lang="bg-BG" smtClean="0"/>
              <a:t>20:12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967-6B09-44EE-BD48-D4FC8330DE2D}" type="datetime10">
              <a:rPr lang="bg-BG" smtClean="0"/>
              <a:t>20:12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6EA7-3019-489E-AF9F-AAE7AB21ACC4}" type="datetime10">
              <a:rPr lang="bg-BG" smtClean="0"/>
              <a:t>20:12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6E3D-7839-493D-A04B-4BDF7CCE9AE0}" type="datetime10">
              <a:rPr lang="bg-BG" smtClean="0"/>
              <a:t>20:12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F05B-878C-4C80-B5E0-EF55B63E404A}" type="datetime10">
              <a:rPr lang="bg-BG" smtClean="0"/>
              <a:t>20:12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957-85EC-4D21-BDFA-312A68E145DA}" type="datetime10">
              <a:rPr lang="bg-BG" smtClean="0"/>
              <a:t>20:12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62F6-1AD5-445A-860A-54B77C907484}" type="datetime10">
              <a:rPr lang="bg-BG" smtClean="0"/>
              <a:t>20:12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6703-F443-40E6-AA0D-694864750FD5}" type="datetime10">
              <a:rPr lang="bg-BG" smtClean="0"/>
              <a:t>20:12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80F228-0317-4B48-8549-642D5D4F7A0F}" type="datetime10">
              <a:rPr lang="bg-BG" smtClean="0"/>
              <a:t>20:12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429000"/>
            <a:ext cx="6840760" cy="1371600"/>
          </a:xfrm>
        </p:spPr>
        <p:txBody>
          <a:bodyPr>
            <a:noAutofit/>
          </a:bodyPr>
          <a:lstStyle/>
          <a:p>
            <a:r>
              <a:rPr lang="bg-BG" sz="4600" dirty="0">
                <a:latin typeface="Book Antiqua" panose="02040602050305030304" pitchFamily="18" charset="0"/>
              </a:rPr>
              <a:t>к</a:t>
            </a:r>
            <a:r>
              <a:rPr lang="bg-BG" sz="4600" dirty="0" smtClean="0">
                <a:latin typeface="Book Antiqua" panose="02040602050305030304" pitchFamily="18" charset="0"/>
              </a:rPr>
              <a:t>онцептуален модел и области на практическо приложение</a:t>
            </a:r>
            <a:endParaRPr lang="bg-BG" sz="4600" dirty="0">
              <a:latin typeface="Book Antiqua" panose="020406020503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505930"/>
            <a:ext cx="8640960" cy="1470025"/>
          </a:xfrm>
        </p:spPr>
        <p:txBody>
          <a:bodyPr>
            <a:noAutofit/>
          </a:bodyPr>
          <a:lstStyle/>
          <a:p>
            <a:r>
              <a:rPr lang="bg-BG" sz="4600" dirty="0" smtClean="0">
                <a:latin typeface="Book Antiqua" panose="02040602050305030304" pitchFamily="18" charset="0"/>
              </a:rPr>
              <a:t>ПРОМОЦИЯ НА ЗДРАВЕТО -</a:t>
            </a:r>
            <a:endParaRPr lang="bg-BG" sz="4600" dirty="0"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18864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b="1" dirty="0" smtClean="0"/>
              <a:t>МЕДИЦИНСКИ </a:t>
            </a:r>
            <a:r>
              <a:rPr lang="ru-RU" b="1" dirty="0"/>
              <a:t>УНИВЕРСИТЕТ – ПЛЕВЕН</a:t>
            </a:r>
          </a:p>
          <a:p>
            <a:pPr algn="ctr"/>
            <a:r>
              <a:rPr lang="ru-RU" b="1" dirty="0"/>
              <a:t>	ФАКУЛТЕТ </a:t>
            </a:r>
            <a:r>
              <a:rPr lang="ru-RU" b="1" dirty="0" smtClean="0"/>
              <a:t>„</a:t>
            </a:r>
            <a:r>
              <a:rPr lang="bg-BG" b="1" dirty="0" smtClean="0"/>
              <a:t>ОБЩЕСТВЕНО ЗДРАВЕ</a:t>
            </a:r>
            <a:r>
              <a:rPr lang="ru-RU" b="1" dirty="0" smtClean="0"/>
              <a:t>“</a:t>
            </a:r>
            <a:endParaRPr lang="ru-RU" b="1" dirty="0"/>
          </a:p>
          <a:p>
            <a:pPr algn="ctr"/>
            <a:r>
              <a:rPr lang="ru-RU" b="1" dirty="0"/>
              <a:t>	ЦЕНТЪР ЗА ДИСТАНЦИОННО ОБУЧЕНИЕ</a:t>
            </a:r>
          </a:p>
          <a:p>
            <a:pPr algn="ctr"/>
            <a:endParaRPr lang="ru-RU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618522"/>
              </p:ext>
            </p:extLst>
          </p:nvPr>
        </p:nvGraphicFramePr>
        <p:xfrm>
          <a:off x="539552" y="188640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8640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141087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ЛЕКЦИЯ №1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83483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101" y="404663"/>
            <a:ext cx="8761863" cy="6226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800" dirty="0" smtClean="0">
                <a:latin typeface="Book Antiqua" panose="02040602050305030304" pitchFamily="18" charset="0"/>
              </a:rPr>
              <a:t>От гледна точка на промоцията на здравето трябва да се подчертае </a:t>
            </a:r>
            <a:r>
              <a:rPr lang="bg-BG" sz="38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приоритета на:</a:t>
            </a:r>
          </a:p>
          <a:p>
            <a:pPr marL="0" indent="0">
              <a:buNone/>
            </a:pPr>
            <a:r>
              <a:rPr lang="bg-BG" sz="8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buClrTx/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активния</a:t>
            </a:r>
            <a:r>
              <a:rPr lang="bg-BG" sz="3200" dirty="0" smtClean="0">
                <a:latin typeface="Book Antiqua" panose="02040602050305030304" pitchFamily="18" charset="0"/>
              </a:rPr>
              <a:t> пред пасивния подход</a:t>
            </a:r>
          </a:p>
          <a:p>
            <a:pPr>
              <a:buClrTx/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профилактичния</a:t>
            </a:r>
            <a:r>
              <a:rPr lang="bg-BG" sz="3200" dirty="0" smtClean="0">
                <a:latin typeface="Book Antiqua" panose="02040602050305030304" pitchFamily="18" charset="0"/>
              </a:rPr>
              <a:t> пред клиничния подход</a:t>
            </a:r>
          </a:p>
          <a:p>
            <a:pPr>
              <a:buClrTx/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поведенческия</a:t>
            </a:r>
            <a:r>
              <a:rPr lang="bg-BG" sz="3200" dirty="0" smtClean="0">
                <a:latin typeface="Book Antiqua" panose="02040602050305030304" pitchFamily="18" charset="0"/>
              </a:rPr>
              <a:t> пред технократичния</a:t>
            </a:r>
          </a:p>
          <a:p>
            <a:pPr>
              <a:buClrTx/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интегралния подход </a:t>
            </a:r>
            <a:r>
              <a:rPr lang="bg-BG" sz="3200" dirty="0" smtClean="0">
                <a:latin typeface="Book Antiqua" panose="02040602050305030304" pitchFamily="18" charset="0"/>
              </a:rPr>
              <a:t>пред медицинския  детерминизъм</a:t>
            </a:r>
            <a:endParaRPr lang="en-US" sz="3200" dirty="0" smtClean="0">
              <a:latin typeface="Book Antiqua" panose="02040602050305030304" pitchFamily="18" charset="0"/>
            </a:endParaRPr>
          </a:p>
          <a:p>
            <a:pPr marL="0" indent="0">
              <a:buClrTx/>
              <a:buSzPct val="70000"/>
              <a:buNone/>
            </a:pPr>
            <a:endParaRPr lang="en-US" sz="3200" dirty="0">
              <a:latin typeface="Book Antiqua" panose="02040602050305030304" pitchFamily="18" charset="0"/>
            </a:endParaRPr>
          </a:p>
          <a:p>
            <a:pPr>
              <a:buClrTx/>
              <a:buSzPct val="70000"/>
              <a:buFont typeface="Wingdings" panose="05000000000000000000" pitchFamily="2" charset="2"/>
              <a:buChar char="Ø"/>
            </a:pPr>
            <a:endParaRPr lang="bg-BG" sz="32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72612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9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640960" cy="597666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800" dirty="0" smtClean="0">
                <a:latin typeface="Book Antiqua" panose="02040602050305030304" pitchFamily="18" charset="0"/>
              </a:rPr>
              <a:t>Промоция на здравето е</a:t>
            </a:r>
            <a:r>
              <a:rPr lang="en-US" sz="3800" dirty="0" smtClean="0"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bg-BG" sz="3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теоретична концепция</a:t>
            </a:r>
          </a:p>
          <a:p>
            <a:pPr marL="0" indent="0">
              <a:buNone/>
            </a:pPr>
            <a:endParaRPr lang="en-US" sz="8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bg-BG" sz="800" dirty="0">
              <a:latin typeface="Book Antiqua" panose="02040602050305030304" pitchFamily="18" charset="0"/>
            </a:endParaRPr>
          </a:p>
          <a:p>
            <a:pPr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добива популярност през</a:t>
            </a:r>
            <a:endParaRPr lang="en-US" sz="3200" dirty="0" smtClean="0">
              <a:latin typeface="Book Antiqua" panose="02040602050305030304" pitchFamily="18" charset="0"/>
            </a:endParaRPr>
          </a:p>
          <a:p>
            <a:pPr marL="0" indent="0" algn="just">
              <a:buClr>
                <a:srgbClr val="C00000"/>
              </a:buClr>
              <a:buSzPct val="70000"/>
              <a:buNone/>
            </a:pPr>
            <a:r>
              <a:rPr lang="bg-BG" sz="3200" dirty="0" smtClean="0">
                <a:latin typeface="Book Antiqua" panose="02040602050305030304" pitchFamily="18" charset="0"/>
              </a:rPr>
              <a:t>  1986 г. чрез Отавската конференция и</a:t>
            </a:r>
            <a:endParaRPr lang="en-US" sz="3200" dirty="0" smtClean="0">
              <a:latin typeface="Book Antiqua" panose="02040602050305030304" pitchFamily="18" charset="0"/>
            </a:endParaRPr>
          </a:p>
          <a:p>
            <a:pPr marL="0" indent="0" algn="just">
              <a:buClr>
                <a:srgbClr val="C00000"/>
              </a:buClr>
              <a:buSzPct val="70000"/>
              <a:buNone/>
            </a:pPr>
            <a:r>
              <a:rPr lang="en-US" sz="3200" dirty="0" smtClean="0">
                <a:latin typeface="Book Antiqua" panose="02040602050305030304" pitchFamily="18" charset="0"/>
              </a:rPr>
              <a:t> </a:t>
            </a:r>
            <a:r>
              <a:rPr lang="bg-BG" sz="3200" dirty="0" smtClean="0">
                <a:latin typeface="Book Antiqua" panose="02040602050305030304" pitchFamily="18" charset="0"/>
              </a:rPr>
              <a:t> документа „Отавска харта за промоция на </a:t>
            </a:r>
            <a:r>
              <a:rPr lang="en-US" sz="3200" dirty="0" smtClean="0">
                <a:latin typeface="Book Antiqua" panose="02040602050305030304" pitchFamily="18" charset="0"/>
              </a:rPr>
              <a:t> </a:t>
            </a:r>
            <a:r>
              <a:rPr lang="bg-BG" sz="3200" dirty="0" smtClean="0">
                <a:latin typeface="Book Antiqua" panose="02040602050305030304" pitchFamily="18" charset="0"/>
              </a:rPr>
              <a:t>  здравето“.</a:t>
            </a:r>
          </a:p>
          <a:p>
            <a:pPr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понятието „промоция на здравето“ е дефинирано като „процес на създаване на възможности за хората да подобряват и контролират собственото си здраве“.</a:t>
            </a:r>
          </a:p>
        </p:txBody>
      </p:sp>
      <p:pic>
        <p:nvPicPr>
          <p:cNvPr id="2050" name="Picture 2" descr="E:\1_Uchebna_deinost\Public_lectures\MU_Pleven\Ottawa_Cha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59" y="188640"/>
            <a:ext cx="2612361" cy="268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10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64096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800" dirty="0" smtClean="0">
                <a:latin typeface="Book Antiqua" panose="02040602050305030304" pitchFamily="18" charset="0"/>
              </a:rPr>
              <a:t>Приоритетни области на дейност</a:t>
            </a:r>
            <a:endParaRPr lang="en-US" sz="38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bg-BG" sz="1200" dirty="0" smtClean="0">
              <a:latin typeface="Book Antiqua" panose="02040602050305030304" pitchFamily="18" charset="0"/>
            </a:endParaRPr>
          </a:p>
          <a:p>
            <a:pPr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Създаване </a:t>
            </a:r>
            <a:r>
              <a:rPr lang="bg-BG" sz="3200" dirty="0">
                <a:latin typeface="Book Antiqua" panose="02040602050305030304" pitchFamily="18" charset="0"/>
              </a:rPr>
              <a:t>на здравословна обществена политика</a:t>
            </a:r>
          </a:p>
          <a:p>
            <a:pPr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Създаване </a:t>
            </a:r>
            <a:r>
              <a:rPr lang="bg-BG" sz="3200" dirty="0">
                <a:latin typeface="Book Antiqua" panose="02040602050305030304" pitchFamily="18" charset="0"/>
              </a:rPr>
              <a:t>на здравословна жизнена среда</a:t>
            </a:r>
          </a:p>
          <a:p>
            <a:pPr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Book Antiqua" panose="02040602050305030304" pitchFamily="18" charset="0"/>
              </a:rPr>
              <a:t> </a:t>
            </a:r>
            <a:r>
              <a:rPr lang="bg-BG" sz="3200" dirty="0" smtClean="0">
                <a:latin typeface="Book Antiqua" panose="02040602050305030304" pitchFamily="18" charset="0"/>
              </a:rPr>
              <a:t>Засилване </a:t>
            </a:r>
            <a:r>
              <a:rPr lang="bg-BG" sz="3200" dirty="0">
                <a:latin typeface="Book Antiqua" panose="02040602050305030304" pitchFamily="18" charset="0"/>
              </a:rPr>
              <a:t>на общественото участие в здравните дейности</a:t>
            </a:r>
          </a:p>
          <a:p>
            <a:pPr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Развиване </a:t>
            </a:r>
            <a:r>
              <a:rPr lang="bg-BG" sz="3200" dirty="0">
                <a:latin typeface="Book Antiqua" panose="02040602050305030304" pitchFamily="18" charset="0"/>
              </a:rPr>
              <a:t>на лични </a:t>
            </a:r>
            <a:r>
              <a:rPr lang="bg-BG" sz="3200" dirty="0" err="1">
                <a:latin typeface="Book Antiqua" panose="02040602050305030304" pitchFamily="18" charset="0"/>
              </a:rPr>
              <a:t>здравнозначими</a:t>
            </a:r>
            <a:r>
              <a:rPr lang="bg-BG" sz="3200" dirty="0">
                <a:latin typeface="Book Antiqua" panose="02040602050305030304" pitchFamily="18" charset="0"/>
              </a:rPr>
              <a:t> умения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Партньорство в осъществяване на </a:t>
            </a:r>
            <a:r>
              <a:rPr lang="bg-BG" sz="3200" dirty="0" smtClean="0">
                <a:latin typeface="Book Antiqua" panose="02040602050305030304" pitchFamily="18" charset="0"/>
              </a:rPr>
              <a:t>дейности, </a:t>
            </a:r>
            <a:r>
              <a:rPr lang="bg-BG" sz="3200" dirty="0">
                <a:latin typeface="Book Antiqua" panose="02040602050305030304" pitchFamily="18" charset="0"/>
              </a:rPr>
              <a:t>насочени към </a:t>
            </a:r>
            <a:r>
              <a:rPr lang="bg-BG" sz="3200" dirty="0" smtClean="0">
                <a:latin typeface="Book Antiqua" panose="02040602050305030304" pitchFamily="18" charset="0"/>
              </a:rPr>
              <a:t>здравето</a:t>
            </a:r>
          </a:p>
        </p:txBody>
      </p:sp>
    </p:spTree>
    <p:extLst>
      <p:ext uri="{BB962C8B-B14F-4D97-AF65-F5344CB8AC3E}">
        <p14:creationId xmlns:p14="http://schemas.microsoft.com/office/powerpoint/2010/main" val="669597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9036496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800" dirty="0" smtClean="0">
                <a:latin typeface="Book Antiqua" panose="02040602050305030304" pitchFamily="18" charset="0"/>
              </a:rPr>
              <a:t>Промоция на здравето е </a:t>
            </a:r>
            <a:r>
              <a:rPr lang="bg-BG" sz="3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стратегия</a:t>
            </a:r>
          </a:p>
          <a:p>
            <a:pPr marL="0" indent="0">
              <a:buNone/>
            </a:pPr>
            <a:r>
              <a:rPr lang="bg-BG" sz="1200" dirty="0" smtClean="0">
                <a:latin typeface="Book Antiqua" panose="02040602050305030304" pitchFamily="18" charset="0"/>
              </a:rPr>
              <a:t> </a:t>
            </a:r>
            <a:endParaRPr lang="bg-BG" sz="12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bg-BG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стратегическа цел </a:t>
            </a:r>
            <a:r>
              <a:rPr lang="bg-BG" sz="3200" dirty="0" smtClean="0">
                <a:latin typeface="Book Antiqua" panose="02040602050305030304" pitchFamily="18" charset="0"/>
              </a:rPr>
              <a:t>– подобряване на здравето</a:t>
            </a:r>
          </a:p>
          <a:p>
            <a:pPr marL="0" indent="0">
              <a:buNone/>
            </a:pPr>
            <a:r>
              <a:rPr lang="bg-BG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непосредствени цели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Възприемане на здравето като основна ценност за индивида и обществото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Възпитание в отговорност към здравето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Утвърждаване на здравословен начин на живот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Преодоляване на медицинския детерминизъм</a:t>
            </a:r>
          </a:p>
          <a:p>
            <a:pPr marL="0" indent="0">
              <a:buNone/>
            </a:pPr>
            <a:r>
              <a:rPr lang="bg-BG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р</a:t>
            </a:r>
            <a:r>
              <a:rPr lang="bg-BG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есурси</a:t>
            </a:r>
            <a:r>
              <a:rPr lang="bg-BG" sz="32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bg-BG" sz="3200" dirty="0" smtClean="0">
                <a:latin typeface="Book Antiqua" panose="02040602050305030304" pitchFamily="18" charset="0"/>
              </a:rPr>
              <a:t>– индивидите и общностите</a:t>
            </a:r>
          </a:p>
        </p:txBody>
      </p:sp>
    </p:spTree>
    <p:extLst>
      <p:ext uri="{BB962C8B-B14F-4D97-AF65-F5344CB8AC3E}">
        <p14:creationId xmlns:p14="http://schemas.microsoft.com/office/powerpoint/2010/main" val="4030907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9144000" cy="64087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g-BG" sz="4100" dirty="0" smtClean="0">
                <a:latin typeface="Book Antiqua" panose="02040602050305030304" pitchFamily="18" charset="0"/>
              </a:rPr>
              <a:t>Промоция на здравето е </a:t>
            </a:r>
            <a:r>
              <a:rPr lang="bg-BG" sz="41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философия</a:t>
            </a:r>
            <a:r>
              <a:rPr lang="bg-BG" sz="4100" b="1" dirty="0" smtClean="0"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latin typeface="Book Antiqua" panose="02040602050305030304" pitchFamily="18" charset="0"/>
              </a:rPr>
              <a:t>(</a:t>
            </a:r>
            <a:r>
              <a:rPr lang="bg-BG" sz="3200" dirty="0" smtClean="0">
                <a:latin typeface="Book Antiqua" panose="02040602050305030304" pitchFamily="18" charset="0"/>
              </a:rPr>
              <a:t>философска основа на новото обществено здравеопазване</a:t>
            </a:r>
            <a:r>
              <a:rPr lang="en-US" sz="3200" dirty="0" smtClean="0">
                <a:latin typeface="Book Antiqua" panose="02040602050305030304" pitchFamily="18" charset="0"/>
              </a:rPr>
              <a:t>)</a:t>
            </a:r>
            <a:r>
              <a:rPr lang="bg-BG" sz="3200" dirty="0" smtClean="0">
                <a:latin typeface="Book Antiqua" panose="02040602050305030304" pitchFamily="18" charset="0"/>
              </a:rPr>
              <a:t>, защото обосновава необходимостта от преориентиране на здравните дейности в следните насоки:</a:t>
            </a:r>
            <a:endParaRPr lang="bg-BG" sz="800" dirty="0" smtClean="0">
              <a:latin typeface="Book Antiqua" panose="020406020503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000" dirty="0">
                <a:latin typeface="Book Antiqua" panose="02040602050305030304" pitchFamily="18" charset="0"/>
              </a:rPr>
              <a:t>п</a:t>
            </a:r>
            <a:r>
              <a:rPr lang="ru-RU" sz="3000" dirty="0" smtClean="0">
                <a:latin typeface="Book Antiqua" panose="02040602050305030304" pitchFamily="18" charset="0"/>
              </a:rPr>
              <a:t>ациент и </a:t>
            </a:r>
            <a:r>
              <a:rPr lang="ru-RU" sz="3000" dirty="0" err="1" smtClean="0">
                <a:latin typeface="Book Antiqua" panose="02040602050305030304" pitchFamily="18" charset="0"/>
              </a:rPr>
              <a:t>заболяване</a:t>
            </a:r>
            <a:r>
              <a:rPr lang="ru-RU" sz="2800" dirty="0">
                <a:latin typeface="Book Antiqua" panose="02040602050305030304" pitchFamily="18" charset="0"/>
              </a:rPr>
              <a:t>	          </a:t>
            </a:r>
            <a:r>
              <a:rPr lang="ru-RU" sz="2800" dirty="0" smtClean="0">
                <a:latin typeface="Book Antiqua" panose="02040602050305030304" pitchFamily="18" charset="0"/>
              </a:rPr>
              <a:t>             </a:t>
            </a:r>
            <a:r>
              <a:rPr lang="ru-RU" sz="3000" dirty="0" smtClean="0">
                <a:latin typeface="Book Antiqua" panose="02040602050305030304" pitchFamily="18" charset="0"/>
              </a:rPr>
              <a:t>позитивно </a:t>
            </a:r>
            <a:r>
              <a:rPr lang="ru-RU" sz="3000" dirty="0" err="1" smtClean="0">
                <a:latin typeface="Book Antiqua" panose="02040602050305030304" pitchFamily="18" charset="0"/>
              </a:rPr>
              <a:t>здраве</a:t>
            </a:r>
            <a:r>
              <a:rPr lang="ru-RU" sz="3000" dirty="0" smtClean="0">
                <a:latin typeface="Book Antiqua" panose="0204060205030503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000" dirty="0" smtClean="0">
                <a:latin typeface="Book Antiqua" panose="02040602050305030304" pitchFamily="18" charset="0"/>
              </a:rPr>
              <a:t>право </a:t>
            </a:r>
            <a:r>
              <a:rPr lang="ru-RU" sz="3000" dirty="0">
                <a:latin typeface="Book Antiqua" panose="02040602050305030304" pitchFamily="18" charset="0"/>
              </a:rPr>
              <a:t>на </a:t>
            </a:r>
            <a:r>
              <a:rPr lang="ru-RU" sz="3000" dirty="0" err="1">
                <a:latin typeface="Book Antiqua" panose="02040602050305030304" pitchFamily="18" charset="0"/>
              </a:rPr>
              <a:t>здраве</a:t>
            </a:r>
            <a:r>
              <a:rPr lang="ru-RU" sz="3000" dirty="0">
                <a:latin typeface="Book Antiqua" panose="02040602050305030304" pitchFamily="18" charset="0"/>
              </a:rPr>
              <a:t>	   	</a:t>
            </a:r>
            <a:r>
              <a:rPr lang="ru-RU" sz="3000" dirty="0" smtClean="0">
                <a:latin typeface="Book Antiqua" panose="02040602050305030304" pitchFamily="18" charset="0"/>
              </a:rPr>
              <a:t>                     </a:t>
            </a:r>
            <a:r>
              <a:rPr lang="ru-RU" sz="3000" dirty="0" err="1" smtClean="0">
                <a:latin typeface="Book Antiqua" panose="02040602050305030304" pitchFamily="18" charset="0"/>
              </a:rPr>
              <a:t>отговорност</a:t>
            </a:r>
            <a:r>
              <a:rPr lang="ru-RU" sz="3000" dirty="0" smtClean="0">
                <a:latin typeface="Book Antiqua" panose="02040602050305030304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000" dirty="0" err="1" smtClean="0">
                <a:latin typeface="Book Antiqua" panose="02040602050305030304" pitchFamily="18" charset="0"/>
              </a:rPr>
              <a:t>здраве</a:t>
            </a:r>
            <a:r>
              <a:rPr lang="ru-RU" sz="3000" dirty="0" smtClean="0">
                <a:latin typeface="Book Antiqua" panose="02040602050305030304" pitchFamily="18" charset="0"/>
              </a:rPr>
              <a:t> </a:t>
            </a:r>
            <a:r>
              <a:rPr lang="ru-RU" sz="3000" dirty="0">
                <a:latin typeface="Book Antiqua" panose="02040602050305030304" pitchFamily="18" charset="0"/>
              </a:rPr>
              <a:t>за </a:t>
            </a:r>
            <a:r>
              <a:rPr lang="ru-RU" sz="3000" dirty="0" err="1">
                <a:latin typeface="Book Antiqua" panose="02040602050305030304" pitchFamily="18" charset="0"/>
              </a:rPr>
              <a:t>хората</a:t>
            </a:r>
            <a:r>
              <a:rPr lang="ru-RU" sz="3000" dirty="0">
                <a:latin typeface="Book Antiqua" panose="02040602050305030304" pitchFamily="18" charset="0"/>
              </a:rPr>
              <a:t>   </a:t>
            </a:r>
            <a:r>
              <a:rPr lang="en-US" sz="3000" dirty="0">
                <a:latin typeface="Book Antiqua" panose="02040602050305030304" pitchFamily="18" charset="0"/>
              </a:rPr>
              <a:t>	</a:t>
            </a:r>
            <a:r>
              <a:rPr lang="en-US" sz="3000" dirty="0" smtClean="0">
                <a:latin typeface="Book Antiqua" panose="02040602050305030304" pitchFamily="18" charset="0"/>
              </a:rPr>
              <a:t>		</a:t>
            </a:r>
            <a:r>
              <a:rPr lang="ru-RU" sz="3000" dirty="0" err="1" smtClean="0">
                <a:latin typeface="Book Antiqua" panose="02040602050305030304" pitchFamily="18" charset="0"/>
              </a:rPr>
              <a:t>здраве</a:t>
            </a:r>
            <a:r>
              <a:rPr lang="ru-RU" sz="3000" dirty="0" smtClean="0">
                <a:latin typeface="Book Antiqua" panose="02040602050305030304" pitchFamily="18" charset="0"/>
              </a:rPr>
              <a:t> </a:t>
            </a:r>
            <a:r>
              <a:rPr lang="ru-RU" sz="3000" dirty="0">
                <a:latin typeface="Book Antiqua" panose="02040602050305030304" pitchFamily="18" charset="0"/>
              </a:rPr>
              <a:t>чрез </a:t>
            </a:r>
            <a:r>
              <a:rPr lang="ru-RU" sz="3000" dirty="0" err="1" smtClean="0">
                <a:latin typeface="Book Antiqua" panose="02040602050305030304" pitchFamily="18" charset="0"/>
              </a:rPr>
              <a:t>хората</a:t>
            </a:r>
            <a:r>
              <a:rPr lang="ru-RU" sz="3000" dirty="0" smtClean="0">
                <a:latin typeface="Book Antiqua" panose="02040602050305030304" pitchFamily="18" charset="0"/>
              </a:rPr>
              <a:t> </a:t>
            </a:r>
            <a:endParaRPr lang="en-US" sz="3000" dirty="0" smtClean="0">
              <a:latin typeface="Book Antiqua" panose="020406020503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g-BG" sz="3000" dirty="0" smtClean="0">
                <a:latin typeface="Book Antiqua" panose="02040602050305030304" pitchFamily="18" charset="0"/>
              </a:rPr>
              <a:t>медицински детерминизъм            интегрален подход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000" dirty="0" err="1" smtClean="0">
                <a:latin typeface="Book Antiqua" panose="02040602050305030304" pitchFamily="18" charset="0"/>
              </a:rPr>
              <a:t>професионална</a:t>
            </a:r>
            <a:r>
              <a:rPr lang="ru-RU" sz="3000" dirty="0" smtClean="0">
                <a:latin typeface="Book Antiqua" panose="02040602050305030304" pitchFamily="18" charset="0"/>
              </a:rPr>
              <a:t> </a:t>
            </a:r>
            <a:r>
              <a:rPr lang="ru-RU" sz="3000" dirty="0" err="1" smtClean="0">
                <a:latin typeface="Book Antiqua" panose="02040602050305030304" pitchFamily="18" charset="0"/>
              </a:rPr>
              <a:t>изолация</a:t>
            </a:r>
            <a:r>
              <a:rPr lang="ru-RU" sz="3000" dirty="0" smtClean="0">
                <a:latin typeface="Book Antiqua" panose="02040602050305030304" pitchFamily="18" charset="0"/>
              </a:rPr>
              <a:t>                 </a:t>
            </a:r>
            <a:r>
              <a:rPr lang="ru-RU" sz="3000" dirty="0" err="1" smtClean="0">
                <a:latin typeface="Book Antiqua" panose="02040602050305030304" pitchFamily="18" charset="0"/>
              </a:rPr>
              <a:t>партньорство</a:t>
            </a:r>
            <a:endParaRPr lang="ru-RU" sz="30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30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bg-BG" dirty="0" smtClean="0">
              <a:latin typeface="Book Antiqua" panose="0204060205030503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255499" y="3039201"/>
            <a:ext cx="835719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ight Arrow 8"/>
          <p:cNvSpPr/>
          <p:nvPr/>
        </p:nvSpPr>
        <p:spPr>
          <a:xfrm>
            <a:off x="4283967" y="3789040"/>
            <a:ext cx="835719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ight Arrow 9"/>
          <p:cNvSpPr/>
          <p:nvPr/>
        </p:nvSpPr>
        <p:spPr>
          <a:xfrm>
            <a:off x="4283964" y="4465047"/>
            <a:ext cx="835719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ight Arrow 10"/>
          <p:cNvSpPr/>
          <p:nvPr/>
        </p:nvSpPr>
        <p:spPr>
          <a:xfrm>
            <a:off x="4890279" y="5229200"/>
            <a:ext cx="835719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ight Arrow 11"/>
          <p:cNvSpPr/>
          <p:nvPr/>
        </p:nvSpPr>
        <p:spPr>
          <a:xfrm>
            <a:off x="4850137" y="5949280"/>
            <a:ext cx="835719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9654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589240"/>
            <a:ext cx="7141829" cy="7200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g-BG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 на промоцията на здравето, (</a:t>
            </a:r>
            <a:r>
              <a:rPr lang="en-GB" sz="3600" dirty="0" err="1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Downie</a:t>
            </a:r>
            <a:r>
              <a:rPr lang="en-GB" sz="360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Fyfe, </a:t>
            </a:r>
            <a:r>
              <a:rPr lang="en-GB" sz="3600" dirty="0" err="1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Tannahill</a:t>
            </a:r>
            <a:r>
              <a:rPr lang="bg-BG" sz="360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085433"/>
              </p:ext>
            </p:extLst>
          </p:nvPr>
        </p:nvGraphicFramePr>
        <p:xfrm>
          <a:off x="1691680" y="332656"/>
          <a:ext cx="56166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0634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F2FAD3-4F91-4AB7-BEF9-420948673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0F2FAD3-4F91-4AB7-BEF9-420948673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0F2FAD3-4F91-4AB7-BEF9-420948673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0F2FAD3-4F91-4AB7-BEF9-420948673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6EAE2A-6CD8-413E-9F03-87505F8DF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F56EAE2A-6CD8-413E-9F03-87505F8DFE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56EAE2A-6CD8-413E-9F03-87505F8DF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F56EAE2A-6CD8-413E-9F03-87505F8DF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9099DE-7A5F-4BDD-A0DC-FEE8C6EAB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899099DE-7A5F-4BDD-A0DC-FEE8C6EAB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899099DE-7A5F-4BDD-A0DC-FEE8C6EAB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99099DE-7A5F-4BDD-A0DC-FEE8C6EAB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3217376"/>
              </p:ext>
            </p:extLst>
          </p:nvPr>
        </p:nvGraphicFramePr>
        <p:xfrm>
          <a:off x="116977" y="1091821"/>
          <a:ext cx="4249352" cy="407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1472" y="476672"/>
            <a:ext cx="4752528" cy="64807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Имунизации, </a:t>
            </a:r>
            <a:r>
              <a:rPr lang="bg-BG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скрининг</a:t>
            </a:r>
            <a:endParaRPr lang="bg-BG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g-BG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Информиране за ползите от профилактични дейности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Законово регламентиране, социална подкрепа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Съчетаване на знания, действие и протекция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Здравно възпитание, целящо вземане на </a:t>
            </a:r>
            <a:r>
              <a:rPr lang="bg-BG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протективни</a:t>
            </a:r>
            <a:r>
              <a:rPr lang="bg-BG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решения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Информация, мотивация, умения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Здравна протекция</a:t>
            </a:r>
            <a:endParaRPr lang="bg-BG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0006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1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1555105" y="28529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3</a:t>
            </a:r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2675630" y="27746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2</a:t>
            </a:r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2163041" y="30676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4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2163041" y="3789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5</a:t>
            </a:r>
            <a:endParaRPr lang="bg-BG" dirty="0"/>
          </a:p>
        </p:txBody>
      </p:sp>
      <p:sp>
        <p:nvSpPr>
          <p:cNvPr id="10" name="TextBox 9"/>
          <p:cNvSpPr txBox="1"/>
          <p:nvPr/>
        </p:nvSpPr>
        <p:spPr>
          <a:xfrm>
            <a:off x="1200552" y="41951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7</a:t>
            </a:r>
            <a:endParaRPr lang="bg-BG" dirty="0"/>
          </a:p>
        </p:txBody>
      </p:sp>
      <p:sp>
        <p:nvSpPr>
          <p:cNvPr id="11" name="TextBox 10"/>
          <p:cNvSpPr txBox="1"/>
          <p:nvPr/>
        </p:nvSpPr>
        <p:spPr>
          <a:xfrm>
            <a:off x="3131664" y="41951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6</a:t>
            </a:r>
            <a:endParaRPr lang="bg-BG" dirty="0"/>
          </a:p>
        </p:txBody>
      </p:sp>
      <p:sp>
        <p:nvSpPr>
          <p:cNvPr id="12" name="Rectangle 11"/>
          <p:cNvSpPr/>
          <p:nvPr/>
        </p:nvSpPr>
        <p:spPr>
          <a:xfrm>
            <a:off x="20163" y="5157192"/>
            <a:ext cx="48983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Модел на промоцията на здравето, (</a:t>
            </a:r>
            <a:r>
              <a:rPr lang="en-GB" sz="2200" dirty="0" err="1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Downie</a:t>
            </a:r>
            <a:r>
              <a:rPr lang="en-GB" sz="220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Fyfe, </a:t>
            </a:r>
            <a:r>
              <a:rPr lang="en-GB" sz="2200" dirty="0" err="1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Tannahill</a:t>
            </a:r>
            <a:r>
              <a:rPr lang="bg-BG" sz="220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bg-BG" sz="2200" dirty="0"/>
          </a:p>
        </p:txBody>
      </p:sp>
    </p:spTree>
    <p:extLst>
      <p:ext uri="{BB962C8B-B14F-4D97-AF65-F5344CB8AC3E}">
        <p14:creationId xmlns:p14="http://schemas.microsoft.com/office/powerpoint/2010/main" val="900052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56895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sz="32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bg-BG" sz="3800" dirty="0" smtClean="0">
                <a:latin typeface="Book Antiqua" panose="02040602050305030304" pitchFamily="18" charset="0"/>
              </a:rPr>
              <a:t>За реализиране на този модел е необходимо да са на лице следните предпоставки:</a:t>
            </a:r>
            <a:endParaRPr lang="en-US" sz="38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bg-BG" sz="1000" dirty="0" smtClean="0">
              <a:latin typeface="Book Antiqua" panose="0204060205030503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Познавателни предпоставки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Организационни </a:t>
            </a:r>
            <a:r>
              <a:rPr lang="bg-BG" sz="3200" dirty="0">
                <a:latin typeface="Book Antiqua" panose="02040602050305030304" pitchFamily="18" charset="0"/>
              </a:rPr>
              <a:t>предпоставки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Законодателни предпоставки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Етични предпоставки</a:t>
            </a:r>
            <a:endParaRPr lang="bg-BG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79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820472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400" dirty="0" smtClean="0">
                <a:latin typeface="Book Antiqua" panose="02040602050305030304" pitchFamily="18" charset="0"/>
              </a:rPr>
              <a:t>ПРОЕКТИ НА СЗО ЗА ПРОМОЦИЯ НА ЗДРАВЕТО</a:t>
            </a:r>
            <a:endParaRPr lang="bg-BG" sz="4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36440"/>
            <a:ext cx="8784976" cy="5221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sz="3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Цел</a:t>
            </a:r>
            <a:r>
              <a:rPr lang="bg-BG" sz="3500" dirty="0" smtClean="0">
                <a:latin typeface="Book Antiqua" panose="02040602050305030304" pitchFamily="18" charset="0"/>
              </a:rPr>
              <a:t> </a:t>
            </a:r>
            <a:r>
              <a:rPr lang="bg-BG" sz="3500" dirty="0">
                <a:latin typeface="Book Antiqua" panose="02040602050305030304" pitchFamily="18" charset="0"/>
              </a:rPr>
              <a:t>- изграждане на </a:t>
            </a:r>
            <a:r>
              <a:rPr lang="bg-BG" sz="3500" b="1" dirty="0">
                <a:solidFill>
                  <a:srgbClr val="C00000"/>
                </a:solidFill>
                <a:latin typeface="Book Antiqua" panose="02040602050305030304" pitchFamily="18" charset="0"/>
              </a:rPr>
              <a:t>здрави общности и здравословна жизнена среда</a:t>
            </a:r>
            <a:r>
              <a:rPr lang="bg-BG" sz="35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bg-BG" sz="3500" dirty="0">
                <a:latin typeface="Book Antiqua" panose="02040602050305030304" pitchFamily="18" charset="0"/>
              </a:rPr>
              <a:t>в непосредствените места за обитаване от хората – дома, населеното място, работното място, училището, здравните заведения. </a:t>
            </a:r>
          </a:p>
          <a:p>
            <a:pPr marL="0" indent="0">
              <a:buNone/>
            </a:pPr>
            <a:r>
              <a:rPr lang="bg-BG" sz="3500" b="1" dirty="0">
                <a:solidFill>
                  <a:srgbClr val="C00000"/>
                </a:solidFill>
                <a:latin typeface="Book Antiqua" panose="02040602050305030304" pitchFamily="18" charset="0"/>
              </a:rPr>
              <a:t>Дейности 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500" dirty="0">
                <a:latin typeface="Book Antiqua" panose="02040602050305030304" pitchFamily="18" charset="0"/>
              </a:rPr>
              <a:t>комплексни интервенции за поведенческа промяна и промяна в жизнената среда</a:t>
            </a:r>
            <a:r>
              <a:rPr lang="en-US" sz="3500" dirty="0">
                <a:latin typeface="Book Antiqua" panose="02040602050305030304" pitchFamily="18" charset="0"/>
              </a:rPr>
              <a:t>.</a:t>
            </a:r>
            <a:endParaRPr lang="bg-BG" sz="3500" dirty="0">
              <a:latin typeface="Book Antiqua" panose="0204060205030503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500" dirty="0">
                <a:latin typeface="Book Antiqua" panose="02040602050305030304" pitchFamily="18" charset="0"/>
              </a:rPr>
              <a:t>мобилизиране усилията и ресурси от различни сфери на обществения живот (образование, култура, морал, политика, религия, услуги)</a:t>
            </a:r>
          </a:p>
          <a:p>
            <a:endParaRPr lang="ru-RU" sz="32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60383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75240" cy="72008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bg-BG" sz="4400" b="1" dirty="0" smtClean="0">
                <a:latin typeface="Book Antiqua" panose="02040602050305030304" pitchFamily="18" charset="0"/>
              </a:rPr>
              <a:t>ГРАДОВЕ ЗА ЗДРАВЕ</a:t>
            </a:r>
            <a:endParaRPr lang="bg-BG" sz="4400" b="1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E:\1_Uchebna_deinost\Public_lectures\MU_Pleven\healthy town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50255"/>
            <a:ext cx="6984776" cy="439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15719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solidFill>
                  <a:prstClr val="black"/>
                </a:solidFill>
                <a:latin typeface="Book Antiqua" panose="02040602050305030304" pitchFamily="18" charset="0"/>
              </a:rPr>
              <a:t>Основна цел на проекта „Градове за здраве“ е  създаване и поддържане на здравословна жизнена среда в населеното място</a:t>
            </a:r>
            <a:endParaRPr lang="bg-BG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33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9361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bg-BG" sz="4900" dirty="0">
                <a:solidFill>
                  <a:srgbClr val="1F497D"/>
                </a:solidFill>
                <a:latin typeface="Book Antiqua" panose="02040602050305030304" pitchFamily="18" charset="0"/>
              </a:rPr>
              <a:t>ПЛАН НА ЛЕКЦИЯТА</a:t>
            </a:r>
            <a:r>
              <a:rPr lang="bg-BG" sz="4400" dirty="0">
                <a:solidFill>
                  <a:srgbClr val="1F497D"/>
                </a:solidFill>
                <a:latin typeface="Book Antiqua" panose="02040602050305030304" pitchFamily="18" charset="0"/>
              </a:rPr>
              <a:t/>
            </a:r>
            <a:br>
              <a:rPr lang="bg-BG" sz="4400" dirty="0">
                <a:solidFill>
                  <a:srgbClr val="1F497D"/>
                </a:solidFill>
                <a:latin typeface="Book Antiqua" panose="02040602050305030304" pitchFamily="18" charset="0"/>
              </a:rPr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8928992" cy="5221560"/>
          </a:xfrm>
        </p:spPr>
        <p:txBody>
          <a:bodyPr/>
          <a:lstStyle/>
          <a:p>
            <a:pPr marL="514350" lvl="0" indent="-514350">
              <a:buClr>
                <a:srgbClr val="4F81BD"/>
              </a:buClr>
              <a:buFont typeface="+mj-lt"/>
              <a:buAutoNum type="arabicPeriod"/>
            </a:pPr>
            <a:r>
              <a:rPr lang="bg-BG" sz="3200" dirty="0">
                <a:solidFill>
                  <a:schemeClr val="tx2"/>
                </a:solidFill>
              </a:rPr>
              <a:t>Промоция на здравето – същност и основни моменти в развитието на концепцията</a:t>
            </a:r>
          </a:p>
          <a:p>
            <a:pPr marL="514350" lvl="0" indent="-514350">
              <a:buClr>
                <a:srgbClr val="4F81BD"/>
              </a:buClr>
              <a:buFont typeface="+mj-lt"/>
              <a:buAutoNum type="arabicPeriod"/>
            </a:pPr>
            <a:r>
              <a:rPr lang="bg-BG" sz="3200" dirty="0">
                <a:solidFill>
                  <a:schemeClr val="tx2"/>
                </a:solidFill>
              </a:rPr>
              <a:t>Концептуален модел </a:t>
            </a:r>
          </a:p>
          <a:p>
            <a:pPr marL="514350" lvl="0" indent="-514350">
              <a:buClr>
                <a:srgbClr val="4F81BD"/>
              </a:buClr>
              <a:buFont typeface="+mj-lt"/>
              <a:buAutoNum type="arabicPeriod"/>
            </a:pPr>
            <a:r>
              <a:rPr lang="bg-BG" sz="3200" dirty="0">
                <a:solidFill>
                  <a:schemeClr val="tx2"/>
                </a:solidFill>
              </a:rPr>
              <a:t>Проекти на СЗО за изграждане на здравословна жизнена </a:t>
            </a:r>
            <a:r>
              <a:rPr lang="bg-BG" sz="3200" dirty="0" smtClean="0">
                <a:solidFill>
                  <a:schemeClr val="tx2"/>
                </a:solidFill>
              </a:rPr>
              <a:t>среда</a:t>
            </a:r>
          </a:p>
          <a:p>
            <a:pPr marL="0" lvl="0" indent="0">
              <a:buClr>
                <a:srgbClr val="4F81BD"/>
              </a:buClr>
              <a:buNone/>
            </a:pPr>
            <a:endParaRPr lang="bg-BG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792005"/>
              </p:ext>
            </p:extLst>
          </p:nvPr>
        </p:nvGraphicFramePr>
        <p:xfrm>
          <a:off x="683568" y="4149080"/>
          <a:ext cx="763284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0747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672408" cy="242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004" y="3429000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Осигуряване на работни места, респективно доходи за достоен живот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Намаляване на безработицата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Поддържане на лесен достъп до информация </a:t>
            </a:r>
            <a:endParaRPr lang="bg-BG" sz="3200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1000970"/>
            <a:ext cx="516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Създаване на продуктивна икономика</a:t>
            </a:r>
          </a:p>
        </p:txBody>
      </p:sp>
    </p:spTree>
    <p:extLst>
      <p:ext uri="{BB962C8B-B14F-4D97-AF65-F5344CB8AC3E}">
        <p14:creationId xmlns:p14="http://schemas.microsoft.com/office/powerpoint/2010/main" val="4273535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0" y="1742282"/>
            <a:ext cx="3969550" cy="247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498" y="4553496"/>
            <a:ext cx="86891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Ограничаване на други РФ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Намаляване разпространението на </a:t>
            </a:r>
            <a:r>
              <a:rPr lang="bg-BG" sz="3200" dirty="0" err="1" smtClean="0">
                <a:latin typeface="Book Antiqua" panose="02040602050305030304" pitchFamily="18" charset="0"/>
              </a:rPr>
              <a:t>социалнозначими</a:t>
            </a:r>
            <a:r>
              <a:rPr lang="bg-BG" sz="3200" dirty="0" smtClean="0">
                <a:latin typeface="Book Antiqua" panose="02040602050305030304" pitchFamily="18" charset="0"/>
              </a:rPr>
              <a:t> заболявания</a:t>
            </a:r>
          </a:p>
          <a:p>
            <a:pPr>
              <a:buClr>
                <a:srgbClr val="C00000"/>
              </a:buClr>
              <a:buSzPct val="70000"/>
            </a:pPr>
            <a:r>
              <a:rPr lang="bg-BG" sz="3200" dirty="0" smtClean="0">
                <a:latin typeface="Book Antiqua" panose="0204060205030503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3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8348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Обединяване на усилия за справяне със значими </a:t>
            </a:r>
            <a:r>
              <a:rPr lang="bg-BG" sz="32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общественоздравни</a:t>
            </a:r>
            <a:r>
              <a:rPr lang="bg-BG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 проблеми</a:t>
            </a: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4424380" y="2535044"/>
            <a:ext cx="4714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Ограничаване на </a:t>
            </a:r>
            <a:r>
              <a:rPr lang="bg-BG" sz="3200" dirty="0" smtClean="0">
                <a:latin typeface="Book Antiqua" panose="02040602050305030304" pitchFamily="18" charset="0"/>
              </a:rPr>
              <a:t>тютюнопушенето </a:t>
            </a:r>
            <a:r>
              <a:rPr lang="bg-BG" sz="3200" dirty="0">
                <a:latin typeface="Book Antiqua" panose="02040602050305030304" pitchFamily="18" charset="0"/>
              </a:rPr>
              <a:t>на обществени места</a:t>
            </a:r>
          </a:p>
        </p:txBody>
      </p:sp>
    </p:spTree>
    <p:extLst>
      <p:ext uri="{BB962C8B-B14F-4D97-AF65-F5344CB8AC3E}">
        <p14:creationId xmlns:p14="http://schemas.microsoft.com/office/powerpoint/2010/main" val="3226457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818" y="3645024"/>
            <a:ext cx="84598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екологично чиста среда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ч</a:t>
            </a:r>
            <a:r>
              <a:rPr lang="bg-BG" sz="3200" dirty="0" smtClean="0">
                <a:latin typeface="Book Antiqua" panose="02040602050305030304" pitchFamily="18" charset="0"/>
              </a:rPr>
              <a:t>увство за сигурност и </a:t>
            </a:r>
            <a:r>
              <a:rPr lang="bg-BG" sz="3200" dirty="0" err="1" smtClean="0">
                <a:latin typeface="Book Antiqua" panose="02040602050305030304" pitchFamily="18" charset="0"/>
              </a:rPr>
              <a:t>защитеност</a:t>
            </a:r>
            <a:r>
              <a:rPr lang="bg-BG" sz="3200" dirty="0" smtClean="0">
                <a:latin typeface="Book Antiqua" panose="02040602050305030304" pitchFamily="18" charset="0"/>
              </a:rPr>
              <a:t> от насилие и </a:t>
            </a:r>
            <a:r>
              <a:rPr lang="bg-BG" sz="3200" dirty="0" err="1" smtClean="0">
                <a:latin typeface="Book Antiqua" panose="02040602050305030304" pitchFamily="18" charset="0"/>
              </a:rPr>
              <a:t>посегателсто</a:t>
            </a:r>
            <a:endParaRPr lang="bg-BG" sz="3200" dirty="0" smtClean="0">
              <a:latin typeface="Book Antiqua" panose="02040602050305030304" pitchFamily="18" charset="0"/>
            </a:endParaRP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у</a:t>
            </a:r>
            <a:r>
              <a:rPr lang="bg-BG" sz="3200" dirty="0" smtClean="0">
                <a:latin typeface="Book Antiqua" panose="02040602050305030304" pitchFamily="18" charset="0"/>
              </a:rPr>
              <a:t>добен градски транспорт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п</a:t>
            </a:r>
            <a:r>
              <a:rPr lang="bg-BG" sz="3200" dirty="0" smtClean="0">
                <a:latin typeface="Book Antiqua" panose="02040602050305030304" pitchFamily="18" charset="0"/>
              </a:rPr>
              <a:t>ромоция на активния начин на живот</a:t>
            </a:r>
            <a:endParaRPr lang="bg-BG" sz="3200" dirty="0"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9236"/>
            <a:ext cx="3528392" cy="2521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1341492"/>
            <a:ext cx="471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Създаване на сигурна жизнена среда</a:t>
            </a:r>
          </a:p>
        </p:txBody>
      </p:sp>
    </p:spTree>
    <p:extLst>
      <p:ext uri="{BB962C8B-B14F-4D97-AF65-F5344CB8AC3E}">
        <p14:creationId xmlns:p14="http://schemas.microsoft.com/office/powerpoint/2010/main" val="3281769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59274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3140968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Повишаване на инвестициите за </a:t>
            </a:r>
            <a:r>
              <a:rPr lang="bg-BG" sz="3200" dirty="0" smtClean="0">
                <a:latin typeface="Book Antiqua" panose="02040602050305030304" pitchFamily="18" charset="0"/>
              </a:rPr>
              <a:t>здра</a:t>
            </a:r>
            <a:r>
              <a:rPr lang="bg-BG" sz="3200" dirty="0">
                <a:latin typeface="Book Antiqua" panose="02040602050305030304" pitchFamily="18" charset="0"/>
              </a:rPr>
              <a:t>ве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Подобряване на женското и детското здраве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Грижа за лицата в неравностойно положение и със специфични здравни проблеми</a:t>
            </a:r>
            <a:endParaRPr lang="bg-BG" sz="3200" dirty="0">
              <a:latin typeface="Book Antiqua" panose="02040602050305030304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847514" y="1103755"/>
            <a:ext cx="5217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Създаване на ефективна здравна служба</a:t>
            </a:r>
            <a:endParaRPr lang="bg-BG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10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7530008" cy="1143000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Нови предизвикателства</a:t>
            </a:r>
            <a:endParaRPr lang="bg-BG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67544" y="2348880"/>
            <a:ext cx="8219256" cy="3748149"/>
          </a:xfrm>
        </p:spPr>
        <p:txBody>
          <a:bodyPr>
            <a:normAutofit/>
          </a:bodyPr>
          <a:lstStyle/>
          <a:p>
            <a:endParaRPr lang="bg-BG" sz="3200" dirty="0" smtClean="0">
              <a:latin typeface="Book Antiqua" panose="0204060205030503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Урбанизация и възникване на мегаполиси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Глобално затопляне и </a:t>
            </a:r>
            <a:r>
              <a:rPr lang="en-US" sz="3200" dirty="0" smtClean="0">
                <a:latin typeface="Book Antiqua" panose="02040602050305030304" pitchFamily="18" charset="0"/>
              </a:rPr>
              <a:t>“heat island effect”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Застаряване на населението</a:t>
            </a:r>
            <a:endParaRPr lang="en-US" sz="3200" dirty="0" smtClean="0">
              <a:latin typeface="Book Antiqua" panose="0204060205030503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err="1" smtClean="0">
                <a:latin typeface="Book Antiqua" panose="02040602050305030304" pitchFamily="18" charset="0"/>
              </a:rPr>
              <a:t>Мигрантски</a:t>
            </a:r>
            <a:r>
              <a:rPr lang="bg-BG" sz="3200" dirty="0" smtClean="0">
                <a:latin typeface="Book Antiqua" panose="02040602050305030304" pitchFamily="18" charset="0"/>
              </a:rPr>
              <a:t> потоци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bg-BG" sz="32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63" y="476672"/>
            <a:ext cx="2173453" cy="215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460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72008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bg-BG" sz="4400" b="1" dirty="0" smtClean="0">
                <a:latin typeface="Book Antiqua" panose="02040602050305030304" pitchFamily="18" charset="0"/>
              </a:rPr>
              <a:t>УЧИЛИЩЕ ЗА ЗДРАВЕ</a:t>
            </a:r>
            <a:endParaRPr lang="bg-BG" sz="4400" b="1" dirty="0">
              <a:latin typeface="Book Antiqua" panose="02040602050305030304" pitchFamily="18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308519" cy="440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157192"/>
            <a:ext cx="9144000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3150" dirty="0">
                <a:solidFill>
                  <a:prstClr val="black"/>
                </a:solidFill>
                <a:latin typeface="Book Antiqua" panose="02040602050305030304" pitchFamily="18" charset="0"/>
              </a:rPr>
              <a:t>Основна цел на проекта „Училище за здраве“ е  създаване на училището като привлекателно място за учене, работа и творческа изява</a:t>
            </a:r>
          </a:p>
          <a:p>
            <a:endParaRPr lang="bg-BG" sz="31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81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86409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sz="4400" dirty="0" smtClean="0">
                <a:latin typeface="Book Antiqua" panose="02040602050305030304" pitchFamily="18" charset="0"/>
              </a:rPr>
              <a:t>УЧИЛИЩЕ </a:t>
            </a:r>
            <a:r>
              <a:rPr lang="bg-BG" sz="4400" dirty="0">
                <a:latin typeface="Book Antiqua" panose="02040602050305030304" pitchFamily="18" charset="0"/>
              </a:rPr>
              <a:t>ЗА ЗДРАВЕ</a:t>
            </a:r>
            <a:endParaRPr lang="bg-B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568952" cy="5544616"/>
          </a:xfrm>
        </p:spPr>
        <p:txBody>
          <a:bodyPr>
            <a:normAutofit lnSpcReduction="10000"/>
          </a:bodyPr>
          <a:lstStyle/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000" dirty="0">
                <a:latin typeface="Book Antiqua" panose="02040602050305030304" pitchFamily="18" charset="0"/>
              </a:rPr>
              <a:t>Здравето и образованието са основни ценности на индивида и обществото и са взаимно-зависими: необразованите хора имат по-висок риск за здравето, хората с недобро здраве имат по-малки шансове за образование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000" dirty="0" smtClean="0">
                <a:latin typeface="Book Antiqua" panose="02040602050305030304" pitchFamily="18" charset="0"/>
              </a:rPr>
              <a:t>Здравето </a:t>
            </a:r>
            <a:r>
              <a:rPr lang="bg-BG" sz="3000" dirty="0">
                <a:latin typeface="Book Antiqua" panose="02040602050305030304" pitchFamily="18" charset="0"/>
              </a:rPr>
              <a:t>на децата и подрастващите е неотменен приоритет на здравната политика във всяка страна и в глобален аспект. То е поставено на водещо място сред целите на стратегията „Здраве за всички през 21 век“ и целите на хилядолетието. </a:t>
            </a:r>
            <a:endParaRPr lang="bg-BG" sz="30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bg-BG" sz="900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878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sz="4400" dirty="0" smtClean="0">
                <a:latin typeface="Book Antiqua" panose="02040602050305030304" pitchFamily="18" charset="0"/>
              </a:rPr>
              <a:t>УЧИЛИЩЕ </a:t>
            </a:r>
            <a:r>
              <a:rPr lang="bg-BG" sz="4400" dirty="0">
                <a:latin typeface="Book Antiqua" panose="02040602050305030304" pitchFamily="18" charset="0"/>
              </a:rPr>
              <a:t>ЗА ЗДРАВЕ</a:t>
            </a:r>
            <a:endParaRPr lang="bg-B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640960" cy="5544616"/>
          </a:xfrm>
        </p:spPr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Училището е естествено и подходящо място за осъществяване на промоция на здравето, защото обединява всички млади хора </a:t>
            </a:r>
            <a:r>
              <a:rPr lang="bg-BG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в периода</a:t>
            </a:r>
            <a:r>
              <a:rPr lang="en-US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bg-BG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на формиране на техния </a:t>
            </a:r>
            <a:r>
              <a:rPr lang="bg-BG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мироглед, навици, поведение и ефектът от </a:t>
            </a:r>
            <a:r>
              <a:rPr lang="bg-BG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здравнопромотивните</a:t>
            </a:r>
            <a:r>
              <a:rPr lang="bg-BG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bg-BG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дейности </a:t>
            </a:r>
            <a:r>
              <a:rPr lang="bg-BG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ще бъде най-пълен и дълготраен</a:t>
            </a:r>
            <a:r>
              <a:rPr lang="bg-BG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endParaRPr lang="bg-BG" sz="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000" dirty="0" smtClean="0">
                <a:latin typeface="Book Antiqua" panose="02040602050305030304" pitchFamily="18" charset="0"/>
              </a:rPr>
              <a:t>Училището винаги е било място, където се осъществява грижа за здравето, но начина, по който това се прави се променя.</a:t>
            </a:r>
            <a:endParaRPr lang="bg-BG" sz="3000" dirty="0"/>
          </a:p>
        </p:txBody>
      </p:sp>
    </p:spTree>
    <p:extLst>
      <p:ext uri="{BB962C8B-B14F-4D97-AF65-F5344CB8AC3E}">
        <p14:creationId xmlns:p14="http://schemas.microsoft.com/office/powerpoint/2010/main" val="2728276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4324672" cy="64807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bg-BG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ТРАДИЦИОНЕН </a:t>
            </a:r>
          </a:p>
          <a:p>
            <a:pPr algn="ctr"/>
            <a:r>
              <a:rPr lang="bg-BG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ПОДХОД</a:t>
            </a:r>
            <a:endParaRPr lang="bg-BG" sz="28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260648"/>
            <a:ext cx="3939480" cy="86409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bg-BG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УЧИЛИЩЕ ЗА ЗДРАВЕ</a:t>
            </a:r>
            <a:endParaRPr lang="bg-BG" sz="28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504" y="1268760"/>
            <a:ext cx="4540696" cy="540060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Базира се на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биомедицинската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концепция за здравето.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Здравното възпитание е адресирано към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изолирани здравни проблеми и само към здравните потребности на учениците.  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Вниманието е насочено само към някои елементи на физическата среда.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Налагат се изолирани от контекста на средата правила за поведение. 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Ролята на семейството и обществената подкрепа не е добре оценена.</a:t>
            </a:r>
          </a:p>
          <a:p>
            <a:pPr marL="0" indent="0">
              <a:buNone/>
            </a:pPr>
            <a:endParaRPr lang="bg-BG" dirty="0"/>
          </a:p>
          <a:p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716016" y="1268760"/>
            <a:ext cx="4320480" cy="5400600"/>
          </a:xfrm>
          <a:solidFill>
            <a:schemeClr val="accent1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Базира се на </a:t>
            </a:r>
            <a:r>
              <a:rPr lang="bg-B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холистичната</a:t>
            </a:r>
            <a:r>
              <a:rPr lang="bg-B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концепция за здравето</a:t>
            </a:r>
            <a:endParaRPr lang="bg-B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Здравното възпитание засяга  проблемите 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тяхната цялост, </a:t>
            </a:r>
            <a:r>
              <a:rPr lang="bg-B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взаимовръзка 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социален </a:t>
            </a:r>
            <a:r>
              <a:rPr lang="bg-B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отнася 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здравните потребности на персонала, семейството, общността.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Полагат се усилия за оптимизиране на училищната среда в нейната цялост.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Работи се по изграждане на цялостна училищна политика в полза на здравето.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0324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877272"/>
            <a:ext cx="7772400" cy="566936"/>
          </a:xfrm>
        </p:spPr>
        <p:txBody>
          <a:bodyPr>
            <a:noAutofit/>
          </a:bodyPr>
          <a:lstStyle/>
          <a:p>
            <a:r>
              <a:rPr lang="bg-BG" sz="3200" b="1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Координирана училищна програма за промоция на здравето</a:t>
            </a:r>
            <a:endParaRPr lang="bg-BG" sz="3200" b="1" i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8072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260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772816"/>
            <a:ext cx="8928992" cy="4246984"/>
          </a:xfrm>
        </p:spPr>
        <p:txBody>
          <a:bodyPr>
            <a:norm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en-US" sz="3600" dirty="0" smtClean="0">
                <a:latin typeface="Book Antiqua" panose="02040602050305030304" pitchFamily="18" charset="0"/>
              </a:rPr>
              <a:t>	Promotion - </a:t>
            </a:r>
            <a:r>
              <a:rPr lang="bg-BG" altLang="bg-BG" sz="3600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“действие </a:t>
            </a:r>
            <a:r>
              <a:rPr lang="bg-BG" altLang="bg-BG" sz="3600" kern="0" dirty="0">
                <a:solidFill>
                  <a:srgbClr val="000000"/>
                </a:solidFill>
                <a:latin typeface="Book Antiqua" panose="02040602050305030304" pitchFamily="18" charset="0"/>
              </a:rPr>
              <a:t>за подпомагане, съдействие, поощряване, поддръжка, подкрепа на растежа или развитието на нещо”</a:t>
            </a:r>
          </a:p>
          <a:p>
            <a:pPr marL="469900" lvl="0" indent="-469900" algn="r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bg-BG" altLang="bg-BG" sz="3600" kern="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en-US" altLang="bg-BG" sz="3200" i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Webster’s Dictionary, 1984</a:t>
            </a:r>
            <a:endParaRPr lang="bg-BG" altLang="bg-BG" sz="3200" i="1" kern="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bg-BG" sz="3600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5368"/>
            <a:ext cx="4176464" cy="76944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g-BG" sz="4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ПРОМОЦИЯ</a:t>
            </a:r>
            <a:endParaRPr lang="bg-BG" sz="4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47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640960" cy="85496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g-BG" sz="4400" b="1" dirty="0">
                <a:latin typeface="Book Antiqua" panose="02040602050305030304" pitchFamily="18" charset="0"/>
              </a:rPr>
              <a:t>ЗДРАВОСЛОВНИ РАБОТНИ МЕСТА</a:t>
            </a:r>
            <a:endParaRPr lang="bg-BG" sz="44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4787039" cy="3861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0864" y="4780307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150" dirty="0" smtClean="0">
                <a:latin typeface="Book Antiqua" panose="02040602050305030304" pitchFamily="18" charset="0"/>
              </a:rPr>
              <a:t>Основна цел на проекта е подобряване </a:t>
            </a:r>
            <a:r>
              <a:rPr lang="bg-BG" sz="3150" dirty="0">
                <a:latin typeface="Book Antiqua" panose="02040602050305030304" pitchFamily="18" charset="0"/>
              </a:rPr>
              <a:t>на здравето и благополучието на работещите хора</a:t>
            </a:r>
            <a:r>
              <a:rPr lang="bg-BG" sz="3150" dirty="0" smtClean="0">
                <a:latin typeface="Book Antiqua" panose="02040602050305030304" pitchFamily="18" charset="0"/>
              </a:rPr>
              <a:t> чрез съчетание </a:t>
            </a:r>
            <a:r>
              <a:rPr lang="bg-BG" sz="3150" dirty="0">
                <a:latin typeface="Book Antiqua" panose="02040602050305030304" pitchFamily="18" charset="0"/>
              </a:rPr>
              <a:t>на усилията на работодателите, работещите и обществото </a:t>
            </a:r>
          </a:p>
        </p:txBody>
      </p:sp>
    </p:spTree>
    <p:extLst>
      <p:ext uri="{BB962C8B-B14F-4D97-AF65-F5344CB8AC3E}">
        <p14:creationId xmlns:p14="http://schemas.microsoft.com/office/powerpoint/2010/main" val="3458646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000" dirty="0">
                <a:latin typeface="Book Antiqua" panose="02040602050305030304" pitchFamily="18" charset="0"/>
              </a:rPr>
              <a:t>Промоция на здравето на работното място (ПЗРМ) е съчетание на усилията на работодателите, работещите и обществото за подобряване на здравето и благополучието на работещите хора.</a:t>
            </a:r>
          </a:p>
          <a:p>
            <a:pPr marL="0" indent="0">
              <a:buNone/>
            </a:pPr>
            <a:r>
              <a:rPr lang="bg-BG" sz="3000" dirty="0">
                <a:latin typeface="Book Antiqua" panose="02040602050305030304" pitchFamily="18" charset="0"/>
              </a:rPr>
              <a:t>Това може да се постигне чрез: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000" dirty="0">
                <a:latin typeface="Book Antiqua" panose="02040602050305030304" pitchFamily="18" charset="0"/>
              </a:rPr>
              <a:t>Подобряване организацията на труда и на работната среда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000" dirty="0">
                <a:latin typeface="Book Antiqua" panose="02040602050305030304" pitchFamily="18" charset="0"/>
              </a:rPr>
              <a:t>Активното участие на всички заинтересовани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000" dirty="0">
                <a:latin typeface="Book Antiqua" panose="02040602050305030304" pitchFamily="18" charset="0"/>
              </a:rPr>
              <a:t>Поощряване на личното развитие</a:t>
            </a:r>
            <a:endParaRPr lang="en-US" sz="3000" dirty="0">
              <a:latin typeface="Book Antiqua" panose="02040602050305030304" pitchFamily="18" charset="0"/>
            </a:endParaRPr>
          </a:p>
          <a:p>
            <a:pPr marL="0" indent="0" algn="r">
              <a:buSzPct val="70000"/>
              <a:buNone/>
            </a:pPr>
            <a:r>
              <a:rPr lang="bg-BG" i="1" dirty="0">
                <a:latin typeface="Book Antiqua" panose="02040602050305030304" pitchFamily="18" charset="0"/>
              </a:rPr>
              <a:t>(Люксембургска декларация, относно ПЗРМ, 1997)</a:t>
            </a:r>
            <a:endParaRPr lang="bg-BG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560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sz="10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bg-BG" sz="3000" dirty="0" smtClean="0">
                <a:latin typeface="Book Antiqua" panose="02040602050305030304" pitchFamily="18" charset="0"/>
              </a:rPr>
              <a:t>Опазване здравето на трудово активното население придобива все по-голямо значение с оглед на следните предизвикателства:</a:t>
            </a:r>
          </a:p>
          <a:p>
            <a:pPr marL="0" indent="0">
              <a:buNone/>
            </a:pPr>
            <a:endParaRPr lang="bg-BG" sz="800" dirty="0" smtClean="0">
              <a:latin typeface="Book Antiqua" panose="0204060205030503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000" dirty="0" smtClean="0">
                <a:latin typeface="Book Antiqua" panose="02040602050305030304" pitchFamily="18" charset="0"/>
              </a:rPr>
              <a:t>Глобализация и изразена динамика на пазара на труда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000" dirty="0" smtClean="0">
                <a:latin typeface="Book Antiqua" panose="02040602050305030304" pitchFamily="18" charset="0"/>
              </a:rPr>
              <a:t>Възникване на нови производства с неизвестни или недобре проучени потенциални рискове и изискващи нови компетентности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000" dirty="0" smtClean="0">
                <a:latin typeface="Book Antiqua" panose="02040602050305030304" pitchFamily="18" charset="0"/>
              </a:rPr>
              <a:t>Промяна на социално-демографските характеристики на работещите</a:t>
            </a:r>
            <a:endParaRPr lang="bg-BG" sz="3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7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153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86409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g-BG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ПРОМОТИВНИ ДЕЙНОСТИ</a:t>
            </a:r>
            <a:endParaRPr lang="bg-BG" sz="4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712968" cy="5034273"/>
          </a:xfrm>
        </p:spPr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Създаване </a:t>
            </a:r>
            <a:r>
              <a:rPr lang="bg-BG" sz="3200" dirty="0">
                <a:latin typeface="Book Antiqua" panose="02040602050305030304" pitchFamily="18" charset="0"/>
                <a:cs typeface="Times New Roman" panose="02020603050405020304" pitchFamily="18" charset="0"/>
              </a:rPr>
              <a:t>на фирмена политика за ограничаване на поведенческите рискови фактори и стимулиране на здравословен начин на живот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  <a:cs typeface="Times New Roman" panose="02020603050405020304" pitchFamily="18" charset="0"/>
              </a:rPr>
              <a:t>Хигиенен контрол на факторите на работната среда 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  <a:cs typeface="Times New Roman" panose="02020603050405020304" pitchFamily="18" charset="0"/>
              </a:rPr>
              <a:t>Адаптиране на производствената среда с възрастовите и функционални възможности на работещите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1798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8640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g-BG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ПРОМОТИВНИ ДЕЙНОСТИ</a:t>
            </a:r>
            <a:endParaRPr lang="bg-BG" sz="4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Разширяване на </a:t>
            </a:r>
            <a:r>
              <a:rPr lang="bg-BG" sz="3200" dirty="0">
                <a:latin typeface="Book Antiqua" panose="02040602050305030304" pitchFamily="18" charset="0"/>
                <a:cs typeface="Times New Roman" panose="02020603050405020304" pitchFamily="18" charset="0"/>
              </a:rPr>
              <a:t>обема и </a:t>
            </a:r>
            <a:r>
              <a:rPr lang="bg-BG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повишаване качеството </a:t>
            </a:r>
            <a:r>
              <a:rPr lang="bg-BG" sz="3200" dirty="0">
                <a:latin typeface="Book Antiqua" panose="02040602050305030304" pitchFamily="18" charset="0"/>
                <a:cs typeface="Times New Roman" panose="02020603050405020304" pitchFamily="18" charset="0"/>
              </a:rPr>
              <a:t>на здравните услуги за работещите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  <a:cs typeface="Times New Roman" panose="02020603050405020304" pitchFamily="18" charset="0"/>
              </a:rPr>
              <a:t>Създаване на условия за непрекъснато повишаване </a:t>
            </a:r>
            <a:r>
              <a:rPr lang="bg-BG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на професионалните </a:t>
            </a:r>
            <a:r>
              <a:rPr lang="bg-BG" sz="3200" dirty="0">
                <a:latin typeface="Book Antiqua" panose="02040602050305030304" pitchFamily="18" charset="0"/>
                <a:cs typeface="Times New Roman" panose="02020603050405020304" pitchFamily="18" charset="0"/>
              </a:rPr>
              <a:t>компетентности 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  <a:cs typeface="Times New Roman" panose="02020603050405020304" pitchFamily="18" charset="0"/>
              </a:rPr>
              <a:t>Създаване на възможности за съвместяване на професионалния и семейния живот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  <a:cs typeface="Times New Roman" panose="02020603050405020304" pitchFamily="18" charset="0"/>
              </a:rPr>
              <a:t>Ефективно </a:t>
            </a:r>
            <a:r>
              <a:rPr lang="bg-BG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лидерство, </a:t>
            </a:r>
            <a:r>
              <a:rPr lang="bg-BG" sz="3200" dirty="0">
                <a:latin typeface="Book Antiqua" panose="02040602050305030304" pitchFamily="18" charset="0"/>
                <a:cs typeface="Times New Roman" panose="02020603050405020304" pitchFamily="18" charset="0"/>
              </a:rPr>
              <a:t>ефективно управление на времето, превенция на </a:t>
            </a:r>
            <a:r>
              <a:rPr lang="en-US" sz="3200" dirty="0">
                <a:latin typeface="Book Antiqua" panose="02040602050305030304" pitchFamily="18" charset="0"/>
                <a:cs typeface="Times New Roman" panose="02020603050405020304" pitchFamily="18" charset="0"/>
              </a:rPr>
              <a:t>“burnout syndrome”</a:t>
            </a:r>
            <a:endParaRPr lang="bg-BG" sz="32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6227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59153"/>
            <a:ext cx="8712968" cy="85010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g-BG" sz="4400" b="1" dirty="0" smtClean="0">
                <a:latin typeface="Book Antiqua" panose="02040602050305030304" pitchFamily="18" charset="0"/>
              </a:rPr>
              <a:t>БОЛНИЦИ ЗА ПРОМОЦИЯ НА ЗДРАВЕТО</a:t>
            </a:r>
            <a:endParaRPr lang="bg-B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5005536"/>
          </a:xfrm>
        </p:spPr>
        <p:txBody>
          <a:bodyPr>
            <a:normAutofit fontScale="92500" lnSpcReduction="20000"/>
          </a:bodyPr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pPr marL="0" indent="0">
              <a:buNone/>
            </a:pPr>
            <a:endParaRPr lang="bg-BG" sz="3200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bg-BG" sz="900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bg-BG" sz="3200" dirty="0" smtClean="0">
                <a:latin typeface="Book Antiqua" panose="02040602050305030304" pitchFamily="18" charset="0"/>
              </a:rPr>
              <a:t>Промоция на здравето при осъществяване на здравни грижи е споделена отговорност на здравните работници, пациентите, общността, здравните институции, правителството</a:t>
            </a:r>
            <a:endParaRPr lang="bg-BG" sz="32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E:\1_Uchebna_deinost\Academic_lectures\WHP_distance\HPH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9" y="1484784"/>
            <a:ext cx="78488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97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712968" cy="6264696"/>
          </a:xfrm>
        </p:spPr>
        <p:txBody>
          <a:bodyPr>
            <a:normAutofit/>
          </a:bodyPr>
          <a:lstStyle/>
          <a:p>
            <a:r>
              <a:rPr lang="ru-RU" sz="2800" dirty="0" err="1"/>
              <a:t>Проектът</a:t>
            </a:r>
            <a:r>
              <a:rPr lang="ru-RU" sz="2800" dirty="0"/>
              <a:t> „</a:t>
            </a:r>
            <a:r>
              <a:rPr lang="ru-RU" sz="2800" dirty="0" err="1"/>
              <a:t>Болници</a:t>
            </a:r>
            <a:r>
              <a:rPr lang="ru-RU" sz="2800" dirty="0"/>
              <a:t> за промоция на здравето“ води </a:t>
            </a:r>
            <a:r>
              <a:rPr lang="ru-RU" sz="2800" dirty="0" err="1"/>
              <a:t>началото</a:t>
            </a:r>
            <a:r>
              <a:rPr lang="ru-RU" sz="2800" dirty="0"/>
              <a:t> си от 1988 г. и </a:t>
            </a:r>
            <a:r>
              <a:rPr lang="ru-RU" sz="2800" dirty="0" err="1"/>
              <a:t>осъществява</a:t>
            </a:r>
            <a:r>
              <a:rPr lang="ru-RU" sz="2800" dirty="0"/>
              <a:t> </a:t>
            </a:r>
            <a:r>
              <a:rPr lang="ru-RU" sz="2800" dirty="0" err="1"/>
              <a:t>принципите</a:t>
            </a:r>
            <a:r>
              <a:rPr lang="ru-RU" sz="2800" dirty="0"/>
              <a:t> на </a:t>
            </a:r>
            <a:r>
              <a:rPr lang="ru-RU" sz="2800" dirty="0" err="1"/>
              <a:t>Отавската</a:t>
            </a:r>
            <a:r>
              <a:rPr lang="ru-RU" sz="2800" dirty="0"/>
              <a:t> </a:t>
            </a:r>
            <a:r>
              <a:rPr lang="ru-RU" sz="2800" dirty="0" err="1"/>
              <a:t>харта</a:t>
            </a:r>
            <a:r>
              <a:rPr lang="ru-RU" sz="2800" dirty="0"/>
              <a:t>, на </a:t>
            </a:r>
            <a:r>
              <a:rPr lang="ru-RU" sz="2800" dirty="0" err="1"/>
              <a:t>Люблянската</a:t>
            </a:r>
            <a:r>
              <a:rPr lang="ru-RU" sz="2800" dirty="0"/>
              <a:t> </a:t>
            </a:r>
            <a:r>
              <a:rPr lang="ru-RU" sz="2800" dirty="0" err="1"/>
              <a:t>харта</a:t>
            </a:r>
            <a:r>
              <a:rPr lang="ru-RU" sz="2800" dirty="0"/>
              <a:t> за </a:t>
            </a:r>
            <a:r>
              <a:rPr lang="ru-RU" sz="2800" dirty="0" err="1"/>
              <a:t>реформи</a:t>
            </a:r>
            <a:r>
              <a:rPr lang="ru-RU" sz="2800" dirty="0"/>
              <a:t> в </a:t>
            </a:r>
            <a:r>
              <a:rPr lang="ru-RU" sz="2800" dirty="0" err="1"/>
              <a:t>здравеопазването</a:t>
            </a:r>
            <a:r>
              <a:rPr lang="ru-RU" sz="2800" dirty="0"/>
              <a:t> (1996 г.) и на </a:t>
            </a:r>
            <a:r>
              <a:rPr lang="ru-RU" sz="2800" dirty="0" err="1"/>
              <a:t>Виенския</a:t>
            </a:r>
            <a:r>
              <a:rPr lang="ru-RU" sz="2800" dirty="0"/>
              <a:t> семинар на </a:t>
            </a:r>
            <a:r>
              <a:rPr lang="ru-RU" sz="2800" dirty="0" err="1"/>
              <a:t>болниците</a:t>
            </a:r>
            <a:r>
              <a:rPr lang="ru-RU" sz="2800" dirty="0"/>
              <a:t> за промоция на здравето (1997 г.)</a:t>
            </a:r>
          </a:p>
          <a:p>
            <a:r>
              <a:rPr lang="ru-RU" sz="2800" dirty="0" err="1"/>
              <a:t>Проектът</a:t>
            </a:r>
            <a:r>
              <a:rPr lang="ru-RU" sz="2800" dirty="0"/>
              <a:t> цели да </a:t>
            </a:r>
            <a:r>
              <a:rPr lang="ru-RU" sz="2800" dirty="0" err="1"/>
              <a:t>промени</a:t>
            </a:r>
            <a:r>
              <a:rPr lang="ru-RU" sz="2800" dirty="0"/>
              <a:t> </a:t>
            </a:r>
            <a:r>
              <a:rPr lang="ru-RU" sz="2800" dirty="0" err="1"/>
              <a:t>традиционната</a:t>
            </a:r>
            <a:r>
              <a:rPr lang="ru-RU" sz="2800" dirty="0"/>
              <a:t> роля на </a:t>
            </a:r>
            <a:r>
              <a:rPr lang="ru-RU" sz="2800" dirty="0" err="1"/>
              <a:t>болницата</a:t>
            </a:r>
            <a:r>
              <a:rPr lang="ru-RU" sz="2800" dirty="0"/>
              <a:t> </a:t>
            </a:r>
            <a:r>
              <a:rPr lang="ru-RU" sz="2800" dirty="0" err="1"/>
              <a:t>като</a:t>
            </a:r>
            <a:r>
              <a:rPr lang="ru-RU" sz="2800" dirty="0"/>
              <a:t> </a:t>
            </a:r>
            <a:r>
              <a:rPr lang="ru-RU" sz="2800" dirty="0" err="1"/>
              <a:t>място</a:t>
            </a:r>
            <a:r>
              <a:rPr lang="ru-RU" sz="2800" dirty="0"/>
              <a:t> за диагностика, лечение и </a:t>
            </a:r>
            <a:r>
              <a:rPr lang="ru-RU" sz="2800" dirty="0" err="1"/>
              <a:t>рехабилитация</a:t>
            </a:r>
            <a:r>
              <a:rPr lang="ru-RU" sz="2800" dirty="0"/>
              <a:t> и </a:t>
            </a:r>
            <a:r>
              <a:rPr lang="ru-RU" sz="2800" dirty="0" err="1"/>
              <a:t>поставя</a:t>
            </a:r>
            <a:r>
              <a:rPr lang="ru-RU" sz="2800" dirty="0"/>
              <a:t> акцент </a:t>
            </a:r>
            <a:r>
              <a:rPr lang="ru-RU" sz="2800" dirty="0" err="1"/>
              <a:t>върху</a:t>
            </a:r>
            <a:r>
              <a:rPr lang="ru-RU" sz="2800" dirty="0"/>
              <a:t> </a:t>
            </a:r>
            <a:r>
              <a:rPr lang="ru-RU" sz="2800" dirty="0" err="1"/>
              <a:t>социалните</a:t>
            </a:r>
            <a:r>
              <a:rPr lang="ru-RU" sz="2800" dirty="0"/>
              <a:t>, </a:t>
            </a:r>
            <a:r>
              <a:rPr lang="ru-RU" sz="2800" dirty="0" err="1"/>
              <a:t>физическите</a:t>
            </a:r>
            <a:r>
              <a:rPr lang="ru-RU" sz="2800" dirty="0"/>
              <a:t> и </a:t>
            </a:r>
            <a:r>
              <a:rPr lang="ru-RU" sz="2800" dirty="0" err="1"/>
              <a:t>екологичните</a:t>
            </a:r>
            <a:r>
              <a:rPr lang="ru-RU" sz="2800" dirty="0"/>
              <a:t> </a:t>
            </a:r>
            <a:r>
              <a:rPr lang="ru-RU" sz="2800" dirty="0" err="1"/>
              <a:t>детерминанти</a:t>
            </a:r>
            <a:r>
              <a:rPr lang="ru-RU" sz="2800" dirty="0"/>
              <a:t> на </a:t>
            </a:r>
            <a:r>
              <a:rPr lang="ru-RU" sz="2800" dirty="0" err="1"/>
              <a:t>болничната</a:t>
            </a:r>
            <a:r>
              <a:rPr lang="ru-RU" sz="2800" dirty="0"/>
              <a:t> среда, </a:t>
            </a:r>
            <a:r>
              <a:rPr lang="ru-RU" sz="2800" dirty="0" err="1"/>
              <a:t>разширяване</a:t>
            </a:r>
            <a:r>
              <a:rPr lang="ru-RU" sz="2800" dirty="0"/>
              <a:t> на </a:t>
            </a:r>
            <a:r>
              <a:rPr lang="ru-RU" sz="2800" dirty="0" err="1"/>
              <a:t>профилактичните</a:t>
            </a:r>
            <a:r>
              <a:rPr lang="ru-RU" sz="2800" dirty="0"/>
              <a:t> и </a:t>
            </a:r>
            <a:r>
              <a:rPr lang="ru-RU" sz="2800" dirty="0" err="1"/>
              <a:t>здравно</a:t>
            </a:r>
            <a:r>
              <a:rPr lang="ru-RU" sz="2800" dirty="0"/>
              <a:t> </a:t>
            </a:r>
            <a:r>
              <a:rPr lang="ru-RU" sz="2800" dirty="0" err="1"/>
              <a:t>образователни</a:t>
            </a:r>
            <a:r>
              <a:rPr lang="ru-RU" sz="2800" dirty="0"/>
              <a:t> функции, </a:t>
            </a:r>
            <a:r>
              <a:rPr lang="ru-RU" sz="2800" dirty="0" err="1"/>
              <a:t>насочени</a:t>
            </a:r>
            <a:r>
              <a:rPr lang="ru-RU" sz="2800" dirty="0"/>
              <a:t> </a:t>
            </a:r>
            <a:r>
              <a:rPr lang="ru-RU" sz="2800" dirty="0" err="1"/>
              <a:t>към</a:t>
            </a:r>
            <a:r>
              <a:rPr lang="ru-RU" sz="2800" dirty="0"/>
              <a:t> </a:t>
            </a:r>
            <a:r>
              <a:rPr lang="ru-RU" sz="2800" dirty="0" err="1"/>
              <a:t>пациентите</a:t>
            </a:r>
            <a:r>
              <a:rPr lang="ru-RU" sz="2800" dirty="0"/>
              <a:t> и </a:t>
            </a:r>
            <a:r>
              <a:rPr lang="ru-RU" sz="2800" dirty="0" err="1"/>
              <a:t>техните</a:t>
            </a:r>
            <a:r>
              <a:rPr lang="ru-RU" sz="2800" dirty="0"/>
              <a:t> близки.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693154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093296"/>
            <a:ext cx="8784976" cy="100811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>
                <a:latin typeface="Book Antiqua" panose="02040602050305030304" pitchFamily="18" charset="0"/>
              </a:rPr>
              <a:t>Европейска </a:t>
            </a:r>
            <a:r>
              <a:rPr lang="bg-BG" dirty="0">
                <a:latin typeface="Book Antiqua" panose="02040602050305030304" pitchFamily="18" charset="0"/>
              </a:rPr>
              <a:t>мрежа „Болници за здраве“</a:t>
            </a:r>
            <a:br>
              <a:rPr lang="bg-BG" dirty="0">
                <a:latin typeface="Book Antiqua" panose="02040602050305030304" pitchFamily="18" charset="0"/>
              </a:rPr>
            </a:br>
            <a:endParaRPr lang="bg-BG" dirty="0">
              <a:latin typeface="Book Antiqua" panose="0204060205030503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96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70609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g-BG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ЗАКЛЮЧЕНИЕ</a:t>
            </a:r>
            <a:endParaRPr lang="bg-BG" sz="4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712968" cy="495456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2016 г., по повод </a:t>
            </a:r>
            <a:r>
              <a:rPr lang="bg-BG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години от Отавската конференция,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Световната медицинска общественост направи задълбочен анализ на извършената работа по отношение на принципите на промоция на здравето, постигнатите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допуснатите слабости. </a:t>
            </a:r>
          </a:p>
        </p:txBody>
      </p:sp>
    </p:spTree>
    <p:extLst>
      <p:ext uri="{BB962C8B-B14F-4D97-AF65-F5344CB8AC3E}">
        <p14:creationId xmlns:p14="http://schemas.microsoft.com/office/powerpoint/2010/main" val="1227606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99412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sz="4400" dirty="0" smtClean="0">
                <a:latin typeface="Book Antiqua" panose="02040602050305030304" pitchFamily="18" charset="0"/>
              </a:rPr>
              <a:t>ЗДРАВЕ</a:t>
            </a:r>
            <a:endParaRPr lang="bg-BG" sz="4400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6908882"/>
              </p:ext>
            </p:extLst>
          </p:nvPr>
        </p:nvGraphicFramePr>
        <p:xfrm>
          <a:off x="179512" y="1340768"/>
          <a:ext cx="8784976" cy="467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7841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0609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g-BG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ЗАКЛЮЧЕНИЕ</a:t>
            </a:r>
            <a:endParaRPr lang="bg-BG" sz="4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9036496" cy="5688632"/>
          </a:xfrm>
        </p:spPr>
        <p:txBody>
          <a:bodyPr>
            <a:normAutofit fontScale="92500"/>
          </a:bodyPr>
          <a:lstStyle/>
          <a:p>
            <a:pPr marL="566928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Т</a:t>
            </a:r>
            <a:r>
              <a:rPr lang="bg-BG" sz="3200" dirty="0" smtClean="0">
                <a:latin typeface="Book Antiqua" panose="02040602050305030304" pitchFamily="18" charset="0"/>
              </a:rPr>
              <a:t>ридесет </a:t>
            </a:r>
            <a:r>
              <a:rPr lang="bg-BG" sz="3200" dirty="0">
                <a:latin typeface="Book Antiqua" panose="02040602050305030304" pitchFamily="18" charset="0"/>
              </a:rPr>
              <a:t>годишният опит в развитието на концепцията за промоция на здравето и практическото приложение на нейните принципи дава основание тя да бъде оценена като </a:t>
            </a:r>
            <a:r>
              <a:rPr lang="bg-BG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иновативен и </a:t>
            </a:r>
            <a:r>
              <a:rPr lang="bg-BG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високоефективен </a:t>
            </a:r>
            <a:r>
              <a:rPr lang="bg-BG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подход за подобряване на общественото </a:t>
            </a:r>
            <a:r>
              <a:rPr lang="bg-BG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здраве.</a:t>
            </a:r>
          </a:p>
          <a:p>
            <a:pPr marL="566928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Отчетените слабости и </a:t>
            </a:r>
            <a:r>
              <a:rPr lang="bg-BG" sz="3200" dirty="0">
                <a:latin typeface="Book Antiqua" panose="02040602050305030304" pitchFamily="18" charset="0"/>
              </a:rPr>
              <a:t>не омаловажават нейното значение, а показват необходимост от </a:t>
            </a:r>
            <a:r>
              <a:rPr lang="bg-BG" sz="3200" dirty="0" smtClean="0">
                <a:latin typeface="Book Antiqua" panose="02040602050305030304" pitchFamily="18" charset="0"/>
              </a:rPr>
              <a:t>съобразяване с променящите </a:t>
            </a:r>
            <a:r>
              <a:rPr lang="bg-BG" sz="3200" dirty="0">
                <a:latin typeface="Book Antiqua" panose="02040602050305030304" pitchFamily="18" charset="0"/>
              </a:rPr>
              <a:t>се условия и адаптиране на принципите и </a:t>
            </a:r>
            <a:r>
              <a:rPr lang="bg-BG" sz="3200" dirty="0" smtClean="0">
                <a:latin typeface="Book Antiqua" panose="02040602050305030304" pitchFamily="18" charset="0"/>
              </a:rPr>
              <a:t>дейностите, свързани с</a:t>
            </a:r>
            <a:r>
              <a:rPr lang="bg-BG" sz="3000" dirty="0" smtClean="0">
                <a:latin typeface="Book Antiqua" panose="02040602050305030304" pitchFamily="18" charset="0"/>
              </a:rPr>
              <a:t> </a:t>
            </a:r>
            <a:r>
              <a:rPr lang="bg-BG" sz="3000" dirty="0">
                <a:latin typeface="Book Antiqua" panose="02040602050305030304" pitchFamily="18" charset="0"/>
              </a:rPr>
              <a:t>тях, </a:t>
            </a:r>
            <a:r>
              <a:rPr lang="bg-BG" sz="3200" dirty="0">
                <a:latin typeface="Book Antiqua" panose="02040602050305030304" pitchFamily="18" charset="0"/>
              </a:rPr>
              <a:t>за разгръщане на максималния им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val="214558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90662"/>
            <a:ext cx="8363272" cy="85010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sz="4400" dirty="0">
                <a:latin typeface="Book Antiqua" panose="02040602050305030304" pitchFamily="18" charset="0"/>
              </a:rPr>
              <a:t>ЗДРАВЕ</a:t>
            </a:r>
            <a:endParaRPr lang="bg-B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5112568" cy="40694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700" dirty="0">
                <a:latin typeface="Book Antiqua" panose="02040602050305030304" pitchFamily="18" charset="0"/>
                <a:cs typeface="Times New Roman" panose="02020603050405020304" pitchFamily="18" charset="0"/>
              </a:rPr>
              <a:t>“</a:t>
            </a:r>
            <a:r>
              <a:rPr lang="bg-BG" sz="3700" dirty="0">
                <a:latin typeface="Book Antiqua" panose="02040602050305030304" pitchFamily="18" charset="0"/>
                <a:cs typeface="Times New Roman" panose="02020603050405020304" pitchFamily="18" charset="0"/>
              </a:rPr>
              <a:t>Здравето е състояние на пълно физическо, психическо и социално благополучие, а не само отсъствие на болест или </a:t>
            </a:r>
            <a:r>
              <a:rPr lang="bg-BG" sz="37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недъг</a:t>
            </a:r>
            <a:r>
              <a:rPr lang="en-US" sz="37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”</a:t>
            </a:r>
            <a:r>
              <a:rPr lang="bg-BG" sz="3700" dirty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3500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WHO, 1948</a:t>
            </a:r>
            <a:endParaRPr lang="bg-BG" sz="3500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bg-BG" sz="3900" dirty="0"/>
          </a:p>
          <a:p>
            <a:endParaRPr lang="bg-B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600400" cy="3440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5998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37112"/>
            <a:ext cx="5184576" cy="82593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g-BG" sz="4400" dirty="0" smtClean="0">
                <a:latin typeface="Book Antiqua" panose="02040602050305030304" pitchFamily="18" charset="0"/>
              </a:rPr>
              <a:t>БЛАГОПОЛУЧИЕ</a:t>
            </a:r>
            <a:endParaRPr lang="bg-BG" sz="4400" dirty="0"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60648"/>
            <a:ext cx="727280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Admin\Pictures\3009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34" y="3501008"/>
            <a:ext cx="3888432" cy="2803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02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29614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bg-BG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ПОДХОДИ ЗА РЕШАВАНЕ НА ЗДРАВНИ ПРОБЛЕМИ</a:t>
            </a:r>
            <a:endParaRPr lang="bg-BG" sz="4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4536504" cy="468052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bg-BG" sz="9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3900" b="1" u="sng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Пасивен подход</a:t>
            </a:r>
          </a:p>
          <a:p>
            <a:pPr marL="0" indent="0">
              <a:buNone/>
            </a:pPr>
            <a:endParaRPr lang="bg-BG" sz="9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900" dirty="0">
                <a:latin typeface="Book Antiqua" panose="02040602050305030304" pitchFamily="18" charset="0"/>
                <a:cs typeface="Times New Roman" panose="02020603050405020304" pitchFamily="18" charset="0"/>
              </a:rPr>
              <a:t>Насочен към следствието, а не към </a:t>
            </a:r>
            <a:r>
              <a:rPr lang="bg-BG" sz="39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причината</a:t>
            </a:r>
            <a:endParaRPr lang="en-US" sz="39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9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Ориентиран </a:t>
            </a:r>
            <a:r>
              <a:rPr lang="bg-BG" sz="3900" dirty="0">
                <a:latin typeface="Book Antiqua" panose="02040602050305030304" pitchFamily="18" charset="0"/>
                <a:cs typeface="Times New Roman" panose="02020603050405020304" pitchFamily="18" charset="0"/>
              </a:rPr>
              <a:t>към борба с вече възникнали и напреднали </a:t>
            </a:r>
            <a:r>
              <a:rPr lang="bg-BG" sz="39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заболявания</a:t>
            </a:r>
            <a:r>
              <a:rPr lang="bg-BG" sz="36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endParaRPr lang="bg-BG" sz="3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6016" y="1628800"/>
            <a:ext cx="4320480" cy="4680520"/>
          </a:xfr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bg-BG" sz="900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3900" b="1" u="sng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Активен подход</a:t>
            </a:r>
          </a:p>
          <a:p>
            <a:pPr marL="0" indent="0">
              <a:buNone/>
            </a:pPr>
            <a:endParaRPr lang="bg-BG" sz="9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39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Ориентиран </a:t>
            </a:r>
            <a:r>
              <a:rPr lang="bg-BG" sz="39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към: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9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отстраняване </a:t>
            </a:r>
            <a:r>
              <a:rPr lang="bg-BG" sz="39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 негативни </a:t>
            </a:r>
            <a:r>
              <a:rPr lang="bg-BG" sz="39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здравни фактори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9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идентифициране </a:t>
            </a:r>
            <a:r>
              <a:rPr lang="bg-BG" sz="39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 рационално използване на </a:t>
            </a:r>
            <a:r>
              <a:rPr lang="bg-BG" sz="39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bg-BG" sz="3900" dirty="0" err="1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саногенни</a:t>
            </a:r>
            <a:r>
              <a:rPr lang="bg-BG" sz="39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bg-BG" sz="39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фактори</a:t>
            </a:r>
            <a:endParaRPr lang="bg-BG" sz="39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</a:pPr>
            <a:endParaRPr lang="bg-BG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</a:pPr>
            <a:endParaRPr lang="bg-BG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bg-BG" sz="28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55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115212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bg-BG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ПОДХОДИ ЗА РЕШАВАНЕ НА ЗДРАВНИ ПРОБЛЕМИ</a:t>
            </a:r>
            <a:endParaRPr lang="bg-BG" sz="4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700808"/>
            <a:ext cx="4464496" cy="468052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bg-BG" sz="8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3200" b="1" u="sng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Технократичен подход</a:t>
            </a:r>
          </a:p>
          <a:p>
            <a:pPr marL="0" indent="0">
              <a:buNone/>
            </a:pPr>
            <a:r>
              <a:rPr lang="bg-BG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Поставя акцент върху техническите средства и методи: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високотехнологична апаратура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нови генерации лекарства</a:t>
            </a:r>
          </a:p>
          <a:p>
            <a:pPr marL="0" indent="0">
              <a:buNone/>
            </a:pPr>
            <a:endParaRPr lang="bg-BG" sz="9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6016" y="1700808"/>
            <a:ext cx="4320480" cy="4680520"/>
          </a:xfr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bg-BG" sz="900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3200" b="1" u="sng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Поведенчески подход</a:t>
            </a:r>
          </a:p>
          <a:p>
            <a:pPr marL="0" indent="0">
              <a:buNone/>
            </a:pPr>
            <a:r>
              <a:rPr lang="bg-BG" sz="32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Ориентиран към:</a:t>
            </a:r>
          </a:p>
          <a:p>
            <a:pPr>
              <a:buClr>
                <a:schemeClr val="bg1"/>
              </a:buClr>
              <a:buSzPct val="69000"/>
              <a:buFont typeface="Wingdings" panose="05000000000000000000" pitchFamily="2" charset="2"/>
              <a:buChar char="Ø"/>
            </a:pPr>
            <a:r>
              <a:rPr lang="bg-BG" sz="32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повишаване на здравната култура</a:t>
            </a:r>
          </a:p>
          <a:p>
            <a:pPr>
              <a:buClr>
                <a:schemeClr val="bg1"/>
              </a:buClr>
              <a:buSzPct val="69000"/>
              <a:buFont typeface="Wingdings" panose="05000000000000000000" pitchFamily="2" charset="2"/>
              <a:buChar char="Ø"/>
            </a:pPr>
            <a:r>
              <a:rPr lang="bg-BG" sz="32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здравословен начин на живот на семейството, групата, обществото</a:t>
            </a:r>
          </a:p>
          <a:p>
            <a:pPr marL="0" indent="0">
              <a:buNone/>
            </a:pPr>
            <a:endParaRPr lang="bg-BG" sz="9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bg-BG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bg-BG" sz="28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32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08012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bg-BG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ПОДХОДИ ЗА РЕШАВАНЕ НА ЗДРАВНИ ПРОБЛЕМИ</a:t>
            </a:r>
            <a:endParaRPr lang="bg-BG" sz="4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700808"/>
            <a:ext cx="4536504" cy="468052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bg-BG" sz="3800" b="1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Медицински </a:t>
            </a:r>
            <a:r>
              <a:rPr lang="bg-BG" sz="3800" b="1" u="sng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детерминизъм </a:t>
            </a:r>
          </a:p>
          <a:p>
            <a:pPr marL="0" indent="0" algn="ctr">
              <a:buNone/>
            </a:pPr>
            <a:endParaRPr lang="bg-BG" sz="9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35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Теоретични </a:t>
            </a:r>
            <a:r>
              <a:rPr lang="bg-BG" sz="3500" dirty="0">
                <a:latin typeface="Book Antiqua" panose="02040602050305030304" pitchFamily="18" charset="0"/>
                <a:cs typeface="Times New Roman" panose="02020603050405020304" pitchFamily="18" charset="0"/>
              </a:rPr>
              <a:t>представи и практически подходи за укрепване на здравето, насочени изцяло към средства и методи от медицинско естество</a:t>
            </a:r>
          </a:p>
          <a:p>
            <a:endParaRPr lang="bg-BG" sz="3500" dirty="0"/>
          </a:p>
          <a:p>
            <a:pPr marL="0" indent="0">
              <a:buNone/>
            </a:pPr>
            <a:r>
              <a:rPr lang="bg-BG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6016" y="1700808"/>
            <a:ext cx="4320480" cy="4680520"/>
          </a:xfr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bg-BG" sz="900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3800" b="1" u="sng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Интегрален подход</a:t>
            </a:r>
          </a:p>
          <a:p>
            <a:pPr marL="0" indent="0">
              <a:buNone/>
            </a:pPr>
            <a:endParaRPr lang="bg-BG" sz="900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35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Ш</a:t>
            </a:r>
            <a:r>
              <a:rPr lang="bg-BG" sz="35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ироко </a:t>
            </a:r>
            <a:r>
              <a:rPr lang="bg-BG" sz="35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 </a:t>
            </a:r>
            <a:r>
              <a:rPr lang="bg-BG" sz="3500" dirty="0" err="1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приори-тетно</a:t>
            </a:r>
            <a:r>
              <a:rPr lang="bg-BG" sz="35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използване на </a:t>
            </a:r>
            <a:r>
              <a:rPr lang="bg-BG" sz="35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немедицински </a:t>
            </a:r>
            <a:r>
              <a:rPr lang="bg-BG" sz="35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средства паралелно с медицинските.</a:t>
            </a:r>
          </a:p>
          <a:p>
            <a:pPr marL="0" indent="0">
              <a:buNone/>
            </a:pPr>
            <a:r>
              <a:rPr lang="bg-BG" sz="35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Интегралния </a:t>
            </a:r>
            <a:r>
              <a:rPr lang="bg-BG" sz="35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подход </a:t>
            </a:r>
            <a:r>
              <a:rPr lang="bg-BG" sz="3500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субординира</a:t>
            </a:r>
            <a:r>
              <a:rPr lang="bg-BG" sz="35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медицинския </a:t>
            </a:r>
            <a:r>
              <a:rPr lang="bg-BG" sz="35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подход.</a:t>
            </a:r>
            <a:endParaRPr lang="bg-BG" sz="35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11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3685</TotalTime>
  <Words>1502</Words>
  <Application>Microsoft Office PowerPoint</Application>
  <PresentationFormat>On-screen Show (4:3)</PresentationFormat>
  <Paragraphs>234</Paragraphs>
  <Slides>40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Book Antiqua</vt:lpstr>
      <vt:lpstr>Calibri</vt:lpstr>
      <vt:lpstr>Cambria</vt:lpstr>
      <vt:lpstr>Franklin Gothic Book</vt:lpstr>
      <vt:lpstr>Perpetua</vt:lpstr>
      <vt:lpstr>Times New Roman</vt:lpstr>
      <vt:lpstr>Wingdings</vt:lpstr>
      <vt:lpstr>Wingdings 2</vt:lpstr>
      <vt:lpstr>Equity</vt:lpstr>
      <vt:lpstr>CorelDRAW.Graphic.10</vt:lpstr>
      <vt:lpstr>ПРОМОЦИЯ НА ЗДРАВЕТО -</vt:lpstr>
      <vt:lpstr>ПЛАН НА ЛЕКЦИЯТА </vt:lpstr>
      <vt:lpstr>PowerPoint Presentation</vt:lpstr>
      <vt:lpstr>ЗДРАВЕ</vt:lpstr>
      <vt:lpstr>ЗДРАВЕ</vt:lpstr>
      <vt:lpstr>БЛАГОПОЛУЧИЕ</vt:lpstr>
      <vt:lpstr>ПОДХОДИ ЗА РЕШАВАНЕ НА ЗДРАВНИ ПРОБЛЕМИ</vt:lpstr>
      <vt:lpstr>ПОДХОДИ ЗА РЕШАВАНЕ НА ЗДРАВНИ ПРОБЛЕМИ</vt:lpstr>
      <vt:lpstr>ПОДХОДИ ЗА РЕШАВАНЕ НА ЗДРАВНИ ПРОБЛЕМИ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Модел на промоцията на здравето, (Downie, Fyfe, Tannahill)</vt:lpstr>
      <vt:lpstr>PowerPoint Presentation</vt:lpstr>
      <vt:lpstr>PowerPoint Presentation</vt:lpstr>
      <vt:lpstr>ПРОЕКТИ НА СЗО ЗА ПРОМОЦИЯ НА ЗДРАВЕТО</vt:lpstr>
      <vt:lpstr>ГРАДОВЕ ЗА ЗДРАВЕ</vt:lpstr>
      <vt:lpstr>PowerPoint Presentation</vt:lpstr>
      <vt:lpstr>PowerPoint Presentation</vt:lpstr>
      <vt:lpstr>PowerPoint Presentation</vt:lpstr>
      <vt:lpstr>PowerPoint Presentation</vt:lpstr>
      <vt:lpstr>Нови предизвикателства</vt:lpstr>
      <vt:lpstr>УЧИЛИЩЕ ЗА ЗДРАВЕ</vt:lpstr>
      <vt:lpstr>УЧИЛИЩЕ ЗА ЗДРАВЕ</vt:lpstr>
      <vt:lpstr>УЧИЛИЩЕ ЗА ЗДРАВЕ</vt:lpstr>
      <vt:lpstr>PowerPoint Presentation</vt:lpstr>
      <vt:lpstr>Координирана училищна програма за промоция на здравето</vt:lpstr>
      <vt:lpstr>ЗДРАВОСЛОВНИ РАБОТНИ МЕСТА</vt:lpstr>
      <vt:lpstr>PowerPoint Presentation</vt:lpstr>
      <vt:lpstr>PowerPoint Presentation</vt:lpstr>
      <vt:lpstr>PowerPoint Presentation</vt:lpstr>
      <vt:lpstr>ПРОМОТИВНИ ДЕЙНОСТИ</vt:lpstr>
      <vt:lpstr>ПРОМОТИВНИ ДЕЙНОСТИ</vt:lpstr>
      <vt:lpstr>БОЛНИЦИ ЗА ПРОМОЦИЯ НА ЗДРАВЕТО</vt:lpstr>
      <vt:lpstr>PowerPoint Presentation</vt:lpstr>
      <vt:lpstr>   Европейска мрежа „Болници за здраве“ </vt:lpstr>
      <vt:lpstr>ЗАКЛЮЧЕНИЕ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Промоция на здравето -</dc:title>
  <dc:creator>Admin</dc:creator>
  <cp:lastModifiedBy>Georgi_Tzanev</cp:lastModifiedBy>
  <cp:revision>212</cp:revision>
  <dcterms:created xsi:type="dcterms:W3CDTF">2016-02-22T12:32:28Z</dcterms:created>
  <dcterms:modified xsi:type="dcterms:W3CDTF">2017-02-23T18:13:08Z</dcterms:modified>
</cp:coreProperties>
</file>