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64" r:id="rId2"/>
    <p:sldId id="265" r:id="rId3"/>
    <p:sldId id="311" r:id="rId4"/>
    <p:sldId id="266" r:id="rId5"/>
    <p:sldId id="291" r:id="rId6"/>
    <p:sldId id="344" r:id="rId7"/>
    <p:sldId id="283" r:id="rId8"/>
    <p:sldId id="299" r:id="rId9"/>
    <p:sldId id="300" r:id="rId10"/>
    <p:sldId id="307" r:id="rId11"/>
    <p:sldId id="324" r:id="rId12"/>
    <p:sldId id="298" r:id="rId13"/>
    <p:sldId id="343" r:id="rId14"/>
    <p:sldId id="345" r:id="rId15"/>
    <p:sldId id="346" r:id="rId16"/>
    <p:sldId id="347" r:id="rId17"/>
    <p:sldId id="282" r:id="rId18"/>
    <p:sldId id="340" r:id="rId19"/>
    <p:sldId id="342" r:id="rId2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1" autoAdjust="0"/>
    <p:restoredTop sz="94388" autoAdjust="0"/>
  </p:normalViewPr>
  <p:slideViewPr>
    <p:cSldViewPr>
      <p:cViewPr varScale="1">
        <p:scale>
          <a:sx n="106" d="100"/>
          <a:sy n="106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AF82-8CB8-46CE-A1D0-45FBED7D2430}" type="datetimeFigureOut">
              <a:rPr lang="bg-BG" smtClean="0"/>
              <a:t>23.2.2017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F29E9-C6FB-4F15-9469-E1B318F2A25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616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0168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F29E9-C6FB-4F15-9469-E1B318F2A256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007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213DB-C23D-41F1-9D30-DBA1726CF984}" type="datetime10">
              <a:rPr lang="bg-BG" smtClean="0"/>
              <a:t>20:13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F84AC-E57E-44A1-A6C3-157718D7AB78}" type="datetime10">
              <a:rPr lang="bg-BG" smtClean="0"/>
              <a:t>20:13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4C1EC-F1DD-4B6A-993B-D3542FF52A0F}" type="datetime10">
              <a:rPr lang="bg-BG" smtClean="0"/>
              <a:t>20:13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25EA-ABCD-4FFA-978B-C7ABA0DE6C22}" type="datetime10">
              <a:rPr lang="bg-BG" smtClean="0"/>
              <a:t>20:13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66967-6B09-44EE-BD48-D4FC8330DE2D}" type="datetime10">
              <a:rPr lang="bg-BG" smtClean="0"/>
              <a:t>20:13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6EA7-3019-489E-AF9F-AAE7AB21ACC4}" type="datetime10">
              <a:rPr lang="bg-BG" smtClean="0"/>
              <a:t>20:13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6E3D-7839-493D-A04B-4BDF7CCE9AE0}" type="datetime10">
              <a:rPr lang="bg-BG" smtClean="0"/>
              <a:t>20:13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3F05B-878C-4C80-B5E0-EF55B63E404A}" type="datetime10">
              <a:rPr lang="bg-BG" smtClean="0"/>
              <a:t>20:13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D9957-85EC-4D21-BDFA-312A68E145DA}" type="datetime10">
              <a:rPr lang="bg-BG" smtClean="0"/>
              <a:t>20:13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62F6-1AD5-445A-860A-54B77C907484}" type="datetime10">
              <a:rPr lang="bg-BG" smtClean="0"/>
              <a:t>20:13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96703-F443-40E6-AA0D-694864750FD5}" type="datetime10">
              <a:rPr lang="bg-BG" smtClean="0"/>
              <a:t>20:13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80F228-0317-4B48-8549-642D5D4F7A0F}" type="datetime10">
              <a:rPr lang="bg-BG" smtClean="0"/>
              <a:t>20:13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40AFE96-9A5A-44AC-B607-8116896D4941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873" y="3501008"/>
            <a:ext cx="8640960" cy="1371600"/>
          </a:xfrm>
        </p:spPr>
        <p:txBody>
          <a:bodyPr>
            <a:noAutofit/>
          </a:bodyPr>
          <a:lstStyle/>
          <a:p>
            <a:r>
              <a:rPr lang="bg-BG" sz="4600" dirty="0" smtClean="0">
                <a:latin typeface="Book Antiqua" panose="02040602050305030304" pitchFamily="18" charset="0"/>
              </a:rPr>
              <a:t>иновативен подход за подобряване на общественото здраве</a:t>
            </a:r>
            <a:endParaRPr lang="bg-BG" sz="4600" dirty="0"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873" y="1589939"/>
            <a:ext cx="8640960" cy="1470025"/>
          </a:xfrm>
        </p:spPr>
        <p:txBody>
          <a:bodyPr>
            <a:noAutofit/>
          </a:bodyPr>
          <a:lstStyle/>
          <a:p>
            <a:r>
              <a:rPr lang="bg-BG" sz="4600" dirty="0" smtClean="0">
                <a:latin typeface="Book Antiqua" panose="02040602050305030304" pitchFamily="18" charset="0"/>
              </a:rPr>
              <a:t>ПРОМОЦИЯ НА ЗДРАВЕТО НА РАБОТНОТО МЯСТО-</a:t>
            </a:r>
            <a:endParaRPr lang="bg-BG" sz="4600" dirty="0">
              <a:latin typeface="Book Antiqua" panose="020406020503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1720" y="116632"/>
            <a:ext cx="58326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МЕДИЦИНСКИ УНИВЕРСИТЕТ – ПЛЕВЕН</a:t>
            </a:r>
          </a:p>
          <a:p>
            <a:r>
              <a:rPr lang="ru-RU" b="1" dirty="0"/>
              <a:t>	ФАКУЛТЕТ </a:t>
            </a:r>
            <a:r>
              <a:rPr lang="ru-RU" b="1" dirty="0" smtClean="0"/>
              <a:t>„</a:t>
            </a:r>
            <a:r>
              <a:rPr lang="bg-BG" b="1" dirty="0" smtClean="0"/>
              <a:t>ОБЩЕСТВЕНО ЗДРАВЕ</a:t>
            </a:r>
            <a:r>
              <a:rPr lang="ru-RU" b="1" dirty="0" smtClean="0"/>
              <a:t>“</a:t>
            </a:r>
            <a:endParaRPr lang="ru-RU" b="1" dirty="0"/>
          </a:p>
          <a:p>
            <a:pPr algn="ctr"/>
            <a:r>
              <a:rPr lang="ru-RU" b="1" dirty="0" smtClean="0"/>
              <a:t>ЦЕНТЪР </a:t>
            </a:r>
            <a:r>
              <a:rPr lang="ru-RU" b="1" dirty="0"/>
              <a:t>ЗА ДИСТАНЦИОННО ОБУЧЕНИЕ</a:t>
            </a:r>
            <a:endParaRPr lang="bg-BG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797462"/>
              </p:ext>
            </p:extLst>
          </p:nvPr>
        </p:nvGraphicFramePr>
        <p:xfrm>
          <a:off x="467544" y="167951"/>
          <a:ext cx="862013" cy="923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67951"/>
                        <a:ext cx="862013" cy="9233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30017" y="1076135"/>
            <a:ext cx="1643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 smtClean="0"/>
              <a:t>ЛЕКЦИЯ №2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883483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09734599"/>
              </p:ext>
            </p:extLst>
          </p:nvPr>
        </p:nvGraphicFramePr>
        <p:xfrm>
          <a:off x="179512" y="404664"/>
          <a:ext cx="8784976" cy="5461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>
                  <a:extLst>
                    <a:ext uri="{9D8B030D-6E8A-4147-A177-3AD203B41FA5}">
                      <a16:colId xmlns="" xmlns:a16="http://schemas.microsoft.com/office/drawing/2014/main" val="938600853"/>
                    </a:ext>
                  </a:extLst>
                </a:gridCol>
                <a:gridCol w="4392488">
                  <a:extLst>
                    <a:ext uri="{9D8B030D-6E8A-4147-A177-3AD203B41FA5}">
                      <a16:colId xmlns="" xmlns:a16="http://schemas.microsoft.com/office/drawing/2014/main" val="1467132724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Book Antiqua" panose="02040602050305030304" pitchFamily="18" charset="0"/>
                        </a:rPr>
                        <a:t>Партньори</a:t>
                      </a:r>
                    </a:p>
                    <a:p>
                      <a:pPr algn="ctr"/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2800" dirty="0" smtClean="0">
                          <a:latin typeface="Book Antiqua" panose="02040602050305030304" pitchFamily="18" charset="0"/>
                        </a:rPr>
                        <a:t>Професионални компетентности</a:t>
                      </a:r>
                      <a:endParaRPr lang="bg-BG" sz="2800" dirty="0">
                        <a:latin typeface="Book Antiqua" panose="020406020503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5371133"/>
                  </a:ext>
                </a:extLst>
              </a:tr>
              <a:tr h="882842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1. Работодател/Ръководство</a:t>
                      </a:r>
                      <a:endParaRPr lang="bg-BG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Book Antiqua" panose="02040602050305030304" pitchFamily="18" charset="0"/>
                        </a:rPr>
                        <a:t>Икономически,</a:t>
                      </a:r>
                      <a:r>
                        <a:rPr lang="bg-BG" sz="2400" baseline="0" dirty="0" smtClean="0">
                          <a:latin typeface="Book Antiqua" panose="02040602050305030304" pitchFamily="18" charset="0"/>
                        </a:rPr>
                        <a:t> технически, организационни знания</a:t>
                      </a:r>
                      <a:endParaRPr lang="bg-BG" sz="24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4435505"/>
                  </a:ext>
                </a:extLst>
              </a:tr>
              <a:tr h="1008113"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2. Персонал и негови представители/организации</a:t>
                      </a:r>
                      <a:endParaRPr lang="bg-BG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Book Antiqua" panose="02040602050305030304" pitchFamily="18" charset="0"/>
                        </a:rPr>
                        <a:t>Професионални знания и практически умения</a:t>
                      </a:r>
                      <a:endParaRPr lang="bg-BG" sz="24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41597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Book Antiqua" panose="02040602050305030304" pitchFamily="18" charset="0"/>
                        </a:rPr>
                        <a:t>3. Експерти по безопасност и здраве при работа</a:t>
                      </a:r>
                      <a:endParaRPr lang="bg-BG" sz="24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latin typeface="Book Antiqua" panose="02040602050305030304" pitchFamily="18" charset="0"/>
                        </a:rPr>
                        <a:t>Икономически, технически и медицински познания</a:t>
                      </a:r>
                      <a:endParaRPr lang="bg-BG" sz="24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4091645"/>
                  </a:ext>
                </a:extLst>
              </a:tr>
              <a:tr h="1084807">
                <a:tc>
                  <a:txBody>
                    <a:bodyPr/>
                    <a:lstStyle/>
                    <a:p>
                      <a:r>
                        <a:rPr lang="bg-BG" dirty="0" smtClean="0"/>
                        <a:t>4.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Служби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на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общественото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здравеопазване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, на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здравната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помощ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и на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социалното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осигуряване</a:t>
                      </a:r>
                      <a:endParaRPr lang="bg-BG" sz="2400" dirty="0">
                        <a:latin typeface="Book Antiqua" panose="0204060205030503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Познания по профилактика и промоция на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здравето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и по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социалното</a:t>
                      </a:r>
                      <a:r>
                        <a:rPr lang="ru-RU" sz="2400" dirty="0" smtClean="0"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2400" dirty="0" err="1" smtClean="0">
                          <a:latin typeface="Book Antiqua" panose="02040602050305030304" pitchFamily="18" charset="0"/>
                        </a:rPr>
                        <a:t>законодателство</a:t>
                      </a:r>
                      <a:endParaRPr lang="ru-RU" sz="2400" dirty="0" smtClean="0">
                        <a:latin typeface="Book Antiqua" panose="02040602050305030304" pitchFamily="18" charset="0"/>
                      </a:endParaRPr>
                    </a:p>
                    <a:p>
                      <a:endParaRPr lang="bg-BG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3100383"/>
                  </a:ext>
                </a:extLst>
              </a:tr>
            </a:tbl>
          </a:graphicData>
        </a:graphic>
      </p:graphicFrame>
      <p:sp>
        <p:nvSpPr>
          <p:cNvPr id="6" name="Текстово поле 5"/>
          <p:cNvSpPr txBox="1"/>
          <p:nvPr/>
        </p:nvSpPr>
        <p:spPr>
          <a:xfrm>
            <a:off x="179512" y="6021288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i="1" dirty="0" smtClean="0">
                <a:latin typeface="Book Antiqua" panose="02040602050305030304" pitchFamily="18" charset="0"/>
              </a:rPr>
              <a:t>Табл. 1: Реализиране принципа на партньорство при ПЗРМ </a:t>
            </a:r>
            <a:endParaRPr lang="bg-BG" sz="24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0106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376" y="1419771"/>
            <a:ext cx="8219256" cy="706090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bg-BG" sz="4400" dirty="0">
                <a:latin typeface="Book Antiqua" panose="02040602050305030304" pitchFamily="18" charset="0"/>
              </a:rPr>
              <a:t>Традиции, които следва да се използват:</a:t>
            </a:r>
            <a:br>
              <a:rPr lang="bg-BG" sz="4400" dirty="0">
                <a:latin typeface="Book Antiqua" panose="02040602050305030304" pitchFamily="18" charset="0"/>
              </a:rPr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8712968" cy="5098578"/>
          </a:xfrm>
        </p:spPr>
        <p:txBody>
          <a:bodyPr>
            <a:normAutofit fontScale="92500" lnSpcReduction="20000"/>
          </a:bodyPr>
          <a:lstStyle/>
          <a:p>
            <a:r>
              <a:rPr lang="bg-BG" sz="3200" dirty="0">
                <a:latin typeface="Book Antiqua" panose="02040602050305030304" pitchFamily="18" charset="0"/>
              </a:rPr>
              <a:t>Апробирани методи за осигуряване на здравословна и безопасна работа: инструктажи, обучения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Дългосрочни решения (планове), които след съгласуване в КУТ могат да се обявят като текуща фирмена политика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Превантивни дейности, които след групиране в програми могат да бъдат обявени и контролирани за целесъобразност, разходи и ефикасност.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Водене на документация, която следва да се приведе във вида, практикуван в ЕС</a:t>
            </a:r>
          </a:p>
          <a:p>
            <a:endParaRPr lang="bg-BG" sz="3200" dirty="0">
              <a:latin typeface="Book Antiqua" panose="02040602050305030304" pitchFamily="18" charset="0"/>
            </a:endParaRPr>
          </a:p>
          <a:p>
            <a:pPr marL="109728" indent="0">
              <a:buNone/>
            </a:pPr>
            <a:endParaRPr lang="bg-BG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6069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51216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/>
            </a:r>
            <a:br>
              <a:rPr lang="bg-BG" sz="4400" dirty="0" smtClean="0">
                <a:latin typeface="Book Antiqua" panose="02040602050305030304" pitchFamily="18" charset="0"/>
              </a:rPr>
            </a:br>
            <a:r>
              <a:rPr lang="bg-BG" sz="4400" dirty="0">
                <a:latin typeface="Book Antiqua" panose="02040602050305030304" pitchFamily="18" charset="0"/>
              </a:rPr>
              <a:t/>
            </a:r>
            <a:br>
              <a:rPr lang="bg-BG" sz="4400" dirty="0">
                <a:latin typeface="Book Antiqua" panose="02040602050305030304" pitchFamily="18" charset="0"/>
              </a:rPr>
            </a:br>
            <a:r>
              <a:rPr lang="bg-BG" sz="4400" dirty="0" smtClean="0">
                <a:latin typeface="Book Antiqua" panose="02040602050305030304" pitchFamily="18" charset="0"/>
              </a:rPr>
              <a:t/>
            </a:r>
            <a:br>
              <a:rPr lang="bg-BG" sz="4400" dirty="0" smtClean="0">
                <a:latin typeface="Book Antiqua" panose="02040602050305030304" pitchFamily="18" charset="0"/>
              </a:rPr>
            </a:br>
            <a:r>
              <a:rPr lang="bg-BG" sz="4400" dirty="0" smtClean="0">
                <a:latin typeface="Book Antiqua" panose="02040602050305030304" pitchFamily="18" charset="0"/>
              </a:rPr>
              <a:t>Препятствия </a:t>
            </a:r>
            <a:r>
              <a:rPr lang="bg-BG" sz="4400" dirty="0">
                <a:latin typeface="Book Antiqua" panose="02040602050305030304" pitchFamily="18" charset="0"/>
              </a:rPr>
              <a:t>за преодоляване:</a:t>
            </a:r>
            <a:br>
              <a:rPr lang="bg-BG" sz="4400" dirty="0">
                <a:latin typeface="Book Antiqua" panose="02040602050305030304" pitchFamily="18" charset="0"/>
              </a:rPr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856984" cy="5616624"/>
          </a:xfrm>
        </p:spPr>
        <p:txBody>
          <a:bodyPr>
            <a:normAutofit fontScale="92500" lnSpcReduction="20000"/>
          </a:bodyPr>
          <a:lstStyle/>
          <a:p>
            <a:r>
              <a:rPr lang="bg-BG" sz="3200" dirty="0">
                <a:latin typeface="Book Antiqua" panose="02040602050305030304" pitchFamily="18" charset="0"/>
              </a:rPr>
              <a:t>Българските работодатели не са убедени, че от личната им активност зависи подобряването на условията на труд.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В производството ни преобладава „по-традиционна“ организация на работа с авторитарен стил на управление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Работниците разполагат с по-малка възможност за </a:t>
            </a:r>
            <a:r>
              <a:rPr lang="bg-BG" sz="3200" dirty="0" err="1">
                <a:latin typeface="Book Antiqua" panose="02040602050305030304" pitchFamily="18" charset="0"/>
              </a:rPr>
              <a:t>самоорганизация</a:t>
            </a:r>
            <a:r>
              <a:rPr lang="bg-BG" sz="3200" dirty="0">
                <a:latin typeface="Book Antiqua" panose="02040602050305030304" pitchFamily="18" charset="0"/>
              </a:rPr>
              <a:t> на задачите и методите и получават значително по-малко обучение и квалификация.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Работниците имат по-изразено чувство на </a:t>
            </a:r>
            <a:r>
              <a:rPr lang="bg-BG" sz="3200" dirty="0" err="1">
                <a:latin typeface="Book Antiqua" panose="02040602050305030304" pitchFamily="18" charset="0"/>
              </a:rPr>
              <a:t>застрашеност</a:t>
            </a:r>
            <a:r>
              <a:rPr lang="bg-BG" sz="3200" dirty="0">
                <a:latin typeface="Book Antiqua" panose="02040602050305030304" pitchFamily="18" charset="0"/>
              </a:rPr>
              <a:t> на здравето, повече оплаквания и по-ниска удовлетвореност от условията на работа.</a:t>
            </a:r>
          </a:p>
          <a:p>
            <a:pPr marL="0" indent="0">
              <a:buNone/>
            </a:pPr>
            <a:endParaRPr lang="bg-B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988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151216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/>
            </a:r>
            <a:br>
              <a:rPr lang="bg-BG" sz="4400" dirty="0" smtClean="0">
                <a:latin typeface="Book Antiqua" panose="02040602050305030304" pitchFamily="18" charset="0"/>
              </a:rPr>
            </a:br>
            <a:r>
              <a:rPr lang="bg-BG" sz="4400" dirty="0">
                <a:latin typeface="Book Antiqua" panose="02040602050305030304" pitchFamily="18" charset="0"/>
              </a:rPr>
              <a:t/>
            </a:r>
            <a:br>
              <a:rPr lang="bg-BG" sz="4400" dirty="0">
                <a:latin typeface="Book Antiqua" panose="02040602050305030304" pitchFamily="18" charset="0"/>
              </a:rPr>
            </a:br>
            <a:r>
              <a:rPr lang="ru-RU" sz="4400" dirty="0" err="1">
                <a:latin typeface="Book Antiqua" panose="02040602050305030304" pitchFamily="18" charset="0"/>
              </a:rPr>
              <a:t>Какво</a:t>
            </a:r>
            <a:r>
              <a:rPr lang="ru-RU" sz="4400" dirty="0">
                <a:latin typeface="Book Antiqua" panose="02040602050305030304" pitchFamily="18" charset="0"/>
              </a:rPr>
              <a:t> не се </a:t>
            </a:r>
            <a:r>
              <a:rPr lang="ru-RU" sz="4400" dirty="0" err="1">
                <a:latin typeface="Book Antiqua" panose="02040602050305030304" pitchFamily="18" charset="0"/>
              </a:rPr>
              <a:t>прави</a:t>
            </a:r>
            <a:r>
              <a:rPr lang="ru-RU" sz="4400" dirty="0">
                <a:latin typeface="Book Antiqua" panose="02040602050305030304" pitchFamily="18" charset="0"/>
              </a:rPr>
              <a:t> у нас от </a:t>
            </a:r>
            <a:br>
              <a:rPr lang="ru-RU" sz="4400" dirty="0">
                <a:latin typeface="Book Antiqua" panose="02040602050305030304" pitchFamily="18" charset="0"/>
              </a:rPr>
            </a:br>
            <a:r>
              <a:rPr lang="ru-RU" sz="4400" dirty="0" err="1">
                <a:latin typeface="Book Antiqua" panose="02040602050305030304" pitchFamily="18" charset="0"/>
              </a:rPr>
              <a:t>практиката</a:t>
            </a:r>
            <a:r>
              <a:rPr lang="ru-RU" sz="4400" dirty="0">
                <a:latin typeface="Book Antiqua" panose="02040602050305030304" pitchFamily="18" charset="0"/>
              </a:rPr>
              <a:t> на ПЗРМ:</a:t>
            </a:r>
            <a:br>
              <a:rPr lang="ru-RU" sz="4400" dirty="0">
                <a:latin typeface="Book Antiqua" panose="02040602050305030304" pitchFamily="18" charset="0"/>
              </a:rPr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268760"/>
            <a:ext cx="8856984" cy="5328592"/>
          </a:xfrm>
        </p:spPr>
        <p:txBody>
          <a:bodyPr>
            <a:normAutofit/>
          </a:bodyPr>
          <a:lstStyle/>
          <a:p>
            <a:r>
              <a:rPr lang="ru-RU" dirty="0" err="1">
                <a:latin typeface="Book Antiqua" panose="02040602050305030304" pitchFamily="18" charset="0"/>
              </a:rPr>
              <a:t>Прилагане</a:t>
            </a:r>
            <a:r>
              <a:rPr lang="ru-RU" dirty="0">
                <a:latin typeface="Book Antiqua" panose="02040602050305030304" pitchFamily="18" charset="0"/>
              </a:rPr>
              <a:t> на стратегия за </a:t>
            </a:r>
            <a:r>
              <a:rPr lang="ru-RU" dirty="0" err="1">
                <a:latin typeface="Book Antiqua" panose="02040602050305030304" pitchFamily="18" charset="0"/>
              </a:rPr>
              <a:t>целево</a:t>
            </a:r>
            <a:r>
              <a:rPr lang="ru-RU" dirty="0">
                <a:latin typeface="Book Antiqua" panose="02040602050305030304" pitchFamily="18" charset="0"/>
              </a:rPr>
              <a:t> и </a:t>
            </a:r>
            <a:r>
              <a:rPr lang="ru-RU" dirty="0" err="1">
                <a:latin typeface="Book Antiqua" panose="02040602050305030304" pitchFamily="18" charset="0"/>
              </a:rPr>
              <a:t>гъвкаво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планиране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 err="1">
                <a:latin typeface="Book Antiqua" panose="02040602050305030304" pitchFamily="18" charset="0"/>
              </a:rPr>
              <a:t>Пестелив</a:t>
            </a:r>
            <a:r>
              <a:rPr lang="ru-RU" dirty="0">
                <a:latin typeface="Book Antiqua" panose="02040602050305030304" pitchFamily="18" charset="0"/>
              </a:rPr>
              <a:t> и конкретен подход, </a:t>
            </a:r>
            <a:r>
              <a:rPr lang="ru-RU" dirty="0" err="1">
                <a:latin typeface="Book Antiqua" panose="02040602050305030304" pitchFamily="18" charset="0"/>
              </a:rPr>
              <a:t>осигурен</a:t>
            </a:r>
            <a:r>
              <a:rPr lang="ru-RU" dirty="0">
                <a:latin typeface="Book Antiqua" panose="02040602050305030304" pitchFamily="18" charset="0"/>
              </a:rPr>
              <a:t> с </a:t>
            </a:r>
            <a:r>
              <a:rPr lang="ru-RU" dirty="0" err="1">
                <a:latin typeface="Book Antiqua" panose="02040602050305030304" pitchFamily="18" charset="0"/>
              </a:rPr>
              <a:t>ресурси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 err="1">
                <a:latin typeface="Book Antiqua" panose="02040602050305030304" pitchFamily="18" charset="0"/>
              </a:rPr>
              <a:t>Планиране</a:t>
            </a:r>
            <a:r>
              <a:rPr lang="ru-RU" dirty="0">
                <a:latin typeface="Book Antiqua" panose="02040602050305030304" pitchFamily="18" charset="0"/>
              </a:rPr>
              <a:t> и </a:t>
            </a:r>
            <a:r>
              <a:rPr lang="ru-RU" dirty="0" err="1">
                <a:latin typeface="Book Antiqua" panose="02040602050305030304" pitchFamily="18" charset="0"/>
              </a:rPr>
              <a:t>реализиране</a:t>
            </a:r>
            <a:r>
              <a:rPr lang="ru-RU" dirty="0">
                <a:latin typeface="Book Antiqua" panose="02040602050305030304" pitchFamily="18" charset="0"/>
              </a:rPr>
              <a:t> на периодично и </a:t>
            </a:r>
            <a:r>
              <a:rPr lang="ru-RU" dirty="0" err="1">
                <a:latin typeface="Book Antiqua" panose="02040602050305030304" pitchFamily="18" charset="0"/>
              </a:rPr>
              <a:t>крайно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оценяване</a:t>
            </a:r>
            <a:r>
              <a:rPr lang="ru-RU" dirty="0">
                <a:latin typeface="Book Antiqua" panose="02040602050305030304" pitchFamily="18" charset="0"/>
              </a:rPr>
              <a:t> на </a:t>
            </a:r>
            <a:r>
              <a:rPr lang="ru-RU" dirty="0" err="1">
                <a:latin typeface="Book Antiqua" panose="02040602050305030304" pitchFamily="18" charset="0"/>
              </a:rPr>
              <a:t>ефективността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 err="1">
                <a:latin typeface="Book Antiqua" panose="02040602050305030304" pitchFamily="18" charset="0"/>
              </a:rPr>
              <a:t>Осигурена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подкрепяща</a:t>
            </a:r>
            <a:r>
              <a:rPr lang="ru-RU" dirty="0">
                <a:latin typeface="Book Antiqua" panose="02040602050305030304" pitchFamily="18" charset="0"/>
              </a:rPr>
              <a:t> среда – </a:t>
            </a:r>
            <a:r>
              <a:rPr lang="ru-RU" dirty="0" err="1">
                <a:latin typeface="Book Antiqua" panose="02040602050305030304" pitchFamily="18" charset="0"/>
              </a:rPr>
              <a:t>реално</a:t>
            </a:r>
            <a:r>
              <a:rPr lang="ru-RU" dirty="0">
                <a:latin typeface="Book Antiqua" panose="02040602050305030304" pitchFamily="18" charset="0"/>
              </a:rPr>
              <a:t> участие на </a:t>
            </a:r>
            <a:r>
              <a:rPr lang="ru-RU" dirty="0" err="1">
                <a:latin typeface="Book Antiqua" panose="02040602050305030304" pitchFamily="18" charset="0"/>
              </a:rPr>
              <a:t>всички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партньори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заедно</a:t>
            </a:r>
            <a:r>
              <a:rPr lang="ru-RU" dirty="0">
                <a:latin typeface="Book Antiqua" panose="02040602050305030304" pitchFamily="18" charset="0"/>
              </a:rPr>
              <a:t>, </a:t>
            </a:r>
            <a:r>
              <a:rPr lang="ru-RU" dirty="0" err="1">
                <a:latin typeface="Book Antiqua" panose="02040602050305030304" pitchFamily="18" charset="0"/>
              </a:rPr>
              <a:t>особено</a:t>
            </a:r>
            <a:r>
              <a:rPr lang="ru-RU" dirty="0">
                <a:latin typeface="Book Antiqua" panose="02040602050305030304" pitchFamily="18" charset="0"/>
              </a:rPr>
              <a:t> на </a:t>
            </a:r>
            <a:r>
              <a:rPr lang="ru-RU" dirty="0" err="1">
                <a:latin typeface="Book Antiqua" panose="02040602050305030304" pitchFamily="18" charset="0"/>
              </a:rPr>
              <a:t>работниците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>
                <a:latin typeface="Book Antiqua" panose="02040602050305030304" pitchFamily="18" charset="0"/>
              </a:rPr>
              <a:t>Системна практика на адекватно обучение и взаимно </a:t>
            </a:r>
            <a:r>
              <a:rPr lang="ru-RU" dirty="0" err="1">
                <a:latin typeface="Book Antiqua" panose="02040602050305030304" pitchFamily="18" charset="0"/>
              </a:rPr>
              <a:t>информиране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 err="1">
                <a:latin typeface="Book Antiqua" panose="02040602050305030304" pitchFamily="18" charset="0"/>
              </a:rPr>
              <a:t>Проучване</a:t>
            </a:r>
            <a:r>
              <a:rPr lang="ru-RU" dirty="0">
                <a:latin typeface="Book Antiqua" panose="02040602050305030304" pitchFamily="18" charset="0"/>
              </a:rPr>
              <a:t> и </a:t>
            </a:r>
            <a:r>
              <a:rPr lang="ru-RU" dirty="0" err="1">
                <a:latin typeface="Book Antiqua" panose="02040602050305030304" pitchFamily="18" charset="0"/>
              </a:rPr>
              <a:t>вземане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предвид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мнението</a:t>
            </a:r>
            <a:r>
              <a:rPr lang="ru-RU" dirty="0">
                <a:latin typeface="Book Antiqua" panose="02040602050305030304" pitchFamily="18" charset="0"/>
              </a:rPr>
              <a:t> и </a:t>
            </a:r>
            <a:r>
              <a:rPr lang="ru-RU" dirty="0" err="1">
                <a:latin typeface="Book Antiqua" panose="02040602050305030304" pitchFamily="18" charset="0"/>
              </a:rPr>
              <a:t>оценките</a:t>
            </a:r>
            <a:r>
              <a:rPr lang="ru-RU" dirty="0">
                <a:latin typeface="Book Antiqua" panose="02040602050305030304" pitchFamily="18" charset="0"/>
              </a:rPr>
              <a:t> на </a:t>
            </a:r>
            <a:r>
              <a:rPr lang="ru-RU" dirty="0" err="1">
                <a:latin typeface="Book Antiqua" panose="02040602050305030304" pitchFamily="18" charset="0"/>
              </a:rPr>
              <a:t>работниците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относно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безопасността</a:t>
            </a:r>
            <a:r>
              <a:rPr lang="ru-RU" dirty="0">
                <a:latin typeface="Book Antiqua" panose="02040602050305030304" pitchFamily="18" charset="0"/>
              </a:rPr>
              <a:t> и </a:t>
            </a:r>
            <a:r>
              <a:rPr lang="ru-RU" dirty="0" err="1">
                <a:latin typeface="Book Antiqua" panose="02040602050305030304" pitchFamily="18" charset="0"/>
              </a:rPr>
              <a:t>здравето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ru-RU" dirty="0" err="1">
                <a:latin typeface="Book Antiqua" panose="02040602050305030304" pitchFamily="18" charset="0"/>
              </a:rPr>
              <a:t>Прилагане</a:t>
            </a:r>
            <a:r>
              <a:rPr lang="ru-RU" dirty="0">
                <a:latin typeface="Book Antiqua" panose="02040602050305030304" pitchFamily="18" charset="0"/>
              </a:rPr>
              <a:t> в </a:t>
            </a:r>
            <a:r>
              <a:rPr lang="ru-RU" dirty="0" err="1">
                <a:latin typeface="Book Antiqua" panose="02040602050305030304" pitchFamily="18" charset="0"/>
              </a:rPr>
              <a:t>практиката</a:t>
            </a:r>
            <a:r>
              <a:rPr lang="ru-RU" dirty="0">
                <a:latin typeface="Book Antiqua" panose="02040602050305030304" pitchFamily="18" charset="0"/>
              </a:rPr>
              <a:t> на </a:t>
            </a:r>
            <a:r>
              <a:rPr lang="ru-RU" dirty="0" err="1">
                <a:latin typeface="Book Antiqua" panose="02040602050305030304" pitchFamily="18" charset="0"/>
              </a:rPr>
              <a:t>групи</a:t>
            </a:r>
            <a:r>
              <a:rPr lang="ru-RU" dirty="0">
                <a:latin typeface="Book Antiqua" panose="02040602050305030304" pitchFamily="18" charset="0"/>
              </a:rPr>
              <a:t> за ПЗРМ</a:t>
            </a:r>
          </a:p>
          <a:p>
            <a:pPr marL="0" indent="0">
              <a:buNone/>
            </a:pPr>
            <a:endParaRPr lang="bg-BG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1587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34076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dirty="0">
                <a:latin typeface="Book Antiqua" panose="02040602050305030304" pitchFamily="18" charset="0"/>
              </a:rPr>
              <a:t>Европейски </a:t>
            </a:r>
            <a:r>
              <a:rPr lang="ru-RU" dirty="0" err="1">
                <a:latin typeface="Book Antiqua" panose="02040602050305030304" pitchFamily="18" charset="0"/>
              </a:rPr>
              <a:t>модел</a:t>
            </a:r>
            <a:r>
              <a:rPr lang="ru-RU" dirty="0">
                <a:latin typeface="Book Antiqua" panose="02040602050305030304" pitchFamily="18" charset="0"/>
              </a:rPr>
              <a:t> за </a:t>
            </a:r>
            <a:r>
              <a:rPr lang="ru-RU" dirty="0" err="1">
                <a:latin typeface="Book Antiqua" panose="02040602050305030304" pitchFamily="18" charset="0"/>
              </a:rPr>
              <a:t>здравословно</a:t>
            </a:r>
            <a:r>
              <a:rPr lang="ru-RU" dirty="0">
                <a:latin typeface="Book Antiqua" panose="02040602050305030304" pitchFamily="18" charset="0"/>
              </a:rPr>
              <a:t> и безопасно </a:t>
            </a:r>
            <a:r>
              <a:rPr lang="ru-RU" dirty="0" err="1">
                <a:latin typeface="Book Antiqua" panose="02040602050305030304" pitchFamily="18" charset="0"/>
              </a:rPr>
              <a:t>работно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място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556792"/>
            <a:ext cx="8928992" cy="5040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bg-BG" sz="2800" dirty="0" smtClean="0">
                <a:latin typeface="Book Antiqua" panose="02040602050305030304" pitchFamily="18" charset="0"/>
              </a:rPr>
              <a:t>Интегриране </a:t>
            </a:r>
            <a:r>
              <a:rPr lang="bg-BG" sz="2800" dirty="0">
                <a:latin typeface="Book Antiqua" panose="02040602050305030304" pitchFamily="18" charset="0"/>
              </a:rPr>
              <a:t>въпросите за здравето на персонала в процесите на вземане на управленски решения </a:t>
            </a:r>
            <a:r>
              <a:rPr lang="bg-BG" sz="2800" dirty="0" smtClean="0">
                <a:latin typeface="Book Antiqua" panose="02040602050305030304" pitchFamily="18" charset="0"/>
              </a:rPr>
              <a:t>. </a:t>
            </a:r>
            <a:r>
              <a:rPr lang="bg-BG" sz="2800" dirty="0">
                <a:latin typeface="Book Antiqua" panose="02040602050305030304" pitchFamily="18" charset="0"/>
              </a:rPr>
              <a:t>Активно участие на работниците във фирмата.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Book Antiqua" panose="02040602050305030304" pitchFamily="18" charset="0"/>
              </a:rPr>
              <a:t>Опазването на здравето на работещите е приоритетно задължение и израз на социална отговорност.</a:t>
            </a:r>
          </a:p>
          <a:p>
            <a:pPr marL="457200" indent="-457200">
              <a:buFont typeface="+mj-lt"/>
              <a:buAutoNum type="arabicPeriod"/>
            </a:pPr>
            <a:r>
              <a:rPr lang="bg-BG" sz="2800" dirty="0">
                <a:latin typeface="Book Antiqua" panose="02040602050305030304" pitchFamily="18" charset="0"/>
              </a:rPr>
              <a:t>Стремеж към задоволяване нуждите на работниците и техните семейства.</a:t>
            </a:r>
          </a:p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66964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34076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dirty="0">
                <a:latin typeface="Book Antiqua" panose="02040602050305030304" pitchFamily="18" charset="0"/>
              </a:rPr>
              <a:t>Европейски </a:t>
            </a:r>
            <a:r>
              <a:rPr lang="ru-RU" dirty="0" err="1">
                <a:latin typeface="Book Antiqua" panose="02040602050305030304" pitchFamily="18" charset="0"/>
              </a:rPr>
              <a:t>модел</a:t>
            </a:r>
            <a:r>
              <a:rPr lang="ru-RU" dirty="0">
                <a:latin typeface="Book Antiqua" panose="02040602050305030304" pitchFamily="18" charset="0"/>
              </a:rPr>
              <a:t> за </a:t>
            </a:r>
            <a:r>
              <a:rPr lang="ru-RU" dirty="0" err="1">
                <a:latin typeface="Book Antiqua" panose="02040602050305030304" pitchFamily="18" charset="0"/>
              </a:rPr>
              <a:t>здравословно</a:t>
            </a:r>
            <a:r>
              <a:rPr lang="ru-RU" dirty="0">
                <a:latin typeface="Book Antiqua" panose="02040602050305030304" pitchFamily="18" charset="0"/>
              </a:rPr>
              <a:t> и безопасно </a:t>
            </a:r>
            <a:r>
              <a:rPr lang="ru-RU" dirty="0" err="1">
                <a:latin typeface="Book Antiqua" panose="02040602050305030304" pitchFamily="18" charset="0"/>
              </a:rPr>
              <a:t>работно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място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856984" cy="50405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bg-BG" sz="2800" dirty="0">
                <a:latin typeface="Book Antiqua" panose="02040602050305030304" pitchFamily="18" charset="0"/>
              </a:rPr>
              <a:t>Финансовият успех на фирмата зависи от здравето и безопасната работа на </a:t>
            </a:r>
            <a:r>
              <a:rPr lang="bg-BG" sz="2800" dirty="0" err="1" smtClean="0">
                <a:latin typeface="Book Antiqua" panose="02040602050305030304" pitchFamily="18" charset="0"/>
              </a:rPr>
              <a:t>работ</a:t>
            </a:r>
            <a:r>
              <a:rPr lang="en-US" sz="2800" dirty="0" smtClean="0">
                <a:latin typeface="Book Antiqua" panose="02040602050305030304" pitchFamily="18" charset="0"/>
              </a:rPr>
              <a:t>e</a:t>
            </a:r>
            <a:r>
              <a:rPr lang="bg-BG" sz="2800" dirty="0" err="1" smtClean="0">
                <a:latin typeface="Book Antiqua" panose="02040602050305030304" pitchFamily="18" charset="0"/>
              </a:rPr>
              <a:t>щите</a:t>
            </a:r>
            <a:r>
              <a:rPr lang="bg-BG" sz="2800" dirty="0" smtClean="0">
                <a:latin typeface="Book Antiqua" panose="02040602050305030304" pitchFamily="18" charset="0"/>
              </a:rPr>
              <a:t>. </a:t>
            </a:r>
            <a:r>
              <a:rPr lang="bg-BG" sz="2800" dirty="0">
                <a:latin typeface="Book Antiqua" panose="02040602050305030304" pitchFamily="18" charset="0"/>
              </a:rPr>
              <a:t>ПЗРМ е ключ към успеха и стабилността на фирмата. Стандартите за качествена и безопасна работа и насоките за социално и здравно благополучие се залагат в колективния трудов договор.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bg-BG" sz="2800" dirty="0">
                <a:latin typeface="Book Antiqua" panose="02040602050305030304" pitchFamily="18" charset="0"/>
              </a:rPr>
              <a:t>Стремеж към опазване и защита на околната среда. Дейностите на фирмата не трябва да вредят на никого. Да се работи на принципа „да е добре за всички“</a:t>
            </a:r>
          </a:p>
          <a:p>
            <a:endParaRPr lang="bg-BG" sz="2800" dirty="0">
              <a:latin typeface="Book Antiqua" panose="02040602050305030304" pitchFamily="18" charset="0"/>
            </a:endParaRPr>
          </a:p>
          <a:p>
            <a:endParaRPr lang="bg-BG" sz="2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2925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34076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dirty="0">
                <a:latin typeface="Book Antiqua" panose="02040602050305030304" pitchFamily="18" charset="0"/>
              </a:rPr>
              <a:t>Европейски </a:t>
            </a:r>
            <a:r>
              <a:rPr lang="ru-RU" dirty="0" err="1">
                <a:latin typeface="Book Antiqua" panose="02040602050305030304" pitchFamily="18" charset="0"/>
              </a:rPr>
              <a:t>модел</a:t>
            </a:r>
            <a:r>
              <a:rPr lang="ru-RU" dirty="0">
                <a:latin typeface="Book Antiqua" panose="02040602050305030304" pitchFamily="18" charset="0"/>
              </a:rPr>
              <a:t> за </a:t>
            </a:r>
            <a:r>
              <a:rPr lang="ru-RU" dirty="0" err="1">
                <a:latin typeface="Book Antiqua" panose="02040602050305030304" pitchFamily="18" charset="0"/>
              </a:rPr>
              <a:t>здравословно</a:t>
            </a:r>
            <a:r>
              <a:rPr lang="ru-RU" dirty="0">
                <a:latin typeface="Book Antiqua" panose="02040602050305030304" pitchFamily="18" charset="0"/>
              </a:rPr>
              <a:t> и безопасно </a:t>
            </a:r>
            <a:r>
              <a:rPr lang="ru-RU" dirty="0" err="1">
                <a:latin typeface="Book Antiqua" panose="02040602050305030304" pitchFamily="18" charset="0"/>
              </a:rPr>
              <a:t>работно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err="1">
                <a:latin typeface="Book Antiqua" panose="02040602050305030304" pitchFamily="18" charset="0"/>
              </a:rPr>
              <a:t>място</a:t>
            </a:r>
            <a:endParaRPr lang="bg-BG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712968" cy="5040560"/>
          </a:xfrm>
        </p:spPr>
        <p:txBody>
          <a:bodyPr>
            <a:normAutofit/>
          </a:bodyPr>
          <a:lstStyle/>
          <a:p>
            <a:endParaRPr lang="bg-BG" sz="2800" dirty="0">
              <a:latin typeface="Book Antiqua" panose="02040602050305030304" pitchFamily="18" charset="0"/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bg-BG" sz="2800" dirty="0">
                <a:latin typeface="Book Antiqua" panose="02040602050305030304" pitchFamily="18" charset="0"/>
              </a:rPr>
              <a:t>По-доброто здраве е предпоставка за добро качество.</a:t>
            </a:r>
            <a:endParaRPr lang="en-US" sz="2800" dirty="0">
              <a:latin typeface="Book Antiqua" panose="02040602050305030304" pitchFamily="18" charset="0"/>
            </a:endParaRPr>
          </a:p>
          <a:p>
            <a:pPr marL="457200" indent="-457200">
              <a:buFont typeface="+mj-lt"/>
              <a:buAutoNum type="arabicPeriod" startAt="7"/>
            </a:pPr>
            <a:r>
              <a:rPr lang="bg-BG" sz="2800" dirty="0">
                <a:latin typeface="Book Antiqua" panose="02040602050305030304" pitchFamily="18" charset="0"/>
              </a:rPr>
              <a:t>Стремеж към съкращаване на </a:t>
            </a:r>
            <a:r>
              <a:rPr lang="bg-BG" sz="2800" dirty="0" smtClean="0">
                <a:latin typeface="Book Antiqua" panose="02040602050305030304" pitchFamily="18" charset="0"/>
              </a:rPr>
              <a:t>управленската </a:t>
            </a:r>
            <a:r>
              <a:rPr lang="bg-BG" sz="2800" dirty="0">
                <a:latin typeface="Book Antiqua" panose="02040602050305030304" pitchFamily="18" charset="0"/>
              </a:rPr>
              <a:t>йерархия чрез система за сътрудничество, основана на преговори и екипи, поемащи отговорност за </a:t>
            </a:r>
            <a:r>
              <a:rPr lang="bg-BG" sz="2800" dirty="0" err="1">
                <a:latin typeface="Book Antiqua" panose="02040602050305030304" pitchFamily="18" charset="0"/>
              </a:rPr>
              <a:t>самоорганизация</a:t>
            </a:r>
            <a:r>
              <a:rPr lang="bg-BG" sz="2800" dirty="0">
                <a:latin typeface="Book Antiqua" panose="02040602050305030304" pitchFamily="18" charset="0"/>
              </a:rPr>
              <a:t> и самоконтрол.</a:t>
            </a:r>
          </a:p>
          <a:p>
            <a:endParaRPr lang="bg-BG" sz="28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664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ПОЛЗИ ОТ ПЗРМ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640960" cy="554461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3200" dirty="0">
                <a:latin typeface="Book Antiqua" panose="02040602050305030304" pitchFamily="18" charset="0"/>
              </a:rPr>
              <a:t>Повишена производителност, самоконтрол, качество и намаляване на брака (отпадъците)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latin typeface="Book Antiqua" panose="02040602050305030304" pitchFamily="18" charset="0"/>
              </a:rPr>
              <a:t>Намален брой на трудови </a:t>
            </a:r>
            <a:r>
              <a:rPr lang="bg-BG" sz="3200" dirty="0">
                <a:latin typeface="Book Antiqua" panose="02040602050305030304" pitchFamily="18" charset="0"/>
              </a:rPr>
              <a:t>злополуки, професионални заболявания, намалена или загубена </a:t>
            </a:r>
            <a:r>
              <a:rPr lang="bg-BG" sz="3200" dirty="0" smtClean="0">
                <a:latin typeface="Book Antiqua" panose="02040602050305030304" pitchFamily="18" charset="0"/>
              </a:rPr>
              <a:t>трудоспособност.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latin typeface="Book Antiqua" panose="02040602050305030304" pitchFamily="18" charset="0"/>
              </a:rPr>
              <a:t>Намалени </a:t>
            </a:r>
            <a:r>
              <a:rPr lang="bg-BG" sz="3200" dirty="0">
                <a:latin typeface="Book Antiqua" panose="02040602050305030304" pitchFamily="18" charset="0"/>
              </a:rPr>
              <a:t>разходи за лечение и застраховане.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3200" dirty="0" smtClean="0">
                <a:latin typeface="Book Antiqua" panose="02040602050305030304" pitchFamily="18" charset="0"/>
              </a:rPr>
              <a:t>Осъзнати </a:t>
            </a:r>
            <a:r>
              <a:rPr lang="bg-BG" sz="3200" dirty="0">
                <a:latin typeface="Book Antiqua" panose="02040602050305030304" pitchFamily="18" charset="0"/>
              </a:rPr>
              <a:t>от работниците професионални рискове за здравето и имуществото и налични умения за предотвратяване на вредни ефекти.</a:t>
            </a: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27282761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80" y="260648"/>
            <a:ext cx="8219256" cy="85010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ПОЛЗИ ОТ ПЗРМ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313384"/>
            <a:ext cx="8640960" cy="5544616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spcBef>
                <a:spcPct val="20000"/>
              </a:spcBef>
              <a:buFont typeface="+mj-lt"/>
              <a:buAutoNum type="arabicPeriod" startAt="5"/>
            </a:pPr>
            <a:r>
              <a:rPr lang="bg-BG" sz="3200" dirty="0">
                <a:solidFill>
                  <a:prstClr val="black"/>
                </a:solidFill>
                <a:latin typeface="Book Antiqua" panose="02040602050305030304" pitchFamily="18" charset="0"/>
              </a:rPr>
              <a:t>Висока активност на служителите по предлагане и прилагане на идеи за подобрения в технологията, качеството, здравето и безопасността при работа.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eriod" startAt="5"/>
            </a:pPr>
            <a:r>
              <a:rPr lang="bg-BG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Намаляване </a:t>
            </a:r>
            <a:r>
              <a:rPr lang="bg-BG" sz="3200" dirty="0">
                <a:solidFill>
                  <a:prstClr val="black"/>
                </a:solidFill>
                <a:latin typeface="Book Antiqua" panose="02040602050305030304" pitchFamily="18" charset="0"/>
              </a:rPr>
              <a:t>на загубите поради </a:t>
            </a:r>
            <a:r>
              <a:rPr lang="bg-BG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текучество</a:t>
            </a:r>
            <a:endParaRPr lang="bg-BG" sz="3200" dirty="0">
              <a:solidFill>
                <a:prstClr val="black"/>
              </a:solidFill>
              <a:latin typeface="Book Antiqua" panose="02040602050305030304" pitchFamily="18" charset="0"/>
            </a:endParaRPr>
          </a:p>
          <a:p>
            <a:pPr marL="457200" lvl="0" indent="-457200">
              <a:spcBef>
                <a:spcPct val="20000"/>
              </a:spcBef>
              <a:buFont typeface="+mj-lt"/>
              <a:buAutoNum type="arabicPeriod" startAt="5"/>
            </a:pPr>
            <a:r>
              <a:rPr lang="bg-BG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Повишена </a:t>
            </a:r>
            <a:r>
              <a:rPr lang="bg-BG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конкурентноспособност</a:t>
            </a:r>
            <a:r>
              <a:rPr lang="bg-BG" sz="3200" dirty="0">
                <a:solidFill>
                  <a:prstClr val="black"/>
                </a:solidFill>
                <a:latin typeface="Book Antiqua" panose="02040602050305030304" pitchFamily="18" charset="0"/>
              </a:rPr>
              <a:t>, подобрен имидж на </a:t>
            </a:r>
            <a:r>
              <a:rPr lang="bg-BG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фирмата</a:t>
            </a:r>
          </a:p>
          <a:p>
            <a:pPr marL="457200" lvl="0" indent="-457200">
              <a:spcBef>
                <a:spcPct val="20000"/>
              </a:spcBef>
              <a:buFont typeface="+mj-lt"/>
              <a:buAutoNum type="arabicPeriod" startAt="5"/>
            </a:pPr>
            <a:r>
              <a:rPr lang="ru-RU" sz="3200" dirty="0" err="1" smtClean="0">
                <a:solidFill>
                  <a:prstClr val="black"/>
                </a:solidFill>
                <a:latin typeface="Book Antiqua" panose="02040602050305030304" pitchFamily="18" charset="0"/>
              </a:rPr>
              <a:t>Подобрени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условия на труд и организация на 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работа -  добра </a:t>
            </a:r>
            <a:r>
              <a:rPr lang="ru-RU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служебна</a:t>
            </a: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атмосфера, </a:t>
            </a:r>
            <a:r>
              <a:rPr lang="ru-RU" sz="3200" dirty="0" err="1" smtClean="0">
                <a:solidFill>
                  <a:prstClr val="black"/>
                </a:solidFill>
                <a:latin typeface="Book Antiqua" panose="02040602050305030304" pitchFamily="18" charset="0"/>
              </a:rPr>
              <a:t>удовлетвореност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от </a:t>
            </a:r>
            <a:r>
              <a:rPr lang="ru-RU" sz="3200" dirty="0" err="1" smtClean="0">
                <a:solidFill>
                  <a:prstClr val="black"/>
                </a:solidFill>
                <a:latin typeface="Book Antiqua" panose="02040602050305030304" pitchFamily="18" charset="0"/>
              </a:rPr>
              <a:t>работата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, ясно </a:t>
            </a:r>
            <a:r>
              <a:rPr lang="ru-RU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формулирани</a:t>
            </a: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 цели и области на </a:t>
            </a:r>
            <a:r>
              <a:rPr lang="ru-RU" sz="3200" dirty="0" err="1" smtClean="0">
                <a:solidFill>
                  <a:prstClr val="black"/>
                </a:solidFill>
                <a:latin typeface="Book Antiqua" panose="02040602050305030304" pitchFamily="18" charset="0"/>
              </a:rPr>
              <a:t>отговорност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, </a:t>
            </a:r>
            <a:r>
              <a:rPr lang="ru-RU" sz="3200" dirty="0" err="1" smtClean="0">
                <a:solidFill>
                  <a:prstClr val="black"/>
                </a:solidFill>
                <a:latin typeface="Book Antiqua" panose="02040602050305030304" pitchFamily="18" charset="0"/>
              </a:rPr>
              <a:t>преодоляна</a:t>
            </a:r>
            <a:r>
              <a:rPr lang="ru-RU" sz="3200" dirty="0" smtClean="0">
                <a:solidFill>
                  <a:prstClr val="black"/>
                </a:solidFill>
                <a:latin typeface="Book Antiqua" panose="02040602050305030304" pitchFamily="18" charset="0"/>
              </a:rPr>
              <a:t> </a:t>
            </a:r>
            <a:r>
              <a:rPr lang="ru-RU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монотонност</a:t>
            </a:r>
            <a:r>
              <a:rPr lang="ru-RU" sz="3200" dirty="0">
                <a:solidFill>
                  <a:prstClr val="black"/>
                </a:solidFill>
                <a:latin typeface="Book Antiqua" panose="02040602050305030304" pitchFamily="18" charset="0"/>
              </a:rPr>
              <a:t>, внесено разнообразие в </a:t>
            </a:r>
            <a:r>
              <a:rPr lang="ru-RU" sz="3200" dirty="0" err="1">
                <a:solidFill>
                  <a:prstClr val="black"/>
                </a:solidFill>
                <a:latin typeface="Book Antiqua" panose="02040602050305030304" pitchFamily="18" charset="0"/>
              </a:rPr>
              <a:t>работата</a:t>
            </a:r>
            <a:r>
              <a:rPr lang="ru-RU" sz="3200" dirty="0">
                <a:solidFill>
                  <a:prstClr val="black"/>
                </a:solidFill>
                <a:latin typeface="Arial" panose="020B0604020202020204" pitchFamily="34" charset="0"/>
              </a:rPr>
              <a:t>.</a:t>
            </a:r>
          </a:p>
          <a:p>
            <a:pPr lvl="0">
              <a:spcBef>
                <a:spcPct val="20000"/>
              </a:spcBef>
              <a:buClr>
                <a:srgbClr val="AA2B1E"/>
              </a:buClr>
              <a:buFont typeface="Brush Script MT" pitchFamily="66" charset="0"/>
              <a:buChar char="O"/>
            </a:pPr>
            <a:endParaRPr lang="bg-BG" sz="32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31015293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85010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ПОЛЗИ ОТ ПЗРМ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640960" cy="5544616"/>
          </a:xfrm>
        </p:spPr>
        <p:txBody>
          <a:bodyPr>
            <a:normAutofit/>
          </a:bodyPr>
          <a:lstStyle/>
          <a:p>
            <a:pPr marL="514350" indent="-514350">
              <a:buSzPct val="70000"/>
              <a:buFont typeface="+mj-lt"/>
              <a:buAutoNum type="arabicPeriod" startAt="9"/>
            </a:pPr>
            <a:r>
              <a:rPr lang="ru-RU" sz="3000" dirty="0" err="1" smtClean="0">
                <a:latin typeface="Book Antiqua" panose="02040602050305030304" pitchFamily="18" charset="0"/>
              </a:rPr>
              <a:t>Подобрени</a:t>
            </a:r>
            <a:r>
              <a:rPr lang="ru-RU" sz="3000" dirty="0" smtClean="0">
                <a:latin typeface="Book Antiqua" panose="02040602050305030304" pitchFamily="18" charset="0"/>
              </a:rPr>
              <a:t> </a:t>
            </a:r>
            <a:r>
              <a:rPr lang="ru-RU" sz="3000" dirty="0" err="1">
                <a:latin typeface="Book Antiqua" panose="02040602050305030304" pitchFamily="18" charset="0"/>
              </a:rPr>
              <a:t>комуникативни</a:t>
            </a:r>
            <a:r>
              <a:rPr lang="ru-RU" sz="3000" dirty="0">
                <a:latin typeface="Book Antiqua" panose="02040602050305030304" pitchFamily="18" charset="0"/>
              </a:rPr>
              <a:t> умения и умения за работа в </a:t>
            </a:r>
            <a:r>
              <a:rPr lang="ru-RU" sz="3000" dirty="0" err="1">
                <a:latin typeface="Book Antiqua" panose="02040602050305030304" pitchFamily="18" charset="0"/>
              </a:rPr>
              <a:t>екип</a:t>
            </a:r>
            <a:r>
              <a:rPr lang="ru-RU" sz="3000" dirty="0">
                <a:latin typeface="Book Antiqua" panose="02040602050305030304" pitchFamily="18" charset="0"/>
              </a:rPr>
              <a:t>. </a:t>
            </a:r>
            <a:endParaRPr lang="ru-RU" sz="3000" dirty="0" smtClean="0">
              <a:latin typeface="Book Antiqua" panose="02040602050305030304" pitchFamily="18" charset="0"/>
            </a:endParaRPr>
          </a:p>
          <a:p>
            <a:pPr marL="514350" indent="-514350">
              <a:buSzPct val="70000"/>
              <a:buFont typeface="+mj-lt"/>
              <a:buAutoNum type="arabicPeriod" startAt="9"/>
            </a:pPr>
            <a:r>
              <a:rPr lang="ru-RU" sz="3000" dirty="0" err="1" smtClean="0">
                <a:latin typeface="Book Antiqua" panose="02040602050305030304" pitchFamily="18" charset="0"/>
              </a:rPr>
              <a:t>Нагласи</a:t>
            </a:r>
            <a:r>
              <a:rPr lang="ru-RU" sz="3000" dirty="0" smtClean="0">
                <a:latin typeface="Book Antiqua" panose="02040602050305030304" pitchFamily="18" charset="0"/>
              </a:rPr>
              <a:t> </a:t>
            </a:r>
            <a:r>
              <a:rPr lang="ru-RU" sz="3000" dirty="0">
                <a:latin typeface="Book Antiqua" panose="02040602050305030304" pitchFamily="18" charset="0"/>
              </a:rPr>
              <a:t>за позитивно </a:t>
            </a:r>
            <a:r>
              <a:rPr lang="ru-RU" sz="3000" dirty="0" err="1">
                <a:latin typeface="Book Antiqua" panose="02040602050305030304" pitchFamily="18" charset="0"/>
              </a:rPr>
              <a:t>мислене</a:t>
            </a:r>
            <a:r>
              <a:rPr lang="ru-RU" sz="3000" dirty="0">
                <a:latin typeface="Book Antiqua" panose="02040602050305030304" pitchFamily="18" charset="0"/>
              </a:rPr>
              <a:t>, </a:t>
            </a:r>
            <a:r>
              <a:rPr lang="ru-RU" sz="3000" dirty="0" err="1">
                <a:latin typeface="Book Antiqua" panose="02040602050305030304" pitchFamily="18" charset="0"/>
              </a:rPr>
              <a:t>колективен</a:t>
            </a:r>
            <a:r>
              <a:rPr lang="ru-RU" sz="3000" dirty="0">
                <a:latin typeface="Book Antiqua" panose="02040602050305030304" pitchFamily="18" charset="0"/>
              </a:rPr>
              <a:t> дух, </a:t>
            </a:r>
            <a:r>
              <a:rPr lang="ru-RU" sz="3000" dirty="0" err="1">
                <a:latin typeface="Book Antiqua" panose="02040602050305030304" pitchFamily="18" charset="0"/>
              </a:rPr>
              <a:t>солидарност</a:t>
            </a:r>
            <a:r>
              <a:rPr lang="ru-RU" sz="3000" dirty="0">
                <a:latin typeface="Book Antiqua" panose="02040602050305030304" pitchFamily="18" charset="0"/>
              </a:rPr>
              <a:t>. </a:t>
            </a:r>
            <a:r>
              <a:rPr lang="ru-RU" sz="3000" dirty="0" err="1">
                <a:latin typeface="Book Antiqua" panose="02040602050305030304" pitchFamily="18" charset="0"/>
              </a:rPr>
              <a:t>Повишен</a:t>
            </a:r>
            <a:r>
              <a:rPr lang="ru-RU" sz="3000" dirty="0">
                <a:latin typeface="Book Antiqua" panose="02040602050305030304" pitchFamily="18" charset="0"/>
              </a:rPr>
              <a:t> </a:t>
            </a:r>
            <a:r>
              <a:rPr lang="ru-RU" sz="3000" dirty="0" err="1">
                <a:latin typeface="Book Antiqua" panose="02040602050305030304" pitchFamily="18" charset="0"/>
              </a:rPr>
              <a:t>морал</a:t>
            </a:r>
            <a:r>
              <a:rPr lang="ru-RU" sz="3000" dirty="0">
                <a:latin typeface="Book Antiqua" panose="02040602050305030304" pitchFamily="18" charset="0"/>
              </a:rPr>
              <a:t>, </a:t>
            </a:r>
            <a:r>
              <a:rPr lang="ru-RU" sz="3000" dirty="0" err="1">
                <a:latin typeface="Book Antiqua" panose="02040602050305030304" pitchFamily="18" charset="0"/>
              </a:rPr>
              <a:t>честност</a:t>
            </a:r>
            <a:r>
              <a:rPr lang="ru-RU" sz="3000" dirty="0">
                <a:latin typeface="Book Antiqua" panose="02040602050305030304" pitchFamily="18" charset="0"/>
              </a:rPr>
              <a:t>, уважение, </a:t>
            </a:r>
            <a:r>
              <a:rPr lang="ru-RU" sz="3000" dirty="0" err="1">
                <a:latin typeface="Book Antiqua" panose="02040602050305030304" pitchFamily="18" charset="0"/>
              </a:rPr>
              <a:t>почтеност</a:t>
            </a:r>
            <a:r>
              <a:rPr lang="ru-RU" sz="3000" dirty="0">
                <a:latin typeface="Book Antiqua" panose="02040602050305030304" pitchFamily="18" charset="0"/>
              </a:rPr>
              <a:t> и желание за </a:t>
            </a:r>
            <a:r>
              <a:rPr lang="ru-RU" sz="3000" dirty="0" err="1">
                <a:latin typeface="Book Antiqua" panose="02040602050305030304" pitchFamily="18" charset="0"/>
              </a:rPr>
              <a:t>оказване</a:t>
            </a:r>
            <a:r>
              <a:rPr lang="ru-RU" sz="3000" dirty="0">
                <a:latin typeface="Book Antiqua" panose="02040602050305030304" pitchFamily="18" charset="0"/>
              </a:rPr>
              <a:t> на </a:t>
            </a:r>
            <a:r>
              <a:rPr lang="ru-RU" sz="3000" dirty="0" err="1">
                <a:latin typeface="Book Antiqua" panose="02040602050305030304" pitchFamily="18" charset="0"/>
              </a:rPr>
              <a:t>помощ</a:t>
            </a:r>
            <a:r>
              <a:rPr lang="ru-RU" sz="3000" dirty="0">
                <a:latin typeface="Book Antiqua" panose="02040602050305030304" pitchFamily="18" charset="0"/>
              </a:rPr>
              <a:t>.</a:t>
            </a:r>
          </a:p>
          <a:p>
            <a:pPr marL="514350" indent="-514350">
              <a:buSzPct val="70000"/>
              <a:buFont typeface="+mj-lt"/>
              <a:buAutoNum type="arabicPeriod" startAt="9"/>
            </a:pPr>
            <a:r>
              <a:rPr lang="ru-RU" sz="3000" dirty="0" err="1">
                <a:latin typeface="Book Antiqua" panose="02040602050305030304" pitchFamily="18" charset="0"/>
              </a:rPr>
              <a:t>Високо</a:t>
            </a:r>
            <a:r>
              <a:rPr lang="ru-RU" sz="3000" dirty="0">
                <a:latin typeface="Book Antiqua" panose="02040602050305030304" pitchFamily="18" charset="0"/>
              </a:rPr>
              <a:t> </a:t>
            </a:r>
            <a:r>
              <a:rPr lang="ru-RU" sz="3000" dirty="0" err="1">
                <a:latin typeface="Book Antiqua" panose="02040602050305030304" pitchFamily="18" charset="0"/>
              </a:rPr>
              <a:t>ниво</a:t>
            </a:r>
            <a:r>
              <a:rPr lang="ru-RU" sz="3000" dirty="0">
                <a:latin typeface="Book Antiqua" panose="02040602050305030304" pitchFamily="18" charset="0"/>
              </a:rPr>
              <a:t> на </a:t>
            </a:r>
            <a:r>
              <a:rPr lang="ru-RU" sz="3000" dirty="0" err="1" smtClean="0">
                <a:latin typeface="Book Antiqua" panose="02040602050305030304" pitchFamily="18" charset="0"/>
              </a:rPr>
              <a:t>информираност</a:t>
            </a:r>
            <a:r>
              <a:rPr lang="ru-RU" sz="3000" dirty="0" smtClean="0">
                <a:latin typeface="Book Antiqua" panose="02040602050305030304" pitchFamily="18" charset="0"/>
              </a:rPr>
              <a:t> по </a:t>
            </a:r>
            <a:r>
              <a:rPr lang="ru-RU" sz="3000" dirty="0" err="1" smtClean="0">
                <a:latin typeface="Book Antiqua" panose="02040602050305030304" pitchFamily="18" charset="0"/>
              </a:rPr>
              <a:t>здравни</a:t>
            </a:r>
            <a:r>
              <a:rPr lang="ru-RU" sz="3000" dirty="0" smtClean="0">
                <a:latin typeface="Book Antiqua" panose="02040602050305030304" pitchFamily="18" charset="0"/>
              </a:rPr>
              <a:t> </a:t>
            </a:r>
            <a:r>
              <a:rPr lang="ru-RU" sz="3000" dirty="0" err="1" smtClean="0">
                <a:latin typeface="Book Antiqua" panose="02040602050305030304" pitchFamily="18" charset="0"/>
              </a:rPr>
              <a:t>въпроси</a:t>
            </a:r>
            <a:r>
              <a:rPr lang="ru-RU" sz="3000" dirty="0" smtClean="0">
                <a:latin typeface="Book Antiqua" panose="02040602050305030304" pitchFamily="18" charset="0"/>
              </a:rPr>
              <a:t>. </a:t>
            </a:r>
            <a:r>
              <a:rPr lang="ru-RU" sz="3000" dirty="0">
                <a:latin typeface="Book Antiqua" panose="02040602050305030304" pitchFamily="18" charset="0"/>
              </a:rPr>
              <a:t>Ясно </a:t>
            </a:r>
            <a:r>
              <a:rPr lang="ru-RU" sz="3000" dirty="0" err="1">
                <a:latin typeface="Book Antiqua" panose="02040602050305030304" pitchFamily="18" charset="0"/>
              </a:rPr>
              <a:t>здравно</a:t>
            </a:r>
            <a:r>
              <a:rPr lang="ru-RU" sz="3000" dirty="0">
                <a:latin typeface="Book Antiqua" panose="02040602050305030304" pitchFamily="18" charset="0"/>
              </a:rPr>
              <a:t> </a:t>
            </a:r>
            <a:r>
              <a:rPr lang="ru-RU" sz="3000" dirty="0" err="1">
                <a:latin typeface="Book Antiqua" panose="02040602050305030304" pitchFamily="18" charset="0"/>
              </a:rPr>
              <a:t>съзнание</a:t>
            </a:r>
            <a:r>
              <a:rPr lang="ru-RU" sz="3000" dirty="0">
                <a:latin typeface="Book Antiqua" panose="02040602050305030304" pitchFamily="18" charset="0"/>
              </a:rPr>
              <a:t>. </a:t>
            </a:r>
            <a:r>
              <a:rPr lang="ru-RU" sz="3000" dirty="0" err="1">
                <a:latin typeface="Book Antiqua" panose="02040602050305030304" pitchFamily="18" charset="0"/>
              </a:rPr>
              <a:t>Намален</a:t>
            </a:r>
            <a:r>
              <a:rPr lang="ru-RU" sz="3000" dirty="0">
                <a:latin typeface="Book Antiqua" panose="02040602050305030304" pitchFamily="18" charset="0"/>
              </a:rPr>
              <a:t> процент на </a:t>
            </a:r>
            <a:r>
              <a:rPr lang="ru-RU" sz="3000" dirty="0" err="1">
                <a:latin typeface="Book Antiqua" panose="02040602050305030304" pitchFamily="18" charset="0"/>
              </a:rPr>
              <a:t>хората</a:t>
            </a:r>
            <a:r>
              <a:rPr lang="ru-RU" sz="3000" dirty="0">
                <a:latin typeface="Book Antiqua" panose="02040602050305030304" pitchFamily="18" charset="0"/>
              </a:rPr>
              <a:t> с </a:t>
            </a:r>
            <a:r>
              <a:rPr lang="ru-RU" sz="3000" dirty="0" err="1">
                <a:latin typeface="Book Antiqua" panose="02040602050305030304" pitchFamily="18" charset="0"/>
              </a:rPr>
              <a:t>вредни</a:t>
            </a:r>
            <a:r>
              <a:rPr lang="ru-RU" sz="3000" dirty="0">
                <a:latin typeface="Book Antiqua" panose="02040602050305030304" pitchFamily="18" charset="0"/>
              </a:rPr>
              <a:t> за </a:t>
            </a:r>
            <a:r>
              <a:rPr lang="ru-RU" sz="3000" dirty="0" err="1">
                <a:latin typeface="Book Antiqua" panose="02040602050305030304" pitchFamily="18" charset="0"/>
              </a:rPr>
              <a:t>здравето</a:t>
            </a:r>
            <a:r>
              <a:rPr lang="ru-RU" sz="3000" dirty="0">
                <a:latin typeface="Book Antiqua" panose="02040602050305030304" pitchFamily="18" charset="0"/>
              </a:rPr>
              <a:t> </a:t>
            </a:r>
            <a:r>
              <a:rPr lang="ru-RU" sz="3000" dirty="0" err="1">
                <a:latin typeface="Book Antiqua" panose="02040602050305030304" pitchFamily="18" charset="0"/>
              </a:rPr>
              <a:t>навици</a:t>
            </a:r>
            <a:r>
              <a:rPr lang="ru-RU" sz="3000" dirty="0">
                <a:latin typeface="Book Antiqua" panose="02040602050305030304" pitchFamily="18" charset="0"/>
              </a:rPr>
              <a:t>.</a:t>
            </a:r>
          </a:p>
          <a:p>
            <a:pPr marL="514350" indent="-514350">
              <a:buSzPct val="70000"/>
              <a:buFont typeface="+mj-lt"/>
              <a:buAutoNum type="arabicPeriod" startAt="9"/>
            </a:pPr>
            <a:endParaRPr lang="ru-RU" sz="3000" dirty="0">
              <a:latin typeface="Book Antiqua" panose="02040602050305030304" pitchFamily="18" charset="0"/>
            </a:endParaRPr>
          </a:p>
          <a:p>
            <a:pPr>
              <a:buSzPct val="70000"/>
              <a:buFont typeface="Wingdings" panose="05000000000000000000" pitchFamily="2" charset="2"/>
              <a:buChar char="Ø"/>
            </a:pP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3473990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692696"/>
            <a:ext cx="9036496" cy="58169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            </a:t>
            </a:r>
            <a:r>
              <a:rPr lang="bg-BG" sz="4400" i="1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Промоция на здравето на работното място</a:t>
            </a:r>
          </a:p>
          <a:p>
            <a:pPr algn="ctr"/>
            <a:r>
              <a:rPr lang="bg-BG" sz="4400" i="1" dirty="0" smtClean="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 </a:t>
            </a:r>
            <a:endParaRPr lang="bg-BG" sz="4400" i="1" dirty="0">
              <a:solidFill>
                <a:schemeClr val="tx2">
                  <a:lumMod val="50000"/>
                </a:schemeClr>
              </a:solidFill>
              <a:latin typeface="Book Antiqua" panose="02040602050305030304" pitchFamily="18" charset="0"/>
            </a:endParaRPr>
          </a:p>
          <a:p>
            <a:r>
              <a:rPr lang="bg-BG" sz="44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… </a:t>
            </a:r>
            <a:r>
              <a:rPr lang="bg-BG" sz="4400" i="1" dirty="0">
                <a:solidFill>
                  <a:schemeClr val="tx2"/>
                </a:solidFill>
                <a:latin typeface="Book Antiqua" panose="02040602050305030304" pitchFamily="18" charset="0"/>
              </a:rPr>
              <a:t>… </a:t>
            </a:r>
            <a:r>
              <a:rPr lang="bg-BG" sz="44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е базирана на  доказателства и </a:t>
            </a:r>
            <a:r>
              <a:rPr lang="bg-BG" sz="4400" i="1" dirty="0">
                <a:solidFill>
                  <a:schemeClr val="tx2"/>
                </a:solidFill>
                <a:latin typeface="Book Antiqua" panose="02040602050305030304" pitchFamily="18" charset="0"/>
              </a:rPr>
              <a:t>успешна теория и </a:t>
            </a:r>
            <a:r>
              <a:rPr lang="bg-BG" sz="44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практика</a:t>
            </a:r>
          </a:p>
          <a:p>
            <a:endParaRPr lang="bg-BG" sz="1000" i="1" dirty="0" smtClean="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r>
              <a:rPr lang="bg-BG" sz="44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… … е организационно инвестиране в бъдещето</a:t>
            </a:r>
          </a:p>
          <a:p>
            <a:endParaRPr lang="bg-BG" sz="1000" i="1" dirty="0" smtClean="0">
              <a:solidFill>
                <a:schemeClr val="tx2"/>
              </a:solidFill>
              <a:latin typeface="Book Antiqua" panose="02040602050305030304" pitchFamily="18" charset="0"/>
            </a:endParaRPr>
          </a:p>
          <a:p>
            <a:r>
              <a:rPr lang="bg-BG" sz="4400" i="1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… … е добър бизнес</a:t>
            </a:r>
            <a:endParaRPr lang="en-US" sz="4400" i="1" dirty="0" smtClean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7436"/>
            <a:ext cx="187220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2478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68952" cy="93610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bg-BG" sz="4900" dirty="0">
                <a:solidFill>
                  <a:srgbClr val="1F497D"/>
                </a:solidFill>
                <a:latin typeface="Book Antiqua" panose="02040602050305030304" pitchFamily="18" charset="0"/>
              </a:rPr>
              <a:t>ПЛАН НА ЛЕКЦИЯТА</a:t>
            </a:r>
            <a: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  <a:t/>
            </a:r>
            <a:br>
              <a:rPr lang="bg-BG" sz="4400" dirty="0">
                <a:solidFill>
                  <a:srgbClr val="1F497D"/>
                </a:solidFill>
                <a:latin typeface="Book Antiqua" panose="02040602050305030304" pitchFamily="18" charset="0"/>
              </a:rPr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1447800"/>
            <a:ext cx="8928992" cy="4572000"/>
          </a:xfrm>
        </p:spPr>
        <p:txBody>
          <a:bodyPr/>
          <a:lstStyle/>
          <a:p>
            <a:pPr marL="51435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Предпоставки и трудности за Промоция </a:t>
            </a:r>
            <a:r>
              <a:rPr lang="bg-BG" sz="3200" dirty="0">
                <a:solidFill>
                  <a:schemeClr val="tx2"/>
                </a:solidFill>
              </a:rPr>
              <a:t>на здравето на работното място – дефиниция и общи характеристики</a:t>
            </a: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Прилагане на ПЗРМ в България </a:t>
            </a:r>
            <a:endParaRPr lang="bg-BG" sz="3200" dirty="0">
              <a:solidFill>
                <a:schemeClr val="tx2"/>
              </a:solidFill>
            </a:endParaRP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Европейски модел на ПЗРМ.</a:t>
            </a:r>
          </a:p>
          <a:p>
            <a:pPr marL="514350" lvl="0" indent="-514350">
              <a:buClr>
                <a:srgbClr val="4F81BD"/>
              </a:buClr>
              <a:buFont typeface="+mj-lt"/>
              <a:buAutoNum type="arabicPeriod"/>
            </a:pPr>
            <a:r>
              <a:rPr lang="bg-BG" sz="3200" dirty="0" smtClean="0">
                <a:solidFill>
                  <a:schemeClr val="tx2"/>
                </a:solidFill>
              </a:rPr>
              <a:t>Положителни ефекти от осъществяване на </a:t>
            </a:r>
            <a:r>
              <a:rPr lang="bg-BG" sz="3200" dirty="0" err="1" smtClean="0">
                <a:solidFill>
                  <a:schemeClr val="tx2"/>
                </a:solidFill>
              </a:rPr>
              <a:t>здравнопромотивни</a:t>
            </a:r>
            <a:r>
              <a:rPr lang="bg-BG" sz="3200" dirty="0" smtClean="0">
                <a:solidFill>
                  <a:schemeClr val="tx2"/>
                </a:solidFill>
              </a:rPr>
              <a:t> дейности на работното място</a:t>
            </a:r>
          </a:p>
          <a:p>
            <a:pPr marL="0" lvl="0" indent="0">
              <a:buClr>
                <a:srgbClr val="4F81BD"/>
              </a:buClr>
              <a:buNone/>
            </a:pPr>
            <a:endParaRPr lang="bg-BG" sz="2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717479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404664"/>
            <a:ext cx="8784976" cy="61206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4000" dirty="0">
                <a:latin typeface="Book Antiqua" panose="02040602050305030304" pitchFamily="18" charset="0"/>
              </a:rPr>
              <a:t>Промоция на здравето на работното място (ПЗРМ) е съчетание на усилията на работодателите, работещите и обществото за подобряване на здравето и благополучието на работещите хора.</a:t>
            </a:r>
          </a:p>
          <a:p>
            <a:pPr marL="0" indent="0">
              <a:buNone/>
            </a:pPr>
            <a:r>
              <a:rPr lang="bg-BG" sz="4000" dirty="0">
                <a:latin typeface="Book Antiqua" panose="02040602050305030304" pitchFamily="18" charset="0"/>
              </a:rPr>
              <a:t>Това може да се постигне чрез:</a:t>
            </a:r>
          </a:p>
          <a:p>
            <a:r>
              <a:rPr lang="bg-BG" sz="4000" dirty="0">
                <a:latin typeface="Book Antiqua" panose="02040602050305030304" pitchFamily="18" charset="0"/>
              </a:rPr>
              <a:t>Подобряване организацията на труда и на работната среда</a:t>
            </a:r>
          </a:p>
          <a:p>
            <a:r>
              <a:rPr lang="bg-BG" sz="4000" dirty="0">
                <a:latin typeface="Book Antiqua" panose="02040602050305030304" pitchFamily="18" charset="0"/>
              </a:rPr>
              <a:t>Активното участие на всички заинтересовани</a:t>
            </a:r>
          </a:p>
          <a:p>
            <a:r>
              <a:rPr lang="bg-BG" sz="4000" dirty="0">
                <a:latin typeface="Book Antiqua" panose="02040602050305030304" pitchFamily="18" charset="0"/>
              </a:rPr>
              <a:t>Поощряване на личното развитие</a:t>
            </a:r>
            <a:endParaRPr lang="en-US" sz="4000" dirty="0">
              <a:latin typeface="Book Antiqua" panose="02040602050305030304" pitchFamily="18" charset="0"/>
            </a:endParaRPr>
          </a:p>
          <a:p>
            <a:pPr marL="0" indent="0" algn="r">
              <a:buNone/>
            </a:pPr>
            <a:r>
              <a:rPr lang="bg-BG" sz="3300" i="1" dirty="0">
                <a:latin typeface="Book Antiqua" panose="02040602050305030304" pitchFamily="18" charset="0"/>
              </a:rPr>
              <a:t>(Люксембургска декларация, относно ПЗРМ, 1997)</a:t>
            </a:r>
            <a:endParaRPr lang="bg-BG" sz="3300" dirty="0">
              <a:latin typeface="Book Antiqua" panose="02040602050305030304" pitchFamily="18" charset="0"/>
            </a:endParaRPr>
          </a:p>
          <a:p>
            <a:endParaRPr lang="bg-BG" sz="3300" dirty="0">
              <a:latin typeface="Book Antiqua" panose="02040602050305030304" pitchFamily="18" charset="0"/>
            </a:endParaRPr>
          </a:p>
          <a:p>
            <a:endParaRPr lang="bg-BG" sz="3300" dirty="0"/>
          </a:p>
        </p:txBody>
      </p:sp>
    </p:spTree>
    <p:extLst>
      <p:ext uri="{BB962C8B-B14F-4D97-AF65-F5344CB8AC3E}">
        <p14:creationId xmlns:p14="http://schemas.microsoft.com/office/powerpoint/2010/main" val="32259989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820472" cy="1224136"/>
          </a:xfrm>
          <a:effectLst/>
        </p:spPr>
        <p:txBody>
          <a:bodyPr>
            <a:no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Основополагащи принципи:</a:t>
            </a:r>
            <a:r>
              <a:rPr lang="bg-BG" sz="4400" dirty="0">
                <a:latin typeface="Book Antiqua" panose="02040602050305030304" pitchFamily="18" charset="0"/>
              </a:rPr>
              <a:t/>
            </a:r>
            <a:br>
              <a:rPr lang="bg-BG" sz="4400" dirty="0">
                <a:latin typeface="Book Antiqua" panose="02040602050305030304" pitchFamily="18" charset="0"/>
              </a:rPr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  <a:p>
            <a:r>
              <a:rPr lang="bg-BG" sz="3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Принципи на управление</a:t>
            </a:r>
            <a:r>
              <a:rPr lang="bg-BG" sz="3000" dirty="0" smtClean="0">
                <a:latin typeface="Book Antiqua" panose="02040602050305030304" pitchFamily="18" charset="0"/>
              </a:rPr>
              <a:t>, които признават , че работниците са необходим фактор за успеха на организацията, а не само причина за разходи</a:t>
            </a:r>
          </a:p>
          <a:p>
            <a:r>
              <a:rPr lang="bg-BG" sz="3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Принципи на ръководство</a:t>
            </a:r>
            <a:r>
              <a:rPr lang="bg-BG" sz="3000" dirty="0" smtClean="0">
                <a:latin typeface="Book Antiqua" panose="02040602050305030304" pitchFamily="18" charset="0"/>
              </a:rPr>
              <a:t>, които включват  участие на работниците и поощряват тяхната мотивация и отговорност при работа</a:t>
            </a:r>
          </a:p>
          <a:p>
            <a:r>
              <a:rPr lang="bg-BG" sz="3000" dirty="0" smtClean="0">
                <a:solidFill>
                  <a:schemeClr val="tx2"/>
                </a:solidFill>
                <a:latin typeface="Book Antiqua" panose="02040602050305030304" pitchFamily="18" charset="0"/>
              </a:rPr>
              <a:t>Принципи на организация </a:t>
            </a:r>
            <a:r>
              <a:rPr lang="bg-BG" sz="3000" dirty="0" smtClean="0">
                <a:latin typeface="Book Antiqua" panose="02040602050305030304" pitchFamily="18" charset="0"/>
              </a:rPr>
              <a:t>на работата, които създават баланс между служебни задължения и реализиране в семейния и обществения живот</a:t>
            </a:r>
          </a:p>
          <a:p>
            <a:endParaRPr lang="bg-BG" sz="2400" dirty="0" smtClean="0">
              <a:latin typeface="Book Antiqua" panose="02040602050305030304" pitchFamily="18" charset="0"/>
            </a:endParaRPr>
          </a:p>
          <a:p>
            <a:endParaRPr lang="bg-BG" sz="2400" dirty="0">
              <a:latin typeface="Book Antiqua" panose="0204060205030503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603830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820472" cy="1224136"/>
          </a:xfrm>
          <a:effectLst/>
        </p:spPr>
        <p:txBody>
          <a:bodyPr>
            <a:noAutofit/>
          </a:bodyPr>
          <a:lstStyle/>
          <a:p>
            <a:r>
              <a:rPr lang="bg-BG" sz="4400" dirty="0">
                <a:latin typeface="Book Antiqua" panose="02040602050305030304" pitchFamily="18" charset="0"/>
              </a:rPr>
              <a:t>Обща характеристика на ПЗРМ:</a:t>
            </a:r>
            <a:br>
              <a:rPr lang="bg-BG" sz="4400" dirty="0">
                <a:latin typeface="Book Antiqua" panose="02040602050305030304" pitchFamily="18" charset="0"/>
              </a:rPr>
            </a:br>
            <a:endParaRPr lang="bg-BG" sz="44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4976" cy="60932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bg-BG" sz="2800" dirty="0">
              <a:latin typeface="Book Antiqua" panose="02040602050305030304" pitchFamily="18" charset="0"/>
            </a:endParaRPr>
          </a:p>
          <a:p>
            <a:r>
              <a:rPr lang="bg-BG" sz="3200" dirty="0">
                <a:latin typeface="Book Antiqua" panose="02040602050305030304" pitchFamily="18" charset="0"/>
              </a:rPr>
              <a:t>Нов модел на взаимоотношения в системата: работодател – работещи – експерти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Нов метод на планиране, осъществяване и оценка на ефекта на проекти по широк спектър от проблеми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Нова технология за постигане на здраве и безопасност чрез участие на всички заинтересовани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Мултидисциплинарен и </a:t>
            </a:r>
            <a:r>
              <a:rPr lang="bg-BG" sz="3200" dirty="0" err="1">
                <a:latin typeface="Book Antiqua" panose="02040602050305030304" pitchFamily="18" charset="0"/>
              </a:rPr>
              <a:t>мултисекторен</a:t>
            </a:r>
            <a:r>
              <a:rPr lang="bg-BG" sz="3200" dirty="0">
                <a:latin typeface="Book Antiqua" panose="02040602050305030304" pitchFamily="18" charset="0"/>
              </a:rPr>
              <a:t> подход за решаване на въпроси на успешното управление, на безопасността, на здравето, на благосъстоянието и на оптималната производителност</a:t>
            </a:r>
          </a:p>
          <a:p>
            <a:r>
              <a:rPr lang="bg-BG" sz="3200" dirty="0">
                <a:latin typeface="Book Antiqua" panose="02040602050305030304" pitchFamily="18" charset="0"/>
              </a:rPr>
              <a:t>Инвестиция за успешен и устойчив бизнес</a:t>
            </a:r>
          </a:p>
          <a:p>
            <a:endParaRPr lang="bg-BG" sz="2400" dirty="0">
              <a:latin typeface="Book Antiqua" panose="0204060205030503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621057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864096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bg-BG" sz="4400" dirty="0" smtClean="0">
                <a:latin typeface="Book Antiqua" panose="02040602050305030304" pitchFamily="18" charset="0"/>
              </a:rPr>
              <a:t>ЦЕЛ</a:t>
            </a:r>
            <a:endParaRPr lang="bg-BG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56895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sz="900" dirty="0">
              <a:latin typeface="Book Antiqua" panose="02040602050305030304" pitchFamily="18" charset="0"/>
            </a:endParaRPr>
          </a:p>
          <a:p>
            <a:r>
              <a:rPr lang="bg-BG" sz="3400" dirty="0">
                <a:latin typeface="Book Antiqua" panose="02040602050305030304" pitchFamily="18" charset="0"/>
              </a:rPr>
              <a:t>Чрез целево и гъвкаво планиране и организация да се постигне интегриране на дейностите за опазване на здравето в политиката, стила на работа и управлението на организацията. </a:t>
            </a:r>
          </a:p>
          <a:p>
            <a:r>
              <a:rPr lang="bg-BG" sz="3400" dirty="0">
                <a:latin typeface="Book Antiqua" panose="02040602050305030304" pitchFamily="18" charset="0"/>
              </a:rPr>
              <a:t>ПЗРМ да стане самоорганизиращ се</a:t>
            </a:r>
            <a:r>
              <a:rPr lang="en-US" sz="3400" dirty="0">
                <a:latin typeface="Book Antiqua" panose="02040602050305030304" pitchFamily="18" charset="0"/>
              </a:rPr>
              <a:t> </a:t>
            </a:r>
            <a:r>
              <a:rPr lang="bg-BG" sz="3400" dirty="0">
                <a:latin typeface="Book Antiqua" panose="02040602050305030304" pitchFamily="18" charset="0"/>
              </a:rPr>
              <a:t>и </a:t>
            </a:r>
            <a:r>
              <a:rPr lang="bg-BG" sz="3400" dirty="0" err="1">
                <a:latin typeface="Book Antiqua" panose="02040602050305030304" pitchFamily="18" charset="0"/>
              </a:rPr>
              <a:t>самовъзпроизвеждащ</a:t>
            </a:r>
            <a:r>
              <a:rPr lang="bg-BG" sz="3400" dirty="0">
                <a:latin typeface="Book Antiqua" panose="02040602050305030304" pitchFamily="18" charset="0"/>
              </a:rPr>
              <a:t> се постоянен </a:t>
            </a:r>
            <a:r>
              <a:rPr lang="bg-BG" sz="3400" dirty="0" smtClean="0">
                <a:latin typeface="Book Antiqua" panose="02040602050305030304" pitchFamily="18" charset="0"/>
              </a:rPr>
              <a:t>процес </a:t>
            </a:r>
            <a:r>
              <a:rPr lang="en-US" sz="3400" dirty="0" smtClean="0">
                <a:latin typeface="Book Antiqua" panose="02040602050305030304" pitchFamily="18" charset="0"/>
              </a:rPr>
              <a:t>(</a:t>
            </a:r>
            <a:r>
              <a:rPr lang="bg-BG" sz="3400" dirty="0" smtClean="0">
                <a:latin typeface="Book Antiqua" panose="02040602050305030304" pitchFamily="18" charset="0"/>
              </a:rPr>
              <a:t>фиг. 1</a:t>
            </a:r>
            <a:r>
              <a:rPr lang="en-US" sz="3400" dirty="0" smtClean="0">
                <a:latin typeface="Book Antiqua" panose="02040602050305030304" pitchFamily="18" charset="0"/>
              </a:rPr>
              <a:t>)</a:t>
            </a:r>
            <a:r>
              <a:rPr lang="bg-BG" sz="3400" dirty="0" smtClean="0">
                <a:latin typeface="Book Antiqua" panose="02040602050305030304" pitchFamily="18" charset="0"/>
              </a:rPr>
              <a:t>.</a:t>
            </a:r>
            <a:endParaRPr lang="bg-BG" sz="3400" dirty="0">
              <a:latin typeface="Book Antiqua" panose="02040602050305030304" pitchFamily="18" charset="0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78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Контейнер за съдържание 1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71257" y="476672"/>
            <a:ext cx="7508990" cy="4534801"/>
          </a:xfrm>
          <a:prstGeom prst="rect">
            <a:avLst/>
          </a:prstGeom>
        </p:spPr>
      </p:pic>
      <p:sp>
        <p:nvSpPr>
          <p:cNvPr id="5" name="Текстово поле 4"/>
          <p:cNvSpPr txBox="1"/>
          <p:nvPr/>
        </p:nvSpPr>
        <p:spPr>
          <a:xfrm>
            <a:off x="118563" y="5445224"/>
            <a:ext cx="9036496" cy="954107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bg-BG" sz="2800" i="1" dirty="0" smtClean="0">
                <a:solidFill>
                  <a:schemeClr val="tx2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Фиг. 1: Цикъл </a:t>
            </a:r>
            <a:r>
              <a:rPr lang="bg-BG" sz="2800" i="1" dirty="0">
                <a:solidFill>
                  <a:schemeClr val="tx2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на възпроизводство на дейностите по промоция на здравето</a:t>
            </a:r>
            <a:endParaRPr lang="bg-BG" sz="2800" i="1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3978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568952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200" dirty="0">
                <a:latin typeface="Book Antiqua" panose="02040602050305030304" pitchFamily="18" charset="0"/>
              </a:rPr>
              <a:t>Промоцията на здравето включва дейности от различни сфери </a:t>
            </a:r>
            <a:r>
              <a:rPr lang="bg-BG" sz="3200" dirty="0" smtClean="0">
                <a:latin typeface="Book Antiqua" panose="02040602050305030304" pitchFamily="18" charset="0"/>
              </a:rPr>
              <a:t>и изискващи различни компетентности. При </a:t>
            </a:r>
            <a:r>
              <a:rPr lang="bg-BG" sz="3200" dirty="0">
                <a:latin typeface="Book Antiqua" panose="02040602050305030304" pitchFamily="18" charset="0"/>
              </a:rPr>
              <a:t>осъществяване на конкретни програми е необходимо да се мобилизират усилията на професионалисти с различен профил, т.е. да се изграждат умения за партньорство</a:t>
            </a:r>
            <a:r>
              <a:rPr lang="bg-BG" sz="3200" dirty="0" smtClean="0">
                <a:latin typeface="Book Antiqua" panose="02040602050305030304" pitchFamily="18" charset="0"/>
              </a:rPr>
              <a:t>.</a:t>
            </a:r>
          </a:p>
          <a:p>
            <a:pPr marL="0" indent="0">
              <a:buNone/>
            </a:pPr>
            <a:endParaRPr lang="bg-BG" sz="3200" dirty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bg-BG" sz="3200" dirty="0" smtClean="0">
                <a:solidFill>
                  <a:srgbClr val="00B0F0"/>
                </a:solidFill>
                <a:latin typeface="Book Antiqua" panose="02040602050305030304" pitchFamily="18" charset="0"/>
              </a:rPr>
              <a:t>Партньорството е водещ принцип на промоцията на здравето.</a:t>
            </a:r>
            <a:endParaRPr lang="bg-BG" sz="3200" dirty="0">
              <a:solidFill>
                <a:srgbClr val="00B0F0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bg-BG" sz="3200" dirty="0" smtClean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2790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4005</TotalTime>
  <Words>1048</Words>
  <Application>Microsoft Office PowerPoint</Application>
  <PresentationFormat>On-screen Show (4:3)</PresentationFormat>
  <Paragraphs>102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Book Antiqua</vt:lpstr>
      <vt:lpstr>Brush Script MT</vt:lpstr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Equity</vt:lpstr>
      <vt:lpstr>CorelDRAW.Graphic.10</vt:lpstr>
      <vt:lpstr>ПРОМОЦИЯ НА ЗДРАВЕТО НА РАБОТНОТО МЯСТО-</vt:lpstr>
      <vt:lpstr>PowerPoint Presentation</vt:lpstr>
      <vt:lpstr>ПЛАН НА ЛЕКЦИЯТА </vt:lpstr>
      <vt:lpstr>PowerPoint Presentation</vt:lpstr>
      <vt:lpstr>Основополагащи принципи: </vt:lpstr>
      <vt:lpstr>Обща характеристика на ПЗРМ: </vt:lpstr>
      <vt:lpstr>ЦЕЛ</vt:lpstr>
      <vt:lpstr>PowerPoint Presentation</vt:lpstr>
      <vt:lpstr>PowerPoint Presentation</vt:lpstr>
      <vt:lpstr>PowerPoint Presentation</vt:lpstr>
      <vt:lpstr>Традиции, които следва да се използват: </vt:lpstr>
      <vt:lpstr>   Препятствия за преодоляване: </vt:lpstr>
      <vt:lpstr>  Какво не се прави у нас от  практиката на ПЗРМ: </vt:lpstr>
      <vt:lpstr>Европейски модел за здравословно и безопасно работно място</vt:lpstr>
      <vt:lpstr>Европейски модел за здравословно и безопасно работно място</vt:lpstr>
      <vt:lpstr>Европейски модел за здравословно и безопасно работно място</vt:lpstr>
      <vt:lpstr>ПОЛЗИ ОТ ПЗРМ</vt:lpstr>
      <vt:lpstr>ПОЛЗИ ОТ ПЗРМ</vt:lpstr>
      <vt:lpstr>ПОЛЗИ ОТ ПЗРМ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Промоция на здравето -</dc:title>
  <dc:creator>Admin</dc:creator>
  <cp:lastModifiedBy>Georgi_Tzanev</cp:lastModifiedBy>
  <cp:revision>233</cp:revision>
  <dcterms:created xsi:type="dcterms:W3CDTF">2016-02-22T12:32:28Z</dcterms:created>
  <dcterms:modified xsi:type="dcterms:W3CDTF">2017-02-23T18:14:20Z</dcterms:modified>
</cp:coreProperties>
</file>