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9"/>
  </p:handoutMasterIdLst>
  <p:sldIdLst>
    <p:sldId id="256" r:id="rId2"/>
    <p:sldId id="257" r:id="rId3"/>
    <p:sldId id="290" r:id="rId4"/>
    <p:sldId id="260" r:id="rId5"/>
    <p:sldId id="283" r:id="rId6"/>
    <p:sldId id="286" r:id="rId7"/>
    <p:sldId id="284" r:id="rId8"/>
    <p:sldId id="285" r:id="rId9"/>
    <p:sldId id="302" r:id="rId10"/>
    <p:sldId id="288" r:id="rId11"/>
    <p:sldId id="287" r:id="rId12"/>
    <p:sldId id="301" r:id="rId13"/>
    <p:sldId id="304" r:id="rId14"/>
    <p:sldId id="289" r:id="rId15"/>
    <p:sldId id="307" r:id="rId16"/>
    <p:sldId id="261" r:id="rId17"/>
    <p:sldId id="305" r:id="rId18"/>
    <p:sldId id="263" r:id="rId19"/>
    <p:sldId id="267" r:id="rId20"/>
    <p:sldId id="269" r:id="rId21"/>
    <p:sldId id="268" r:id="rId22"/>
    <p:sldId id="271" r:id="rId23"/>
    <p:sldId id="303" r:id="rId24"/>
    <p:sldId id="270" r:id="rId25"/>
    <p:sldId id="272" r:id="rId26"/>
    <p:sldId id="313" r:id="rId27"/>
    <p:sldId id="273" r:id="rId28"/>
  </p:sldIdLst>
  <p:sldSz cx="9144000" cy="6858000" type="screen4x3"/>
  <p:notesSz cx="6858000" cy="9947275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6" autoAdjust="0"/>
    <p:restoredTop sz="94660"/>
  </p:normalViewPr>
  <p:slideViewPr>
    <p:cSldViewPr>
      <p:cViewPr varScale="1">
        <p:scale>
          <a:sx n="106" d="100"/>
          <a:sy n="106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4461E-5BC2-4DDD-A0D5-4A350CFF2922}" type="datetimeFigureOut">
              <a:rPr lang="bg-BG" smtClean="0"/>
              <a:t>23.2.2017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FEF55-FE49-42C9-8FD7-10925FA4F2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69634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C0911D-2160-44B9-8FCC-A49288943F0B}" type="datetimeFigureOut">
              <a:rPr lang="bg-BG" smtClean="0"/>
              <a:t>23.2.2017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624E0D-5D74-4E8E-A958-71EF9A7C488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911D-2160-44B9-8FCC-A49288943F0B}" type="datetimeFigureOut">
              <a:rPr lang="bg-BG" smtClean="0"/>
              <a:t>23.2.2017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4E0D-5D74-4E8E-A958-71EF9A7C488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911D-2160-44B9-8FCC-A49288943F0B}" type="datetimeFigureOut">
              <a:rPr lang="bg-BG" smtClean="0"/>
              <a:t>23.2.2017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4E0D-5D74-4E8E-A958-71EF9A7C488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911D-2160-44B9-8FCC-A49288943F0B}" type="datetimeFigureOut">
              <a:rPr lang="bg-BG" smtClean="0"/>
              <a:t>23.2.2017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4E0D-5D74-4E8E-A958-71EF9A7C4882}" type="slidenum">
              <a:rPr lang="bg-BG" smtClean="0"/>
              <a:t>‹#›</a:t>
            </a:fld>
            <a:endParaRPr lang="bg-B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911D-2160-44B9-8FCC-A49288943F0B}" type="datetimeFigureOut">
              <a:rPr lang="bg-BG" smtClean="0"/>
              <a:t>23.2.2017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4E0D-5D74-4E8E-A958-71EF9A7C4882}" type="slidenum">
              <a:rPr lang="bg-BG" smtClean="0"/>
              <a:t>‹#›</a:t>
            </a:fld>
            <a:endParaRPr lang="bg-BG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911D-2160-44B9-8FCC-A49288943F0B}" type="datetimeFigureOut">
              <a:rPr lang="bg-BG" smtClean="0"/>
              <a:t>23.2.2017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4E0D-5D74-4E8E-A958-71EF9A7C4882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911D-2160-44B9-8FCC-A49288943F0B}" type="datetimeFigureOut">
              <a:rPr lang="bg-BG" smtClean="0"/>
              <a:t>23.2.2017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4E0D-5D74-4E8E-A958-71EF9A7C4882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911D-2160-44B9-8FCC-A49288943F0B}" type="datetimeFigureOut">
              <a:rPr lang="bg-BG" smtClean="0"/>
              <a:t>23.2.2017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4E0D-5D74-4E8E-A958-71EF9A7C4882}" type="slidenum">
              <a:rPr lang="bg-BG" smtClean="0"/>
              <a:t>‹#›</a:t>
            </a:fld>
            <a:endParaRPr lang="bg-BG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911D-2160-44B9-8FCC-A49288943F0B}" type="datetimeFigureOut">
              <a:rPr lang="bg-BG" smtClean="0"/>
              <a:t>23.2.2017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4E0D-5D74-4E8E-A958-71EF9A7C488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3C0911D-2160-44B9-8FCC-A49288943F0B}" type="datetimeFigureOut">
              <a:rPr lang="bg-BG" smtClean="0"/>
              <a:t>23.2.2017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4E0D-5D74-4E8E-A958-71EF9A7C4882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C0911D-2160-44B9-8FCC-A49288943F0B}" type="datetimeFigureOut">
              <a:rPr lang="bg-BG" smtClean="0"/>
              <a:t>23.2.2017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624E0D-5D74-4E8E-A958-71EF9A7C4882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C0911D-2160-44B9-8FCC-A49288943F0B}" type="datetimeFigureOut">
              <a:rPr lang="bg-BG" smtClean="0"/>
              <a:t>23.2.2017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8624E0D-5D74-4E8E-A958-71EF9A7C4882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276872"/>
            <a:ext cx="8784976" cy="33843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3600" dirty="0">
                <a:solidFill>
                  <a:schemeClr val="accent4"/>
                </a:solidFill>
                <a:effectLst/>
                <a:latin typeface="Times New Roman"/>
                <a:ea typeface="Calibri"/>
                <a:cs typeface="Times New Roman"/>
              </a:rPr>
              <a:t>ФАКТОРИ НА ЗДРАВЕТО И РАБОТОСПОСОБНОСТТА И ВЪЗМОЖНОСТИ ЗА ВЪЗДЕЙСТВИЕ ВЪРХУ ТЯХ ЧРЕЗ ЗДРАВНОПРОМОТИВНИ ДЕЙНОСТИ НА РАБОТНОТО МЯСТО</a:t>
            </a:r>
            <a:r>
              <a:rPr lang="bg-BG" sz="3200" dirty="0">
                <a:solidFill>
                  <a:schemeClr val="accent4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bg-BG" sz="3200" dirty="0">
                <a:solidFill>
                  <a:schemeClr val="accent4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en-US" sz="3600" dirty="0">
                <a:solidFill>
                  <a:schemeClr val="accent4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bg-BG" sz="32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bg-BG" sz="3200" dirty="0">
                <a:effectLst/>
                <a:latin typeface="Calibri"/>
                <a:ea typeface="Calibri"/>
                <a:cs typeface="Times New Roman"/>
              </a:rPr>
            </a:br>
            <a:endParaRPr lang="bg-BG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149080"/>
            <a:ext cx="7772400" cy="1728192"/>
          </a:xfrm>
        </p:spPr>
        <p:txBody>
          <a:bodyPr>
            <a:normAutofit/>
          </a:bodyPr>
          <a:lstStyle/>
          <a:p>
            <a:pPr algn="ctr"/>
            <a:endParaRPr lang="bg-BG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Доц. д-р Стела Георгиева, </a:t>
            </a:r>
            <a:r>
              <a:rPr lang="bg-BG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bg-BG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b="1" dirty="0"/>
              <a:t> </a:t>
            </a:r>
            <a:endParaRPr lang="bg-BG" dirty="0"/>
          </a:p>
          <a:p>
            <a:pPr algn="ctr"/>
            <a:endParaRPr lang="bg-BG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552469"/>
              </p:ext>
            </p:extLst>
          </p:nvPr>
        </p:nvGraphicFramePr>
        <p:xfrm>
          <a:off x="539552" y="260648"/>
          <a:ext cx="8620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4785480" imgH="4894560" progId="CorelDRAW.Graphic.10">
                  <p:embed/>
                </p:oleObj>
              </mc:Choice>
              <mc:Fallback>
                <p:oleObj r:id="rId3" imgW="4785480" imgH="4894560" progId="CorelDRAW.Graphic.1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60648"/>
                        <a:ext cx="8620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619672" y="101808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МЕДИЦИНСКИ УНИВЕРСИТЕТ – ПЛЕВЕН</a:t>
            </a:r>
          </a:p>
          <a:p>
            <a:pPr algn="ctr"/>
            <a:r>
              <a:rPr lang="ru-RU" b="1" dirty="0" smtClean="0"/>
              <a:t>  ФАКУЛТЕТ „</a:t>
            </a:r>
            <a:r>
              <a:rPr lang="bg-BG" b="1" dirty="0" smtClean="0"/>
              <a:t>ОБЩЕСТВЕНО ЗДРАВЕ</a:t>
            </a:r>
            <a:r>
              <a:rPr lang="ru-RU" b="1" dirty="0" smtClean="0"/>
              <a:t>“</a:t>
            </a:r>
            <a:endParaRPr lang="ru-RU" b="1" dirty="0"/>
          </a:p>
          <a:p>
            <a:r>
              <a:rPr lang="ru-RU" b="1" dirty="0"/>
              <a:t>	ЦЕНТЪР ЗА ДИСТАНЦИОННО </a:t>
            </a:r>
            <a:r>
              <a:rPr lang="ru-RU" b="1" dirty="0" smtClean="0"/>
              <a:t>ОБУЧЕНИЕ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27631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ЛЕКЦИЯ №3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1405265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4954555"/>
          </a:xfrm>
        </p:spPr>
        <p:txBody>
          <a:bodyPr>
            <a:noAutofit/>
          </a:bodyPr>
          <a:lstStyle/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ачества на личността, характеризиращи приноса за демонстриране на качествена работа</a:t>
            </a:r>
          </a:p>
          <a:p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Предпоставка за </a:t>
            </a:r>
            <a:r>
              <a:rPr lang="bg-BG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конкурентноспособност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благодарение притежанието на уникални ресурси</a:t>
            </a:r>
          </a:p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Никога не са напълно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придобити. Съществува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условието да бъдат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поддържани и придобивани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отново и отново поради промените на работното място, наложени от техническия прогрес</a:t>
            </a:r>
          </a:p>
          <a:p>
            <a:endParaRPr lang="bg-BG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bg-BG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  <a:endParaRPr lang="bg-BG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11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4954555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Терминът компетенции обединява три понятия:</a:t>
            </a:r>
          </a:p>
          <a:p>
            <a:r>
              <a:rPr lang="bg-BG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резултат от усвояване на информация в процеса на учене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факти, принципи, теории, свързани с определена сфера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bg-BG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мения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познавателни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логическо, творческо мислене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практически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сръчност, използване на материали, уреди, инструменти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Отношение, ценности, мотивация,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довеждащи до желание за постигане на добър резултат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bg-BG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  <a:endParaRPr lang="bg-BG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26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810539"/>
          </a:xfrm>
        </p:spPr>
        <p:txBody>
          <a:bodyPr>
            <a:noAutofit/>
          </a:bodyPr>
          <a:lstStyle/>
          <a:p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знания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умения,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нагласи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оценъчни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осъществяването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дадена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поведение,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адаптивно поведение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ситуации.</a:t>
            </a:r>
          </a:p>
          <a:p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Специфични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диференцирани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компетенции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знания, умения,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нагласи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оценъчни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определена сфера.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предпоставка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прецизността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дадена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buNone/>
            </a:pP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bg-BG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  <a:endParaRPr lang="bg-BG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169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810539"/>
          </a:xfrm>
        </p:spPr>
        <p:txBody>
          <a:bodyPr>
            <a:noAutofit/>
          </a:bodyPr>
          <a:lstStyle/>
          <a:p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Твърди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(технически) -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правилата при тях са едни и същи, независимо от организацията и хората, с които работиш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Меки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преносими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109728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Комуникативни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</a:t>
            </a:r>
          </a:p>
          <a:p>
            <a:pPr marL="109728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Работа 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екип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Разрешаване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конфликти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Управление на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времето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Справяне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bg-BG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  <a:endParaRPr lang="bg-BG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03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738531"/>
          </a:xfrm>
        </p:spPr>
        <p:txBody>
          <a:bodyPr>
            <a:normAutofit/>
          </a:bodyPr>
          <a:lstStyle/>
          <a:p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 от рационално естество – осъзнаване на ползата от извършваната работа</a:t>
            </a:r>
          </a:p>
          <a:p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 от социалнопсихологическо естество – възможности за кариерно развитие, повишаване на авторитета в професионалната общност</a:t>
            </a:r>
          </a:p>
          <a:p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 от морално естество – идеята за взаимопомощ, солидарност</a:t>
            </a:r>
          </a:p>
          <a:p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 от икономическо естество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bg-BG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  <a:endParaRPr lang="bg-BG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61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608" y="5410200"/>
            <a:ext cx="2952328" cy="1043136"/>
          </a:xfrm>
        </p:spPr>
        <p:txBody>
          <a:bodyPr>
            <a:noAutofit/>
          </a:bodyPr>
          <a:lstStyle/>
          <a:p>
            <a:pPr algn="ctr"/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Йерархия на потребностите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4_Documents\Documents\Trudova_medicina\Medico_2016\Maslows-Pyramid-560x43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317876" cy="4212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4_Documents\Documents\Trudova_medicina\Medico_2016\image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3913446" cy="364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650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8105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90-те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години,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 серия от проучвания в различни професионални и възрастови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групи,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Хелзинкският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по трудова медицина е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създаден </a:t>
            </a:r>
            <a:r>
              <a:rPr lang="bg-BG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холистичен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 на </a:t>
            </a:r>
            <a:endParaRPr lang="bg-BG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аботоспособността. </a:t>
            </a:r>
          </a:p>
          <a:p>
            <a:pPr marL="0" indent="0">
              <a:buNone/>
            </a:pP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Този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 е атрактивно илюстриран като </a:t>
            </a:r>
            <a:r>
              <a:rPr lang="bg-BG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Ability House</a:t>
            </a:r>
            <a:r>
              <a:rPr lang="bg-BG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изразява идеята, че поради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многомерния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 характер, </a:t>
            </a:r>
            <a:r>
              <a:rPr lang="bg-BG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работоспособ-ността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влияе от ресурсите на индивида, фактори, свързани с работата и околната среда.</a:t>
            </a:r>
          </a:p>
          <a:p>
            <a:pPr marL="109728" indent="0">
              <a:buNone/>
            </a:pP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1080120"/>
          </a:xfrm>
        </p:spPr>
        <p:txBody>
          <a:bodyPr>
            <a:noAutofit/>
          </a:bodyPr>
          <a:lstStyle/>
          <a:p>
            <a:r>
              <a:rPr lang="bg-BG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 на работоспособността</a:t>
            </a:r>
            <a:endParaRPr lang="bg-BG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945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777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54461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bg-BG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Първият етаж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базисните възможности и способности за работа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определя от здравния и функционален капацитет на индивида, възприемани в широк смисъл като физическо, психическо и социално благополучие.</a:t>
            </a:r>
          </a:p>
          <a:p>
            <a:pPr marL="109728" indent="0">
              <a:buNone/>
            </a:pPr>
            <a:r>
              <a:rPr lang="bg-BG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Вторият етаж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 от придобитите знания и умения за извършване на определена професионална дейност и тяхното непрекъснато повишаване и усъвършенстване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141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404664"/>
            <a:ext cx="8856984" cy="612068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bg-BG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Третият етаж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свързан с ценности, отношение, фактори на мотивацията. Той зависи много от натрупания до момента опит, свързан с работата. Положителни събития, свързани с работата, подобряват мотивацията, отношението и нагласите за професионално развитие и обратно.</a:t>
            </a:r>
          </a:p>
          <a:p>
            <a:pPr marL="109728" indent="0">
              <a:buNone/>
            </a:pPr>
            <a:r>
              <a:rPr lang="bg-BG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Четвъртият етаж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 външния израз на състоянието на по-долните нива и отразява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правянето с работата във всичките и измерения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вид, продължителност, интензивност, взаимоотношения с колегите, решаване на проблеми и други. 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8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4810539"/>
          </a:xfrm>
        </p:spPr>
        <p:txBody>
          <a:bodyPr>
            <a:noAutofit/>
          </a:bodyPr>
          <a:lstStyle/>
          <a:p>
            <a:r>
              <a:rPr lang="bg-BG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Работоспособността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 свойство на човека, което му позволява да извършва определена по вид, обем и качество професионална работа</a:t>
            </a:r>
          </a:p>
          <a:p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съвкупността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дадена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извършва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известна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продължителност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определена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bg-BG" sz="5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</a:t>
            </a:r>
            <a:endParaRPr lang="bg-BG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19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616624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Четвъртият етаж определя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стандартите </a:t>
            </a:r>
            <a:r>
              <a:rPr lang="bg-BG" sz="320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bg-BG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първите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етажа, така че те да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 в състояние да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отговарят на предизвикателства, които работата поставя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 работещия. </a:t>
            </a:r>
          </a:p>
          <a:p>
            <a:pPr marL="109728" indent="0">
              <a:buNone/>
            </a:pP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ресурсите на индивида са в баланс с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изискванията на работа, то работоспособността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бъде добра.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Ако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здравето, компетентностите и отношението на работещия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са в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съответствие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работата възможността за изпълняване на трудовите задължения ще се влоши или ще липсва.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1145045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836712"/>
            <a:ext cx="8496944" cy="5400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Освен от индивидуалния капацитет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вътрешни фактори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работоспособността се влияе и от външни фактори:</a:t>
            </a:r>
          </a:p>
          <a:p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Близкото обкръжение – семейство, роднини, приятели, съседи</a:t>
            </a:r>
          </a:p>
          <a:p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Общите социални условия –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ай-външният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слой е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обществото,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чиято инфраструктура и социални, здравни и професионални политики и услуги формират макросредата на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работоспособността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buNone/>
            </a:pPr>
            <a:endParaRPr lang="bg-BG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61888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040560"/>
          </a:xfrm>
        </p:spPr>
        <p:txBody>
          <a:bodyPr>
            <a:normAutofit lnSpcReduction="10000"/>
          </a:bodyPr>
          <a:lstStyle/>
          <a:p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разпространение на социално-значими заболявания сред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лицата в активна възраст</a:t>
            </a:r>
          </a:p>
          <a:p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Ранно усвояване и широко разпространение на поведенчески рискови фактори</a:t>
            </a:r>
          </a:p>
          <a:p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 и нарастващи рискове, свързани с работната среда</a:t>
            </a:r>
          </a:p>
          <a:p>
            <a:pPr lvl="0">
              <a:buClr>
                <a:srgbClr val="2DA2BF"/>
              </a:buClr>
            </a:pPr>
            <a:r>
              <a:rPr lang="bg-BG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Промяна на демографските характеристики на работещите</a:t>
            </a:r>
          </a:p>
          <a:p>
            <a:pPr lvl="0">
              <a:buClr>
                <a:srgbClr val="2DA2BF"/>
              </a:buClr>
            </a:pPr>
            <a:r>
              <a:rPr lang="bg-BG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Глобализиране на пазара на труда</a:t>
            </a:r>
          </a:p>
          <a:p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936104"/>
          </a:xfrm>
        </p:spPr>
        <p:txBody>
          <a:bodyPr>
            <a:noAutofit/>
          </a:bodyPr>
          <a:lstStyle/>
          <a:p>
            <a:r>
              <a:rPr lang="bg-BG" sz="5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 предизвикателства</a:t>
            </a:r>
            <a:endParaRPr lang="bg-BG" sz="5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841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968552"/>
          </a:xfrm>
        </p:spPr>
        <p:txBody>
          <a:bodyPr>
            <a:normAutofit fontScale="92500" lnSpcReduction="10000"/>
          </a:bodyPr>
          <a:lstStyle/>
          <a:p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 изисквания пред компетентностите на работещите</a:t>
            </a:r>
          </a:p>
          <a:p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Неспособност на българската образователна система да отговори на потребностите на пазара на труда</a:t>
            </a:r>
          </a:p>
          <a:p>
            <a:pPr marL="109728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набляга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преподаването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знания и се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държи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тяхното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възпроизвеждане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взаимодействието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образователните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институции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работодателите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договаряне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стажове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обучения и практики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задължителна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 от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обучителния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 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ниско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ниво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липсва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по отношение 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бъдещото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кариерно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младите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хора</a:t>
            </a:r>
          </a:p>
          <a:p>
            <a:pPr marL="109728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изчерпване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квалифицираните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кадри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</a:t>
            </a:r>
            <a:endParaRPr lang="bg-BG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936104"/>
          </a:xfrm>
        </p:spPr>
        <p:txBody>
          <a:bodyPr>
            <a:noAutofit/>
          </a:bodyPr>
          <a:lstStyle/>
          <a:p>
            <a:r>
              <a:rPr lang="bg-BG" sz="5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 предизвикателства</a:t>
            </a:r>
            <a:endParaRPr lang="bg-BG" sz="5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12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4810539"/>
          </a:xfrm>
        </p:spPr>
        <p:txBody>
          <a:bodyPr>
            <a:noAutofit/>
          </a:bodyPr>
          <a:lstStyle/>
          <a:p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 на фирмена политика за ограничаване на поведенческите рискови фактори и стимулиране на здравословен начин на живот</a:t>
            </a:r>
          </a:p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Повишаване на обема и качеството на здравните услуги за работещите</a:t>
            </a:r>
          </a:p>
          <a:p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Адаптиране на производствената среда с възрастовите и функционални възможности на работещите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</p:spPr>
        <p:txBody>
          <a:bodyPr>
            <a:noAutofit/>
          </a:bodyPr>
          <a:lstStyle/>
          <a:p>
            <a:r>
              <a:rPr lang="bg-BG" sz="5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Възможности за въздействие</a:t>
            </a:r>
            <a:endParaRPr lang="bg-BG" sz="5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826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1328"/>
            <a:ext cx="8784976" cy="4525963"/>
          </a:xfrm>
        </p:spPr>
        <p:txBody>
          <a:bodyPr>
            <a:noAutofit/>
          </a:bodyPr>
          <a:lstStyle/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Хигиенен контрол на факторите на работната среда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шум, вибрации, запрашеност, радиация, токсични вещества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на умората и преумората чрез правилно нормиране на извършваната работа, съобразяване с денонощната, седмична и годишна динамика на работоспособността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936104"/>
          </a:xfrm>
        </p:spPr>
        <p:txBody>
          <a:bodyPr>
            <a:noAutofit/>
          </a:bodyPr>
          <a:lstStyle/>
          <a:p>
            <a:r>
              <a:rPr lang="bg-BG" sz="5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Възможности за въздействие</a:t>
            </a:r>
            <a:endParaRPr lang="bg-BG" sz="5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69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1328"/>
            <a:ext cx="8784976" cy="4525963"/>
          </a:xfrm>
        </p:spPr>
        <p:txBody>
          <a:bodyPr>
            <a:noAutofit/>
          </a:bodyPr>
          <a:lstStyle/>
          <a:p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 на условия за непрекъснато повишаване професионалните компетентности </a:t>
            </a:r>
          </a:p>
          <a:p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 на възможности за съвместяване на професионалния и семейния живот</a:t>
            </a:r>
          </a:p>
          <a:p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 лидерство – избор на подходящ подход, ефективно управление на времето, превенция на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“burnout syndrome”</a:t>
            </a:r>
            <a:endParaRPr lang="bg-BG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936104"/>
          </a:xfrm>
        </p:spPr>
        <p:txBody>
          <a:bodyPr>
            <a:noAutofit/>
          </a:bodyPr>
          <a:lstStyle/>
          <a:p>
            <a:r>
              <a:rPr lang="bg-BG" sz="5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Възможности за въздействие</a:t>
            </a:r>
            <a:endParaRPr lang="bg-BG" sz="5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44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1328"/>
            <a:ext cx="8640960" cy="4525963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bg-BG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Холистичният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на работоспособността обуславя необходимост от разнообразни мерки за нейното поддържане. </a:t>
            </a:r>
          </a:p>
          <a:p>
            <a:pPr marL="109728" indent="0">
              <a:buNone/>
            </a:pP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Промоция на здравето на работното място като концепция и ефективна практика включва многообразие от дейности и подходи, които обединяват усилията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работодателите, работещите и обществото за подобряване на здравето и благополучието на работещите хора.</a:t>
            </a:r>
          </a:p>
          <a:p>
            <a:pPr marL="109728" indent="0">
              <a:buNone/>
            </a:pP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bg-BG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5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28800"/>
            <a:ext cx="8856984" cy="4378491"/>
          </a:xfrm>
        </p:spPr>
        <p:txBody>
          <a:bodyPr>
            <a:noAutofit/>
          </a:bodyPr>
          <a:lstStyle/>
          <a:p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Работоспособността може да бъде нарушена </a:t>
            </a:r>
          </a:p>
          <a:p>
            <a:pPr marL="109728" indent="0">
              <a:buNone/>
            </a:pP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в  различна степен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напълно или частично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 различен период от време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 или трайно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поради различни причини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патологични или физиологични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bg-BG" sz="5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</a:t>
            </a:r>
            <a:endParaRPr lang="bg-BG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721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896544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оказват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въздействие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индивидуалната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здравния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функционалнен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капацитет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компетенциите</a:t>
            </a:r>
            <a:endParaRPr lang="bg-BG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нагласите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мотивацията</a:t>
            </a:r>
            <a:endParaRPr lang="bg-BG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работната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-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интензивност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организация на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лидерство и др.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bg-BG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 на работоспособността</a:t>
            </a:r>
            <a:endParaRPr lang="bg-BG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88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568952" cy="936104"/>
          </a:xfrm>
        </p:spPr>
        <p:txBody>
          <a:bodyPr>
            <a:normAutofit fontScale="90000"/>
          </a:bodyPr>
          <a:lstStyle/>
          <a:p>
            <a:r>
              <a:rPr 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ХОЛИСТИЧНА КОНЦЕПЦИЯ ЗА ЗДРАВЕТО</a:t>
            </a:r>
            <a:br>
              <a:rPr 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51520" y="1988840"/>
            <a:ext cx="4968552" cy="40324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>
              <a:buNone/>
            </a:pPr>
            <a:r>
              <a:rPr lang="bg-BG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„Здравето </a:t>
            </a:r>
            <a:r>
              <a:rPr lang="bg-B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състояние на пълно физическо, психическо и социално благополучие, а не само отсъствие на болест или </a:t>
            </a:r>
            <a:r>
              <a:rPr lang="bg-BG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недъг“.</a:t>
            </a:r>
          </a:p>
          <a:p>
            <a:pPr marL="109728" indent="0" algn="r">
              <a:buNone/>
            </a:pPr>
            <a:r>
              <a:rPr lang="bg-BG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СЗО, 1948</a:t>
            </a:r>
            <a:endParaRPr lang="bg-B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3596952" cy="345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600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810539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липса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заболяване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функциониране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организма </a:t>
            </a:r>
          </a:p>
          <a:p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равновесие между индивида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обкръжаващата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добър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баланс между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емоционалното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рационалното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цели и работа 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постигането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</a:t>
            </a:r>
          </a:p>
          <a:p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Социално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позитивна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среда, позитивна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човешка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удовлетвореност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обществен авторитет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bg-B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НА ЗДРАВЕТО</a:t>
            </a:r>
          </a:p>
        </p:txBody>
      </p:sp>
    </p:spTree>
    <p:extLst>
      <p:ext uri="{BB962C8B-B14F-4D97-AF65-F5344CB8AC3E}">
        <p14:creationId xmlns:p14="http://schemas.microsoft.com/office/powerpoint/2010/main" val="3783865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4096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2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Autofit/>
          </a:bodyPr>
          <a:lstStyle/>
          <a:p>
            <a:r>
              <a:rPr lang="bg-BG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ДЕТЕРМИНАНТИ НА ЗДРАВЕТО  </a:t>
            </a:r>
            <a:r>
              <a:rPr lang="bg-BG" sz="3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 на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Dalgren</a:t>
            </a:r>
            <a:r>
              <a:rPr lang="en-US" sz="3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3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Whitehead, 1992</a:t>
            </a:r>
            <a:r>
              <a:rPr lang="bg-BG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571387"/>
            <a:ext cx="770485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966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4954555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Централна тема за дискусия в областта на управлението и развитието на човешките ресурси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владеене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знания, умения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гъвкав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индивида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организира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вътрешни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външни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постигане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целите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решава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bg-BG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  <a:endParaRPr lang="bg-BG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785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2590</TotalTime>
  <Words>1170</Words>
  <Application>Microsoft Office PowerPoint</Application>
  <PresentationFormat>On-screen Show (4:3)</PresentationFormat>
  <Paragraphs>104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CorelDRAW.Graphic.10</vt:lpstr>
      <vt:lpstr>ФАКТОРИ НА ЗДРАВЕТО И РАБОТОСПОСОБНОСТТА И ВЪЗМОЖНОСТИ ЗА ВЪЗДЕЙСТВИЕ ВЪРХУ ТЯХ ЧРЕЗ ЗДРАВНОПРОМОТИВНИ ДЕЙНОСТИ НА РАБОТНОТО МЯСТО   </vt:lpstr>
      <vt:lpstr>Работоспособност</vt:lpstr>
      <vt:lpstr>Работоспособност</vt:lpstr>
      <vt:lpstr>Фактори на работоспособността</vt:lpstr>
      <vt:lpstr>ХОЛИСТИЧНА КОНЦЕПЦИЯ ЗА ЗДРАВЕТО </vt:lpstr>
      <vt:lpstr>ИЗМЕРЕНИЯ НА ЗДРАВЕТО</vt:lpstr>
      <vt:lpstr>PowerPoint Presentation</vt:lpstr>
      <vt:lpstr>ДЕТЕРМИНАНТИ НА ЗДРАВЕТО  модел на Dalgren и Whitehead, 1992 </vt:lpstr>
      <vt:lpstr>Компетенции</vt:lpstr>
      <vt:lpstr>Компетенции</vt:lpstr>
      <vt:lpstr>Компетенции</vt:lpstr>
      <vt:lpstr>Компетенции</vt:lpstr>
      <vt:lpstr>Компетенции</vt:lpstr>
      <vt:lpstr>Мотивация</vt:lpstr>
      <vt:lpstr>PowerPoint Presentation</vt:lpstr>
      <vt:lpstr>Модел на работоспособността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Основни предизвикателства</vt:lpstr>
      <vt:lpstr>Основни предизвикателства</vt:lpstr>
      <vt:lpstr>Възможности за въздействие</vt:lpstr>
      <vt:lpstr>Възможности за въздействие</vt:lpstr>
      <vt:lpstr>Възможности за въздействие</vt:lpstr>
      <vt:lpstr>Заключение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ФАКТОРИ НА ЗДРАВЕТО И РАБОТОСПОСОБНОСТТА И ВЪЗМОЖНОСТИ ЗА ВЪЗДЕЙСТВИЕ ВЪРХУ ТЯХ ЧРЕЗ ЗДРАВНОПРОМОТИВНИ ДЕЙНОСТИ НА РАБОТНОТО МЯСТО</dc:title>
  <dc:creator>Admin</dc:creator>
  <cp:lastModifiedBy>Georgi_Tzanev</cp:lastModifiedBy>
  <cp:revision>120</cp:revision>
  <cp:lastPrinted>2015-09-30T08:49:17Z</cp:lastPrinted>
  <dcterms:created xsi:type="dcterms:W3CDTF">2015-09-16T13:15:03Z</dcterms:created>
  <dcterms:modified xsi:type="dcterms:W3CDTF">2017-02-23T18:15:24Z</dcterms:modified>
</cp:coreProperties>
</file>