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4" r:id="rId2"/>
    <p:sldId id="311" r:id="rId3"/>
    <p:sldId id="266" r:id="rId4"/>
    <p:sldId id="291" r:id="rId5"/>
    <p:sldId id="344" r:id="rId6"/>
    <p:sldId id="348" r:id="rId7"/>
    <p:sldId id="283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388" autoAdjust="0"/>
  </p:normalViewPr>
  <p:slideViewPr>
    <p:cSldViewPr>
      <p:cViewPr varScale="1">
        <p:scale>
          <a:sx n="87" d="100"/>
          <a:sy n="87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6AF82-8CB8-46CE-A1D0-45FBED7D2430}" type="datetimeFigureOut">
              <a:rPr lang="bg-BG" smtClean="0"/>
              <a:t>6.3.2017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F29E9-C6FB-4F15-9469-E1B318F2A2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6166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F29E9-C6FB-4F15-9469-E1B318F2A256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01684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F29E9-C6FB-4F15-9469-E1B318F2A256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0078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13DB-C23D-41F1-9D30-DBA1726CF984}" type="datetime10">
              <a:rPr lang="bg-BG" smtClean="0"/>
              <a:t>13:14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84AC-E57E-44A1-A6C3-157718D7AB78}" type="datetime10">
              <a:rPr lang="bg-BG" smtClean="0"/>
              <a:t>13:14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4C1EC-F1DD-4B6A-993B-D3542FF52A0F}" type="datetime10">
              <a:rPr lang="bg-BG" smtClean="0"/>
              <a:t>13:14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925EA-ABCD-4FFA-978B-C7ABA0DE6C22}" type="datetime10">
              <a:rPr lang="bg-BG" smtClean="0"/>
              <a:t>13:14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6967-6B09-44EE-BD48-D4FC8330DE2D}" type="datetime10">
              <a:rPr lang="bg-BG" smtClean="0"/>
              <a:t>13:14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56EA7-3019-489E-AF9F-AAE7AB21ACC4}" type="datetime10">
              <a:rPr lang="bg-BG" smtClean="0"/>
              <a:t>13:14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E3D-7839-493D-A04B-4BDF7CCE9AE0}" type="datetime10">
              <a:rPr lang="bg-BG" smtClean="0"/>
              <a:t>13:14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F05B-878C-4C80-B5E0-EF55B63E404A}" type="datetime10">
              <a:rPr lang="bg-BG" smtClean="0"/>
              <a:t>13:14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D9957-85EC-4D21-BDFA-312A68E145DA}" type="datetime10">
              <a:rPr lang="bg-BG" smtClean="0"/>
              <a:t>13:14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62F6-1AD5-445A-860A-54B77C907484}" type="datetime10">
              <a:rPr lang="bg-BG" smtClean="0"/>
              <a:t>13:14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96703-F443-40E6-AA0D-694864750FD5}" type="datetime10">
              <a:rPr lang="bg-BG" smtClean="0"/>
              <a:t>13:14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80F228-0317-4B48-8549-642D5D4F7A0F}" type="datetime10">
              <a:rPr lang="bg-BG" smtClean="0"/>
              <a:t>13:14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40AFE96-9A5A-44AC-B607-8116896D4941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873" y="3501008"/>
            <a:ext cx="8640960" cy="1371600"/>
          </a:xfrm>
        </p:spPr>
        <p:txBody>
          <a:bodyPr>
            <a:noAutofit/>
          </a:bodyPr>
          <a:lstStyle/>
          <a:p>
            <a:r>
              <a:rPr lang="bg-BG" sz="4600" dirty="0" smtClean="0">
                <a:latin typeface="Book Antiqua" panose="02040602050305030304" pitchFamily="18" charset="0"/>
              </a:rPr>
              <a:t>Законови и подзаконови нормативни актове</a:t>
            </a:r>
            <a:endParaRPr lang="bg-BG" sz="4600" dirty="0">
              <a:latin typeface="Book Antiqua" panose="0204060205030503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05930"/>
            <a:ext cx="8640960" cy="1470025"/>
          </a:xfrm>
        </p:spPr>
        <p:txBody>
          <a:bodyPr>
            <a:noAutofit/>
          </a:bodyPr>
          <a:lstStyle/>
          <a:p>
            <a:r>
              <a:rPr lang="bg-BG" sz="4600" dirty="0" smtClean="0">
                <a:latin typeface="Book Antiqua" panose="02040602050305030304" pitchFamily="18" charset="0"/>
              </a:rPr>
              <a:t>Нормативно регламентиране на дейностите по ПЗРМ</a:t>
            </a:r>
            <a:endParaRPr lang="bg-BG" sz="4600" dirty="0">
              <a:latin typeface="Book Antiqua" panose="020406020503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1720" y="116632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МЕДИЦИНСКИ УНИВЕРСИТЕТ – ПЛЕВЕН</a:t>
            </a:r>
          </a:p>
          <a:p>
            <a:r>
              <a:rPr lang="ru-RU" dirty="0"/>
              <a:t>	ФАКУЛТЕТ </a:t>
            </a:r>
            <a:r>
              <a:rPr lang="ru-RU" dirty="0" smtClean="0"/>
              <a:t>„</a:t>
            </a:r>
            <a:r>
              <a:rPr lang="bg-BG" dirty="0" smtClean="0"/>
              <a:t>ОБЩЕСТВЕНО ЗДРАВЕ</a:t>
            </a:r>
            <a:r>
              <a:rPr lang="ru-RU" dirty="0" smtClean="0"/>
              <a:t>“</a:t>
            </a:r>
            <a:endParaRPr lang="ru-RU" dirty="0"/>
          </a:p>
          <a:p>
            <a:pPr algn="ctr"/>
            <a:r>
              <a:rPr lang="ru-RU" dirty="0" smtClean="0"/>
              <a:t>ЦЕНТЪР </a:t>
            </a:r>
            <a:r>
              <a:rPr lang="ru-RU" dirty="0"/>
              <a:t>ЗА ДИСТАНЦИОННО ОБУЧЕНИЕ</a:t>
            </a:r>
            <a:endParaRPr lang="bg-BG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797462"/>
              </p:ext>
            </p:extLst>
          </p:nvPr>
        </p:nvGraphicFramePr>
        <p:xfrm>
          <a:off x="467544" y="167951"/>
          <a:ext cx="862013" cy="923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4" imgW="4785480" imgH="4894560" progId="CorelDRAW.Graphic.10">
                  <p:embed/>
                </p:oleObj>
              </mc:Choice>
              <mc:Fallback>
                <p:oleObj r:id="rId4" imgW="4785480" imgH="4894560" progId="CorelDRAW.Graphic.1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67951"/>
                        <a:ext cx="862013" cy="923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30017" y="1076135"/>
            <a:ext cx="1643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ЛЕКЦИЯ №</a:t>
            </a:r>
            <a:r>
              <a:rPr lang="en-US" dirty="0" smtClean="0"/>
              <a:t>4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83483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здравословни и безопасни условия на труд</a:t>
            </a:r>
            <a:r>
              <a:rPr lang="en-US" sz="4400" dirty="0" smtClean="0">
                <a:latin typeface="Book Antiqua" panose="02040602050305030304" pitchFamily="18" charset="0"/>
              </a:rPr>
              <a:t> (</a:t>
            </a:r>
            <a:r>
              <a:rPr lang="bg-BG" sz="4400" dirty="0" smtClean="0">
                <a:latin typeface="Book Antiqua" panose="02040602050305030304" pitchFamily="18" charset="0"/>
              </a:rPr>
              <a:t>ЗЗБУТ</a:t>
            </a:r>
            <a:r>
              <a:rPr lang="en-US" sz="4400" dirty="0" smtClean="0">
                <a:latin typeface="Book Antiqua" panose="02040602050305030304" pitchFamily="18" charset="0"/>
              </a:rPr>
              <a:t>)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Book Antiqua" panose="02040602050305030304" pitchFamily="18" charset="0"/>
              </a:rPr>
              <a:t>Глава втора: </a:t>
            </a:r>
          </a:p>
          <a:p>
            <a:pPr marL="0" indent="0">
              <a:buNone/>
            </a:pPr>
            <a:r>
              <a:rPr lang="ru-RU" sz="2000" dirty="0" smtClean="0">
                <a:latin typeface="Book Antiqua" panose="02040602050305030304" pitchFamily="18" charset="0"/>
              </a:rPr>
              <a:t>Общи </a:t>
            </a:r>
            <a:r>
              <a:rPr lang="ru-RU" sz="2000" dirty="0" err="1" smtClean="0">
                <a:latin typeface="Book Antiqua" panose="02040602050305030304" pitchFamily="18" charset="0"/>
              </a:rPr>
              <a:t>изисквания</a:t>
            </a:r>
            <a:r>
              <a:rPr lang="ru-RU" sz="2000" dirty="0" smtClean="0">
                <a:latin typeface="Book Antiqua" panose="02040602050305030304" pitchFamily="18" charset="0"/>
              </a:rPr>
              <a:t> за </a:t>
            </a:r>
            <a:r>
              <a:rPr lang="ru-RU" sz="2000" dirty="0" err="1" smtClean="0">
                <a:latin typeface="Book Antiqua" panose="02040602050305030304" pitchFamily="18" charset="0"/>
              </a:rPr>
              <a:t>осигуряване</a:t>
            </a:r>
            <a:r>
              <a:rPr lang="ru-RU" sz="2000" dirty="0" smtClean="0"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latin typeface="Book Antiqua" panose="02040602050305030304" pitchFamily="18" charset="0"/>
              </a:rPr>
              <a:t>здравословни</a:t>
            </a:r>
            <a:r>
              <a:rPr lang="ru-RU" sz="2000" dirty="0" smtClean="0">
                <a:latin typeface="Book Antiqua" panose="02040602050305030304" pitchFamily="18" charset="0"/>
              </a:rPr>
              <a:t> и </a:t>
            </a:r>
            <a:r>
              <a:rPr lang="ru-RU" sz="2000" dirty="0" err="1" smtClean="0">
                <a:latin typeface="Book Antiqua" panose="02040602050305030304" pitchFamily="18" charset="0"/>
              </a:rPr>
              <a:t>безопасни</a:t>
            </a:r>
            <a:r>
              <a:rPr lang="ru-RU" sz="2000" dirty="0" smtClean="0">
                <a:latin typeface="Book Antiqua" panose="02040602050305030304" pitchFamily="18" charset="0"/>
              </a:rPr>
              <a:t> условия на труд</a:t>
            </a:r>
          </a:p>
          <a:p>
            <a:pPr marL="0" indent="0">
              <a:buNone/>
            </a:pPr>
            <a:r>
              <a:rPr lang="ru-RU" sz="800" dirty="0" smtClean="0">
                <a:latin typeface="Book Antiqua" panose="02040602050305030304" pitchFamily="18" charset="0"/>
              </a:rPr>
              <a:t/>
            </a:r>
            <a:br>
              <a:rPr lang="ru-RU" sz="800" dirty="0" smtClean="0">
                <a:latin typeface="Book Antiqua" panose="02040602050305030304" pitchFamily="18" charset="0"/>
              </a:rPr>
            </a:br>
            <a:r>
              <a:rPr lang="ru-RU" sz="2000" b="1" dirty="0" smtClean="0">
                <a:latin typeface="Book Antiqua" panose="02040602050305030304" pitchFamily="18" charset="0"/>
              </a:rPr>
              <a:t>Глава </a:t>
            </a:r>
            <a:r>
              <a:rPr lang="ru-RU" sz="2000" b="1" dirty="0" err="1" smtClean="0">
                <a:latin typeface="Book Antiqua" panose="02040602050305030304" pitchFamily="18" charset="0"/>
              </a:rPr>
              <a:t>трета</a:t>
            </a:r>
            <a:r>
              <a:rPr lang="ru-RU" sz="2000" b="1" dirty="0" smtClean="0">
                <a:latin typeface="Book Antiqua" panose="0204060205030503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000" dirty="0" err="1" smtClean="0">
                <a:latin typeface="Book Antiqua" panose="02040602050305030304" pitchFamily="18" charset="0"/>
              </a:rPr>
              <a:t>Задължения</a:t>
            </a:r>
            <a:r>
              <a:rPr lang="ru-RU" sz="2000" dirty="0" smtClean="0">
                <a:latin typeface="Book Antiqua" panose="02040602050305030304" pitchFamily="18" charset="0"/>
              </a:rPr>
              <a:t> за </a:t>
            </a:r>
            <a:r>
              <a:rPr lang="ru-RU" sz="2000" dirty="0" err="1" smtClean="0">
                <a:latin typeface="Book Antiqua" panose="02040602050305030304" pitchFamily="18" charset="0"/>
              </a:rPr>
              <a:t>осигуряване</a:t>
            </a:r>
            <a:r>
              <a:rPr lang="ru-RU" sz="2000" dirty="0" smtClean="0"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latin typeface="Book Antiqua" panose="02040602050305030304" pitchFamily="18" charset="0"/>
              </a:rPr>
              <a:t>здравословни</a:t>
            </a:r>
            <a:r>
              <a:rPr lang="ru-RU" sz="2000" dirty="0" smtClean="0">
                <a:latin typeface="Book Antiqua" panose="02040602050305030304" pitchFamily="18" charset="0"/>
              </a:rPr>
              <a:t> и </a:t>
            </a:r>
            <a:r>
              <a:rPr lang="ru-RU" sz="2000" dirty="0" err="1" smtClean="0">
                <a:latin typeface="Book Antiqua" panose="02040602050305030304" pitchFamily="18" charset="0"/>
              </a:rPr>
              <a:t>безопасни</a:t>
            </a:r>
            <a:r>
              <a:rPr lang="ru-RU" sz="2000" dirty="0" smtClean="0">
                <a:latin typeface="Book Antiqua" panose="02040602050305030304" pitchFamily="18" charset="0"/>
              </a:rPr>
              <a:t> условия на труд</a:t>
            </a:r>
          </a:p>
          <a:p>
            <a:pPr marL="0" indent="0">
              <a:buNone/>
            </a:pPr>
            <a:r>
              <a:rPr lang="ru-RU" sz="800" dirty="0" smtClean="0">
                <a:latin typeface="Book Antiqua" panose="02040602050305030304" pitchFamily="18" charset="0"/>
              </a:rPr>
              <a:t/>
            </a:r>
            <a:br>
              <a:rPr lang="ru-RU" sz="800" dirty="0" smtClean="0">
                <a:latin typeface="Book Antiqua" panose="02040602050305030304" pitchFamily="18" charset="0"/>
              </a:rPr>
            </a:br>
            <a:r>
              <a:rPr lang="ru-RU" sz="2000" b="1" dirty="0" smtClean="0">
                <a:latin typeface="Book Antiqua" panose="02040602050305030304" pitchFamily="18" charset="0"/>
              </a:rPr>
              <a:t>Глава </a:t>
            </a:r>
            <a:r>
              <a:rPr lang="ru-RU" sz="2000" b="1" dirty="0" err="1" smtClean="0">
                <a:latin typeface="Book Antiqua" panose="02040602050305030304" pitchFamily="18" charset="0"/>
              </a:rPr>
              <a:t>четвърта</a:t>
            </a:r>
            <a:r>
              <a:rPr lang="ru-RU" sz="2000" b="1" dirty="0" smtClean="0">
                <a:latin typeface="Book Antiqua" panose="02040602050305030304" pitchFamily="18" charset="0"/>
              </a:rPr>
              <a:t>: </a:t>
            </a:r>
            <a:r>
              <a:rPr lang="ru-RU" sz="2000" dirty="0" smtClean="0">
                <a:latin typeface="Book Antiqua" panose="02040602050305030304" pitchFamily="18" charset="0"/>
              </a:rPr>
              <a:t>Организация и управление на </a:t>
            </a:r>
            <a:r>
              <a:rPr lang="ru-RU" sz="2000" dirty="0" err="1" smtClean="0">
                <a:latin typeface="Book Antiqua" panose="02040602050305030304" pitchFamily="18" charset="0"/>
              </a:rPr>
              <a:t>дейността</a:t>
            </a:r>
            <a:endParaRPr lang="ru-RU" sz="20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sz="800" dirty="0" smtClean="0">
                <a:latin typeface="Book Antiqua" panose="02040602050305030304" pitchFamily="18" charset="0"/>
              </a:rPr>
              <a:t/>
            </a:r>
            <a:br>
              <a:rPr lang="ru-RU" sz="800" dirty="0" smtClean="0">
                <a:latin typeface="Book Antiqua" panose="02040602050305030304" pitchFamily="18" charset="0"/>
              </a:rPr>
            </a:br>
            <a:r>
              <a:rPr lang="ru-RU" sz="2000" b="1" dirty="0" smtClean="0">
                <a:latin typeface="Book Antiqua" panose="02040602050305030304" pitchFamily="18" charset="0"/>
              </a:rPr>
              <a:t>Глава пета: </a:t>
            </a:r>
            <a:r>
              <a:rPr lang="ru-RU" sz="2000" dirty="0" smtClean="0">
                <a:latin typeface="Book Antiqua" panose="02040602050305030304" pitchFamily="18" charset="0"/>
              </a:rPr>
              <a:t>Фонд «Условия на труд»</a:t>
            </a:r>
          </a:p>
          <a:p>
            <a:pPr marL="0" indent="0">
              <a:buNone/>
            </a:pPr>
            <a:endParaRPr lang="ru-RU" sz="8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Book Antiqua" panose="02040602050305030304" pitchFamily="18" charset="0"/>
              </a:rPr>
              <a:t>Глава шеста: </a:t>
            </a:r>
          </a:p>
          <a:p>
            <a:pPr marL="0" indent="0">
              <a:buNone/>
            </a:pPr>
            <a:r>
              <a:rPr lang="ru-RU" sz="2000" dirty="0" err="1" smtClean="0">
                <a:latin typeface="Book Antiqua" panose="02040602050305030304" pitchFamily="18" charset="0"/>
              </a:rPr>
              <a:t>Икономически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latin typeface="Book Antiqua" panose="02040602050305030304" pitchFamily="18" charset="0"/>
              </a:rPr>
              <a:t>форми</a:t>
            </a:r>
            <a:r>
              <a:rPr lang="ru-RU" sz="2000" dirty="0" smtClean="0">
                <a:latin typeface="Book Antiqua" panose="02040602050305030304" pitchFamily="18" charset="0"/>
              </a:rPr>
              <a:t> за </a:t>
            </a:r>
            <a:r>
              <a:rPr lang="ru-RU" sz="2000" dirty="0" err="1" smtClean="0">
                <a:latin typeface="Book Antiqua" panose="02040602050305030304" pitchFamily="18" charset="0"/>
              </a:rPr>
              <a:t>подобряване</a:t>
            </a:r>
            <a:r>
              <a:rPr lang="ru-RU" sz="2000" dirty="0" smtClean="0"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latin typeface="Book Antiqua" panose="02040602050305030304" pitchFamily="18" charset="0"/>
              </a:rPr>
              <a:t>условията</a:t>
            </a:r>
            <a:r>
              <a:rPr lang="ru-RU" sz="2000" dirty="0" smtClean="0">
                <a:latin typeface="Book Antiqua" panose="02040602050305030304" pitchFamily="18" charset="0"/>
              </a:rPr>
              <a:t> на труда</a:t>
            </a:r>
          </a:p>
          <a:p>
            <a:pPr marL="0" indent="0">
              <a:buNone/>
            </a:pPr>
            <a:endParaRPr lang="bg-BG" sz="8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bg-BG" sz="2000" b="1" dirty="0" smtClean="0">
                <a:latin typeface="Book Antiqua" panose="02040602050305030304" pitchFamily="18" charset="0"/>
              </a:rPr>
              <a:t>Глава седма: </a:t>
            </a:r>
          </a:p>
          <a:p>
            <a:pPr marL="0" indent="0">
              <a:buNone/>
            </a:pPr>
            <a:r>
              <a:rPr lang="bg-BG" sz="2000" dirty="0" smtClean="0">
                <a:latin typeface="Book Antiqua" panose="02040602050305030304" pitchFamily="18" charset="0"/>
              </a:rPr>
              <a:t>Контрол и </a:t>
            </a:r>
            <a:r>
              <a:rPr lang="bg-BG" sz="2000" dirty="0" err="1" smtClean="0">
                <a:latin typeface="Book Antiqua" panose="02040602050305030304" pitchFamily="18" charset="0"/>
              </a:rPr>
              <a:t>административнонаказателна</a:t>
            </a:r>
            <a:r>
              <a:rPr lang="bg-BG" sz="2000" dirty="0" smtClean="0">
                <a:latin typeface="Book Antiqua" panose="02040602050305030304" pitchFamily="18" charset="0"/>
              </a:rPr>
              <a:t> отговорност</a:t>
            </a:r>
            <a:endParaRPr lang="bg-BG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4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здравословни и безопасни условия на труд</a:t>
            </a:r>
            <a:r>
              <a:rPr lang="en-US" sz="4400" dirty="0" smtClean="0">
                <a:latin typeface="Book Antiqua" panose="02040602050305030304" pitchFamily="18" charset="0"/>
              </a:rPr>
              <a:t> (</a:t>
            </a:r>
            <a:r>
              <a:rPr lang="bg-BG" sz="4400" dirty="0" smtClean="0">
                <a:latin typeface="Book Antiqua" panose="02040602050305030304" pitchFamily="18" charset="0"/>
              </a:rPr>
              <a:t>ЗЗБУТ</a:t>
            </a:r>
            <a:r>
              <a:rPr lang="en-US" sz="4400" dirty="0" smtClean="0">
                <a:latin typeface="Book Antiqua" panose="02040602050305030304" pitchFamily="18" charset="0"/>
              </a:rPr>
              <a:t>)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856983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000" dirty="0" smtClean="0">
                <a:latin typeface="Book Antiqua" panose="02040602050305030304" pitchFamily="18" charset="0"/>
              </a:rPr>
              <a:t>Някои по-важни текстове от закона:</a:t>
            </a:r>
          </a:p>
          <a:p>
            <a:pPr marL="0" indent="0">
              <a:buNone/>
            </a:pPr>
            <a:r>
              <a:rPr lang="bg-BG" sz="2000" b="1" dirty="0" smtClean="0"/>
              <a:t>Чл. 16 </a:t>
            </a:r>
            <a:r>
              <a:rPr lang="bg-BG" sz="2000" dirty="0" smtClean="0"/>
              <a:t>(</a:t>
            </a:r>
            <a:r>
              <a:rPr lang="bg-BG" sz="2000" dirty="0"/>
              <a:t>6</a:t>
            </a:r>
            <a:r>
              <a:rPr lang="bg-BG" sz="2000" dirty="0" smtClean="0"/>
              <a:t>) (Предишна </a:t>
            </a:r>
            <a:r>
              <a:rPr lang="bg-BG" sz="2000" dirty="0"/>
              <a:t>ал. 3 - ДВ, бр. 76 от 2005 г., изм. - ДВ, бр. 40 от 2007 г.) Всички разходи, свързани с осигуряването на здравословни и безопасни условия на труд на работещите, са изцяло за сметка на работодателя.</a:t>
            </a:r>
          </a:p>
          <a:p>
            <a:pPr marL="0" indent="0">
              <a:buNone/>
            </a:pPr>
            <a:r>
              <a:rPr lang="bg-BG" sz="2000" b="1" dirty="0"/>
              <a:t>Чл. 26.</a:t>
            </a:r>
            <a:r>
              <a:rPr lang="bg-BG" sz="2000" dirty="0"/>
              <a:t> (1) (Изм. - ДВ, бр. 40 от 2007 г.) Работодателят е длъжен да се консултира с работещите или с техни представители и организации, като създава възможност те да участват при:</a:t>
            </a:r>
          </a:p>
          <a:p>
            <a:pPr marL="0" indent="0">
              <a:buNone/>
            </a:pPr>
            <a:r>
              <a:rPr lang="bg-BG" sz="2000" dirty="0"/>
              <a:t>1. (изм. - ДВ, бр. 40 от 2007 г.) обсъждането и приемането на всички мерки, които се отнасят до здравето и безопасността на работещите;</a:t>
            </a:r>
          </a:p>
          <a:p>
            <a:pPr marL="0" indent="0">
              <a:buNone/>
            </a:pPr>
            <a:r>
              <a:rPr lang="bg-BG" sz="2000" dirty="0"/>
              <a:t>2. (изм. - ДВ, бр. 40 от 2007 г.) определянето на работещи, които ще извършват дейности по осигуряването на здравословни и безопасни условия на труд, първа помощ, борбата с пожарите и евакуацията на работещите;</a:t>
            </a:r>
          </a:p>
          <a:p>
            <a:pPr marL="0" indent="0">
              <a:buNone/>
            </a:pPr>
            <a:r>
              <a:rPr lang="bg-BG" sz="2000" dirty="0"/>
              <a:t>3. (изм. - ДВ, бр. 40 от 2007 г.) планирането и организацията на обучението на работещите по здравословните и безопасни условия на труд.</a:t>
            </a:r>
          </a:p>
          <a:p>
            <a:pPr marL="0" indent="0">
              <a:buNone/>
            </a:pPr>
            <a:endParaRPr lang="bg-BG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9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здравословни и безопасни условия на труд</a:t>
            </a:r>
            <a:r>
              <a:rPr lang="en-US" sz="4400" dirty="0" smtClean="0">
                <a:latin typeface="Book Antiqua" panose="02040602050305030304" pitchFamily="18" charset="0"/>
              </a:rPr>
              <a:t> (</a:t>
            </a:r>
            <a:r>
              <a:rPr lang="bg-BG" sz="4400" dirty="0" smtClean="0">
                <a:latin typeface="Book Antiqua" panose="02040602050305030304" pitchFamily="18" charset="0"/>
              </a:rPr>
              <a:t>ЗЗБУТ</a:t>
            </a:r>
            <a:r>
              <a:rPr lang="en-US" sz="4400" dirty="0" smtClean="0">
                <a:latin typeface="Book Antiqua" panose="02040602050305030304" pitchFamily="18" charset="0"/>
              </a:rPr>
              <a:t>)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0310" y="1268760"/>
            <a:ext cx="8856983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200" b="1" dirty="0"/>
              <a:t>Чл. 27.</a:t>
            </a:r>
            <a:r>
              <a:rPr lang="bg-BG" sz="2200" dirty="0"/>
              <a:t> (1) (Изм. - ДВ, бр. 40 от 2007 г., изм. - ДВ, бр. 27 от 2014 г.) В предприятия с повече от 50 работници и служители се учредяват комитети по условия на труд в състав от 4 до 10 души.</a:t>
            </a:r>
          </a:p>
          <a:p>
            <a:pPr marL="0" indent="0">
              <a:buNone/>
            </a:pPr>
            <a:r>
              <a:rPr lang="bg-BG" sz="2200" dirty="0"/>
              <a:t>(2) (Изм. - ДВ, бр. 40 от 2007 г.) Комитетът по ал. 1 включва представители на работодателя и равен на тях брой представители на работещите по безопасност и здраве при работа.</a:t>
            </a:r>
          </a:p>
          <a:p>
            <a:pPr marL="0" indent="0">
              <a:buNone/>
            </a:pPr>
            <a:r>
              <a:rPr lang="bg-BG" sz="2200" dirty="0"/>
              <a:t>(3) (Изм. - ДВ, бр. 76 от 2005 г., изм. - ДВ, бр. 40 от 2007 г., отм. - ДВ, бр. 27 от 2014 г.) </a:t>
            </a:r>
          </a:p>
          <a:p>
            <a:pPr marL="0" indent="0">
              <a:buNone/>
            </a:pPr>
            <a:r>
              <a:rPr lang="bg-BG" sz="2200" dirty="0"/>
              <a:t>(4) (Изм. - ДВ, бр. 40 от 2007 г.) Председател на комитета по условия на труд е работодателят или негов представител, а заместник-председателят е представител на работещите по безопасност и здраве при работа.</a:t>
            </a:r>
          </a:p>
          <a:p>
            <a:pPr marL="0" indent="0">
              <a:buNone/>
            </a:pPr>
            <a:r>
              <a:rPr lang="bg-BG" sz="2200" dirty="0"/>
              <a:t>(5) (Изм. - ДВ, бр. 40 от 2007 г.) В работата на комитета по ал. 1 могат да участват представители на контролните органи, на службата по трудова медицина и външни експерти</a:t>
            </a:r>
            <a:r>
              <a:rPr lang="bg-BG" sz="2200" dirty="0" smtClean="0"/>
              <a:t>.</a:t>
            </a:r>
            <a:endParaRPr lang="bg-BG" sz="2200" dirty="0"/>
          </a:p>
        </p:txBody>
      </p:sp>
    </p:spTree>
    <p:extLst>
      <p:ext uri="{BB962C8B-B14F-4D97-AF65-F5344CB8AC3E}">
        <p14:creationId xmlns:p14="http://schemas.microsoft.com/office/powerpoint/2010/main" val="424096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здравословни и безопасни условия на труд</a:t>
            </a:r>
            <a:r>
              <a:rPr lang="en-US" sz="4400" dirty="0" smtClean="0">
                <a:latin typeface="Book Antiqua" panose="02040602050305030304" pitchFamily="18" charset="0"/>
              </a:rPr>
              <a:t> (</a:t>
            </a:r>
            <a:r>
              <a:rPr lang="bg-BG" sz="4400" dirty="0" smtClean="0">
                <a:latin typeface="Book Antiqua" panose="02040602050305030304" pitchFamily="18" charset="0"/>
              </a:rPr>
              <a:t>ЗЗБУТ</a:t>
            </a:r>
            <a:r>
              <a:rPr lang="en-US" sz="4400" dirty="0" smtClean="0">
                <a:latin typeface="Book Antiqua" panose="02040602050305030304" pitchFamily="18" charset="0"/>
              </a:rPr>
              <a:t>)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856983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2200" b="1" dirty="0"/>
              <a:t>Чл. 28.</a:t>
            </a:r>
            <a:r>
              <a:rPr lang="bg-BG" sz="2200" dirty="0"/>
              <a:t> (1) (Изм. - ДВ, бр. 18 от 2003 г., доп. - ДВ, бр. 76 от 2005 г., изм. - ДВ, бр. 40 от 2007 г., изм. - ДВ, бр. 27 от 2014 г.) В предприятия с 5 до 50 работещи включително, както и в отделните структурни звена на предприятията по чл. 27, ал. 6 се изграждат групи по условия на труд.</a:t>
            </a:r>
          </a:p>
          <a:p>
            <a:pPr marL="0" indent="0">
              <a:buNone/>
            </a:pPr>
            <a:r>
              <a:rPr lang="bg-BG" sz="2200" dirty="0" smtClean="0"/>
              <a:t>(</a:t>
            </a:r>
            <a:r>
              <a:rPr lang="bg-BG" sz="2200" dirty="0"/>
              <a:t>2) (Изм. - ДВ, бр. 40 от 2007 г.) Групата по условия на труд се състои от работодателя или ръководителя на съответното структурно звено и от един представител на работещите по безопасност и здраве при работа.</a:t>
            </a:r>
          </a:p>
          <a:p>
            <a:pPr marL="0" indent="0">
              <a:buNone/>
            </a:pPr>
            <a:r>
              <a:rPr lang="bg-BG" sz="2200" b="1" dirty="0"/>
              <a:t>Чл. 33. </a:t>
            </a:r>
            <a:r>
              <a:rPr lang="bg-BG" sz="2200" dirty="0"/>
              <a:t>Всеки работещ е длъжен да се грижи за здравето и безопасността си, както и за здравето и безопасността и на другите лица, пряко засегнати от неговата дейност, в съответствие с квалификацията му и дадените от работодателя инструкции.</a:t>
            </a:r>
          </a:p>
          <a:p>
            <a:pPr marL="0" indent="0">
              <a:buNone/>
            </a:pPr>
            <a:r>
              <a:rPr lang="bg-BG" sz="2200" dirty="0"/>
              <a:t> </a:t>
            </a:r>
          </a:p>
          <a:p>
            <a:pPr marL="0" indent="0">
              <a:buNone/>
            </a:pP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33049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3100" dirty="0" smtClean="0">
                <a:latin typeface="Book Antiqua" panose="02040602050305030304" pitchFamily="18" charset="0"/>
              </a:rPr>
              <a:t>ПОДЗАКОНОВИ НОРМАТИВНИ АКТОВЕ</a:t>
            </a: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856983" cy="590465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bg-BG" sz="2400" dirty="0"/>
          </a:p>
          <a:p>
            <a:pPr marL="0" indent="0" hangingPunct="0">
              <a:buNone/>
            </a:pPr>
            <a:r>
              <a:rPr lang="bg-BG" sz="4200" dirty="0">
                <a:latin typeface="Book Antiqua" panose="02040602050305030304" pitchFamily="18" charset="0"/>
              </a:rPr>
              <a:t>1</a:t>
            </a:r>
            <a:r>
              <a:rPr lang="en-US" sz="4200" dirty="0">
                <a:latin typeface="Book Antiqua" panose="02040602050305030304" pitchFamily="18" charset="0"/>
              </a:rPr>
              <a:t>. </a:t>
            </a:r>
            <a:r>
              <a:rPr lang="en-US" sz="4200" dirty="0" err="1">
                <a:latin typeface="Book Antiqua" panose="02040602050305030304" pitchFamily="18" charset="0"/>
              </a:rPr>
              <a:t>Наредба</a:t>
            </a:r>
            <a:r>
              <a:rPr lang="en-US" sz="4200" dirty="0">
                <a:latin typeface="Book Antiqua" panose="02040602050305030304" pitchFamily="18" charset="0"/>
              </a:rPr>
              <a:t> № 7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МТСП и МЗ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1999 г.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минималните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изисквания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здравословни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безопасни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условия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труд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работните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места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при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използване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работното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оборудване</a:t>
            </a:r>
            <a:r>
              <a:rPr lang="en-US" sz="4200" dirty="0">
                <a:latin typeface="Book Antiqua" panose="02040602050305030304" pitchFamily="18" charset="0"/>
              </a:rPr>
              <a:t> (ДВ, </a:t>
            </a:r>
            <a:r>
              <a:rPr lang="en-US" sz="4200" dirty="0" err="1">
                <a:latin typeface="Book Antiqua" panose="02040602050305030304" pitchFamily="18" charset="0"/>
              </a:rPr>
              <a:t>бр</a:t>
            </a:r>
            <a:r>
              <a:rPr lang="en-US" sz="4200" dirty="0">
                <a:latin typeface="Book Antiqua" panose="02040602050305030304" pitchFamily="18" charset="0"/>
              </a:rPr>
              <a:t>. 88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1999 г.);</a:t>
            </a:r>
            <a:endParaRPr lang="bg-BG" sz="4200" dirty="0">
              <a:latin typeface="Book Antiqua" panose="02040602050305030304" pitchFamily="18" charset="0"/>
            </a:endParaRPr>
          </a:p>
          <a:p>
            <a:pPr marL="0" indent="0" hangingPunct="0">
              <a:buNone/>
            </a:pPr>
            <a:r>
              <a:rPr lang="bg-BG" sz="4200" dirty="0">
                <a:latin typeface="Book Antiqua" panose="02040602050305030304" pitchFamily="18" charset="0"/>
              </a:rPr>
              <a:t>2. </a:t>
            </a:r>
            <a:r>
              <a:rPr lang="en-US" sz="4200" dirty="0" err="1">
                <a:latin typeface="Book Antiqua" panose="02040602050305030304" pitchFamily="18" charset="0"/>
              </a:rPr>
              <a:t>Наредба</a:t>
            </a:r>
            <a:r>
              <a:rPr lang="en-US" sz="4200" dirty="0">
                <a:latin typeface="Book Antiqua" panose="02040602050305030304" pitchFamily="18" charset="0"/>
              </a:rPr>
              <a:t> № 5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МТСП и МЗ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1999 г.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реда</a:t>
            </a:r>
            <a:r>
              <a:rPr lang="en-US" sz="4200" dirty="0">
                <a:latin typeface="Book Antiqua" panose="02040602050305030304" pitchFamily="18" charset="0"/>
              </a:rPr>
              <a:t>, </a:t>
            </a:r>
            <a:r>
              <a:rPr lang="en-US" sz="4200" dirty="0" err="1">
                <a:latin typeface="Book Antiqua" panose="02040602050305030304" pitchFamily="18" charset="0"/>
              </a:rPr>
              <a:t>начина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периодичността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извършване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оценка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риска</a:t>
            </a:r>
            <a:r>
              <a:rPr lang="en-US" sz="4200" dirty="0">
                <a:latin typeface="Book Antiqua" panose="02040602050305030304" pitchFamily="18" charset="0"/>
              </a:rPr>
              <a:t> (ДВ, </a:t>
            </a:r>
            <a:r>
              <a:rPr lang="en-US" sz="4200" dirty="0" err="1">
                <a:latin typeface="Book Antiqua" panose="02040602050305030304" pitchFamily="18" charset="0"/>
              </a:rPr>
              <a:t>бр</a:t>
            </a:r>
            <a:r>
              <a:rPr lang="en-US" sz="4200" dirty="0">
                <a:latin typeface="Book Antiqua" panose="02040602050305030304" pitchFamily="18" charset="0"/>
              </a:rPr>
              <a:t>. 47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1999 г.);</a:t>
            </a:r>
            <a:endParaRPr lang="bg-BG" sz="4200" dirty="0">
              <a:latin typeface="Book Antiqua" panose="02040602050305030304" pitchFamily="18" charset="0"/>
            </a:endParaRPr>
          </a:p>
          <a:p>
            <a:pPr marL="0" indent="0" hangingPunct="0">
              <a:buNone/>
            </a:pPr>
            <a:r>
              <a:rPr lang="en-US" sz="4200" dirty="0">
                <a:latin typeface="Book Antiqua" panose="02040602050305030304" pitchFamily="18" charset="0"/>
              </a:rPr>
              <a:t>3. </a:t>
            </a:r>
            <a:r>
              <a:rPr lang="en-US" sz="4200" dirty="0" err="1">
                <a:latin typeface="Book Antiqua" panose="02040602050305030304" pitchFamily="18" charset="0"/>
              </a:rPr>
              <a:t>Наредба</a:t>
            </a:r>
            <a:r>
              <a:rPr lang="en-US" sz="4200" dirty="0">
                <a:latin typeface="Book Antiqua" panose="02040602050305030304" pitchFamily="18" charset="0"/>
              </a:rPr>
              <a:t> №3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1998 г.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МТСП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функциите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задачите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длъжностните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лица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специализираните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служби</a:t>
            </a:r>
            <a:r>
              <a:rPr lang="en-US" sz="4200" dirty="0">
                <a:latin typeface="Book Antiqua" panose="02040602050305030304" pitchFamily="18" charset="0"/>
              </a:rPr>
              <a:t> в </a:t>
            </a:r>
            <a:r>
              <a:rPr lang="en-US" sz="4200" dirty="0" err="1">
                <a:latin typeface="Book Antiqua" panose="02040602050305030304" pitchFamily="18" charset="0"/>
              </a:rPr>
              <a:t>предприятията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организиране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изпълнението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дейностите</a:t>
            </a:r>
            <a:r>
              <a:rPr lang="en-US" sz="4200" dirty="0">
                <a:latin typeface="Book Antiqua" panose="02040602050305030304" pitchFamily="18" charset="0"/>
              </a:rPr>
              <a:t>, </a:t>
            </a:r>
            <a:r>
              <a:rPr lang="en-US" sz="4200" dirty="0" err="1">
                <a:latin typeface="Book Antiqua" panose="02040602050305030304" pitchFamily="18" charset="0"/>
              </a:rPr>
              <a:t>свързани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със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защитата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профилактиката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професионалните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рискове</a:t>
            </a:r>
            <a:r>
              <a:rPr lang="en-US" sz="4200" dirty="0">
                <a:latin typeface="Book Antiqua" panose="02040602050305030304" pitchFamily="18" charset="0"/>
              </a:rPr>
              <a:t> (ДВ, </a:t>
            </a:r>
            <a:r>
              <a:rPr lang="en-US" sz="4200" dirty="0" err="1">
                <a:latin typeface="Book Antiqua" panose="02040602050305030304" pitchFamily="18" charset="0"/>
              </a:rPr>
              <a:t>бр</a:t>
            </a:r>
            <a:r>
              <a:rPr lang="en-US" sz="4200" dirty="0">
                <a:latin typeface="Book Antiqua" panose="02040602050305030304" pitchFamily="18" charset="0"/>
              </a:rPr>
              <a:t>. 91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1998 г.);</a:t>
            </a:r>
            <a:endParaRPr lang="bg-BG" sz="4200" dirty="0">
              <a:latin typeface="Book Antiqua" panose="02040602050305030304" pitchFamily="18" charset="0"/>
            </a:endParaRPr>
          </a:p>
          <a:p>
            <a:pPr marL="0" indent="0" hangingPunct="0">
              <a:buNone/>
            </a:pPr>
            <a:r>
              <a:rPr lang="en-US" sz="4200" dirty="0">
                <a:latin typeface="Book Antiqua" panose="02040602050305030304" pitchFamily="18" charset="0"/>
              </a:rPr>
              <a:t>4. </a:t>
            </a:r>
            <a:r>
              <a:rPr lang="en-US" sz="4200" dirty="0" err="1">
                <a:latin typeface="Book Antiqua" panose="02040602050305030304" pitchFamily="18" charset="0"/>
              </a:rPr>
              <a:t>Наредба</a:t>
            </a:r>
            <a:r>
              <a:rPr lang="en-US" sz="4200" dirty="0">
                <a:latin typeface="Book Antiqua" panose="02040602050305030304" pitchFamily="18" charset="0"/>
              </a:rPr>
              <a:t> № 3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МТСП и МЗ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2008 г.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условията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реда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осъществяване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дейността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службите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трудова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медицина</a:t>
            </a:r>
            <a:r>
              <a:rPr lang="en-US" sz="4200" dirty="0">
                <a:latin typeface="Book Antiqua" panose="02040602050305030304" pitchFamily="18" charset="0"/>
              </a:rPr>
              <a:t> (ДВ. бр.14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2008г.);</a:t>
            </a:r>
            <a:endParaRPr lang="bg-BG" sz="4200" dirty="0">
              <a:latin typeface="Book Antiqua" panose="02040602050305030304" pitchFamily="18" charset="0"/>
            </a:endParaRPr>
          </a:p>
          <a:p>
            <a:pPr marL="0" indent="0" hangingPunct="0">
              <a:buNone/>
            </a:pPr>
            <a:r>
              <a:rPr lang="en-US" sz="4200" dirty="0">
                <a:latin typeface="Book Antiqua" panose="02040602050305030304" pitchFamily="18" charset="0"/>
              </a:rPr>
              <a:t>5. </a:t>
            </a:r>
            <a:r>
              <a:rPr lang="en-US" sz="4200" dirty="0" err="1">
                <a:latin typeface="Book Antiqua" panose="02040602050305030304" pitchFamily="18" charset="0"/>
              </a:rPr>
              <a:t>Наредба</a:t>
            </a:r>
            <a:r>
              <a:rPr lang="en-US" sz="4200" dirty="0">
                <a:latin typeface="Book Antiqua" panose="02040602050305030304" pitchFamily="18" charset="0"/>
              </a:rPr>
              <a:t> № РД-07-2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16.12.2009 г.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условията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реда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провеждането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периодично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обучение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инструктаж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работното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място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работниците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служителите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по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правилата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осигуряване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здравословни</a:t>
            </a:r>
            <a:r>
              <a:rPr lang="en-US" sz="4200" dirty="0">
                <a:latin typeface="Book Antiqua" panose="02040602050305030304" pitchFamily="18" charset="0"/>
              </a:rPr>
              <a:t> и </a:t>
            </a:r>
            <a:r>
              <a:rPr lang="en-US" sz="4200" dirty="0" err="1">
                <a:latin typeface="Book Antiqua" panose="02040602050305030304" pitchFamily="18" charset="0"/>
              </a:rPr>
              <a:t>безопасни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условия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на</a:t>
            </a:r>
            <a:r>
              <a:rPr lang="en-US" sz="4200" dirty="0">
                <a:latin typeface="Book Antiqua" panose="02040602050305030304" pitchFamily="18" charset="0"/>
              </a:rPr>
              <a:t> </a:t>
            </a:r>
            <a:r>
              <a:rPr lang="en-US" sz="4200" dirty="0" err="1">
                <a:latin typeface="Book Antiqua" panose="02040602050305030304" pitchFamily="18" charset="0"/>
              </a:rPr>
              <a:t>труд</a:t>
            </a:r>
            <a:r>
              <a:rPr lang="en-US" sz="4200" dirty="0">
                <a:latin typeface="Book Antiqua" panose="02040602050305030304" pitchFamily="18" charset="0"/>
              </a:rPr>
              <a:t> (ДВ, </a:t>
            </a:r>
            <a:r>
              <a:rPr lang="en-US" sz="4200" dirty="0" err="1">
                <a:latin typeface="Book Antiqua" panose="02040602050305030304" pitchFamily="18" charset="0"/>
              </a:rPr>
              <a:t>бр</a:t>
            </a:r>
            <a:r>
              <a:rPr lang="en-US" sz="4200" dirty="0">
                <a:latin typeface="Book Antiqua" panose="02040602050305030304" pitchFamily="18" charset="0"/>
              </a:rPr>
              <a:t>. 102 </a:t>
            </a:r>
            <a:r>
              <a:rPr lang="en-US" sz="4200" dirty="0" err="1">
                <a:latin typeface="Book Antiqua" panose="02040602050305030304" pitchFamily="18" charset="0"/>
              </a:rPr>
              <a:t>от</a:t>
            </a:r>
            <a:r>
              <a:rPr lang="en-US" sz="4200" dirty="0">
                <a:latin typeface="Book Antiqua" panose="02040602050305030304" pitchFamily="18" charset="0"/>
              </a:rPr>
              <a:t> 2009 г);</a:t>
            </a:r>
            <a:endParaRPr lang="bg-BG" sz="4200" dirty="0">
              <a:latin typeface="Book Antiqua" panose="02040602050305030304" pitchFamily="18" charset="0"/>
            </a:endParaRPr>
          </a:p>
          <a:p>
            <a:pPr marL="0" indent="0" hangingPunct="0">
              <a:buNone/>
            </a:pPr>
            <a:endParaRPr lang="bg-BG" sz="4200" dirty="0"/>
          </a:p>
          <a:p>
            <a:pPr marL="0" indent="0">
              <a:buNone/>
            </a:pPr>
            <a:r>
              <a:rPr lang="bg-BG" sz="4000" dirty="0"/>
              <a:t> </a:t>
            </a:r>
          </a:p>
          <a:p>
            <a:pPr marL="0" indent="0">
              <a:buNone/>
            </a:pPr>
            <a:endParaRPr lang="bg-BG" sz="2200" dirty="0"/>
          </a:p>
          <a:p>
            <a:pPr marL="0" indent="0">
              <a:buNone/>
            </a:pPr>
            <a:r>
              <a:rPr lang="bg-BG" sz="2200" dirty="0"/>
              <a:t> </a:t>
            </a:r>
          </a:p>
          <a:p>
            <a:pPr marL="0" indent="0">
              <a:buNone/>
            </a:pP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247035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3100" dirty="0" smtClean="0">
                <a:latin typeface="Book Antiqua" panose="02040602050305030304" pitchFamily="18" charset="0"/>
              </a:rPr>
              <a:t>ПОДЗАКОНОВИ НОРМАТИВНИ АКТОВЕ</a:t>
            </a: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856983" cy="56166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bg-BG" sz="2400" dirty="0"/>
          </a:p>
          <a:p>
            <a:pPr marL="0" indent="0" hangingPunct="0">
              <a:buNone/>
            </a:pPr>
            <a:r>
              <a:rPr lang="en-US" sz="2800" dirty="0" smtClean="0"/>
              <a:t>6</a:t>
            </a:r>
            <a:r>
              <a:rPr lang="en-US" sz="2800" dirty="0"/>
              <a:t>. </a:t>
            </a:r>
            <a:r>
              <a:rPr lang="en-US" sz="2800" dirty="0" err="1"/>
              <a:t>Наредба</a:t>
            </a:r>
            <a:r>
              <a:rPr lang="en-US" sz="2800" dirty="0"/>
              <a:t> № 15 </a:t>
            </a:r>
            <a:r>
              <a:rPr lang="en-US" sz="2800" dirty="0" err="1"/>
              <a:t>на</a:t>
            </a:r>
            <a:r>
              <a:rPr lang="en-US" sz="2800" dirty="0"/>
              <a:t> МТСП и МЗ </a:t>
            </a:r>
            <a:r>
              <a:rPr lang="en-US" sz="2800" dirty="0" err="1"/>
              <a:t>от</a:t>
            </a:r>
            <a:r>
              <a:rPr lang="en-US" sz="2800" dirty="0"/>
              <a:t> 1999 г.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условията</a:t>
            </a:r>
            <a:r>
              <a:rPr lang="en-US" sz="2800" dirty="0"/>
              <a:t>, </a:t>
            </a:r>
            <a:r>
              <a:rPr lang="en-US" sz="2800" dirty="0" err="1"/>
              <a:t>реда</a:t>
            </a:r>
            <a:r>
              <a:rPr lang="en-US" sz="2800" dirty="0"/>
              <a:t> и </a:t>
            </a:r>
            <a:r>
              <a:rPr lang="en-US" sz="2800" dirty="0" err="1"/>
              <a:t>изискванията</a:t>
            </a:r>
            <a:r>
              <a:rPr lang="en-US" sz="2800" dirty="0"/>
              <a:t>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разработване</a:t>
            </a:r>
            <a:r>
              <a:rPr lang="en-US" sz="2800" dirty="0"/>
              <a:t> и </a:t>
            </a:r>
            <a:r>
              <a:rPr lang="en-US" sz="2800" dirty="0" err="1"/>
              <a:t>въвеждане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физиологични</a:t>
            </a:r>
            <a:r>
              <a:rPr lang="en-US" sz="2800" dirty="0"/>
              <a:t> </a:t>
            </a:r>
            <a:r>
              <a:rPr lang="en-US" sz="2800" dirty="0" err="1"/>
              <a:t>режими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труд</a:t>
            </a:r>
            <a:r>
              <a:rPr lang="en-US" sz="2800" dirty="0"/>
              <a:t> и </a:t>
            </a:r>
            <a:r>
              <a:rPr lang="en-US" sz="2800" dirty="0" err="1"/>
              <a:t>почивка</a:t>
            </a:r>
            <a:r>
              <a:rPr lang="en-US" sz="2800" dirty="0"/>
              <a:t> </a:t>
            </a:r>
            <a:r>
              <a:rPr lang="en-US" sz="2800" dirty="0" err="1"/>
              <a:t>по</a:t>
            </a:r>
            <a:r>
              <a:rPr lang="en-US" sz="2800" dirty="0"/>
              <a:t> </a:t>
            </a:r>
            <a:r>
              <a:rPr lang="en-US" sz="2800" dirty="0" err="1"/>
              <a:t>време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работа</a:t>
            </a:r>
            <a:r>
              <a:rPr lang="en-US" sz="2800" dirty="0"/>
              <a:t> (ДВ, </a:t>
            </a:r>
            <a:r>
              <a:rPr lang="en-US" sz="2800" dirty="0" err="1"/>
              <a:t>бр</a:t>
            </a:r>
            <a:r>
              <a:rPr lang="en-US" sz="2800" dirty="0"/>
              <a:t>. 54 </a:t>
            </a:r>
            <a:r>
              <a:rPr lang="en-US" sz="2800" dirty="0" err="1"/>
              <a:t>от</a:t>
            </a:r>
            <a:r>
              <a:rPr lang="en-US" sz="2800" dirty="0"/>
              <a:t> 1999 г.);</a:t>
            </a:r>
            <a:endParaRPr lang="bg-BG" sz="2800" dirty="0"/>
          </a:p>
          <a:p>
            <a:pPr marL="0" indent="0" hangingPunct="0">
              <a:buNone/>
            </a:pPr>
            <a:r>
              <a:rPr lang="bg-BG" sz="2800" dirty="0"/>
              <a:t>7. </a:t>
            </a:r>
            <a:r>
              <a:rPr lang="en-US" sz="2800" dirty="0" err="1"/>
              <a:t>Наредба</a:t>
            </a:r>
            <a:r>
              <a:rPr lang="en-US" sz="2800" dirty="0"/>
              <a:t> № 3 </a:t>
            </a:r>
            <a:r>
              <a:rPr lang="en-US" sz="2800" dirty="0" err="1"/>
              <a:t>на</a:t>
            </a:r>
            <a:r>
              <a:rPr lang="en-US" sz="2800" dirty="0"/>
              <a:t> МТСП и МЗ </a:t>
            </a:r>
            <a:r>
              <a:rPr lang="en-US" sz="2800" dirty="0" err="1"/>
              <a:t>от</a:t>
            </a:r>
            <a:r>
              <a:rPr lang="en-US" sz="2800" dirty="0"/>
              <a:t> 2001 г.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минималните</a:t>
            </a:r>
            <a:r>
              <a:rPr lang="en-US" sz="2800" dirty="0"/>
              <a:t> </a:t>
            </a:r>
            <a:r>
              <a:rPr lang="en-US" sz="2800" dirty="0" err="1"/>
              <a:t>изисквания</a:t>
            </a:r>
            <a:r>
              <a:rPr lang="en-US" sz="2800" dirty="0"/>
              <a:t>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безопасност</a:t>
            </a:r>
            <a:r>
              <a:rPr lang="en-US" sz="2800" dirty="0"/>
              <a:t> и </a:t>
            </a:r>
            <a:r>
              <a:rPr lang="en-US" sz="2800" dirty="0" err="1"/>
              <a:t>опазване</a:t>
            </a:r>
            <a:r>
              <a:rPr lang="en-US" sz="2800" dirty="0"/>
              <a:t> здравето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работещите</a:t>
            </a:r>
            <a:r>
              <a:rPr lang="en-US" sz="2800" dirty="0"/>
              <a:t> </a:t>
            </a:r>
            <a:r>
              <a:rPr lang="en-US" sz="2800" dirty="0" err="1"/>
              <a:t>при</a:t>
            </a:r>
            <a:r>
              <a:rPr lang="en-US" sz="2800" dirty="0"/>
              <a:t> </a:t>
            </a:r>
            <a:r>
              <a:rPr lang="en-US" sz="2800" dirty="0" err="1"/>
              <a:t>използване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лични</a:t>
            </a:r>
            <a:r>
              <a:rPr lang="en-US" sz="2800" dirty="0"/>
              <a:t> </a:t>
            </a:r>
            <a:r>
              <a:rPr lang="en-US" sz="2800" dirty="0" err="1"/>
              <a:t>предпазни</a:t>
            </a:r>
            <a:r>
              <a:rPr lang="en-US" sz="2800" dirty="0"/>
              <a:t> </a:t>
            </a:r>
            <a:r>
              <a:rPr lang="en-US" sz="2800" dirty="0" err="1"/>
              <a:t>средства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работното</a:t>
            </a:r>
            <a:r>
              <a:rPr lang="en-US" sz="2800" dirty="0"/>
              <a:t> </a:t>
            </a:r>
            <a:r>
              <a:rPr lang="en-US" sz="2800" dirty="0" err="1"/>
              <a:t>място</a:t>
            </a:r>
            <a:r>
              <a:rPr lang="en-US" sz="2800" dirty="0"/>
              <a:t> (ДВ, </a:t>
            </a:r>
            <a:r>
              <a:rPr lang="en-US" sz="2800" dirty="0" err="1"/>
              <a:t>бр</a:t>
            </a:r>
            <a:r>
              <a:rPr lang="en-US" sz="2800" dirty="0"/>
              <a:t>. 46 </a:t>
            </a:r>
            <a:r>
              <a:rPr lang="en-US" sz="2800" dirty="0" err="1"/>
              <a:t>от</a:t>
            </a:r>
            <a:r>
              <a:rPr lang="en-US" sz="2800" dirty="0"/>
              <a:t> 2001 г.);</a:t>
            </a:r>
            <a:endParaRPr lang="bg-BG" sz="2800" dirty="0"/>
          </a:p>
          <a:p>
            <a:pPr marL="0" indent="0" hangingPunct="0">
              <a:buNone/>
            </a:pPr>
            <a:r>
              <a:rPr lang="bg-BG" sz="2800" dirty="0"/>
              <a:t>8. </a:t>
            </a:r>
            <a:r>
              <a:rPr lang="en-US" sz="2800" dirty="0" err="1"/>
              <a:t>Наредба</a:t>
            </a:r>
            <a:r>
              <a:rPr lang="en-US" sz="2800" dirty="0"/>
              <a:t> № 4 </a:t>
            </a:r>
            <a:r>
              <a:rPr lang="en-US" sz="2800" dirty="0" err="1"/>
              <a:t>от</a:t>
            </a:r>
            <a:r>
              <a:rPr lang="en-US" sz="2800" dirty="0"/>
              <a:t> 1998 г. </a:t>
            </a:r>
            <a:r>
              <a:rPr lang="en-US" sz="2800" dirty="0" err="1"/>
              <a:t>на</a:t>
            </a:r>
            <a:r>
              <a:rPr lang="en-US" sz="2800" dirty="0"/>
              <a:t> МТСП и МЗ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обучението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представителите</a:t>
            </a:r>
            <a:r>
              <a:rPr lang="en-US" sz="2800" dirty="0"/>
              <a:t> в </a:t>
            </a:r>
            <a:r>
              <a:rPr lang="en-US" sz="2800" dirty="0" err="1"/>
              <a:t>комитетите</a:t>
            </a:r>
            <a:r>
              <a:rPr lang="en-US" sz="2800" dirty="0"/>
              <a:t> и </a:t>
            </a:r>
            <a:r>
              <a:rPr lang="en-US" sz="2800" dirty="0" err="1"/>
              <a:t>групите</a:t>
            </a:r>
            <a:r>
              <a:rPr lang="en-US" sz="2800" dirty="0"/>
              <a:t> </a:t>
            </a:r>
            <a:r>
              <a:rPr lang="en-US" sz="2800" dirty="0" err="1"/>
              <a:t>по</a:t>
            </a:r>
            <a:r>
              <a:rPr lang="en-US" sz="2800" dirty="0"/>
              <a:t> </a:t>
            </a:r>
            <a:r>
              <a:rPr lang="en-US" sz="2800" dirty="0" err="1"/>
              <a:t>условия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труд</a:t>
            </a:r>
            <a:r>
              <a:rPr lang="en-US" sz="2800" dirty="0"/>
              <a:t> в </a:t>
            </a:r>
            <a:r>
              <a:rPr lang="en-US" sz="2800" dirty="0" err="1"/>
              <a:t>предприятията</a:t>
            </a:r>
            <a:r>
              <a:rPr lang="en-US" sz="2800" dirty="0"/>
              <a:t> (ДВ, </a:t>
            </a:r>
            <a:r>
              <a:rPr lang="en-US" sz="2800" dirty="0" err="1"/>
              <a:t>бр</a:t>
            </a:r>
            <a:r>
              <a:rPr lang="en-US" sz="2800" dirty="0"/>
              <a:t>. 133 </a:t>
            </a:r>
            <a:r>
              <a:rPr lang="en-US" sz="2800" dirty="0" err="1"/>
              <a:t>от</a:t>
            </a:r>
            <a:r>
              <a:rPr lang="en-US" sz="2800" dirty="0"/>
              <a:t> 1998 г.);</a:t>
            </a:r>
            <a:endParaRPr lang="bg-BG" sz="2800" dirty="0"/>
          </a:p>
          <a:p>
            <a:pPr marL="0" indent="0" hangingPunct="0">
              <a:buNone/>
            </a:pPr>
            <a:r>
              <a:rPr lang="bg-BG" sz="2800" dirty="0"/>
              <a:t>9. </a:t>
            </a:r>
            <a:r>
              <a:rPr lang="en-US" sz="2800" dirty="0" err="1"/>
              <a:t>Наредбата</a:t>
            </a:r>
            <a:r>
              <a:rPr lang="en-US" sz="2800" dirty="0"/>
              <a:t>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установяване</a:t>
            </a:r>
            <a:r>
              <a:rPr lang="en-US" sz="2800" dirty="0"/>
              <a:t>, </a:t>
            </a:r>
            <a:r>
              <a:rPr lang="en-US" sz="2800" dirty="0" err="1"/>
              <a:t>разследване</a:t>
            </a:r>
            <a:r>
              <a:rPr lang="en-US" sz="2800" dirty="0"/>
              <a:t>, </a:t>
            </a:r>
            <a:r>
              <a:rPr lang="en-US" sz="2800" dirty="0" err="1"/>
              <a:t>регистриране</a:t>
            </a:r>
            <a:r>
              <a:rPr lang="en-US" sz="2800" dirty="0"/>
              <a:t> и </a:t>
            </a:r>
            <a:r>
              <a:rPr lang="en-US" sz="2800" dirty="0" err="1"/>
              <a:t>отчитане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трудовите</a:t>
            </a:r>
            <a:r>
              <a:rPr lang="en-US" sz="2800" dirty="0"/>
              <a:t> </a:t>
            </a:r>
            <a:r>
              <a:rPr lang="en-US" sz="2800" dirty="0" err="1"/>
              <a:t>злополуки</a:t>
            </a:r>
            <a:r>
              <a:rPr lang="en-US" sz="2800" dirty="0"/>
              <a:t>, </a:t>
            </a:r>
            <a:r>
              <a:rPr lang="en-US" sz="2800" dirty="0" err="1"/>
              <a:t>приета</a:t>
            </a:r>
            <a:r>
              <a:rPr lang="en-US" sz="2800" dirty="0"/>
              <a:t> (ДВ, </a:t>
            </a:r>
            <a:r>
              <a:rPr lang="en-US" sz="2800" dirty="0" err="1"/>
              <a:t>бр</a:t>
            </a:r>
            <a:r>
              <a:rPr lang="en-US" sz="2800" dirty="0"/>
              <a:t>. 6 </a:t>
            </a:r>
            <a:r>
              <a:rPr lang="en-US" sz="2800" dirty="0" err="1"/>
              <a:t>от</a:t>
            </a:r>
            <a:r>
              <a:rPr lang="en-US" sz="2800" dirty="0"/>
              <a:t> 2000 г.) </a:t>
            </a:r>
            <a:endParaRPr lang="bg-BG" sz="2800" dirty="0"/>
          </a:p>
          <a:p>
            <a:pPr marL="0" indent="0" hangingPunct="0">
              <a:buNone/>
            </a:pPr>
            <a:r>
              <a:rPr lang="bg-BG" sz="2800" dirty="0"/>
              <a:t>10. </a:t>
            </a:r>
            <a:r>
              <a:rPr lang="en-US" sz="2800" dirty="0" err="1"/>
              <a:t>Наредба</a:t>
            </a:r>
            <a:r>
              <a:rPr lang="en-US" sz="2800" dirty="0"/>
              <a:t>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реда</a:t>
            </a:r>
            <a:r>
              <a:rPr lang="en-US" sz="2800" dirty="0"/>
              <a:t> </a:t>
            </a:r>
            <a:r>
              <a:rPr lang="en-US" sz="2800" dirty="0" err="1"/>
              <a:t>за</a:t>
            </a:r>
            <a:r>
              <a:rPr lang="en-US" sz="2800" dirty="0"/>
              <a:t> </a:t>
            </a:r>
            <a:r>
              <a:rPr lang="en-US" sz="2800" dirty="0" err="1"/>
              <a:t>съобщаване</a:t>
            </a:r>
            <a:r>
              <a:rPr lang="en-US" sz="2800" dirty="0"/>
              <a:t>, </a:t>
            </a:r>
            <a:r>
              <a:rPr lang="en-US" sz="2800" dirty="0" err="1"/>
              <a:t>регистриране</a:t>
            </a:r>
            <a:r>
              <a:rPr lang="en-US" sz="2800" dirty="0"/>
              <a:t>, </a:t>
            </a:r>
            <a:r>
              <a:rPr lang="en-US" sz="2800" dirty="0" err="1"/>
              <a:t>потвърждаване</a:t>
            </a:r>
            <a:r>
              <a:rPr lang="en-US" sz="2800" dirty="0"/>
              <a:t>, </a:t>
            </a:r>
            <a:r>
              <a:rPr lang="en-US" sz="2800" dirty="0" err="1"/>
              <a:t>обжалване</a:t>
            </a:r>
            <a:r>
              <a:rPr lang="en-US" sz="2800" dirty="0"/>
              <a:t> и </a:t>
            </a:r>
            <a:r>
              <a:rPr lang="en-US" sz="2800" dirty="0" err="1"/>
              <a:t>отчитане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професионалните</a:t>
            </a:r>
            <a:r>
              <a:rPr lang="en-US" sz="2800" dirty="0"/>
              <a:t> </a:t>
            </a:r>
            <a:r>
              <a:rPr lang="en-US" sz="2800" dirty="0" err="1"/>
              <a:t>болести</a:t>
            </a:r>
            <a:r>
              <a:rPr lang="en-US" sz="2800" dirty="0"/>
              <a:t> (ДВ, </a:t>
            </a:r>
            <a:r>
              <a:rPr lang="en-US" sz="2800" dirty="0" err="1"/>
              <a:t>бр</a:t>
            </a:r>
            <a:r>
              <a:rPr lang="en-US" sz="2800" dirty="0"/>
              <a:t>. 65 </a:t>
            </a:r>
            <a:r>
              <a:rPr lang="en-US" sz="2800" dirty="0" err="1"/>
              <a:t>от</a:t>
            </a:r>
            <a:r>
              <a:rPr lang="en-US" sz="2800" dirty="0"/>
              <a:t> 2008 г.);</a:t>
            </a:r>
            <a:endParaRPr lang="bg-BG" sz="2800" dirty="0"/>
          </a:p>
          <a:p>
            <a:pPr marL="0" indent="0" hangingPunct="0">
              <a:buNone/>
            </a:pPr>
            <a:r>
              <a:rPr lang="bg-BG" sz="2800" dirty="0"/>
              <a:t> </a:t>
            </a:r>
          </a:p>
          <a:p>
            <a:pPr marL="0" indent="0" hangingPunct="0">
              <a:buNone/>
            </a:pPr>
            <a:r>
              <a:rPr lang="bg-BG" sz="2400" dirty="0"/>
              <a:t> </a:t>
            </a:r>
          </a:p>
          <a:p>
            <a:pPr marL="0" indent="0">
              <a:buNone/>
            </a:pPr>
            <a:r>
              <a:rPr lang="bg-BG" sz="2400" dirty="0"/>
              <a:t> </a:t>
            </a:r>
          </a:p>
          <a:p>
            <a:pPr marL="0" indent="0">
              <a:buNone/>
            </a:pPr>
            <a:r>
              <a:rPr lang="bg-BG" sz="2400" dirty="0"/>
              <a:t> </a:t>
            </a:r>
          </a:p>
          <a:p>
            <a:pPr marL="0" indent="0">
              <a:buNone/>
            </a:pPr>
            <a:endParaRPr lang="bg-BG" sz="2200" dirty="0"/>
          </a:p>
          <a:p>
            <a:pPr marL="0" indent="0">
              <a:buNone/>
            </a:pPr>
            <a:r>
              <a:rPr lang="bg-BG" sz="2200" dirty="0"/>
              <a:t> </a:t>
            </a:r>
          </a:p>
          <a:p>
            <a:pPr marL="0" indent="0">
              <a:buNone/>
            </a:pP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27299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68952" cy="936104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900" dirty="0">
                <a:solidFill>
                  <a:srgbClr val="1F497D"/>
                </a:solidFill>
                <a:latin typeface="Book Antiqua" panose="02040602050305030304" pitchFamily="18" charset="0"/>
              </a:rPr>
              <a:t>ПЛАН НА ЛЕКЦИЯТА</a:t>
            </a:r>
            <a:r>
              <a:rPr lang="bg-BG" sz="4400" dirty="0">
                <a:solidFill>
                  <a:srgbClr val="1F497D"/>
                </a:solidFill>
                <a:latin typeface="Book Antiqua" panose="02040602050305030304" pitchFamily="18" charset="0"/>
              </a:rPr>
              <a:t/>
            </a:r>
            <a:br>
              <a:rPr lang="bg-BG" sz="4400" dirty="0">
                <a:solidFill>
                  <a:srgbClr val="1F497D"/>
                </a:solidFill>
                <a:latin typeface="Book Antiqua" panose="02040602050305030304" pitchFamily="18" charset="0"/>
              </a:rPr>
            </a:b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928992" cy="4572000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4F81BD"/>
              </a:buClr>
              <a:buFont typeface="+mj-lt"/>
              <a:buAutoNum type="arabicPeriod"/>
            </a:pPr>
            <a:r>
              <a:rPr lang="bg-BG" sz="3200" dirty="0" smtClean="0">
                <a:solidFill>
                  <a:schemeClr val="tx2"/>
                </a:solidFill>
              </a:rPr>
              <a:t>Законови нормативни актове, регламентиращи дейностите по ПЗРМ.</a:t>
            </a:r>
            <a:endParaRPr lang="bg-BG" sz="3200" dirty="0">
              <a:solidFill>
                <a:schemeClr val="tx2"/>
              </a:solidFill>
            </a:endParaRPr>
          </a:p>
          <a:p>
            <a:pPr marL="514350" lvl="0" indent="-514350">
              <a:buClr>
                <a:srgbClr val="4F81BD"/>
              </a:buClr>
              <a:buFont typeface="+mj-lt"/>
              <a:buAutoNum type="arabicPeriod"/>
            </a:pPr>
            <a:r>
              <a:rPr lang="bg-BG" sz="3200" dirty="0" smtClean="0">
                <a:solidFill>
                  <a:schemeClr val="tx2"/>
                </a:solidFill>
              </a:rPr>
              <a:t>Закон за здравословни и безопасни условия на труд – основен документ, уреждащ правата и задълженията на държавата, работодателите и работещите за създаване на здравословни работни места.</a:t>
            </a:r>
          </a:p>
          <a:p>
            <a:pPr marL="514350" lvl="0" indent="-514350">
              <a:buClr>
                <a:srgbClr val="4F81BD"/>
              </a:buClr>
              <a:buFont typeface="+mj-lt"/>
              <a:buAutoNum type="arabicPeriod"/>
            </a:pPr>
            <a:r>
              <a:rPr lang="bg-BG" sz="3200" dirty="0" smtClean="0">
                <a:solidFill>
                  <a:schemeClr val="tx2"/>
                </a:solidFill>
              </a:rPr>
              <a:t>Подзаконови нормативни актове</a:t>
            </a:r>
          </a:p>
          <a:p>
            <a:pPr marL="514350" lvl="0" indent="-514350">
              <a:buClr>
                <a:srgbClr val="4F81BD"/>
              </a:buClr>
              <a:buFont typeface="+mj-lt"/>
              <a:buAutoNum type="arabicPeriod"/>
            </a:pPr>
            <a:endParaRPr lang="bg-BG" sz="3200" dirty="0">
              <a:solidFill>
                <a:schemeClr val="tx2"/>
              </a:solidFill>
            </a:endParaRPr>
          </a:p>
          <a:p>
            <a:pPr marL="0" lvl="0" indent="0">
              <a:buClr>
                <a:srgbClr val="4F81BD"/>
              </a:buClr>
              <a:buNone/>
            </a:pPr>
            <a:endParaRPr lang="bg-BG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717479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784976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sz="3200" dirty="0">
                <a:latin typeface="Book Antiqua" panose="02040602050305030304" pitchFamily="18" charset="0"/>
              </a:rPr>
              <a:t>Правната регламентация на създаването на здравословни и безопасни условия на труд е залегнала </a:t>
            </a:r>
            <a:r>
              <a:rPr lang="bg-BG" sz="3200" dirty="0" smtClean="0">
                <a:latin typeface="Book Antiqua" panose="02040602050305030304" pitchFamily="18" charset="0"/>
              </a:rPr>
              <a:t>в:</a:t>
            </a:r>
            <a:endParaRPr lang="bg-BG" sz="3200" dirty="0" smtClean="0">
              <a:latin typeface="Book Antiqua" panose="02040602050305030304" pitchFamily="18" charset="0"/>
            </a:endParaRPr>
          </a:p>
          <a:p>
            <a:r>
              <a:rPr lang="bg-BG" sz="3200" dirty="0" smtClean="0">
                <a:latin typeface="Book Antiqua" panose="02040602050305030304" pitchFamily="18" charset="0"/>
              </a:rPr>
              <a:t>Законови нормативни актове – Конституция, Кодекс на труда, Закони</a:t>
            </a:r>
          </a:p>
          <a:p>
            <a:r>
              <a:rPr lang="bg-BG" sz="3200" dirty="0">
                <a:latin typeface="Book Antiqua" panose="02040602050305030304" pitchFamily="18" charset="0"/>
              </a:rPr>
              <a:t>П</a:t>
            </a:r>
            <a:r>
              <a:rPr lang="bg-BG" sz="3200" dirty="0" smtClean="0">
                <a:latin typeface="Book Antiqua" panose="02040602050305030304" pitchFamily="18" charset="0"/>
              </a:rPr>
              <a:t>одзаконови </a:t>
            </a:r>
            <a:r>
              <a:rPr lang="bg-BG" sz="3200" dirty="0">
                <a:latin typeface="Book Antiqua" panose="02040602050305030304" pitchFamily="18" charset="0"/>
              </a:rPr>
              <a:t>нормативни документи от различен </a:t>
            </a:r>
            <a:r>
              <a:rPr lang="bg-BG" sz="3200" dirty="0" smtClean="0">
                <a:latin typeface="Book Antiqua" panose="02040602050305030304" pitchFamily="18" charset="0"/>
              </a:rPr>
              <a:t>ранг – Правилници, Наредби, Инструкции</a:t>
            </a:r>
            <a:r>
              <a:rPr lang="bg-BG" sz="3200" b="1" dirty="0" smtClean="0">
                <a:latin typeface="Book Antiqua" panose="02040602050305030304" pitchFamily="18" charset="0"/>
              </a:rPr>
              <a:t> </a:t>
            </a:r>
            <a:endParaRPr lang="bg-BG" sz="3200" dirty="0">
              <a:latin typeface="Book Antiqua" panose="02040602050305030304" pitchFamily="18" charset="0"/>
            </a:endParaRPr>
          </a:p>
          <a:p>
            <a:endParaRPr lang="bg-BG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998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95" y="260648"/>
            <a:ext cx="8941905" cy="1224136"/>
          </a:xfrm>
          <a:effectLst/>
        </p:spPr>
        <p:txBody>
          <a:bodyPr>
            <a:noAutofit/>
          </a:bodyPr>
          <a:lstStyle/>
          <a:p>
            <a:r>
              <a:rPr lang="bg-BG" sz="2800" dirty="0" smtClean="0">
                <a:latin typeface="Book Antiqua" panose="02040602050305030304" pitchFamily="18" charset="0"/>
              </a:rPr>
              <a:t>КОНСТИТУЦИЯ НА РЕПУБЛИКА БЪЛГАРИЯ</a:t>
            </a:r>
            <a:r>
              <a:rPr lang="bg-BG" sz="4400" dirty="0"/>
              <a:t/>
            </a:r>
            <a:br>
              <a:rPr lang="bg-BG" sz="4400" dirty="0"/>
            </a:br>
            <a:endParaRPr lang="bg-BG" sz="4400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784976" cy="60932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g-BG" dirty="0" smtClean="0">
                <a:latin typeface="Book Antiqua" panose="02040602050305030304" pitchFamily="18" charset="0"/>
              </a:rPr>
              <a:t>Глава </a:t>
            </a:r>
            <a:r>
              <a:rPr lang="bg-BG" dirty="0">
                <a:latin typeface="Book Antiqua" panose="02040602050305030304" pitchFamily="18" charset="0"/>
              </a:rPr>
              <a:t>втора.</a:t>
            </a:r>
            <a:br>
              <a:rPr lang="bg-BG" dirty="0">
                <a:latin typeface="Book Antiqua" panose="02040602050305030304" pitchFamily="18" charset="0"/>
              </a:rPr>
            </a:br>
            <a:r>
              <a:rPr lang="bg-BG" dirty="0">
                <a:latin typeface="Book Antiqua" panose="02040602050305030304" pitchFamily="18" charset="0"/>
              </a:rPr>
              <a:t>ОСНОВНИ ПРАВА И ЗАДЪЛЖЕНИЯ НА ГРАЖДАНИТЕ</a:t>
            </a:r>
          </a:p>
          <a:p>
            <a:pPr marL="0" indent="0">
              <a:buNone/>
            </a:pPr>
            <a:r>
              <a:rPr lang="bg-BG" b="1" dirty="0">
                <a:latin typeface="Book Antiqua" panose="02040602050305030304" pitchFamily="18" charset="0"/>
              </a:rPr>
              <a:t>Чл. 48.</a:t>
            </a:r>
            <a:r>
              <a:rPr lang="bg-BG" dirty="0">
                <a:latin typeface="Book Antiqua" panose="02040602050305030304" pitchFamily="18" charset="0"/>
              </a:rPr>
              <a:t> (1) Гражданите имат право на труд. Държавата се грижи за създаване на условия за осъществяване на това право.</a:t>
            </a:r>
          </a:p>
          <a:p>
            <a:pPr marL="0" indent="0">
              <a:buNone/>
            </a:pPr>
            <a:r>
              <a:rPr lang="bg-BG" dirty="0" smtClean="0">
                <a:latin typeface="Book Antiqua" panose="02040602050305030304" pitchFamily="18" charset="0"/>
              </a:rPr>
              <a:t>	(</a:t>
            </a:r>
            <a:r>
              <a:rPr lang="bg-BG" dirty="0">
                <a:latin typeface="Book Antiqua" panose="02040602050305030304" pitchFamily="18" charset="0"/>
              </a:rPr>
              <a:t>2) Държавата създава условия за осъществяване на правото на труд на лицата с физически и психически увреждания.</a:t>
            </a:r>
          </a:p>
          <a:p>
            <a:pPr marL="0" indent="0">
              <a:buNone/>
            </a:pPr>
            <a:r>
              <a:rPr lang="bg-BG" dirty="0" smtClean="0">
                <a:latin typeface="Book Antiqua" panose="02040602050305030304" pitchFamily="18" charset="0"/>
              </a:rPr>
              <a:t>	(</a:t>
            </a:r>
            <a:r>
              <a:rPr lang="bg-BG" dirty="0">
                <a:latin typeface="Book Antiqua" panose="02040602050305030304" pitchFamily="18" charset="0"/>
              </a:rPr>
              <a:t>3) Всеки гражданин свободно избира своята професия и място на работа.</a:t>
            </a:r>
          </a:p>
          <a:p>
            <a:pPr marL="0" indent="0">
              <a:buNone/>
            </a:pPr>
            <a:r>
              <a:rPr lang="bg-BG" dirty="0" smtClean="0">
                <a:latin typeface="Book Antiqua" panose="02040602050305030304" pitchFamily="18" charset="0"/>
              </a:rPr>
              <a:t>	(</a:t>
            </a:r>
            <a:r>
              <a:rPr lang="bg-BG" dirty="0">
                <a:latin typeface="Book Antiqua" panose="02040602050305030304" pitchFamily="18" charset="0"/>
              </a:rPr>
              <a:t>4) Никой не може да бъде заставян да извършва принудителен труд.</a:t>
            </a:r>
          </a:p>
          <a:p>
            <a:pPr marL="0" indent="0">
              <a:buNone/>
            </a:pPr>
            <a:r>
              <a:rPr lang="bg-BG" dirty="0" smtClean="0">
                <a:latin typeface="Book Antiqua" panose="02040602050305030304" pitchFamily="18" charset="0"/>
              </a:rPr>
              <a:t>	(</a:t>
            </a:r>
            <a:r>
              <a:rPr lang="bg-BG" dirty="0">
                <a:latin typeface="Book Antiqua" panose="02040602050305030304" pitchFamily="18" charset="0"/>
              </a:rPr>
              <a:t>5) </a:t>
            </a:r>
            <a:r>
              <a:rPr lang="bg-BG" b="1" dirty="0">
                <a:latin typeface="Book Antiqua" panose="02040602050305030304" pitchFamily="18" charset="0"/>
              </a:rPr>
              <a:t>Работниците и служителите имат право на здравословни и безопасни условия на труд,</a:t>
            </a:r>
            <a:r>
              <a:rPr lang="bg-BG" dirty="0">
                <a:latin typeface="Book Antiqua" panose="02040602050305030304" pitchFamily="18" charset="0"/>
              </a:rPr>
              <a:t> на минимално трудово възнаграждение и на заплащане, съответстващо на извършената работа, както и на почивка и отпуск при условия и по ред, определени със закон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60383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20472" cy="720080"/>
          </a:xfrm>
          <a:effectLst/>
        </p:spPr>
        <p:txBody>
          <a:bodyPr>
            <a:noAutofit/>
          </a:bodyPr>
          <a:lstStyle/>
          <a:p>
            <a:r>
              <a:rPr lang="bg-BG" sz="2800" dirty="0" smtClean="0">
                <a:latin typeface="Book Antiqua" panose="02040602050305030304" pitchFamily="18" charset="0"/>
              </a:rPr>
              <a:t>КОДЕКС ТА ТРУДА</a:t>
            </a:r>
            <a:endParaRPr lang="bg-BG" sz="2800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5172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sz="2800" dirty="0">
              <a:latin typeface="Book Antiqua" panose="02040602050305030304" pitchFamily="18" charset="0"/>
            </a:endParaRPr>
          </a:p>
          <a:p>
            <a:endParaRPr lang="bg-BG" sz="2400" dirty="0">
              <a:latin typeface="Book Antiqua" panose="02040602050305030304" pitchFamily="18" charset="0"/>
            </a:endParaRPr>
          </a:p>
          <a:p>
            <a:endParaRPr lang="bg-BG" dirty="0"/>
          </a:p>
        </p:txBody>
      </p:sp>
      <p:sp>
        <p:nvSpPr>
          <p:cNvPr id="5" name="Rectangle 4"/>
          <p:cNvSpPr/>
          <p:nvPr/>
        </p:nvSpPr>
        <p:spPr>
          <a:xfrm>
            <a:off x="323528" y="908720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Book Antiqua" panose="02040602050305030304" pitchFamily="18" charset="0"/>
              </a:rPr>
              <a:t>Глава </a:t>
            </a:r>
            <a:r>
              <a:rPr lang="ru-RU" sz="2000" dirty="0" err="1">
                <a:latin typeface="Book Antiqua" panose="02040602050305030304" pitchFamily="18" charset="0"/>
              </a:rPr>
              <a:t>тринадесета</a:t>
            </a:r>
            <a:r>
              <a:rPr lang="ru-RU" sz="2000" dirty="0">
                <a:latin typeface="Book Antiqua" panose="02040602050305030304" pitchFamily="18" charset="0"/>
              </a:rPr>
              <a:t>.</a:t>
            </a:r>
            <a:br>
              <a:rPr lang="ru-RU" sz="2000" dirty="0">
                <a:latin typeface="Book Antiqua" panose="02040602050305030304" pitchFamily="18" charset="0"/>
              </a:rPr>
            </a:br>
            <a:r>
              <a:rPr lang="ru-RU" sz="2000" dirty="0">
                <a:latin typeface="Book Antiqua" panose="02040602050305030304" pitchFamily="18" charset="0"/>
              </a:rPr>
              <a:t>ЗДРАВОСЛОВНИ И БЕЗОПАСНИ УСЛОВИЯ НА ТРУДА</a:t>
            </a:r>
            <a:endParaRPr lang="ru-RU" sz="2000" dirty="0">
              <a:effectLst/>
              <a:latin typeface="Book Antiqua" panose="020406020503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61660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Book Antiqua" panose="02040602050305030304" pitchFamily="18" charset="0"/>
              </a:rPr>
              <a:t>Чл. 275.</a:t>
            </a:r>
            <a:r>
              <a:rPr lang="ru-RU" sz="2000" dirty="0">
                <a:latin typeface="Book Antiqua" panose="02040602050305030304" pitchFamily="18" charset="0"/>
              </a:rPr>
              <a:t> (Изм. - ДВ, </a:t>
            </a:r>
            <a:r>
              <a:rPr lang="ru-RU" sz="2000" dirty="0" err="1">
                <a:latin typeface="Book Antiqua" panose="02040602050305030304" pitchFamily="18" charset="0"/>
              </a:rPr>
              <a:t>бр</a:t>
            </a:r>
            <a:r>
              <a:rPr lang="ru-RU" sz="2000" dirty="0">
                <a:latin typeface="Book Antiqua" panose="02040602050305030304" pitchFamily="18" charset="0"/>
              </a:rPr>
              <a:t>. 100 от 1992 г.) (1) (Изм. - ДВ, </a:t>
            </a:r>
            <a:r>
              <a:rPr lang="ru-RU" sz="2000" dirty="0" err="1">
                <a:latin typeface="Book Antiqua" panose="02040602050305030304" pitchFamily="18" charset="0"/>
              </a:rPr>
              <a:t>бр</a:t>
            </a:r>
            <a:r>
              <a:rPr lang="ru-RU" sz="2000" dirty="0">
                <a:latin typeface="Book Antiqua" panose="02040602050305030304" pitchFamily="18" charset="0"/>
              </a:rPr>
              <a:t>. 25 от 2001 г., в сила от 31.03.2001 г.) </a:t>
            </a:r>
            <a:r>
              <a:rPr lang="ru-RU" sz="2000" dirty="0" err="1">
                <a:latin typeface="Book Antiqua" panose="02040602050305030304" pitchFamily="18" charset="0"/>
              </a:rPr>
              <a:t>Работодателят</a:t>
            </a:r>
            <a:r>
              <a:rPr lang="ru-RU" sz="2000" dirty="0">
                <a:latin typeface="Book Antiqua" panose="02040602050305030304" pitchFamily="18" charset="0"/>
              </a:rPr>
              <a:t> е </a:t>
            </a:r>
            <a:r>
              <a:rPr lang="ru-RU" sz="2000" dirty="0" err="1">
                <a:latin typeface="Book Antiqua" panose="02040602050305030304" pitchFamily="18" charset="0"/>
              </a:rPr>
              <a:t>длъжен</a:t>
            </a:r>
            <a:r>
              <a:rPr lang="ru-RU" sz="2000" dirty="0">
                <a:latin typeface="Book Antiqua" panose="02040602050305030304" pitchFamily="18" charset="0"/>
              </a:rPr>
              <a:t> да </a:t>
            </a:r>
            <a:r>
              <a:rPr lang="ru-RU" sz="2000" dirty="0" err="1">
                <a:latin typeface="Book Antiqua" panose="02040602050305030304" pitchFamily="18" charset="0"/>
              </a:rPr>
              <a:t>осигури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здравословни</a:t>
            </a:r>
            <a:r>
              <a:rPr lang="ru-RU" sz="2000" dirty="0">
                <a:latin typeface="Book Antiqua" panose="02040602050305030304" pitchFamily="18" charset="0"/>
              </a:rPr>
              <a:t> и </a:t>
            </a:r>
            <a:r>
              <a:rPr lang="ru-RU" sz="2000" dirty="0" err="1">
                <a:latin typeface="Book Antiqua" panose="02040602050305030304" pitchFamily="18" charset="0"/>
              </a:rPr>
              <a:t>безопасни</a:t>
            </a:r>
            <a:r>
              <a:rPr lang="ru-RU" sz="2000" dirty="0">
                <a:latin typeface="Book Antiqua" panose="02040602050305030304" pitchFamily="18" charset="0"/>
              </a:rPr>
              <a:t> условия на труд, </a:t>
            </a:r>
            <a:r>
              <a:rPr lang="ru-RU" sz="2000" dirty="0" err="1">
                <a:latin typeface="Book Antiqua" panose="02040602050305030304" pitchFamily="18" charset="0"/>
              </a:rPr>
              <a:t>така</a:t>
            </a:r>
            <a:r>
              <a:rPr lang="ru-RU" sz="2000" dirty="0">
                <a:latin typeface="Book Antiqua" panose="02040602050305030304" pitchFamily="18" charset="0"/>
              </a:rPr>
              <a:t> че </a:t>
            </a:r>
            <a:r>
              <a:rPr lang="ru-RU" sz="2000" dirty="0" err="1">
                <a:latin typeface="Book Antiqua" panose="02040602050305030304" pitchFamily="18" charset="0"/>
              </a:rPr>
              <a:t>опасностите</a:t>
            </a:r>
            <a:r>
              <a:rPr lang="ru-RU" sz="2000" dirty="0">
                <a:latin typeface="Book Antiqua" panose="02040602050305030304" pitchFamily="18" charset="0"/>
              </a:rPr>
              <a:t> за живота и здравето на работника или служителя да </a:t>
            </a:r>
            <a:r>
              <a:rPr lang="ru-RU" sz="2000" dirty="0" err="1">
                <a:latin typeface="Book Antiqua" panose="02040602050305030304" pitchFamily="18" charset="0"/>
              </a:rPr>
              <a:t>бъдат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отстранени</a:t>
            </a:r>
            <a:r>
              <a:rPr lang="ru-RU" sz="2000" dirty="0">
                <a:latin typeface="Book Antiqua" panose="02040602050305030304" pitchFamily="18" charset="0"/>
              </a:rPr>
              <a:t>, </a:t>
            </a:r>
            <a:r>
              <a:rPr lang="ru-RU" sz="2000" dirty="0" err="1">
                <a:latin typeface="Book Antiqua" panose="02040602050305030304" pitchFamily="18" charset="0"/>
              </a:rPr>
              <a:t>ограничени</a:t>
            </a:r>
            <a:r>
              <a:rPr lang="ru-RU" sz="2000" dirty="0">
                <a:latin typeface="Book Antiqua" panose="02040602050305030304" pitchFamily="18" charset="0"/>
              </a:rPr>
              <a:t> или </a:t>
            </a:r>
            <a:r>
              <a:rPr lang="ru-RU" sz="2000" dirty="0" err="1">
                <a:latin typeface="Book Antiqua" panose="02040602050305030304" pitchFamily="18" charset="0"/>
              </a:rPr>
              <a:t>намалени</a:t>
            </a:r>
            <a:r>
              <a:rPr lang="ru-RU" sz="2000" dirty="0">
                <a:latin typeface="Book Antiqua" panose="02040602050305030304" pitchFamily="18" charset="0"/>
              </a:rPr>
              <a:t>.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(2) (Изм. - ДВ, </a:t>
            </a:r>
            <a:r>
              <a:rPr lang="ru-RU" sz="2000" dirty="0" err="1">
                <a:latin typeface="Book Antiqua" panose="02040602050305030304" pitchFamily="18" charset="0"/>
              </a:rPr>
              <a:t>бр</a:t>
            </a:r>
            <a:r>
              <a:rPr lang="ru-RU" sz="2000" dirty="0">
                <a:latin typeface="Book Antiqua" panose="02040602050305030304" pitchFamily="18" charset="0"/>
              </a:rPr>
              <a:t>. 25 от 2001 г., в сила от 31.03.2001 г.) </a:t>
            </a:r>
            <a:r>
              <a:rPr lang="ru-RU" sz="2000" dirty="0" err="1">
                <a:latin typeface="Book Antiqua" panose="02040602050305030304" pitchFamily="18" charset="0"/>
              </a:rPr>
              <a:t>Органите</a:t>
            </a:r>
            <a:r>
              <a:rPr lang="ru-RU" sz="2000" dirty="0">
                <a:latin typeface="Book Antiqua" panose="02040602050305030304" pitchFamily="18" charset="0"/>
              </a:rPr>
              <a:t> на </a:t>
            </a:r>
            <a:r>
              <a:rPr lang="ru-RU" sz="2000" dirty="0" err="1">
                <a:latin typeface="Book Antiqua" panose="02040602050305030304" pitchFamily="18" charset="0"/>
              </a:rPr>
              <a:t>изпълнителната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власт</a:t>
            </a:r>
            <a:r>
              <a:rPr lang="ru-RU" sz="2000" dirty="0">
                <a:latin typeface="Book Antiqua" panose="02040602050305030304" pitchFamily="18" charset="0"/>
              </a:rPr>
              <a:t> в </a:t>
            </a:r>
            <a:r>
              <a:rPr lang="ru-RU" sz="2000" dirty="0" err="1">
                <a:latin typeface="Book Antiqua" panose="02040602050305030304" pitchFamily="18" charset="0"/>
              </a:rPr>
              <a:t>рамките</a:t>
            </a:r>
            <a:r>
              <a:rPr lang="ru-RU" sz="2000" dirty="0">
                <a:latin typeface="Book Antiqua" panose="02040602050305030304" pitchFamily="18" charset="0"/>
              </a:rPr>
              <a:t> на </a:t>
            </a:r>
            <a:r>
              <a:rPr lang="ru-RU" sz="2000" dirty="0" err="1">
                <a:latin typeface="Book Antiqua" panose="02040602050305030304" pitchFamily="18" charset="0"/>
              </a:rPr>
              <a:t>своите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правомощия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осъществяват</a:t>
            </a:r>
            <a:r>
              <a:rPr lang="ru-RU" sz="2000" dirty="0"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latin typeface="Book Antiqua" panose="02040602050305030304" pitchFamily="18" charset="0"/>
              </a:rPr>
              <a:t>държавната</a:t>
            </a:r>
            <a:r>
              <a:rPr lang="ru-RU" sz="2000" dirty="0">
                <a:latin typeface="Book Antiqua" panose="02040602050305030304" pitchFamily="18" charset="0"/>
              </a:rPr>
              <a:t> политика по </a:t>
            </a:r>
            <a:r>
              <a:rPr lang="ru-RU" sz="2000" dirty="0" err="1">
                <a:latin typeface="Book Antiqua" panose="02040602050305030304" pitchFamily="18" charset="0"/>
              </a:rPr>
              <a:t>осигуряването</a:t>
            </a:r>
            <a:r>
              <a:rPr lang="ru-RU" sz="2000" dirty="0">
                <a:latin typeface="Book Antiqua" panose="02040602050305030304" pitchFamily="18" charset="0"/>
              </a:rPr>
              <a:t> на </a:t>
            </a:r>
            <a:r>
              <a:rPr lang="ru-RU" sz="2000" dirty="0" err="1">
                <a:latin typeface="Book Antiqua" panose="02040602050305030304" pitchFamily="18" charset="0"/>
              </a:rPr>
              <a:t>здравословни</a:t>
            </a:r>
            <a:r>
              <a:rPr lang="ru-RU" sz="2000" dirty="0">
                <a:latin typeface="Book Antiqua" panose="02040602050305030304" pitchFamily="18" charset="0"/>
              </a:rPr>
              <a:t> и </a:t>
            </a:r>
            <a:r>
              <a:rPr lang="ru-RU" sz="2000" dirty="0" err="1">
                <a:latin typeface="Book Antiqua" panose="02040602050305030304" pitchFamily="18" charset="0"/>
              </a:rPr>
              <a:t>безопасни</a:t>
            </a:r>
            <a:r>
              <a:rPr lang="ru-RU" sz="2000" dirty="0">
                <a:latin typeface="Book Antiqua" panose="02040602050305030304" pitchFamily="18" charset="0"/>
              </a:rPr>
              <a:t> условия на труд</a:t>
            </a:r>
            <a:r>
              <a:rPr lang="ru-RU" sz="2000" dirty="0" smtClean="0">
                <a:latin typeface="Book Antiqua" panose="02040602050305030304" pitchFamily="18" charset="0"/>
              </a:rPr>
              <a:t>.</a:t>
            </a:r>
          </a:p>
          <a:p>
            <a:r>
              <a:rPr lang="ru-RU" sz="2000" dirty="0" smtClean="0">
                <a:effectLst/>
                <a:latin typeface="Book Antiqua" panose="02040602050305030304" pitchFamily="18" charset="0"/>
              </a:rPr>
              <a:t>В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отделни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членове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са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latin typeface="Book Antiqua" panose="02040602050305030304" pitchFamily="18" charset="0"/>
              </a:rPr>
              <a:t>р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егламентирани</a:t>
            </a:r>
            <a:r>
              <a:rPr lang="ru-RU" sz="2000" dirty="0" smtClean="0">
                <a:latin typeface="Book Antiqua" panose="0204060205030503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Book Antiqua" panose="02040602050305030304" pitchFamily="18" charset="0"/>
              </a:rPr>
              <a:t>Провеждане</a:t>
            </a:r>
            <a:r>
              <a:rPr lang="ru-RU" sz="2000" dirty="0" smtClean="0">
                <a:latin typeface="Book Antiqua" panose="02040602050305030304" pitchFamily="18" charset="0"/>
              </a:rPr>
              <a:t> на инструктаж и обучение по </a:t>
            </a:r>
            <a:r>
              <a:rPr lang="ru-RU" sz="2000" dirty="0" err="1" smtClean="0">
                <a:latin typeface="Book Antiqua" panose="02040602050305030304" pitchFamily="18" charset="0"/>
              </a:rPr>
              <a:t>безопасни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latin typeface="Book Antiqua" panose="02040602050305030304" pitchFamily="18" charset="0"/>
              </a:rPr>
              <a:t>методи</a:t>
            </a:r>
            <a:r>
              <a:rPr lang="ru-RU" sz="2000" dirty="0" smtClean="0">
                <a:latin typeface="Book Antiqua" panose="02040602050305030304" pitchFamily="18" charset="0"/>
              </a:rPr>
              <a:t> на работа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Осигуряване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социално-битово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и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медицинско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обслужване</a:t>
            </a:r>
            <a:endParaRPr lang="ru-RU" sz="2000" dirty="0" smtClean="0">
              <a:effectLst/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Book Antiqua" panose="02040602050305030304" pitchFamily="18" charset="0"/>
              </a:rPr>
              <a:t>Предоставяне</a:t>
            </a:r>
            <a:r>
              <a:rPr lang="ru-RU" sz="2000" dirty="0" smtClean="0"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latin typeface="Book Antiqua" panose="02040602050305030304" pitchFamily="18" charset="0"/>
              </a:rPr>
              <a:t>специално</a:t>
            </a:r>
            <a:r>
              <a:rPr lang="ru-RU" sz="2000" dirty="0" smtClean="0">
                <a:latin typeface="Book Antiqua" panose="02040602050305030304" pitchFamily="18" charset="0"/>
              </a:rPr>
              <a:t> облекло и </a:t>
            </a:r>
            <a:r>
              <a:rPr lang="ru-RU" sz="2000" dirty="0" err="1" smtClean="0">
                <a:latin typeface="Book Antiqua" panose="02040602050305030304" pitchFamily="18" charset="0"/>
              </a:rPr>
              <a:t>лични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latin typeface="Book Antiqua" panose="02040602050305030304" pitchFamily="18" charset="0"/>
              </a:rPr>
              <a:t>предпазни</a:t>
            </a:r>
            <a:r>
              <a:rPr lang="ru-RU" sz="2000" dirty="0" smtClean="0">
                <a:latin typeface="Book Antiqua" panose="02040602050305030304" pitchFamily="18" charset="0"/>
              </a:rPr>
              <a:t> средства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Безплатна</a:t>
            </a:r>
            <a:r>
              <a:rPr lang="ru-RU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effectLst/>
                <a:latin typeface="Book Antiqua" panose="02040602050305030304" pitchFamily="18" charset="0"/>
              </a:rPr>
              <a:t>храна</a:t>
            </a:r>
            <a:endParaRPr lang="ru-RU" sz="2000" dirty="0" smtClean="0">
              <a:effectLst/>
              <a:latin typeface="Book Antiqua" panose="020406020503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Book Antiqua" panose="02040602050305030304" pitchFamily="18" charset="0"/>
              </a:rPr>
              <a:t>Ограничаване</a:t>
            </a:r>
            <a:r>
              <a:rPr lang="ru-RU" sz="2000" dirty="0" smtClean="0">
                <a:latin typeface="Book Antiqua" panose="02040602050305030304" pitchFamily="18" charset="0"/>
              </a:rPr>
              <a:t> на </a:t>
            </a:r>
            <a:r>
              <a:rPr lang="ru-RU" sz="2000" dirty="0" err="1" smtClean="0">
                <a:latin typeface="Book Antiqua" panose="02040602050305030304" pitchFamily="18" charset="0"/>
              </a:rPr>
              <a:t>времето</a:t>
            </a:r>
            <a:r>
              <a:rPr lang="ru-RU" sz="2000" dirty="0" smtClean="0">
                <a:latin typeface="Book Antiqua" panose="02040602050305030304" pitchFamily="18" charset="0"/>
              </a:rPr>
              <a:t>, </a:t>
            </a:r>
            <a:r>
              <a:rPr lang="ru-RU" sz="2000" dirty="0" err="1" smtClean="0">
                <a:latin typeface="Book Antiqua" panose="02040602050305030304" pitchFamily="18" charset="0"/>
              </a:rPr>
              <a:t>прекарано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latin typeface="Book Antiqua" panose="02040602050305030304" pitchFamily="18" charset="0"/>
              </a:rPr>
              <a:t>във</a:t>
            </a:r>
            <a:r>
              <a:rPr lang="ru-RU" sz="2000" dirty="0" smtClean="0">
                <a:latin typeface="Book Antiqua" panose="02040602050305030304" pitchFamily="18" charset="0"/>
              </a:rPr>
              <a:t> вредна среда и др.</a:t>
            </a:r>
            <a:endParaRPr lang="ru-RU" sz="2000" dirty="0"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1057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g-BG" sz="2800" dirty="0" smtClean="0">
                <a:latin typeface="Book Antiqua" panose="02040602050305030304" pitchFamily="18" charset="0"/>
              </a:rPr>
              <a:t>ЗАКОН ЗА ЗДРАВЕТО</a:t>
            </a:r>
            <a:endParaRPr lang="bg-BG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bg-BG" sz="9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dirty="0"/>
              <a:t>Глава втора.</a:t>
            </a:r>
            <a:br>
              <a:rPr lang="ru-RU" dirty="0"/>
            </a:br>
            <a:r>
              <a:rPr lang="ru-RU" dirty="0" smtClean="0"/>
              <a:t>ДЕЙНОСТИ </a:t>
            </a:r>
            <a:r>
              <a:rPr lang="ru-RU" dirty="0"/>
              <a:t>ПО ОПАЗВАНЕ НА </a:t>
            </a:r>
            <a:r>
              <a:rPr lang="ru-RU" dirty="0" smtClean="0"/>
              <a:t>ЗДРАВЕТО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Раздел IV.</a:t>
            </a:r>
            <a:br>
              <a:rPr lang="bg-BG" dirty="0"/>
            </a:br>
            <a:r>
              <a:rPr lang="bg-BG" dirty="0"/>
              <a:t>Дейности за въздействие върху рискови за здравето фактори</a:t>
            </a:r>
          </a:p>
          <a:p>
            <a:pPr marL="0" indent="0">
              <a:buNone/>
            </a:pPr>
            <a:r>
              <a:rPr lang="bg-BG" b="1" dirty="0"/>
              <a:t>Чл. 56.</a:t>
            </a:r>
            <a:r>
              <a:rPr lang="bg-BG" dirty="0"/>
              <a:t> (Изм. - ДВ, бр. 40 от 2012 г., в сила от 01.06.2012 г.) (1) Забранява се тютюнопушенето в закритите обществени места, включително обществения транспорт и закритите работни помещения.</a:t>
            </a:r>
          </a:p>
          <a:p>
            <a:pPr marL="0" indent="0">
              <a:buNone/>
            </a:pPr>
            <a:r>
              <a:rPr lang="bg-BG" b="1" dirty="0"/>
              <a:t>(2) Забранява се тютюнопушенето и в помещенията с обособени работни места, където се полага труд, както и в помещенията към тях със спомагателно и обслужващо предназначение.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Нарушителите на забраната за тютюнопушене се наказват с глоба от 50 до 100 лв., а при повторно извършване на същото нарушение - от 100 до 300 лв.</a:t>
            </a:r>
          </a:p>
          <a:p>
            <a:pPr marL="0" indent="0">
              <a:buNone/>
            </a:pPr>
            <a:r>
              <a:rPr lang="bg-BG" dirty="0"/>
              <a:t>Ако нарушителите са юридически лица, се наказват с имуществени санкции в размер от 500 до 1500 лв., а при повторно нарушение - от 3000 до 10 000 лв.</a:t>
            </a:r>
          </a:p>
          <a:p>
            <a:pPr marL="0" indent="0">
              <a:buNone/>
            </a:pPr>
            <a:r>
              <a:rPr lang="bg-BG" dirty="0"/>
              <a:t> 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7944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g-BG" sz="2800" dirty="0" smtClean="0">
                <a:latin typeface="Book Antiqua" panose="02040602050305030304" pitchFamily="18" charset="0"/>
              </a:rPr>
              <a:t>ЗАКОН ЗА ЗДРАВЕТО</a:t>
            </a:r>
            <a:endParaRPr lang="bg-BG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bg-BG" sz="9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dirty="0"/>
              <a:t>Глава втора.</a:t>
            </a:r>
            <a:br>
              <a:rPr lang="ru-RU" dirty="0"/>
            </a:br>
            <a:r>
              <a:rPr lang="ru-RU" dirty="0" smtClean="0"/>
              <a:t>ДЕЙНОСТИ </a:t>
            </a:r>
            <a:r>
              <a:rPr lang="ru-RU" dirty="0"/>
              <a:t>ПО ОПАЗВАНЕ НА </a:t>
            </a:r>
            <a:r>
              <a:rPr lang="ru-RU" dirty="0" smtClean="0"/>
              <a:t>ЗДРАВЕТО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Раздел VI.</a:t>
            </a:r>
            <a:br>
              <a:rPr lang="bg-BG" dirty="0"/>
            </a:br>
            <a:r>
              <a:rPr lang="bg-BG" dirty="0"/>
              <a:t>Защита от въздействието на йонизиращи лъчения</a:t>
            </a:r>
          </a:p>
          <a:p>
            <a:pPr marL="0" indent="0">
              <a:buNone/>
            </a:pPr>
            <a:r>
              <a:rPr lang="bg-BG" b="1" dirty="0"/>
              <a:t>Чл. 64.</a:t>
            </a:r>
            <a:r>
              <a:rPr lang="bg-BG" dirty="0"/>
              <a:t> (1) Защитата на лицата от въздействието на йонизиращи лъчения се осъществява при спазване на принципите за радиационна защита в съответствие с този закон и Закона за безопасно използване на ядрената енергия.</a:t>
            </a:r>
          </a:p>
          <a:p>
            <a:pPr marL="0" indent="0">
              <a:buNone/>
            </a:pPr>
            <a:r>
              <a:rPr lang="bg-BG" dirty="0"/>
              <a:t>(2) Защитата по ал. 1 включва:</a:t>
            </a:r>
          </a:p>
          <a:p>
            <a:pPr marL="0" indent="0">
              <a:buNone/>
            </a:pPr>
            <a:r>
              <a:rPr lang="bg-BG" dirty="0"/>
              <a:t>1. контрол на факторите на работната и жизнената среда за определяне и намаляване на облъчването на лица от източници на йонизиращи лъчения;</a:t>
            </a:r>
          </a:p>
          <a:p>
            <a:pPr marL="0" indent="0">
              <a:buNone/>
            </a:pPr>
            <a:r>
              <a:rPr lang="bg-BG" b="1" dirty="0"/>
              <a:t>2. медицинско наблюдение на лицата, които работят с източници на йонизиращи лъчения;</a:t>
            </a:r>
            <a:endParaRPr lang="bg-BG" dirty="0"/>
          </a:p>
          <a:p>
            <a:pPr marL="0" indent="0">
              <a:buNone/>
            </a:pPr>
            <a:r>
              <a:rPr lang="bg-BG" b="1" dirty="0"/>
              <a:t>3. </a:t>
            </a:r>
            <a:r>
              <a:rPr lang="bg-BG" b="1" dirty="0" err="1"/>
              <a:t>дозиметричен</a:t>
            </a:r>
            <a:r>
              <a:rPr lang="bg-BG" b="1" dirty="0"/>
              <a:t> контрол за определяне на вътрешното и външното облъчване на лицата, които работят с източници на йонизиращи лъчения;</a:t>
            </a:r>
            <a:endParaRPr lang="bg-BG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878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здравето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568952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bg-BG" sz="9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dirty="0"/>
              <a:t>Глава втора.</a:t>
            </a:r>
            <a:br>
              <a:rPr lang="ru-RU" dirty="0"/>
            </a:br>
            <a:r>
              <a:rPr lang="ru-RU" dirty="0" smtClean="0"/>
              <a:t>ДЕЙНОСТИ </a:t>
            </a:r>
            <a:r>
              <a:rPr lang="ru-RU" dirty="0"/>
              <a:t>ПО ОПАЗВАНЕ НА </a:t>
            </a:r>
            <a:r>
              <a:rPr lang="ru-RU" dirty="0" smtClean="0"/>
              <a:t>ЗДРАВЕТО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Раздел VII.</a:t>
            </a:r>
            <a:br>
              <a:rPr lang="bg-BG" dirty="0"/>
            </a:br>
            <a:r>
              <a:rPr lang="bg-BG" dirty="0"/>
              <a:t>Защита на здравето на гражданите при извършване на дейности с азбест и </a:t>
            </a:r>
            <a:r>
              <a:rPr lang="bg-BG" dirty="0" err="1"/>
              <a:t>азбестосъдържащи</a:t>
            </a:r>
            <a:r>
              <a:rPr lang="bg-BG" dirty="0"/>
              <a:t> материали</a:t>
            </a:r>
          </a:p>
          <a:p>
            <a:pPr marL="0" indent="0">
              <a:buNone/>
            </a:pPr>
            <a:r>
              <a:rPr lang="bg-BG" b="1" dirty="0"/>
              <a:t>Чл. 73.</a:t>
            </a:r>
            <a:r>
              <a:rPr lang="bg-BG" dirty="0"/>
              <a:t> (1) (Изм. - ДВ, бр. 59 от 2006 г., в сила от 21.07.2006 г., изм. - ДВ, бр. 98 от 2010 г., в сила от 01.</a:t>
            </a:r>
            <a:r>
              <a:rPr lang="bg-BG" dirty="0" err="1"/>
              <a:t>01</a:t>
            </a:r>
            <a:r>
              <a:rPr lang="bg-BG" dirty="0"/>
              <a:t>.2011 г.) Дейностите по разрушаване или отстраняване на азбест и/или </a:t>
            </a:r>
            <a:r>
              <a:rPr lang="bg-BG" dirty="0" err="1"/>
              <a:t>азбестосъдържащи</a:t>
            </a:r>
            <a:r>
              <a:rPr lang="bg-BG" dirty="0"/>
              <a:t> материали от сгради, конструкции, предприятия, инсталации или кораби се извършват след получаване на разрешение от директора на регионалната здравна инспекция, на чиято територия се извършват.</a:t>
            </a:r>
          </a:p>
          <a:p>
            <a:pPr marL="0" indent="0">
              <a:buNone/>
            </a:pPr>
            <a:r>
              <a:rPr lang="bg-BG" dirty="0"/>
              <a:t>(2) (Изм. - ДВ, бр. 59 от 2006 г., в сила от 21.07.2006 г., изм. - ДВ, бр. 98 от 2010 г., в сила от 01.</a:t>
            </a:r>
            <a:r>
              <a:rPr lang="bg-BG" dirty="0" err="1"/>
              <a:t>01</a:t>
            </a:r>
            <a:r>
              <a:rPr lang="bg-BG" dirty="0"/>
              <a:t>.2011 г.) За получаване на разрешение заинтересованото лице подава в регионалната здравна инспекция:</a:t>
            </a:r>
          </a:p>
          <a:p>
            <a:pPr marL="0" indent="0">
              <a:buNone/>
            </a:pPr>
            <a:r>
              <a:rPr lang="bg-BG" dirty="0"/>
              <a:t>1. заявление за издаване на разрешение;</a:t>
            </a:r>
          </a:p>
          <a:p>
            <a:pPr marL="0" indent="0">
              <a:buNone/>
            </a:pPr>
            <a:r>
              <a:rPr lang="bg-BG" dirty="0"/>
              <a:t>2. </a:t>
            </a:r>
            <a:r>
              <a:rPr lang="bg-BG" b="1" dirty="0"/>
              <a:t>план за работата, съдържащ конкретни мерки за осигуряване на здравето и безопасността на работниците и служителите на работното място;</a:t>
            </a:r>
            <a:endParaRPr lang="bg-BG" dirty="0"/>
          </a:p>
          <a:p>
            <a:pPr marL="0" indent="0">
              <a:buNone/>
            </a:pPr>
            <a:r>
              <a:rPr lang="bg-BG" b="1" dirty="0"/>
              <a:t>3. списък на ангажираните работници и служители;</a:t>
            </a:r>
            <a:endParaRPr lang="bg-BG" dirty="0"/>
          </a:p>
          <a:p>
            <a:pPr marL="0" indent="0">
              <a:buNone/>
            </a:pPr>
            <a:r>
              <a:rPr lang="bg-BG" b="1" dirty="0"/>
              <a:t>4. удостоверение за обучение на работниците и служителите.</a:t>
            </a:r>
            <a:endParaRPr lang="bg-BG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3218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86409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g-BG" sz="4400" dirty="0" smtClean="0">
                <a:latin typeface="Book Antiqua" panose="02040602050305030304" pitchFamily="18" charset="0"/>
              </a:rPr>
              <a:t>Закон за здравословни и безопасни условия на труд</a:t>
            </a:r>
            <a:r>
              <a:rPr lang="en-US" sz="4400" dirty="0" smtClean="0">
                <a:latin typeface="Book Antiqua" panose="02040602050305030304" pitchFamily="18" charset="0"/>
              </a:rPr>
              <a:t> (</a:t>
            </a:r>
            <a:r>
              <a:rPr lang="bg-BG" sz="4400" dirty="0" smtClean="0">
                <a:latin typeface="Book Antiqua" panose="02040602050305030304" pitchFamily="18" charset="0"/>
              </a:rPr>
              <a:t>ЗЗБУТ</a:t>
            </a:r>
            <a:r>
              <a:rPr lang="en-US" sz="4400" dirty="0" smtClean="0">
                <a:latin typeface="Book Antiqua" panose="02040602050305030304" pitchFamily="18" charset="0"/>
              </a:rPr>
              <a:t>)</a:t>
            </a:r>
            <a:endParaRPr lang="bg-B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В българското законодателство </a:t>
            </a:r>
            <a:r>
              <a:rPr lang="bg-BG" sz="1900" dirty="0" smtClean="0">
                <a:latin typeface="Book Antiqua" panose="02040602050305030304" pitchFamily="18" charset="0"/>
              </a:rPr>
              <a:t>ЗЗБУТ </a:t>
            </a:r>
            <a:r>
              <a:rPr lang="bg-BG" sz="1900" dirty="0">
                <a:latin typeface="Book Antiqua" panose="02040602050305030304" pitchFamily="18" charset="0"/>
              </a:rPr>
              <a:t>в най-голяма степен е посветен на опазване здравето на </a:t>
            </a:r>
            <a:r>
              <a:rPr lang="bg-BG" sz="1900" dirty="0" smtClean="0">
                <a:latin typeface="Book Antiqua" panose="02040602050305030304" pitchFamily="18" charset="0"/>
              </a:rPr>
              <a:t>активното </a:t>
            </a:r>
            <a:r>
              <a:rPr lang="bg-BG" sz="1900" dirty="0">
                <a:latin typeface="Book Antiqua" panose="02040602050305030304" pitchFamily="18" charset="0"/>
              </a:rPr>
              <a:t>население, създаване на здравословни работни места и реализиране на </a:t>
            </a:r>
            <a:r>
              <a:rPr lang="bg-BG" sz="1900" dirty="0" err="1">
                <a:latin typeface="Book Antiqua" panose="02040602050305030304" pitchFamily="18" charset="0"/>
              </a:rPr>
              <a:t>здравнопромотивни</a:t>
            </a:r>
            <a:r>
              <a:rPr lang="bg-BG" sz="1900" dirty="0">
                <a:latin typeface="Book Antiqua" panose="02040602050305030304" pitchFamily="18" charset="0"/>
              </a:rPr>
              <a:t> дейности на работното място</a:t>
            </a:r>
            <a:r>
              <a:rPr lang="bg-BG" sz="1900" dirty="0" smtClean="0">
                <a:latin typeface="Book Antiqua" panose="02040602050305030304" pitchFamily="18" charset="0"/>
              </a:rPr>
              <a:t>.</a:t>
            </a:r>
          </a:p>
          <a:p>
            <a:pPr marL="0" indent="0" hangingPunct="0">
              <a:buNone/>
            </a:pPr>
            <a:r>
              <a:rPr lang="bg-BG" sz="1900" dirty="0">
                <a:latin typeface="Book Antiqua" panose="02040602050305030304" pitchFamily="18" charset="0"/>
              </a:rPr>
              <a:t>Глава първа.</a:t>
            </a:r>
            <a:br>
              <a:rPr lang="bg-BG" sz="1900" dirty="0">
                <a:latin typeface="Book Antiqua" panose="02040602050305030304" pitchFamily="18" charset="0"/>
              </a:rPr>
            </a:br>
            <a:r>
              <a:rPr lang="bg-BG" sz="1900" dirty="0">
                <a:latin typeface="Book Antiqua" panose="02040602050305030304" pitchFamily="18" charset="0"/>
              </a:rPr>
              <a:t>ОБЩИ ПОЛОЖЕНИЯ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Чл. 1. (Изм. - ДВ, бр. 40 от 2007 г.) (1) С този закон се уреждат правата и задълженията на държавата, работодателите, работещите, представителите на работещите по безопасност и здраве при работа, на лицата, които за своя сметка работят сами или в съдружие, и на други организации и юридически лица за осигуряване на здравословни и безопасни условия на труд.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(2) Този закон въвежда общи принципи за превенция и мерки за стимулиране подобренията на безопасността и здравето на работещите за: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1. превенция на професионалните рискове;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2. защита на безопасността и здравето;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3. отстраняване на рисковете и причините за трудовия </a:t>
            </a:r>
            <a:r>
              <a:rPr lang="bg-BG" sz="1900" dirty="0" err="1">
                <a:latin typeface="Book Antiqua" panose="02040602050305030304" pitchFamily="18" charset="0"/>
              </a:rPr>
              <a:t>травматизъм</a:t>
            </a:r>
            <a:r>
              <a:rPr lang="bg-BG" sz="1900" dirty="0">
                <a:latin typeface="Book Antiqua" panose="02040602050305030304" pitchFamily="18" charset="0"/>
              </a:rPr>
              <a:t> и професионалната заболеваемост;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4. информиране, консултации, обучение; </a:t>
            </a:r>
          </a:p>
          <a:p>
            <a:pPr marL="0" indent="0">
              <a:buNone/>
            </a:pPr>
            <a:r>
              <a:rPr lang="bg-BG" sz="1900" dirty="0">
                <a:latin typeface="Book Antiqua" panose="02040602050305030304" pitchFamily="18" charset="0"/>
              </a:rPr>
              <a:t>5. балансирано участие.</a:t>
            </a:r>
          </a:p>
          <a:p>
            <a:pPr marL="0" indent="0">
              <a:buNone/>
            </a:pPr>
            <a:r>
              <a:rPr lang="bg-BG" sz="1800" dirty="0">
                <a:latin typeface="Book Antiqua" panose="02040602050305030304" pitchFamily="18" charset="0"/>
              </a:rPr>
              <a:t> </a:t>
            </a:r>
          </a:p>
          <a:p>
            <a:pPr marL="0" indent="0">
              <a:buNone/>
            </a:pPr>
            <a:endParaRPr lang="bg-BG" sz="900" dirty="0"/>
          </a:p>
          <a:p>
            <a:pPr marL="0" indent="0">
              <a:buNone/>
            </a:pPr>
            <a:endParaRPr lang="bg-BG" sz="9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9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4896</TotalTime>
  <Words>1388</Words>
  <Application>Microsoft Office PowerPoint</Application>
  <PresentationFormat>On-screen Show (4:3)</PresentationFormat>
  <Paragraphs>128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Equity</vt:lpstr>
      <vt:lpstr>CorelDRAW.Graphic.10</vt:lpstr>
      <vt:lpstr>Нормативно регламентиране на дейностите по ПЗРМ</vt:lpstr>
      <vt:lpstr>ПЛАН НА ЛЕКЦИЯТА </vt:lpstr>
      <vt:lpstr>PowerPoint Presentation</vt:lpstr>
      <vt:lpstr>КОНСТИТУЦИЯ НА РЕПУБЛИКА БЪЛГАРИЯ </vt:lpstr>
      <vt:lpstr>КОДЕКС ТА ТРУДА</vt:lpstr>
      <vt:lpstr>ЗАКОН ЗА ЗДРАВЕТО</vt:lpstr>
      <vt:lpstr>ЗАКОН ЗА ЗДРАВЕТО</vt:lpstr>
      <vt:lpstr>Закон за здравето</vt:lpstr>
      <vt:lpstr>Закон за здравословни и безопасни условия на труд (ЗЗБУТ)</vt:lpstr>
      <vt:lpstr>Закон за здравословни и безопасни условия на труд (ЗЗБУТ)</vt:lpstr>
      <vt:lpstr>Закон за здравословни и безопасни условия на труд (ЗЗБУТ)</vt:lpstr>
      <vt:lpstr>Закон за здравословни и безопасни условия на труд (ЗЗБУТ)</vt:lpstr>
      <vt:lpstr>Закон за здравословни и безопасни условия на труд (ЗЗБУТ)</vt:lpstr>
      <vt:lpstr>ПОДЗАКОНОВИ НОРМАТИВНИ АКТОВЕ </vt:lpstr>
      <vt:lpstr>ПОДЗАКОНОВИ НОРМАТИВНИ АКТОВЕ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Промоция на здравето -</dc:title>
  <dc:creator>Admin</dc:creator>
  <cp:lastModifiedBy>Admin</cp:lastModifiedBy>
  <cp:revision>244</cp:revision>
  <dcterms:created xsi:type="dcterms:W3CDTF">2016-02-22T12:32:28Z</dcterms:created>
  <dcterms:modified xsi:type="dcterms:W3CDTF">2017-03-06T11:19:10Z</dcterms:modified>
</cp:coreProperties>
</file>