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3"/>
  </p:notesMasterIdLst>
  <p:sldIdLst>
    <p:sldId id="264" r:id="rId2"/>
    <p:sldId id="311" r:id="rId3"/>
    <p:sldId id="368" r:id="rId4"/>
    <p:sldId id="291" r:id="rId5"/>
    <p:sldId id="367" r:id="rId6"/>
    <p:sldId id="365" r:id="rId7"/>
    <p:sldId id="340" r:id="rId8"/>
    <p:sldId id="370" r:id="rId9"/>
    <p:sldId id="364" r:id="rId10"/>
    <p:sldId id="366" r:id="rId11"/>
    <p:sldId id="387" r:id="rId12"/>
    <p:sldId id="388" r:id="rId13"/>
    <p:sldId id="389" r:id="rId14"/>
    <p:sldId id="373" r:id="rId15"/>
    <p:sldId id="374" r:id="rId16"/>
    <p:sldId id="375" r:id="rId17"/>
    <p:sldId id="376" r:id="rId18"/>
    <p:sldId id="377" r:id="rId19"/>
    <p:sldId id="379" r:id="rId20"/>
    <p:sldId id="380" r:id="rId21"/>
    <p:sldId id="378" r:id="rId22"/>
    <p:sldId id="383" r:id="rId23"/>
    <p:sldId id="381" r:id="rId24"/>
    <p:sldId id="382" r:id="rId25"/>
    <p:sldId id="384" r:id="rId26"/>
    <p:sldId id="369" r:id="rId27"/>
    <p:sldId id="341" r:id="rId28"/>
    <p:sldId id="342" r:id="rId29"/>
    <p:sldId id="363" r:id="rId30"/>
    <p:sldId id="343" r:id="rId31"/>
    <p:sldId id="344" r:id="rId32"/>
    <p:sldId id="282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56" r:id="rId44"/>
    <p:sldId id="355" r:id="rId45"/>
    <p:sldId id="357" r:id="rId46"/>
    <p:sldId id="386" r:id="rId47"/>
    <p:sldId id="385" r:id="rId48"/>
    <p:sldId id="358" r:id="rId49"/>
    <p:sldId id="359" r:id="rId50"/>
    <p:sldId id="360" r:id="rId51"/>
    <p:sldId id="361" r:id="rId5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1" autoAdjust="0"/>
    <p:restoredTop sz="94388" autoAdjust="0"/>
  </p:normalViewPr>
  <p:slideViewPr>
    <p:cSldViewPr>
      <p:cViewPr varScale="1">
        <p:scale>
          <a:sx n="87" d="100"/>
          <a:sy n="87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6AF82-8CB8-46CE-A1D0-45FBED7D2430}" type="datetimeFigureOut">
              <a:rPr lang="bg-BG" smtClean="0"/>
              <a:t>6.3.2017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F29E9-C6FB-4F15-9469-E1B318F2A25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6166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F29E9-C6FB-4F15-9469-E1B318F2A256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01684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F29E9-C6FB-4F15-9469-E1B318F2A256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40078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F29E9-C6FB-4F15-9469-E1B318F2A256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90223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F29E9-C6FB-4F15-9469-E1B318F2A256}" type="slidenum">
              <a:rPr lang="bg-BG" smtClean="0"/>
              <a:t>26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34326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F29E9-C6FB-4F15-9469-E1B318F2A256}" type="slidenum">
              <a:rPr lang="bg-BG" smtClean="0"/>
              <a:t>32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84461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F29E9-C6FB-4F15-9469-E1B318F2A256}" type="slidenum">
              <a:rPr lang="bg-BG" smtClean="0"/>
              <a:t>34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64786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F29E9-C6FB-4F15-9469-E1B318F2A256}" type="slidenum">
              <a:rPr lang="bg-BG" smtClean="0"/>
              <a:t>36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52964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F29E9-C6FB-4F15-9469-E1B318F2A256}" type="slidenum">
              <a:rPr lang="bg-BG" smtClean="0"/>
              <a:t>37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52964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F29E9-C6FB-4F15-9469-E1B318F2A256}" type="slidenum">
              <a:rPr lang="bg-BG" smtClean="0"/>
              <a:t>38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52964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13DB-C23D-41F1-9D30-DBA1726CF984}" type="datetime10">
              <a:rPr lang="bg-BG" smtClean="0"/>
              <a:t>13:36</a:t>
            </a:fld>
            <a:endParaRPr lang="bg-B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40AFE96-9A5A-44AC-B607-8116896D4941}" type="slidenum">
              <a:rPr lang="bg-BG" smtClean="0"/>
              <a:t>‹#›</a:t>
            </a:fld>
            <a:endParaRPr lang="bg-BG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84AC-E57E-44A1-A6C3-157718D7AB78}" type="datetime10">
              <a:rPr lang="bg-BG" smtClean="0"/>
              <a:t>13:36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FE96-9A5A-44AC-B607-8116896D494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C1EC-F1DD-4B6A-993B-D3542FF52A0F}" type="datetime10">
              <a:rPr lang="bg-BG" smtClean="0"/>
              <a:t>13:36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FE96-9A5A-44AC-B607-8116896D494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925EA-ABCD-4FFA-978B-C7ABA0DE6C22}" type="datetime10">
              <a:rPr lang="bg-BG" smtClean="0"/>
              <a:t>13:36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FE96-9A5A-44AC-B607-8116896D4941}" type="slidenum">
              <a:rPr lang="bg-BG" smtClean="0"/>
              <a:t>‹#›</a:t>
            </a:fld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6967-6B09-44EE-BD48-D4FC8330DE2D}" type="datetime10">
              <a:rPr lang="bg-BG" smtClean="0"/>
              <a:t>13:36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bg-BG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40AFE96-9A5A-44AC-B607-8116896D4941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6EA7-3019-489E-AF9F-AAE7AB21ACC4}" type="datetime10">
              <a:rPr lang="bg-BG" smtClean="0"/>
              <a:t>13:36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FE96-9A5A-44AC-B607-8116896D4941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6E3D-7839-493D-A04B-4BDF7CCE9AE0}" type="datetime10">
              <a:rPr lang="bg-BG" smtClean="0"/>
              <a:t>13:36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FE96-9A5A-44AC-B607-8116896D4941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F05B-878C-4C80-B5E0-EF55B63E404A}" type="datetime10">
              <a:rPr lang="bg-BG" smtClean="0"/>
              <a:t>13:36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FE96-9A5A-44AC-B607-8116896D494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9957-85EC-4D21-BDFA-312A68E145DA}" type="datetime10">
              <a:rPr lang="bg-BG" smtClean="0"/>
              <a:t>13:36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FE96-9A5A-44AC-B607-8116896D494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62F6-1AD5-445A-860A-54B77C907484}" type="datetime10">
              <a:rPr lang="bg-BG" smtClean="0"/>
              <a:t>13:36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FE96-9A5A-44AC-B607-8116896D4941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6703-F443-40E6-AA0D-694864750FD5}" type="datetime10">
              <a:rPr lang="bg-BG" smtClean="0"/>
              <a:t>13:36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40AFE96-9A5A-44AC-B607-8116896D4941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80F228-0317-4B48-8549-642D5D4F7A0F}" type="datetime10">
              <a:rPr lang="bg-BG" smtClean="0"/>
              <a:t>13:36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40AFE96-9A5A-44AC-B607-8116896D4941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3645024"/>
            <a:ext cx="8640960" cy="1584176"/>
          </a:xfrm>
        </p:spPr>
        <p:txBody>
          <a:bodyPr>
            <a:noAutofit/>
          </a:bodyPr>
          <a:lstStyle/>
          <a:p>
            <a:r>
              <a:rPr lang="bg-BG" sz="4000" dirty="0" err="1" smtClean="0">
                <a:latin typeface="Book Antiqua" panose="02040602050305030304" pitchFamily="18" charset="0"/>
              </a:rPr>
              <a:t>психо-социални</a:t>
            </a:r>
            <a:r>
              <a:rPr lang="bg-BG" sz="4000" dirty="0" smtClean="0">
                <a:latin typeface="Book Antiqua" panose="02040602050305030304" pitchFamily="18" charset="0"/>
              </a:rPr>
              <a:t> рискове и  стрес</a:t>
            </a:r>
          </a:p>
          <a:p>
            <a:r>
              <a:rPr lang="bg-BG" sz="4000" dirty="0" smtClean="0">
                <a:latin typeface="Book Antiqua" panose="02040602050305030304" pitchFamily="18" charset="0"/>
              </a:rPr>
              <a:t>нови и нарастващи рискове</a:t>
            </a:r>
          </a:p>
          <a:p>
            <a:r>
              <a:rPr lang="bg-BG" sz="4000" dirty="0" smtClean="0">
                <a:latin typeface="Book Antiqua" panose="02040602050305030304" pitchFamily="18" charset="0"/>
              </a:rPr>
              <a:t>рискови групи</a:t>
            </a:r>
            <a:endParaRPr lang="bg-BG" sz="4000" dirty="0">
              <a:latin typeface="Book Antiqua" panose="0204060205030503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2016224"/>
          </a:xfrm>
        </p:spPr>
        <p:txBody>
          <a:bodyPr>
            <a:noAutofit/>
          </a:bodyPr>
          <a:lstStyle/>
          <a:p>
            <a:r>
              <a:rPr lang="bg-BG" dirty="0" smtClean="0">
                <a:latin typeface="Book Antiqua" panose="02040602050305030304" pitchFamily="18" charset="0"/>
              </a:rPr>
              <a:t>РИСКОВЕ ЗА ЗДРАВЕТО, СВЪРЗАНИ С РАБОТНАТА СРЕДА</a:t>
            </a:r>
            <a:endParaRPr lang="bg-BG" dirty="0">
              <a:latin typeface="Book Antiqua" panose="020406020503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024" y="96238"/>
            <a:ext cx="452437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0004"/>
            <a:ext cx="8572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108000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ЛЕКЦИЯ №5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83483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404664"/>
            <a:ext cx="8784976" cy="6453336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Защитни фактори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800" dirty="0">
                <a:latin typeface="Book Antiqua" panose="02040602050305030304" pitchFamily="18" charset="0"/>
              </a:rPr>
              <a:t>ч</a:t>
            </a:r>
            <a:r>
              <a:rPr lang="bg-BG" sz="2800" dirty="0" smtClean="0">
                <a:latin typeface="Book Antiqua" panose="02040602050305030304" pitchFamily="18" charset="0"/>
              </a:rPr>
              <a:t>увство за социална </a:t>
            </a:r>
            <a:r>
              <a:rPr lang="bg-BG" sz="2800" dirty="0">
                <a:latin typeface="Book Antiqua" panose="02040602050305030304" pitchFamily="18" charset="0"/>
              </a:rPr>
              <a:t>подкрепа;</a:t>
            </a:r>
          </a:p>
          <a:p>
            <a:r>
              <a:rPr lang="bg-BG" sz="2800" dirty="0" smtClean="0">
                <a:latin typeface="Book Antiqua" panose="02040602050305030304" pitchFamily="18" charset="0"/>
              </a:rPr>
              <a:t>усещане </a:t>
            </a:r>
            <a:r>
              <a:rPr lang="bg-BG" sz="2800" dirty="0">
                <a:latin typeface="Book Antiqua" panose="02040602050305030304" pitchFamily="18" charset="0"/>
              </a:rPr>
              <a:t>за включване и значима работа;</a:t>
            </a:r>
          </a:p>
          <a:p>
            <a:r>
              <a:rPr lang="bg-BG" sz="2800" dirty="0" smtClean="0">
                <a:latin typeface="Book Antiqua" panose="02040602050305030304" pitchFamily="18" charset="0"/>
              </a:rPr>
              <a:t>намиране </a:t>
            </a:r>
            <a:r>
              <a:rPr lang="bg-BG" sz="2800" dirty="0">
                <a:latin typeface="Book Antiqua" panose="02040602050305030304" pitchFamily="18" charset="0"/>
              </a:rPr>
              <a:t>на смисъл в работата;</a:t>
            </a:r>
          </a:p>
          <a:p>
            <a:r>
              <a:rPr lang="bg-BG" sz="2800" dirty="0" smtClean="0">
                <a:latin typeface="Book Antiqua" panose="02040602050305030304" pitchFamily="18" charset="0"/>
              </a:rPr>
              <a:t>способност </a:t>
            </a:r>
            <a:r>
              <a:rPr lang="bg-BG" sz="2800" dirty="0">
                <a:latin typeface="Book Antiqua" panose="02040602050305030304" pitchFamily="18" charset="0"/>
              </a:rPr>
              <a:t>по време на работа да се вземат решения за </a:t>
            </a:r>
            <a:r>
              <a:rPr lang="bg-BG" sz="2800" dirty="0" smtClean="0">
                <a:latin typeface="Book Antiqua" panose="02040602050305030304" pitchFamily="18" charset="0"/>
              </a:rPr>
              <a:t>действие</a:t>
            </a:r>
            <a:endParaRPr lang="bg-BG" sz="2800" dirty="0">
              <a:latin typeface="Book Antiqua" panose="02040602050305030304" pitchFamily="18" charset="0"/>
            </a:endParaRPr>
          </a:p>
          <a:p>
            <a:r>
              <a:rPr lang="bg-BG" sz="2800" dirty="0" smtClean="0">
                <a:latin typeface="Book Antiqua" panose="02040602050305030304" pitchFamily="18" charset="0"/>
              </a:rPr>
              <a:t>способност </a:t>
            </a:r>
            <a:r>
              <a:rPr lang="bg-BG" sz="2800" dirty="0">
                <a:latin typeface="Book Antiqua" panose="02040602050305030304" pitchFamily="18" charset="0"/>
              </a:rPr>
              <a:t>работата да се организира според собствения </a:t>
            </a:r>
            <a:r>
              <a:rPr lang="bg-BG" sz="2800" dirty="0" smtClean="0">
                <a:latin typeface="Book Antiqua" panose="02040602050305030304" pitchFamily="18" charset="0"/>
              </a:rPr>
              <a:t>темп</a:t>
            </a:r>
          </a:p>
          <a:p>
            <a:r>
              <a:rPr lang="bg-BG" sz="2800" dirty="0">
                <a:latin typeface="Book Antiqua" panose="02040602050305030304" pitchFamily="18" charset="0"/>
              </a:rPr>
              <a:t>п</a:t>
            </a:r>
            <a:r>
              <a:rPr lang="bg-BG" sz="2800" dirty="0" smtClean="0">
                <a:latin typeface="Book Antiqua" panose="02040602050305030304" pitchFamily="18" charset="0"/>
              </a:rPr>
              <a:t>овишаване на квалификацията – обучения, инструктажи, курсове;</a:t>
            </a:r>
          </a:p>
          <a:p>
            <a:r>
              <a:rPr lang="bg-BG" sz="2800" dirty="0" smtClean="0">
                <a:latin typeface="Book Antiqua" panose="02040602050305030304" pitchFamily="18" charset="0"/>
              </a:rPr>
              <a:t>подкрепящ, последователен, заинтересован стил на управление.</a:t>
            </a:r>
            <a:endParaRPr lang="bg-BG" sz="28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bg-BG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445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964488" cy="6453336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Ползи от управление на </a:t>
            </a:r>
            <a:r>
              <a:rPr lang="bg-BG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психосоциалните</a:t>
            </a:r>
            <a:r>
              <a:rPr lang="bg-BG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рискове</a:t>
            </a:r>
            <a:endParaRPr lang="ru-RU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</a:pPr>
            <a:r>
              <a:rPr lang="bg-BG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Удовлетвореност на работниците и служителите от извършваната работа</a:t>
            </a:r>
          </a:p>
          <a:p>
            <a:pPr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</a:pPr>
            <a:r>
              <a:rPr lang="bg-BG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Мотивирана и работна сила в добро здравословно състояние</a:t>
            </a:r>
          </a:p>
          <a:p>
            <a:pPr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</a:pPr>
            <a:r>
              <a:rPr lang="bg-BG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Повишена ефективност и производителност</a:t>
            </a:r>
          </a:p>
          <a:p>
            <a:pPr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</a:pPr>
            <a:r>
              <a:rPr lang="bg-BG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Намаляване на отсъствията от работа и текучество на персонала</a:t>
            </a:r>
          </a:p>
          <a:p>
            <a:pPr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</a:pPr>
            <a:r>
              <a:rPr lang="bg-BG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Намалени разходи и тежести на обществото като цяло</a:t>
            </a:r>
          </a:p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263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bg-BG" b="1" dirty="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СИНДРОМ НА </a:t>
            </a:r>
            <a:r>
              <a:rPr lang="bg-BG" b="1" dirty="0" smtClean="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ПРОФЕСИОНАЛНО </a:t>
            </a:r>
            <a:r>
              <a:rPr lang="bg-BG" b="1" dirty="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ИЗЧЕРПВАНЕ </a:t>
            </a:r>
            <a:r>
              <a:rPr lang="en-US" b="1" dirty="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(</a:t>
            </a:r>
            <a:r>
              <a:rPr lang="bg-BG" b="1" dirty="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BURNOUT</a:t>
            </a:r>
            <a:r>
              <a:rPr lang="en-US" b="1" dirty="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)</a:t>
            </a:r>
            <a:endParaRPr lang="bg-BG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784976" cy="48445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3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Една от най-често срещаните и сериозни последици от </a:t>
            </a:r>
            <a:r>
              <a:rPr lang="bg-BG" sz="3000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психосоциалните</a:t>
            </a:r>
            <a:r>
              <a:rPr lang="bg-BG" sz="3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рискове и стрес на работното място, поради което е разгледано подробно в настоящата презентация.</a:t>
            </a:r>
          </a:p>
          <a:p>
            <a:pPr marL="0" indent="0">
              <a:buNone/>
            </a:pPr>
            <a:r>
              <a:rPr lang="bg-BG" sz="3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Понятието </a:t>
            </a:r>
            <a:r>
              <a:rPr lang="bg-BG" sz="3000" dirty="0">
                <a:latin typeface="Book Antiqua" panose="02040602050305030304" pitchFamily="18" charset="0"/>
                <a:cs typeface="Times New Roman" panose="02020603050405020304" pitchFamily="18" charset="0"/>
              </a:rPr>
              <a:t>е използвано за пръв път от американския </a:t>
            </a:r>
            <a:r>
              <a:rPr lang="bg-BG" sz="3000" dirty="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психиатър</a:t>
            </a:r>
            <a:r>
              <a:rPr lang="bg-BG" sz="3000" dirty="0">
                <a:latin typeface="Book Antiqua" panose="02040602050305030304" pitchFamily="18" charset="0"/>
                <a:cs typeface="Times New Roman" panose="02020603050405020304" pitchFamily="18" charset="0"/>
              </a:rPr>
              <a:t> Хърбърт </a:t>
            </a:r>
            <a:r>
              <a:rPr lang="bg-BG" sz="30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Фройденбергер</a:t>
            </a:r>
            <a:r>
              <a:rPr lang="bg-BG" sz="3000" dirty="0">
                <a:latin typeface="Book Antiqua" panose="02040602050305030304" pitchFamily="18" charset="0"/>
                <a:cs typeface="Times New Roman" panose="02020603050405020304" pitchFamily="18" charset="0"/>
              </a:rPr>
              <a:t> през 1974 г., в статията му "Прегарянето: Високата цена на високите постижения“, който забелязал този синдром сред своите </a:t>
            </a:r>
            <a:r>
              <a:rPr lang="bg-BG" sz="3000" dirty="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колеги</a:t>
            </a:r>
            <a:r>
              <a:rPr lang="bg-BG" sz="3000" dirty="0"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380925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14" y="188640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bg-BG" b="1" dirty="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СИНДРОМ НА </a:t>
            </a:r>
            <a:r>
              <a:rPr lang="bg-BG" b="1" dirty="0" smtClean="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ПРОФЕСИОНАЛНО </a:t>
            </a:r>
            <a:r>
              <a:rPr lang="bg-BG" b="1" dirty="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ИЗЧЕРПВАНЕ </a:t>
            </a:r>
            <a:r>
              <a:rPr lang="en-US" b="1" dirty="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(</a:t>
            </a:r>
            <a:r>
              <a:rPr lang="bg-BG" b="1" dirty="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BURNOUT</a:t>
            </a:r>
            <a:r>
              <a:rPr lang="en-US" b="1" dirty="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)</a:t>
            </a:r>
            <a:endParaRPr lang="bg-BG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1302" y="1257560"/>
            <a:ext cx="8928992" cy="52677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В Х 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ревизия на  в 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международната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класификация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болестите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(ICD </a:t>
            </a:r>
            <a:r>
              <a:rPr lang="ru-RU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10) е </a:t>
            </a:r>
            <a:r>
              <a:rPr lang="ru-RU" sz="2800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въведен</a:t>
            </a:r>
            <a:r>
              <a:rPr lang="ru-RU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нозологична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единица</a:t>
            </a:r>
            <a:r>
              <a:rPr lang="en-US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(</a:t>
            </a:r>
            <a:r>
              <a:rPr lang="bg-BG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клас </a:t>
            </a:r>
            <a:r>
              <a:rPr lang="en-US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XXI, Z73)</a:t>
            </a:r>
            <a:r>
              <a:rPr lang="ru-RU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което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показва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сериозността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на 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това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състояние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само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лично страдание, но и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епидемиологично</a:t>
            </a:r>
            <a:r>
              <a:rPr lang="ru-RU" sz="2800" dirty="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явление</a:t>
            </a:r>
            <a:r>
              <a:rPr lang="en-US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bg-BG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чиято честота се повишава в световен мащаб.</a:t>
            </a:r>
            <a:r>
              <a:rPr lang="ru-RU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bg-BG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Среща се най-често при професии, свързани с голяма отговорност – лекари, учители, социални работници. </a:t>
            </a:r>
            <a:r>
              <a:rPr lang="bg-BG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Вж</a:t>
            </a:r>
            <a:r>
              <a:rPr lang="bg-BG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. Табл.1 </a:t>
            </a:r>
            <a:r>
              <a:rPr lang="en-US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(</a:t>
            </a:r>
            <a:r>
              <a:rPr lang="bg-BG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следващия слайд</a:t>
            </a:r>
            <a:r>
              <a:rPr lang="en-US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)</a:t>
            </a:r>
            <a:endParaRPr lang="bg-BG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По </a:t>
            </a:r>
            <a:r>
              <a:rPr lang="bg-BG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данни </a:t>
            </a:r>
            <a:r>
              <a:rPr lang="bg-BG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на Националното сдружение на общопрактикуващите </a:t>
            </a:r>
            <a:r>
              <a:rPr lang="bg-BG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лекари, </a:t>
            </a:r>
            <a:r>
              <a:rPr lang="bg-BG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70% от лекарите в България страдат в някаква степен от този синдром.</a:t>
            </a:r>
          </a:p>
          <a:p>
            <a:endParaRPr lang="bg-BG" sz="2800" dirty="0"/>
          </a:p>
          <a:p>
            <a:pPr marL="0" indent="0">
              <a:buNone/>
            </a:pPr>
            <a:endParaRPr lang="bg-BG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62170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21671168"/>
              </p:ext>
            </p:extLst>
          </p:nvPr>
        </p:nvGraphicFramePr>
        <p:xfrm>
          <a:off x="251520" y="548680"/>
          <a:ext cx="8640960" cy="6151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5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363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endParaRPr lang="bg-BG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bg-BG" dirty="0" smtClean="0">
                          <a:solidFill>
                            <a:schemeClr val="bg1"/>
                          </a:solidFill>
                        </a:rPr>
                        <a:t>Първа</a:t>
                      </a:r>
                      <a:r>
                        <a:rPr lang="bg-BG" baseline="0" dirty="0" smtClean="0">
                          <a:solidFill>
                            <a:schemeClr val="bg1"/>
                          </a:solidFill>
                        </a:rPr>
                        <a:t> група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Професии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при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които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осъществяват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интензивни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междуличностни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контакти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ръководители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учители, лекари,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социални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работници</a:t>
                      </a:r>
                      <a:endParaRPr lang="ru-RU" sz="20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bg-BG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7632">
                <a:tc>
                  <a:txBody>
                    <a:bodyPr/>
                    <a:lstStyle/>
                    <a:p>
                      <a:endParaRPr lang="bg-BG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bg-BG" b="1" dirty="0" smtClean="0">
                          <a:solidFill>
                            <a:schemeClr val="bg1"/>
                          </a:solidFill>
                        </a:rPr>
                        <a:t>Втора група</a:t>
                      </a:r>
                      <a:endParaRPr lang="bg-BG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Хората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интровертен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характер, при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които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индивидуално-психологическите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особености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не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съответстват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професионал-ните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изисквания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комуникативните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професии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endParaRPr lang="bg-BG" sz="8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5104">
                <a:tc>
                  <a:txBody>
                    <a:bodyPr/>
                    <a:lstStyle/>
                    <a:p>
                      <a:endParaRPr lang="bg-BG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bg-BG" b="1" dirty="0" smtClean="0">
                          <a:solidFill>
                            <a:schemeClr val="bg1"/>
                          </a:solidFill>
                        </a:rPr>
                        <a:t>Трета група</a:t>
                      </a:r>
                      <a:endParaRPr lang="bg-BG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Хората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които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изпитват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вътрешни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страхове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притеснения </a:t>
                      </a:r>
                      <a:r>
                        <a:rPr lang="ru-RU" sz="2000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относно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работата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си. </a:t>
                      </a:r>
                    </a:p>
                    <a:p>
                      <a:endParaRPr lang="bg-BG" sz="8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89504">
                <a:tc>
                  <a:txBody>
                    <a:bodyPr/>
                    <a:lstStyle/>
                    <a:p>
                      <a:endParaRPr lang="bg-BG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bg-BG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bg-BG" b="1" dirty="0" smtClean="0">
                          <a:solidFill>
                            <a:schemeClr val="bg1"/>
                          </a:solidFill>
                        </a:rPr>
                        <a:t>Четвърта група</a:t>
                      </a:r>
                      <a:endParaRPr lang="bg-BG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Жени, </a:t>
                      </a:r>
                      <a:r>
                        <a:rPr lang="ru-RU" sz="2000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преживяващи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дълготрайни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вътрешни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конфликти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породени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противоречия между </a:t>
                      </a:r>
                      <a:r>
                        <a:rPr lang="ru-RU" sz="2000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професионалните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задължения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2000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семейните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роли на майка и </a:t>
                      </a:r>
                      <a:r>
                        <a:rPr lang="ru-RU" sz="2000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съпруга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000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Особено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рисков фактор е </a:t>
                      </a:r>
                      <a:r>
                        <a:rPr lang="ru-RU" sz="2000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заемането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висок пост, </a:t>
                      </a:r>
                      <a:r>
                        <a:rPr lang="ru-RU" sz="2000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придружен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  постоянно </a:t>
                      </a:r>
                      <a:r>
                        <a:rPr lang="ru-RU" sz="2000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доказване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2000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професионализъм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условия на жестока конкуренция с </a:t>
                      </a:r>
                      <a:r>
                        <a:rPr lang="ru-RU" sz="2000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мъже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endParaRPr lang="bg-BG" sz="8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84718">
                <a:tc>
                  <a:txBody>
                    <a:bodyPr/>
                    <a:lstStyle/>
                    <a:p>
                      <a:endParaRPr lang="bg-BG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bg-BG" b="1" dirty="0" smtClean="0">
                          <a:solidFill>
                            <a:schemeClr val="bg1"/>
                          </a:solidFill>
                        </a:rPr>
                        <a:t>Пета група</a:t>
                      </a:r>
                      <a:endParaRPr lang="bg-BG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Хора, </a:t>
                      </a:r>
                      <a:r>
                        <a:rPr lang="ru-RU" sz="2000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които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работят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условия на </a:t>
                      </a:r>
                      <a:r>
                        <a:rPr lang="ru-RU" sz="2000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нестабилна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трудова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среда и </a:t>
                      </a:r>
                      <a:r>
                        <a:rPr lang="ru-RU" sz="2000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имат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хронически страх от </a:t>
                      </a:r>
                      <a:r>
                        <a:rPr lang="ru-RU" sz="2000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загуба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работа. </a:t>
                      </a:r>
                    </a:p>
                    <a:p>
                      <a:endParaRPr lang="bg-BG" sz="8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3528" y="11663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i="1" dirty="0" smtClean="0">
                <a:latin typeface="Book Antiqua" panose="02040602050305030304" pitchFamily="18" charset="0"/>
              </a:rPr>
              <a:t>Табл. 1: Класификация на професии и лица, застрашени от </a:t>
            </a:r>
            <a:r>
              <a:rPr lang="en-US" i="1" dirty="0" err="1" smtClean="0">
                <a:latin typeface="Book Antiqua" panose="02040602050305030304" pitchFamily="18" charset="0"/>
              </a:rPr>
              <a:t>Butn</a:t>
            </a:r>
            <a:r>
              <a:rPr lang="en-US" i="1" dirty="0" smtClean="0">
                <a:latin typeface="Book Antiqua" panose="02040602050305030304" pitchFamily="18" charset="0"/>
              </a:rPr>
              <a:t>-out</a:t>
            </a:r>
            <a:r>
              <a:rPr lang="bg-BG" i="1" dirty="0" smtClean="0">
                <a:latin typeface="Book Antiqua" panose="02040602050305030304" pitchFamily="18" charset="0"/>
              </a:rPr>
              <a:t> </a:t>
            </a:r>
            <a:endParaRPr lang="bg-BG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717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96944" cy="707678"/>
          </a:xfrm>
        </p:spPr>
        <p:txBody>
          <a:bodyPr>
            <a:normAutofit fontScale="90000"/>
          </a:bodyPr>
          <a:lstStyle/>
          <a:p>
            <a:r>
              <a:rPr lang="bg-BG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СРАВНИТЕЛНА ХАРАКТЕРИСТИКА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836712"/>
            <a:ext cx="3733800" cy="762000"/>
          </a:xfrm>
        </p:spPr>
        <p:txBody>
          <a:bodyPr/>
          <a:lstStyle/>
          <a:p>
            <a:pPr algn="ctr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</a:p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860032" y="836712"/>
            <a:ext cx="4104456" cy="762000"/>
          </a:xfrm>
        </p:spPr>
        <p:txBody>
          <a:bodyPr/>
          <a:lstStyle/>
          <a:p>
            <a:pPr algn="ctr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БЪРНАУТ СИНДРОМ</a:t>
            </a:r>
          </a:p>
          <a:p>
            <a:endParaRPr lang="bg-B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8236" y="1467678"/>
            <a:ext cx="4612284" cy="486534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fontAlgn="ctr"/>
            <a:r>
              <a:rPr lang="ru-RU" dirty="0" err="1">
                <a:latin typeface="Book Antiqua" panose="02040602050305030304" pitchFamily="18" charset="0"/>
              </a:rPr>
              <a:t>Характеризира</a:t>
            </a:r>
            <a:r>
              <a:rPr lang="ru-RU" dirty="0">
                <a:latin typeface="Book Antiqua" panose="02040602050305030304" pitchFamily="18" charset="0"/>
              </a:rPr>
              <a:t> се с </a:t>
            </a:r>
            <a:r>
              <a:rPr lang="ru-RU" dirty="0" err="1">
                <a:latin typeface="Book Antiqua" panose="02040602050305030304" pitchFamily="18" charset="0"/>
              </a:rPr>
              <a:t>прекалена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заетост</a:t>
            </a:r>
            <a:r>
              <a:rPr lang="ru-RU" dirty="0">
                <a:latin typeface="Book Antiqua" panose="02040602050305030304" pitchFamily="18" charset="0"/>
              </a:rPr>
              <a:t>.</a:t>
            </a:r>
            <a:endParaRPr lang="bg-BG" dirty="0">
              <a:latin typeface="Book Antiqua" panose="02040602050305030304" pitchFamily="18" charset="0"/>
            </a:endParaRPr>
          </a:p>
          <a:p>
            <a:pPr fontAlgn="ctr"/>
            <a:r>
              <a:rPr lang="ru-RU" dirty="0" err="1">
                <a:latin typeface="Book Antiqua" panose="02040602050305030304" pitchFamily="18" charset="0"/>
              </a:rPr>
              <a:t>Изострени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err="1">
                <a:latin typeface="Book Antiqua" panose="02040602050305030304" pitchFamily="18" charset="0"/>
              </a:rPr>
              <a:t>емоции</a:t>
            </a:r>
            <a:r>
              <a:rPr lang="ru-RU" dirty="0">
                <a:latin typeface="Book Antiqua" panose="02040602050305030304" pitchFamily="18" charset="0"/>
              </a:rPr>
              <a:t> и </a:t>
            </a:r>
            <a:r>
              <a:rPr lang="ru-RU" dirty="0" err="1">
                <a:latin typeface="Book Antiqua" panose="02040602050305030304" pitchFamily="18" charset="0"/>
              </a:rPr>
              <a:t>склонност</a:t>
            </a:r>
            <a:r>
              <a:rPr lang="ru-RU" dirty="0">
                <a:latin typeface="Book Antiqua" panose="02040602050305030304" pitchFamily="18" charset="0"/>
              </a:rPr>
              <a:t> за </a:t>
            </a:r>
            <a:r>
              <a:rPr lang="ru-RU" dirty="0" err="1">
                <a:latin typeface="Book Antiqua" panose="02040602050305030304" pitchFamily="18" charset="0"/>
              </a:rPr>
              <a:t>бурни</a:t>
            </a:r>
            <a:r>
              <a:rPr lang="ru-RU" dirty="0">
                <a:latin typeface="Book Antiqua" panose="02040602050305030304" pitchFamily="18" charset="0"/>
              </a:rPr>
              <a:t> реакции.</a:t>
            </a:r>
            <a:endParaRPr lang="bg-BG" dirty="0">
              <a:latin typeface="Book Antiqua" panose="02040602050305030304" pitchFamily="18" charset="0"/>
            </a:endParaRPr>
          </a:p>
          <a:p>
            <a:pPr fontAlgn="ctr"/>
            <a:r>
              <a:rPr lang="ru-RU" dirty="0" err="1">
                <a:latin typeface="Book Antiqua" panose="02040602050305030304" pitchFamily="18" charset="0"/>
              </a:rPr>
              <a:t>Доминира</a:t>
            </a:r>
            <a:r>
              <a:rPr lang="ru-RU" dirty="0">
                <a:latin typeface="Book Antiqua" panose="02040602050305030304" pitchFamily="18" charset="0"/>
              </a:rPr>
              <a:t> </a:t>
            </a:r>
            <a:r>
              <a:rPr lang="ru-RU" dirty="0" err="1">
                <a:latin typeface="Book Antiqua" panose="02040602050305030304" pitchFamily="18" charset="0"/>
              </a:rPr>
              <a:t>усещане</a:t>
            </a:r>
            <a:r>
              <a:rPr lang="ru-RU" dirty="0">
                <a:latin typeface="Book Antiqua" panose="02040602050305030304" pitchFamily="18" charset="0"/>
              </a:rPr>
              <a:t> за </a:t>
            </a:r>
            <a:r>
              <a:rPr lang="ru-RU" dirty="0" err="1">
                <a:latin typeface="Book Antiqua" panose="02040602050305030304" pitchFamily="18" charset="0"/>
              </a:rPr>
              <a:t>спешност</a:t>
            </a:r>
            <a:r>
              <a:rPr lang="ru-RU" dirty="0">
                <a:latin typeface="Book Antiqua" panose="02040602050305030304" pitchFamily="18" charset="0"/>
              </a:rPr>
              <a:t>  и </a:t>
            </a:r>
            <a:r>
              <a:rPr lang="ru-RU" dirty="0" err="1">
                <a:latin typeface="Book Antiqua" panose="02040602050305030304" pitchFamily="18" charset="0"/>
              </a:rPr>
              <a:t>свръхактивност</a:t>
            </a:r>
            <a:r>
              <a:rPr lang="ru-RU" dirty="0">
                <a:latin typeface="Book Antiqua" panose="02040602050305030304" pitchFamily="18" charset="0"/>
              </a:rPr>
              <a:t>.</a:t>
            </a:r>
            <a:endParaRPr lang="bg-BG" dirty="0">
              <a:latin typeface="Book Antiqua" panose="02040602050305030304" pitchFamily="18" charset="0"/>
            </a:endParaRPr>
          </a:p>
          <a:p>
            <a:pPr fontAlgn="ctr"/>
            <a:r>
              <a:rPr lang="bg-BG" dirty="0">
                <a:latin typeface="Book Antiqua" panose="02040602050305030304" pitchFamily="18" charset="0"/>
              </a:rPr>
              <a:t>Загуба на енергия</a:t>
            </a:r>
          </a:p>
          <a:p>
            <a:pPr fontAlgn="ctr"/>
            <a:r>
              <a:rPr lang="ru-RU" dirty="0">
                <a:latin typeface="Book Antiqua" panose="02040602050305030304" pitchFamily="18" charset="0"/>
              </a:rPr>
              <a:t>Води до чувство на тревога и </a:t>
            </a:r>
            <a:r>
              <a:rPr lang="ru-RU" dirty="0" err="1">
                <a:latin typeface="Book Antiqua" panose="02040602050305030304" pitchFamily="18" charset="0"/>
              </a:rPr>
              <a:t>нетърпение</a:t>
            </a:r>
            <a:r>
              <a:rPr lang="ru-RU" dirty="0">
                <a:latin typeface="Book Antiqua" panose="02040602050305030304" pitchFamily="18" charset="0"/>
              </a:rPr>
              <a:t>.</a:t>
            </a:r>
            <a:endParaRPr lang="bg-BG" dirty="0">
              <a:latin typeface="Book Antiqua" panose="02040602050305030304" pitchFamily="18" charset="0"/>
            </a:endParaRPr>
          </a:p>
          <a:p>
            <a:pPr fontAlgn="ctr"/>
            <a:r>
              <a:rPr lang="bg-BG" dirty="0">
                <a:latin typeface="Book Antiqua" panose="02040602050305030304" pitchFamily="18" charset="0"/>
              </a:rPr>
              <a:t>Последствията са предимно физически.</a:t>
            </a:r>
          </a:p>
          <a:p>
            <a:endParaRPr lang="bg-B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4644516" y="1272056"/>
            <a:ext cx="4463480" cy="5469312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fontAlgn="ctr">
              <a:spcBef>
                <a:spcPts val="0"/>
              </a:spcBef>
            </a:pP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Характеризира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 се с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липса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 на интерес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към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каквато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 и да е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заетост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.</a:t>
            </a:r>
            <a:endParaRPr lang="bg-BG" sz="2400" dirty="0">
              <a:latin typeface="Book Antiqua" panose="02040602050305030304" pitchFamily="18" charset="0"/>
            </a:endParaRPr>
          </a:p>
          <a:p>
            <a:pPr marL="0" fontAlgn="ctr">
              <a:spcBef>
                <a:spcPts val="0"/>
              </a:spcBef>
            </a:pP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Емоциите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са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притъпени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 и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владее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чувството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 на безразличие.</a:t>
            </a:r>
            <a:endParaRPr lang="bg-BG" sz="2400" dirty="0">
              <a:latin typeface="Book Antiqua" panose="02040602050305030304" pitchFamily="18" charset="0"/>
            </a:endParaRPr>
          </a:p>
          <a:p>
            <a:pPr marL="0" fontAlgn="ctr">
              <a:spcBef>
                <a:spcPts val="0"/>
              </a:spcBef>
            </a:pP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Доминира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усещане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 за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безпомощност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 и </a:t>
            </a:r>
            <a:r>
              <a:rPr lang="ru-RU" sz="2400" dirty="0" err="1" smtClean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безнадежд-ност</a:t>
            </a:r>
            <a:endParaRPr lang="bg-BG" sz="2400" dirty="0">
              <a:latin typeface="Book Antiqua" panose="02040602050305030304" pitchFamily="18" charset="0"/>
            </a:endParaRPr>
          </a:p>
          <a:p>
            <a:pPr marL="0" fontAlgn="ctr">
              <a:spcBef>
                <a:spcPts val="0"/>
              </a:spcBef>
            </a:pP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Загуба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 на мотивация, надежда и желание.</a:t>
            </a:r>
            <a:endParaRPr lang="bg-BG" sz="2400" dirty="0">
              <a:latin typeface="Book Antiqua" panose="02040602050305030304" pitchFamily="18" charset="0"/>
            </a:endParaRPr>
          </a:p>
          <a:p>
            <a:pPr marL="0" fontAlgn="ctr"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Води до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отделяне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 и </a:t>
            </a:r>
            <a:r>
              <a:rPr lang="ru-RU" sz="2400" dirty="0" err="1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изолиране</a:t>
            </a:r>
            <a:r>
              <a:rPr lang="ru-RU" sz="240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 от света.</a:t>
            </a:r>
            <a:endParaRPr lang="bg-BG" sz="2400" dirty="0">
              <a:latin typeface="Book Antiqua" panose="02040602050305030304" pitchFamily="18" charset="0"/>
            </a:endParaRPr>
          </a:p>
          <a:p>
            <a:pPr marL="0" fontAlgn="ctr">
              <a:spcBef>
                <a:spcPts val="0"/>
              </a:spcBef>
            </a:pPr>
            <a:r>
              <a:rPr lang="bg-BG" sz="2400" dirty="0">
                <a:solidFill>
                  <a:srgbClr val="000000"/>
                </a:solidFill>
                <a:latin typeface="Book Antiqua" panose="02040602050305030304" pitchFamily="18" charset="0"/>
                <a:cs typeface="Times New Roman"/>
              </a:rPr>
              <a:t>Последствията са предимно емоционални.</a:t>
            </a:r>
            <a:endParaRPr lang="bg-BG" sz="2400" dirty="0">
              <a:latin typeface="Book Antiqua" panose="02040602050305030304" pitchFamily="18" charset="0"/>
            </a:endParaRPr>
          </a:p>
          <a:p>
            <a:endParaRPr lang="bg-BG" sz="2400" dirty="0"/>
          </a:p>
        </p:txBody>
      </p:sp>
      <p:sp>
        <p:nvSpPr>
          <p:cNvPr id="7" name="Down Arrow 6"/>
          <p:cNvSpPr/>
          <p:nvPr/>
        </p:nvSpPr>
        <p:spPr>
          <a:xfrm>
            <a:off x="2136874" y="1124743"/>
            <a:ext cx="202878" cy="4172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Down Arrow 7"/>
          <p:cNvSpPr/>
          <p:nvPr/>
        </p:nvSpPr>
        <p:spPr>
          <a:xfrm>
            <a:off x="6696236" y="1124743"/>
            <a:ext cx="180020" cy="417242"/>
          </a:xfrm>
          <a:prstGeom prst="downArrow">
            <a:avLst>
              <a:gd name="adj1" fmla="val 50000"/>
              <a:gd name="adj2" fmla="val 589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93482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9036496" cy="6552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dirty="0">
                <a:latin typeface="Book Antiqua" panose="02040602050305030304" pitchFamily="18" charset="0"/>
                <a:cs typeface="Times New Roman" panose="02020603050405020304" pitchFamily="18" charset="0"/>
              </a:rPr>
              <a:t>Развитието на синдрома e пропорционално на </a:t>
            </a:r>
            <a:r>
              <a:rPr lang="bg-BG" b="1" dirty="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несъответствието между личност и професия</a:t>
            </a:r>
            <a:r>
              <a:rPr lang="bg-BG" dirty="0">
                <a:latin typeface="Book Antiqua" panose="02040602050305030304" pitchFamily="18" charset="0"/>
                <a:cs typeface="Times New Roman" panose="02020603050405020304" pitchFamily="18" charset="0"/>
              </a:rPr>
              <a:t>, като се обсъждат шест основни области на несъответствие:</a:t>
            </a: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bg-BG" dirty="0">
                <a:latin typeface="Book Antiqua" panose="02040602050305030304" pitchFamily="18" charset="0"/>
                <a:cs typeface="Times New Roman" panose="02020603050405020304" pitchFamily="18" charset="0"/>
              </a:rPr>
              <a:t>Изисквания към работещия и неговите реални възможности</a:t>
            </a: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bg-BG" dirty="0">
                <a:latin typeface="Book Antiqua" panose="02040602050305030304" pitchFamily="18" charset="0"/>
                <a:cs typeface="Times New Roman" panose="02020603050405020304" pitchFamily="18" charset="0"/>
              </a:rPr>
              <a:t>Стремеж към независимост в работата и степента на приложен контрол</a:t>
            </a: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bg-BG" dirty="0">
                <a:latin typeface="Book Antiqua" panose="02040602050305030304" pitchFamily="18" charset="0"/>
                <a:cs typeface="Times New Roman" panose="02020603050405020304" pitchFamily="18" charset="0"/>
              </a:rPr>
              <a:t>Вложени усилия в работата и недооценка на </a:t>
            </a:r>
            <a:r>
              <a:rPr lang="bg-BG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приноса </a:t>
            </a:r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(</a:t>
            </a:r>
            <a:r>
              <a:rPr lang="bg-BG" dirty="0">
                <a:latin typeface="Book Antiqua" panose="02040602050305030304" pitchFamily="18" charset="0"/>
                <a:cs typeface="Times New Roman" panose="02020603050405020304" pitchFamily="18" charset="0"/>
              </a:rPr>
              <a:t>включително и финансовото </a:t>
            </a:r>
            <a:r>
              <a:rPr lang="bg-BG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му </a:t>
            </a:r>
            <a:r>
              <a:rPr lang="bg-BG" dirty="0">
                <a:latin typeface="Book Antiqua" panose="02040602050305030304" pitchFamily="18" charset="0"/>
                <a:cs typeface="Times New Roman" panose="02020603050405020304" pitchFamily="18" charset="0"/>
              </a:rPr>
              <a:t>измерение</a:t>
            </a:r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)</a:t>
            </a:r>
            <a:endParaRPr lang="bg-BG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bg-BG" dirty="0">
                <a:latin typeface="Book Antiqua" panose="02040602050305030304" pitchFamily="18" charset="0"/>
                <a:cs typeface="Times New Roman" panose="02020603050405020304" pitchFamily="18" charset="0"/>
              </a:rPr>
              <a:t>Отсъствие на позитивни взаимоотношения с работния колектив</a:t>
            </a: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bg-BG" dirty="0">
                <a:latin typeface="Book Antiqua" panose="02040602050305030304" pitchFamily="18" charset="0"/>
                <a:cs typeface="Times New Roman" panose="02020603050405020304" pitchFamily="18" charset="0"/>
              </a:rPr>
              <a:t>Отсъствие на справедливи взаимоотношения в работата</a:t>
            </a: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bg-BG" dirty="0">
                <a:latin typeface="Book Antiqua" panose="02040602050305030304" pitchFamily="18" charset="0"/>
                <a:cs typeface="Times New Roman" panose="02020603050405020304" pitchFamily="18" charset="0"/>
              </a:rPr>
              <a:t>Етични принципи на личността и изискванията на работата</a:t>
            </a:r>
          </a:p>
          <a:p>
            <a:endParaRPr lang="bg-BG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3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Без да има строга дефиниция, се разглежда като </a:t>
            </a:r>
            <a:r>
              <a:rPr lang="bg-BG" sz="2800" dirty="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професионален феномен, </a:t>
            </a:r>
            <a:r>
              <a:rPr lang="bg-BG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който: </a:t>
            </a: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bg-BG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Влияе върху всички аспекти на личността - физиологични, емоционални, поведенчески, </a:t>
            </a:r>
            <a:r>
              <a:rPr lang="en-US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(</a:t>
            </a:r>
            <a:r>
              <a:rPr lang="bg-BG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включително проява на суицидни настроения</a:t>
            </a:r>
            <a:r>
              <a:rPr lang="en-US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)</a:t>
            </a:r>
            <a:r>
              <a:rPr lang="bg-BG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endParaRPr lang="bg-BG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bg-BG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Изразява се  е повишеното чувство за интелектуално, емоционално и физиологично изтощение, простиращи се в границите между физическата </a:t>
            </a:r>
            <a:r>
              <a:rPr lang="bg-BG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хиперактивност</a:t>
            </a:r>
            <a:r>
              <a:rPr lang="bg-BG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до емоционалното и физическо изчерпване</a:t>
            </a: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bg-BG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Може да се прояви като различни органични заболявания </a:t>
            </a:r>
            <a:r>
              <a:rPr lang="en-US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(</a:t>
            </a:r>
            <a:r>
              <a:rPr lang="bg-BG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инсулт, инфаркт, колит, язва, гастрит, затлъстяване, мигрена, астма, стерилитет</a:t>
            </a:r>
            <a:r>
              <a:rPr lang="en-US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)</a:t>
            </a:r>
            <a:r>
              <a:rPr lang="bg-BG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bg-BG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217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2400" cy="1143000"/>
          </a:xfrm>
        </p:spPr>
        <p:txBody>
          <a:bodyPr/>
          <a:lstStyle/>
          <a:p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СИМПТОМИ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7236219" cy="4248472"/>
          </a:xfrm>
        </p:spPr>
      </p:pic>
    </p:spTree>
    <p:extLst>
      <p:ext uri="{BB962C8B-B14F-4D97-AF65-F5344CB8AC3E}">
        <p14:creationId xmlns:p14="http://schemas.microsoft.com/office/powerpoint/2010/main" val="898908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583"/>
            <a:ext cx="7772400" cy="833129"/>
          </a:xfrm>
        </p:spPr>
        <p:txBody>
          <a:bodyPr/>
          <a:lstStyle/>
          <a:p>
            <a:r>
              <a:rPr lang="ru-RU" b="1" dirty="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СИМПТОМИ</a:t>
            </a:r>
            <a:endParaRPr lang="bg-BG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764704"/>
            <a:ext cx="8928992" cy="4967064"/>
          </a:xfrm>
        </p:spPr>
        <p:txBody>
          <a:bodyPr>
            <a:noAutofit/>
          </a:bodyPr>
          <a:lstStyle/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3200" dirty="0" err="1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Физиологични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хронична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умора, понижена </a:t>
            </a:r>
            <a:r>
              <a:rPr lang="ru-RU" sz="2800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устойчивост</a:t>
            </a:r>
            <a:r>
              <a:rPr lang="ru-RU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вирусни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инфекции,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главоболие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гастроинтестинални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разстройства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загуба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тегло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влошена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координация на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движенията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и др.</a:t>
            </a: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 err="1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Когнитивни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ригидност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мисленето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действията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липса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на идеи,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дистанциране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отбранителна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нагласа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спрямо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проблемите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трябва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да разрешат;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отрицателно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или цинично отношение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към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работата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колегите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 err="1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Емоционални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– чувство за “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професионален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провал”,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безпомощност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безнадеждност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, чувство за вина, скука,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раздразнителност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и недоверие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към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хората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с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работят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bg-BG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710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568952" cy="93610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bg-BG" sz="4900" dirty="0">
                <a:solidFill>
                  <a:srgbClr val="1F497D"/>
                </a:solidFill>
                <a:latin typeface="Book Antiqua" panose="02040602050305030304" pitchFamily="18" charset="0"/>
              </a:rPr>
              <a:t>ПЛАН НА ЛЕКЦИЯТА</a:t>
            </a:r>
            <a:r>
              <a:rPr lang="bg-BG" sz="4400" dirty="0">
                <a:solidFill>
                  <a:srgbClr val="1F497D"/>
                </a:solidFill>
                <a:latin typeface="Book Antiqua" panose="02040602050305030304" pitchFamily="18" charset="0"/>
              </a:rPr>
              <a:t/>
            </a:r>
            <a:br>
              <a:rPr lang="bg-BG" sz="4400" dirty="0">
                <a:solidFill>
                  <a:srgbClr val="1F497D"/>
                </a:solidFill>
                <a:latin typeface="Book Antiqua" panose="02040602050305030304" pitchFamily="18" charset="0"/>
              </a:rPr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447800"/>
            <a:ext cx="8928992" cy="4572000"/>
          </a:xfrm>
        </p:spPr>
        <p:txBody>
          <a:bodyPr>
            <a:normAutofit lnSpcReduction="10000"/>
          </a:bodyPr>
          <a:lstStyle/>
          <a:p>
            <a:pPr marL="514350" lvl="0" indent="-514350">
              <a:buClr>
                <a:srgbClr val="4F81BD"/>
              </a:buClr>
              <a:buFont typeface="+mj-lt"/>
              <a:buAutoNum type="arabicPeriod"/>
            </a:pPr>
            <a:r>
              <a:rPr lang="bg-BG" sz="3200" dirty="0" err="1" smtClean="0">
                <a:solidFill>
                  <a:schemeClr val="tx2"/>
                </a:solidFill>
              </a:rPr>
              <a:t>Психосоциални</a:t>
            </a:r>
            <a:r>
              <a:rPr lang="bg-BG" sz="3200" dirty="0" smtClean="0">
                <a:solidFill>
                  <a:schemeClr val="tx2"/>
                </a:solidFill>
              </a:rPr>
              <a:t> рискове и стрес на работното място</a:t>
            </a:r>
          </a:p>
          <a:p>
            <a:pPr marL="514350" indent="-514350">
              <a:buClr>
                <a:srgbClr val="4F81BD"/>
              </a:buClr>
              <a:buFont typeface="+mj-lt"/>
              <a:buAutoNum type="arabicPeriod"/>
            </a:pPr>
            <a:r>
              <a:rPr lang="bg-BG" sz="3200" dirty="0">
                <a:solidFill>
                  <a:schemeClr val="tx2"/>
                </a:solidFill>
              </a:rPr>
              <a:t>Стил на лидерство като предпоставка за здравословна работна среда.</a:t>
            </a:r>
          </a:p>
          <a:p>
            <a:pPr marL="514350" lvl="0" indent="-514350">
              <a:buClr>
                <a:srgbClr val="4F81BD"/>
              </a:buClr>
              <a:buFont typeface="+mj-lt"/>
              <a:buAutoNum type="arabicPeriod"/>
            </a:pPr>
            <a:r>
              <a:rPr lang="bg-BG" sz="3200" dirty="0" smtClean="0">
                <a:solidFill>
                  <a:schemeClr val="tx2"/>
                </a:solidFill>
              </a:rPr>
              <a:t>Предпоставки за възникване на нови или нарастване на съществуващи рискове на работното място</a:t>
            </a:r>
            <a:endParaRPr lang="bg-BG" sz="3200" dirty="0">
              <a:solidFill>
                <a:schemeClr val="tx2"/>
              </a:solidFill>
            </a:endParaRPr>
          </a:p>
          <a:p>
            <a:pPr marL="514350" lvl="0" indent="-514350">
              <a:buClr>
                <a:srgbClr val="4F81BD"/>
              </a:buClr>
              <a:buFont typeface="+mj-lt"/>
              <a:buAutoNum type="arabicPeriod"/>
            </a:pPr>
            <a:r>
              <a:rPr lang="bg-BG" sz="3200" dirty="0" smtClean="0">
                <a:solidFill>
                  <a:schemeClr val="tx2"/>
                </a:solidFill>
              </a:rPr>
              <a:t>Рискови/ приоритетни групи при осъществяване на промоция на здравето</a:t>
            </a:r>
            <a:endParaRPr lang="bg-BG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71747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772400" cy="1143000"/>
          </a:xfrm>
        </p:spPr>
        <p:txBody>
          <a:bodyPr/>
          <a:lstStyle/>
          <a:p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8352928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Поведенчески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проявяват</a:t>
            </a:r>
            <a:r>
              <a:rPr lang="ru-RU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се по различен начин при </a:t>
            </a:r>
            <a:r>
              <a:rPr lang="ru-RU" sz="2800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отделните</a:t>
            </a:r>
            <a:r>
              <a:rPr lang="ru-RU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лица</a:t>
            </a:r>
            <a:endParaRPr lang="ru-RU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повиш</a:t>
            </a:r>
            <a:r>
              <a:rPr lang="en-US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e</a:t>
            </a:r>
            <a:r>
              <a:rPr lang="bg-BG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на</a:t>
            </a:r>
            <a:r>
              <a:rPr lang="ru-RU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склонност</a:t>
            </a:r>
            <a:r>
              <a:rPr lang="ru-RU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към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рисково поведение </a:t>
            </a:r>
            <a:r>
              <a:rPr lang="en-US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(</a:t>
            </a:r>
            <a:r>
              <a:rPr lang="bg-BG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алкохол,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опиати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злоупотреба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с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медикаменти</a:t>
            </a:r>
            <a:r>
              <a:rPr lang="en-US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намаляване</a:t>
            </a:r>
            <a:r>
              <a:rPr lang="ru-RU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темпото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ефективността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работата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удължени</a:t>
            </a:r>
            <a:r>
              <a:rPr lang="ru-RU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почивки</a:t>
            </a:r>
            <a:r>
              <a:rPr lang="ru-RU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прекъсвания</a:t>
            </a:r>
            <a:r>
              <a:rPr lang="ru-RU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отсъствия</a:t>
            </a:r>
            <a:r>
              <a:rPr lang="ru-RU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от </a:t>
            </a:r>
            <a:r>
              <a:rPr lang="ru-RU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работа</a:t>
            </a:r>
            <a:endParaRPr lang="bg-BG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хронично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недоволство</a:t>
            </a:r>
            <a:r>
              <a:rPr lang="ru-RU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оплакване</a:t>
            </a:r>
            <a:r>
              <a:rPr lang="ru-RU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от </a:t>
            </a:r>
            <a:r>
              <a:rPr lang="ru-RU" sz="2800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естеството</a:t>
            </a:r>
            <a:r>
              <a:rPr lang="ru-RU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организацията</a:t>
            </a:r>
            <a:r>
              <a:rPr lang="ru-RU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работата</a:t>
            </a:r>
            <a:endParaRPr lang="bg-BG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534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72400" cy="864096"/>
          </a:xfrm>
        </p:spPr>
        <p:txBody>
          <a:bodyPr>
            <a:normAutofit/>
          </a:bodyPr>
          <a:lstStyle/>
          <a:p>
            <a:r>
              <a:rPr lang="bg-BG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856984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Стадий на “</a:t>
            </a:r>
            <a:r>
              <a:rPr lang="ru-RU" sz="2800" b="1" dirty="0" err="1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меден</a:t>
            </a:r>
            <a:r>
              <a:rPr lang="ru-RU" sz="2800" b="1" dirty="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месец</a:t>
            </a:r>
            <a:r>
              <a:rPr lang="ru-RU" sz="2800" b="1" dirty="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Индивидът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е удовлетворен от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своята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работа,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възлага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големи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очаквания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за реализация и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творческа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свобода. </a:t>
            </a: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Ако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тези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условия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липсват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синдромът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се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развива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рядко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защото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още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самото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начало в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работата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не се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влагат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много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надежди</a:t>
            </a:r>
            <a:r>
              <a:rPr lang="ru-RU" sz="3500" dirty="0">
                <a:latin typeface="Book Antiqua" panose="0204060205030503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bg-BG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028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72400" cy="864096"/>
          </a:xfrm>
        </p:spPr>
        <p:txBody>
          <a:bodyPr>
            <a:normAutofit/>
          </a:bodyPr>
          <a:lstStyle/>
          <a:p>
            <a:r>
              <a:rPr lang="bg-BG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856984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Стадий на </a:t>
            </a:r>
            <a:r>
              <a:rPr lang="en-US" sz="2800" dirty="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“</a:t>
            </a:r>
            <a:r>
              <a:rPr lang="ru-RU" sz="2800" dirty="0" err="1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отрезвяване</a:t>
            </a:r>
            <a:r>
              <a:rPr lang="en-US" sz="2800" dirty="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”</a:t>
            </a:r>
            <a:endParaRPr lang="ru-RU" sz="2800" dirty="0">
              <a:solidFill>
                <a:schemeClr val="accent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Засегнатия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започва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да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разбира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, че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неговите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очаквания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по отношение на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професията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, работодателя и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колегите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са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били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малко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прибързани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високи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донякъде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грешни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резултат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това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откритие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той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започва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да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работи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по-интензивно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продължително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и се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подлага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допълнителен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стрес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надявайки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се да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реализира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по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този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начин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мечтата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си.  </a:t>
            </a: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bg-BG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Постепенно 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става вял, уморен, губи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увереност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силите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професионалните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си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възможности</a:t>
            </a:r>
            <a:endParaRPr lang="bg-BG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057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72400" cy="864096"/>
          </a:xfrm>
        </p:spPr>
        <p:txBody>
          <a:bodyPr>
            <a:normAutofit/>
          </a:bodyPr>
          <a:lstStyle/>
          <a:p>
            <a:r>
              <a:rPr lang="bg-BG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856984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Стадий на </a:t>
            </a:r>
            <a:r>
              <a:rPr lang="ru-RU" sz="2800" dirty="0" err="1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загуба</a:t>
            </a:r>
            <a:r>
              <a:rPr lang="ru-RU" sz="2800" dirty="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работния</a:t>
            </a:r>
            <a:r>
              <a:rPr lang="ru-RU" sz="2800" dirty="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тонус</a:t>
            </a: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повишеният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интерес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към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работата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постепенно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отстъпва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и се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заменя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с постоянно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раздразнение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и чувство на умора</a:t>
            </a: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изменят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ритъма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хранене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сън</a:t>
            </a:r>
            <a:endParaRPr lang="ru-RU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нерядко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се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увеличава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консумацията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алкохол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медикаменти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наркотици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развива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се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повишена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страст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към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пазаруване</a:t>
            </a:r>
            <a:endParaRPr lang="ru-RU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снижава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се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продуктивността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на труда,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едновременно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с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това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се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увеличава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цинизма и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критичността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по отношение на работодателя</a:t>
            </a:r>
          </a:p>
          <a:p>
            <a:endParaRPr lang="bg-BG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010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72400" cy="864096"/>
          </a:xfrm>
        </p:spPr>
        <p:txBody>
          <a:bodyPr>
            <a:normAutofit/>
          </a:bodyPr>
          <a:lstStyle/>
          <a:p>
            <a:r>
              <a:rPr lang="bg-BG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856984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1"/>
                </a:solidFill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Стадий на </a:t>
            </a:r>
            <a:r>
              <a:rPr lang="ru-RU" sz="2800" dirty="0" err="1">
                <a:solidFill>
                  <a:schemeClr val="accent1"/>
                </a:solidFill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пълно</a:t>
            </a:r>
            <a:r>
              <a:rPr lang="ru-RU" sz="2800" dirty="0">
                <a:solidFill>
                  <a:schemeClr val="accent1"/>
                </a:solidFill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“</a:t>
            </a:r>
            <a:r>
              <a:rPr lang="ru-RU" sz="2800" dirty="0" err="1">
                <a:solidFill>
                  <a:schemeClr val="accent1"/>
                </a:solidFill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изгаряне</a:t>
            </a:r>
            <a:r>
              <a:rPr lang="ru-RU" sz="2800" dirty="0">
                <a:solidFill>
                  <a:schemeClr val="accent1"/>
                </a:solidFill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между </a:t>
            </a:r>
            <a:r>
              <a:rPr lang="ru-RU" sz="2800" dirty="0" err="1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първата</a:t>
            </a:r>
            <a:r>
              <a:rPr lang="ru-RU" sz="2800" dirty="0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последната</a:t>
            </a:r>
            <a:r>
              <a:rPr lang="ru-RU" sz="2800" dirty="0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фаза на </a:t>
            </a:r>
            <a:r>
              <a:rPr lang="ru-RU" sz="2800" dirty="0" err="1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протичане</a:t>
            </a:r>
            <a:r>
              <a:rPr lang="ru-RU" sz="2800" dirty="0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могат</a:t>
            </a:r>
            <a:r>
              <a:rPr lang="ru-RU" sz="2800" dirty="0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да </a:t>
            </a:r>
            <a:r>
              <a:rPr lang="ru-RU" sz="2800" dirty="0" err="1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преминат</a:t>
            </a:r>
            <a:r>
              <a:rPr lang="ru-RU" sz="2800" dirty="0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2800" dirty="0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/</a:t>
            </a:r>
            <a:r>
              <a:rPr lang="ru-RU" sz="2800" dirty="0" err="1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средно</a:t>
            </a:r>
            <a:r>
              <a:rPr lang="ru-RU" sz="2800" dirty="0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3-4 </a:t>
            </a:r>
            <a:r>
              <a:rPr lang="ru-RU" sz="2800" dirty="0" err="1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2800" dirty="0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/, но </a:t>
            </a:r>
            <a:r>
              <a:rPr lang="ru-RU" sz="2800" dirty="0" err="1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понякога</a:t>
            </a:r>
            <a:r>
              <a:rPr lang="ru-RU" sz="2800" dirty="0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са</a:t>
            </a:r>
            <a:r>
              <a:rPr lang="ru-RU" sz="2800" dirty="0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достатъчни</a:t>
            </a:r>
            <a:r>
              <a:rPr lang="ru-RU" sz="2800" dirty="0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и само </a:t>
            </a:r>
            <a:r>
              <a:rPr lang="ru-RU" sz="2800" dirty="0" err="1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няколко</a:t>
            </a:r>
            <a:r>
              <a:rPr lang="ru-RU" sz="2800" dirty="0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месеца</a:t>
            </a:r>
            <a:endParaRPr lang="ru-RU" sz="2800" dirty="0">
              <a:latin typeface="Book Antiqua" panose="0204060205030503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 err="1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основният</a:t>
            </a:r>
            <a:r>
              <a:rPr lang="ru-RU" sz="2800" dirty="0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симптом в </a:t>
            </a:r>
            <a:r>
              <a:rPr lang="ru-RU" sz="2800" dirty="0" err="1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тази</a:t>
            </a:r>
            <a:r>
              <a:rPr lang="ru-RU" sz="2800" dirty="0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фаза е </a:t>
            </a:r>
            <a:r>
              <a:rPr lang="ru-RU" sz="2800" dirty="0" err="1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чувството</a:t>
            </a:r>
            <a:r>
              <a:rPr lang="ru-RU" sz="2800" dirty="0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на отчаяние, </a:t>
            </a:r>
            <a:r>
              <a:rPr lang="ru-RU" sz="2800" dirty="0" err="1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поради</a:t>
            </a:r>
            <a:r>
              <a:rPr lang="ru-RU" sz="2800" dirty="0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което</a:t>
            </a:r>
            <a:r>
              <a:rPr lang="ru-RU" sz="2800" dirty="0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виждат</a:t>
            </a:r>
            <a:r>
              <a:rPr lang="ru-RU" sz="2800" dirty="0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изход</a:t>
            </a:r>
            <a:r>
              <a:rPr lang="ru-RU" sz="2800" dirty="0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от </a:t>
            </a:r>
            <a:r>
              <a:rPr lang="ru-RU" sz="2800" dirty="0" err="1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ситуацията</a:t>
            </a:r>
            <a:r>
              <a:rPr lang="ru-RU" sz="2800" dirty="0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или </a:t>
            </a:r>
            <a:r>
              <a:rPr lang="ru-RU" sz="2800" dirty="0" err="1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единственият</a:t>
            </a:r>
            <a:r>
              <a:rPr lang="ru-RU" sz="2800" dirty="0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изход</a:t>
            </a:r>
            <a:r>
              <a:rPr lang="ru-RU" sz="2800" dirty="0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който</a:t>
            </a:r>
            <a:r>
              <a:rPr lang="ru-RU" sz="2800" dirty="0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вижда</a:t>
            </a:r>
            <a:r>
              <a:rPr lang="ru-RU" sz="2800" dirty="0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е </a:t>
            </a:r>
            <a:r>
              <a:rPr lang="ru-RU" sz="2800" dirty="0" err="1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напускането</a:t>
            </a:r>
            <a:r>
              <a:rPr lang="ru-RU" sz="2800" dirty="0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на работа, </a:t>
            </a:r>
            <a:r>
              <a:rPr lang="ru-RU" sz="2800" dirty="0" err="1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като</a:t>
            </a:r>
            <a:r>
              <a:rPr lang="ru-RU" sz="2800" dirty="0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същото</a:t>
            </a:r>
            <a:r>
              <a:rPr lang="ru-RU" sz="2800" dirty="0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време</a:t>
            </a:r>
            <a:r>
              <a:rPr lang="ru-RU" sz="2800" dirty="0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да </a:t>
            </a:r>
            <a:r>
              <a:rPr lang="ru-RU" sz="2800" dirty="0" err="1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избяга</a:t>
            </a:r>
            <a:r>
              <a:rPr lang="ru-RU" sz="2800" dirty="0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от </a:t>
            </a:r>
            <a:r>
              <a:rPr lang="ru-RU" sz="2800" dirty="0" err="1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отговорността</a:t>
            </a:r>
            <a:r>
              <a:rPr lang="ru-RU" sz="2800" dirty="0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нея</a:t>
            </a:r>
            <a:endParaRPr lang="ru-RU" sz="2800" dirty="0">
              <a:latin typeface="Book Antiqua" panose="0204060205030503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 err="1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по-голяма</a:t>
            </a:r>
            <a:r>
              <a:rPr lang="ru-RU" sz="2800" dirty="0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част от </a:t>
            </a:r>
            <a:r>
              <a:rPr lang="ru-RU" sz="2800" dirty="0" err="1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страдащите</a:t>
            </a:r>
            <a:r>
              <a:rPr lang="ru-RU" sz="2800" dirty="0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се </a:t>
            </a:r>
            <a:r>
              <a:rPr lang="ru-RU" sz="2800" dirty="0" err="1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смятат</a:t>
            </a:r>
            <a:r>
              <a:rPr lang="ru-RU" sz="2800" dirty="0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виновни</a:t>
            </a:r>
            <a:r>
              <a:rPr lang="ru-RU" sz="2800" dirty="0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случилото</a:t>
            </a:r>
            <a:r>
              <a:rPr lang="ru-RU" sz="2800" dirty="0">
                <a:latin typeface="Book Antiqua" panose="0204060205030503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се</a:t>
            </a:r>
            <a:endParaRPr lang="bg-BG" sz="2800" dirty="0">
              <a:latin typeface="Book Antiqua" panose="0204060205030503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endParaRPr lang="bg-BG" sz="2800" dirty="0">
              <a:latin typeface="Book Antiqua" panose="020406020503050303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83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772400" cy="864096"/>
          </a:xfrm>
        </p:spPr>
        <p:txBody>
          <a:bodyPr>
            <a:normAutofit/>
          </a:bodyPr>
          <a:lstStyle/>
          <a:p>
            <a:r>
              <a:rPr lang="bg-BG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ЗА СПРАВЯНЕ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856984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err="1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Самопомощ</a:t>
            </a:r>
            <a:r>
              <a:rPr lang="ru-RU" sz="2800" dirty="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– важно е за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личността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да си отговори на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въпроса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“чии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идеали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следва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своите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собствени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нечии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чужди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?”</a:t>
            </a:r>
          </a:p>
          <a:p>
            <a:pPr marL="0" indent="0">
              <a:buNone/>
            </a:pPr>
            <a:r>
              <a:rPr lang="ru-RU" sz="2800" b="1" dirty="0" err="1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Взаимопомощ</a:t>
            </a:r>
            <a:r>
              <a:rPr lang="ru-RU" sz="2800" dirty="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– необходимо е да се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дискутира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тази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тема с приятели,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членове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семейството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колеги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са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изпитали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подобни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взаимопомощ</a:t>
            </a:r>
            <a:endParaRPr lang="ru-RU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err="1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Професионална</a:t>
            </a:r>
            <a:r>
              <a:rPr lang="ru-RU" sz="2800" b="1" dirty="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помощ</a:t>
            </a:r>
            <a:r>
              <a:rPr lang="ru-RU" sz="2800" dirty="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уместно е да се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потърси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консултация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с психолог, психотерапевт,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което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би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помогнало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да се определят нови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професионални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жизнени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цели и да се намерят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тяхната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реализация. </a:t>
            </a:r>
            <a:endParaRPr lang="bg-BG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lang="bg-BG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01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78" y="620688"/>
            <a:ext cx="7772400" cy="1143000"/>
          </a:xfrm>
        </p:spPr>
        <p:txBody>
          <a:bodyPr>
            <a:noAutofit/>
          </a:bodyPr>
          <a:lstStyle/>
          <a:p>
            <a:r>
              <a:rPr lang="bg-BG" sz="4400" dirty="0">
                <a:latin typeface="Book Antiqua" panose="02040602050305030304" pitchFamily="18" charset="0"/>
              </a:rPr>
              <a:t>Нови и нарастващи рискове</a:t>
            </a:r>
            <a:br>
              <a:rPr lang="bg-BG" sz="4400" dirty="0">
                <a:latin typeface="Book Antiqua" panose="02040602050305030304" pitchFamily="18" charset="0"/>
              </a:rPr>
            </a:br>
            <a:r>
              <a:rPr lang="bg-BG" sz="4400" dirty="0" smtClean="0">
                <a:latin typeface="Book Antiqua" panose="02040602050305030304" pitchFamily="18" charset="0"/>
              </a:rPr>
              <a:t>Рискови групи</a:t>
            </a:r>
            <a:endParaRPr lang="bg-BG" sz="4400" dirty="0"/>
          </a:p>
        </p:txBody>
      </p:sp>
      <p:pic>
        <p:nvPicPr>
          <p:cNvPr id="3074" name="Picture 2" descr="E:\1_Uchebna_deinost\Academic_lectures\WHP_distance\imagesKYEBV9W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06" y="2966118"/>
            <a:ext cx="3388067" cy="3367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1_Uchebna_deinost\Academic_lectures\WHP_distance\Risk-1064x69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52736"/>
            <a:ext cx="5000961" cy="3826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5061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620688"/>
            <a:ext cx="8784976" cy="6237312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lvl="0" indent="0">
              <a:spcBef>
                <a:spcPct val="20000"/>
              </a:spcBef>
              <a:spcAft>
                <a:spcPts val="600"/>
              </a:spcAft>
              <a:buClrTx/>
              <a:buSzTx/>
              <a:buNone/>
            </a:pPr>
            <a:r>
              <a:rPr lang="bg-BG" sz="2800" dirty="0">
                <a:solidFill>
                  <a:srgbClr val="3F3F4D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Промяната на условията на живот и труд довежда до промяна на рисковете.</a:t>
            </a:r>
          </a:p>
          <a:p>
            <a:pPr marL="0" lvl="0" indent="0">
              <a:spcBef>
                <a:spcPct val="20000"/>
              </a:spcBef>
              <a:spcAft>
                <a:spcPts val="600"/>
              </a:spcAft>
              <a:buClrTx/>
              <a:buSzTx/>
              <a:buNone/>
            </a:pPr>
            <a:r>
              <a:rPr lang="ru-RU" sz="2800" dirty="0" err="1">
                <a:solidFill>
                  <a:srgbClr val="3F3F4D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Предвиждането</a:t>
            </a:r>
            <a:r>
              <a:rPr lang="ru-RU" sz="2800" dirty="0">
                <a:solidFill>
                  <a:srgbClr val="3F3F4D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solidFill>
                  <a:srgbClr val="3F3F4D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контролирането</a:t>
            </a:r>
            <a:r>
              <a:rPr lang="ru-RU" sz="2800" dirty="0">
                <a:solidFill>
                  <a:srgbClr val="3F3F4D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новите</a:t>
            </a:r>
            <a:r>
              <a:rPr lang="ru-RU" sz="2800" dirty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нарастващите</a:t>
            </a:r>
            <a:r>
              <a:rPr lang="ru-RU" sz="2800" dirty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рискове</a:t>
            </a:r>
            <a:r>
              <a:rPr lang="ru-RU" sz="2800" dirty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solidFill>
                  <a:srgbClr val="3F3F4D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независимо дали </a:t>
            </a:r>
            <a:r>
              <a:rPr lang="ru-RU" sz="2800" dirty="0" err="1">
                <a:solidFill>
                  <a:srgbClr val="3F3F4D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са</a:t>
            </a:r>
            <a:r>
              <a:rPr lang="ru-RU" sz="2800" dirty="0">
                <a:solidFill>
                  <a:srgbClr val="3F3F4D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свързани</a:t>
            </a:r>
            <a:r>
              <a:rPr lang="ru-RU" sz="2800" dirty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с технически </a:t>
            </a:r>
            <a:r>
              <a:rPr lang="ru-RU" sz="2800" dirty="0" err="1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иновации</a:t>
            </a:r>
            <a:r>
              <a:rPr lang="ru-RU" sz="2800" dirty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800" dirty="0" err="1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са</a:t>
            </a:r>
            <a:r>
              <a:rPr lang="ru-RU" sz="2800" dirty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предизвикани</a:t>
            </a:r>
            <a:r>
              <a:rPr lang="ru-RU" sz="2800" dirty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от </a:t>
            </a:r>
            <a:r>
              <a:rPr lang="ru-RU" sz="2800" dirty="0" err="1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социални</a:t>
            </a:r>
            <a:r>
              <a:rPr lang="ru-RU" sz="2800" dirty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промени</a:t>
            </a:r>
            <a:r>
              <a:rPr lang="ru-RU" sz="2800" dirty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F3F4D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е важно за здравето и </a:t>
            </a:r>
            <a:r>
              <a:rPr lang="ru-RU" sz="2800" dirty="0" err="1">
                <a:solidFill>
                  <a:srgbClr val="3F3F4D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безопасността</a:t>
            </a:r>
            <a:r>
              <a:rPr lang="ru-RU" sz="2800" dirty="0">
                <a:solidFill>
                  <a:srgbClr val="3F3F4D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rgbClr val="3F3F4D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работещите</a:t>
            </a:r>
            <a:r>
              <a:rPr lang="ru-RU" sz="2800" dirty="0" smtClean="0">
                <a:solidFill>
                  <a:srgbClr val="3F3F4D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3F3F4D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20000"/>
              </a:spcBef>
              <a:spcAft>
                <a:spcPts val="600"/>
              </a:spcAft>
              <a:buClrTx/>
              <a:buSzTx/>
              <a:buNone/>
            </a:pPr>
            <a:r>
              <a:rPr lang="ru-RU" sz="800" dirty="0">
                <a:solidFill>
                  <a:srgbClr val="3F3F4D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/>
            </a:r>
            <a:br>
              <a:rPr lang="ru-RU" sz="800" dirty="0">
                <a:solidFill>
                  <a:srgbClr val="3F3F4D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solidFill>
                  <a:srgbClr val="3F3F4D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Това</a:t>
            </a:r>
            <a:r>
              <a:rPr lang="ru-RU" sz="2800" dirty="0">
                <a:solidFill>
                  <a:srgbClr val="3F3F4D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F3F4D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налага</a:t>
            </a:r>
            <a:r>
              <a:rPr lang="ru-RU" sz="2800" dirty="0">
                <a:solidFill>
                  <a:srgbClr val="3F3F4D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системно наблюдение на </a:t>
            </a:r>
            <a:r>
              <a:rPr lang="ru-RU" sz="2800" dirty="0" err="1">
                <a:solidFill>
                  <a:srgbClr val="3F3F4D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самите</a:t>
            </a:r>
            <a:r>
              <a:rPr lang="ru-RU" sz="2800" dirty="0">
                <a:solidFill>
                  <a:srgbClr val="3F3F4D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F3F4D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рискове</a:t>
            </a:r>
            <a:r>
              <a:rPr lang="ru-RU" sz="2800" dirty="0">
                <a:solidFill>
                  <a:srgbClr val="3F3F4D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и на </a:t>
            </a:r>
            <a:r>
              <a:rPr lang="ru-RU" sz="2800" dirty="0" err="1">
                <a:solidFill>
                  <a:srgbClr val="3F3F4D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изложените</a:t>
            </a:r>
            <a:r>
              <a:rPr lang="ru-RU" sz="2800" dirty="0">
                <a:solidFill>
                  <a:srgbClr val="3F3F4D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rgbClr val="3F3F4D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тях</a:t>
            </a:r>
            <a:r>
              <a:rPr lang="ru-RU" sz="2800" dirty="0">
                <a:solidFill>
                  <a:srgbClr val="3F3F4D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лица, основано на </a:t>
            </a:r>
            <a:r>
              <a:rPr lang="ru-RU" sz="2800" dirty="0" err="1">
                <a:solidFill>
                  <a:srgbClr val="3F3F4D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систематичното</a:t>
            </a:r>
            <a:r>
              <a:rPr lang="ru-RU" sz="2800" dirty="0">
                <a:solidFill>
                  <a:srgbClr val="3F3F4D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F3F4D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събиране</a:t>
            </a:r>
            <a:r>
              <a:rPr lang="ru-RU" sz="2800" dirty="0">
                <a:solidFill>
                  <a:srgbClr val="3F3F4D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на информация и </a:t>
            </a:r>
            <a:r>
              <a:rPr lang="ru-RU" sz="2800" dirty="0" err="1">
                <a:solidFill>
                  <a:srgbClr val="3F3F4D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научни</a:t>
            </a:r>
            <a:r>
              <a:rPr lang="ru-RU" sz="2800" dirty="0">
                <a:solidFill>
                  <a:srgbClr val="3F3F4D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становища</a:t>
            </a:r>
          </a:p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476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008112"/>
          </a:xfrm>
        </p:spPr>
        <p:txBody>
          <a:bodyPr/>
          <a:lstStyle/>
          <a:p>
            <a:r>
              <a:rPr lang="bg-BG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 РИСКОВЕ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219256" cy="4717504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Рискът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преди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не е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съществувал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Предизвикан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е от нови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, нови технологии, нови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видове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работни места,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социални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организационни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проблеми</a:t>
            </a:r>
            <a:endParaRPr lang="en-US" sz="280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accent1"/>
              </a:buClr>
              <a:buSzPct val="80000"/>
              <a:buNone/>
            </a:pPr>
            <a:endParaRPr lang="ru-RU" sz="1200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Book Antiqua" panose="02040602050305030304" pitchFamily="18" charset="0"/>
              </a:rPr>
              <a:t>N.B!</a:t>
            </a:r>
            <a:r>
              <a:rPr lang="en-US" sz="2800" dirty="0" smtClean="0">
                <a:latin typeface="Book Antiqua" panose="02040602050305030304" pitchFamily="18" charset="0"/>
              </a:rPr>
              <a:t> </a:t>
            </a:r>
            <a:r>
              <a:rPr lang="ru-RU" sz="2800" dirty="0" err="1" smtClean="0">
                <a:latin typeface="Book Antiqua" panose="02040602050305030304" pitchFamily="18" charset="0"/>
              </a:rPr>
              <a:t>Високите</a:t>
            </a:r>
            <a:r>
              <a:rPr lang="ru-RU" sz="2800" dirty="0" smtClean="0"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</a:rPr>
              <a:t>темпове</a:t>
            </a:r>
            <a:r>
              <a:rPr lang="ru-RU" sz="2800" dirty="0">
                <a:latin typeface="Book Antiqua" panose="02040602050305030304" pitchFamily="18" charset="0"/>
              </a:rPr>
              <a:t> на </a:t>
            </a:r>
            <a:r>
              <a:rPr lang="ru-RU" sz="2800" dirty="0" err="1">
                <a:latin typeface="Book Antiqua" panose="02040602050305030304" pitchFamily="18" charset="0"/>
              </a:rPr>
              <a:t>иновациите</a:t>
            </a:r>
            <a:r>
              <a:rPr lang="ru-RU" sz="2800" dirty="0">
                <a:latin typeface="Book Antiqua" panose="02040602050305030304" pitchFamily="18" charset="0"/>
              </a:rPr>
              <a:t> водят до </a:t>
            </a:r>
            <a:r>
              <a:rPr lang="ru-RU" sz="2800" dirty="0" err="1">
                <a:latin typeface="Book Antiqua" panose="02040602050305030304" pitchFamily="18" charset="0"/>
              </a:rPr>
              <a:t>недостиг</a:t>
            </a:r>
            <a:r>
              <a:rPr lang="ru-RU" sz="2800" dirty="0">
                <a:latin typeface="Book Antiqua" panose="02040602050305030304" pitchFamily="18" charset="0"/>
              </a:rPr>
              <a:t> на </a:t>
            </a:r>
            <a:r>
              <a:rPr lang="ru-RU" sz="2800" dirty="0" err="1">
                <a:latin typeface="Book Antiqua" panose="02040602050305030304" pitchFamily="18" charset="0"/>
              </a:rPr>
              <a:t>квалифициран</a:t>
            </a:r>
            <a:r>
              <a:rPr lang="ru-RU" sz="2800" dirty="0">
                <a:latin typeface="Book Antiqua" panose="02040602050305030304" pitchFamily="18" charset="0"/>
              </a:rPr>
              <a:t> персонал и при </a:t>
            </a:r>
            <a:r>
              <a:rPr lang="ru-RU" sz="2800" dirty="0" err="1" smtClean="0">
                <a:latin typeface="Book Antiqua" panose="02040602050305030304" pitchFamily="18" charset="0"/>
              </a:rPr>
              <a:t>секторната</a:t>
            </a:r>
            <a:r>
              <a:rPr lang="ru-RU" sz="2800" dirty="0" smtClean="0">
                <a:latin typeface="Book Antiqua" panose="02040602050305030304" pitchFamily="18" charset="0"/>
              </a:rPr>
              <a:t> конкуренция </a:t>
            </a:r>
            <a:r>
              <a:rPr lang="ru-RU" sz="2800" dirty="0">
                <a:latin typeface="Book Antiqua" panose="02040602050305030304" pitchFamily="18" charset="0"/>
              </a:rPr>
              <a:t>за </a:t>
            </a:r>
            <a:r>
              <a:rPr lang="ru-RU" sz="2800" dirty="0" err="1">
                <a:latin typeface="Book Antiqua" panose="02040602050305030304" pitchFamily="18" charset="0"/>
              </a:rPr>
              <a:t>квалифициран</a:t>
            </a:r>
            <a:r>
              <a:rPr lang="ru-RU" sz="2800" dirty="0">
                <a:latin typeface="Book Antiqua" panose="02040602050305030304" pitchFamily="18" charset="0"/>
              </a:rPr>
              <a:t> персонал </a:t>
            </a:r>
            <a:r>
              <a:rPr lang="ru-RU" sz="2800" dirty="0" err="1">
                <a:latin typeface="Book Antiqua" panose="02040602050305030304" pitchFamily="18" charset="0"/>
              </a:rPr>
              <a:t>това</a:t>
            </a:r>
            <a:r>
              <a:rPr lang="ru-RU" sz="2800" dirty="0"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</a:rPr>
              <a:t>може</a:t>
            </a:r>
            <a:r>
              <a:rPr lang="ru-RU" sz="2800" dirty="0">
                <a:latin typeface="Book Antiqua" panose="02040602050305030304" pitchFamily="18" charset="0"/>
              </a:rPr>
              <a:t> да причини поляризация на </a:t>
            </a:r>
            <a:r>
              <a:rPr lang="ru-RU" sz="2800" dirty="0" err="1">
                <a:latin typeface="Book Antiqua" panose="02040602050305030304" pitchFamily="18" charset="0"/>
              </a:rPr>
              <a:t>работната</a:t>
            </a:r>
            <a:r>
              <a:rPr lang="ru-RU" sz="2800" dirty="0">
                <a:latin typeface="Book Antiqua" panose="02040602050305030304" pitchFamily="18" charset="0"/>
              </a:rPr>
              <a:t> сила </a:t>
            </a:r>
            <a:r>
              <a:rPr lang="ru-RU" sz="2800" dirty="0" smtClean="0">
                <a:latin typeface="Book Antiqua" panose="02040602050305030304" pitchFamily="18" charset="0"/>
              </a:rPr>
              <a:t>по </a:t>
            </a:r>
            <a:r>
              <a:rPr lang="bg-BG" sz="2800" dirty="0" smtClean="0">
                <a:latin typeface="Book Antiqua" panose="02040602050305030304" pitchFamily="18" charset="0"/>
              </a:rPr>
              <a:t>отношение </a:t>
            </a:r>
            <a:r>
              <a:rPr lang="bg-BG" sz="2800" dirty="0">
                <a:latin typeface="Book Antiqua" panose="02040602050305030304" pitchFamily="18" charset="0"/>
              </a:rPr>
              <a:t>на нейните умения.</a:t>
            </a:r>
            <a:endParaRPr lang="ru-RU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43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1008112"/>
          </a:xfrm>
        </p:spPr>
        <p:txBody>
          <a:bodyPr/>
          <a:lstStyle/>
          <a:p>
            <a:r>
              <a:rPr lang="bg-BG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 РИСКОВЕ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19256" cy="5256584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3000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Съществуващи</a:t>
            </a:r>
            <a:r>
              <a:rPr lang="ru-RU" sz="3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Book Antiqua" panose="0204060205030503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sz="30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започват</a:t>
            </a:r>
            <a:r>
              <a:rPr lang="ru-RU" sz="3000" dirty="0">
                <a:latin typeface="Book Antiqua" panose="02040602050305030304" pitchFamily="18" charset="0"/>
                <a:cs typeface="Times New Roman" panose="02020603050405020304" pitchFamily="18" charset="0"/>
              </a:rPr>
              <a:t> да се </a:t>
            </a:r>
            <a:r>
              <a:rPr lang="ru-RU" sz="30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разглеждат</a:t>
            </a:r>
            <a:r>
              <a:rPr lang="ru-RU" sz="30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като</a:t>
            </a:r>
            <a:r>
              <a:rPr lang="ru-RU" sz="30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рискове</a:t>
            </a:r>
            <a:r>
              <a:rPr lang="ru-RU" sz="3000" dirty="0"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поради</a:t>
            </a:r>
            <a:r>
              <a:rPr lang="ru-RU" sz="30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промени</a:t>
            </a:r>
            <a:r>
              <a:rPr lang="ru-RU" sz="3000" dirty="0">
                <a:latin typeface="Book Antiqua" panose="02040602050305030304" pitchFamily="18" charset="0"/>
                <a:cs typeface="Times New Roman" panose="02020603050405020304" pitchFamily="18" charset="0"/>
              </a:rPr>
              <a:t> в </a:t>
            </a:r>
            <a:r>
              <a:rPr lang="ru-RU" sz="30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общественото</a:t>
            </a:r>
            <a:r>
              <a:rPr lang="ru-RU" sz="3000" dirty="0">
                <a:latin typeface="Book Antiqua" panose="02040602050305030304" pitchFamily="18" charset="0"/>
                <a:cs typeface="Times New Roman" panose="02020603050405020304" pitchFamily="18" charset="0"/>
              </a:rPr>
              <a:t> мнение</a:t>
            </a: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bg-BG" sz="3000" dirty="0">
                <a:latin typeface="Book Antiqua" panose="02040602050305030304" pitchFamily="18" charset="0"/>
                <a:cs typeface="Times New Roman" panose="02020603050405020304" pitchFamily="18" charset="0"/>
              </a:rPr>
              <a:t>С</a:t>
            </a:r>
            <a:r>
              <a:rPr lang="ru-RU" sz="30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ъществуващи</a:t>
            </a:r>
            <a:r>
              <a:rPr lang="ru-RU" sz="3000" dirty="0">
                <a:latin typeface="Book Antiqua" panose="02040602050305030304" pitchFamily="18" charset="0"/>
                <a:cs typeface="Times New Roman" panose="02020603050405020304" pitchFamily="18" charset="0"/>
              </a:rPr>
              <a:t> условия </a:t>
            </a:r>
            <a:r>
              <a:rPr lang="ru-RU" sz="30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започват</a:t>
            </a:r>
            <a:r>
              <a:rPr lang="ru-RU" sz="3000" dirty="0">
                <a:latin typeface="Book Antiqua" panose="02040602050305030304" pitchFamily="18" charset="0"/>
                <a:cs typeface="Times New Roman" panose="02020603050405020304" pitchFamily="18" charset="0"/>
              </a:rPr>
              <a:t> да се </a:t>
            </a:r>
            <a:r>
              <a:rPr lang="ru-RU" sz="30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разглеждат</a:t>
            </a:r>
            <a:r>
              <a:rPr lang="ru-RU" sz="30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като</a:t>
            </a:r>
            <a:r>
              <a:rPr lang="ru-RU" sz="30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рискове</a:t>
            </a:r>
            <a:r>
              <a:rPr lang="ru-RU" sz="3000" dirty="0"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поради</a:t>
            </a:r>
            <a:r>
              <a:rPr lang="ru-RU" sz="30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натрупване</a:t>
            </a:r>
            <a:r>
              <a:rPr lang="ru-RU" sz="3000" dirty="0">
                <a:latin typeface="Book Antiqua" panose="02040602050305030304" pitchFamily="18" charset="0"/>
                <a:cs typeface="Times New Roman" panose="02020603050405020304" pitchFamily="18" charset="0"/>
              </a:rPr>
              <a:t> на нови </a:t>
            </a:r>
            <a:r>
              <a:rPr lang="ru-RU" sz="30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научни</a:t>
            </a:r>
            <a:r>
              <a:rPr lang="ru-RU" sz="30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знания</a:t>
            </a:r>
            <a:endParaRPr lang="bg-BG" sz="30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accent1"/>
              </a:buClr>
              <a:buSzPct val="80000"/>
              <a:buNone/>
            </a:pPr>
            <a:r>
              <a:rPr lang="en-US" sz="3000" b="1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N.B! </a:t>
            </a:r>
            <a:r>
              <a:rPr lang="ru-RU" dirty="0" err="1" smtClean="0"/>
              <a:t>Безотпадъчната</a:t>
            </a:r>
            <a:r>
              <a:rPr lang="ru-RU" dirty="0" smtClean="0"/>
              <a:t> </a:t>
            </a:r>
            <a:r>
              <a:rPr lang="ru-RU" dirty="0" err="1"/>
              <a:t>икономика</a:t>
            </a:r>
            <a:r>
              <a:rPr lang="ru-RU" dirty="0"/>
              <a:t> </a:t>
            </a:r>
            <a:r>
              <a:rPr lang="ru-RU" dirty="0" err="1"/>
              <a:t>налага</a:t>
            </a:r>
            <a:r>
              <a:rPr lang="ru-RU" dirty="0"/>
              <a:t> да се </a:t>
            </a:r>
            <a:r>
              <a:rPr lang="ru-RU" dirty="0" err="1"/>
              <a:t>работи</a:t>
            </a:r>
            <a:r>
              <a:rPr lang="ru-RU" dirty="0"/>
              <a:t> с </a:t>
            </a:r>
            <a:r>
              <a:rPr lang="ru-RU" dirty="0" err="1"/>
              <a:t>най-трудния</a:t>
            </a:r>
            <a:r>
              <a:rPr lang="ru-RU" dirty="0"/>
              <a:t> </a:t>
            </a:r>
            <a:r>
              <a:rPr lang="ru-RU" dirty="0" err="1"/>
              <a:t>краен</a:t>
            </a:r>
            <a:r>
              <a:rPr lang="ru-RU" dirty="0"/>
              <a:t> </a:t>
            </a:r>
            <a:r>
              <a:rPr lang="ru-RU" dirty="0" err="1"/>
              <a:t>участък</a:t>
            </a:r>
            <a:r>
              <a:rPr lang="ru-RU" dirty="0"/>
              <a:t> на </a:t>
            </a:r>
            <a:r>
              <a:rPr lang="ru-RU" dirty="0" err="1"/>
              <a:t>отпадъчния</a:t>
            </a:r>
            <a:r>
              <a:rPr lang="ru-RU" dirty="0"/>
              <a:t> поток, </a:t>
            </a:r>
            <a:r>
              <a:rPr lang="ru-RU" dirty="0" err="1"/>
              <a:t>тъй</a:t>
            </a:r>
            <a:r>
              <a:rPr lang="ru-RU" dirty="0"/>
              <a:t> </a:t>
            </a:r>
            <a:r>
              <a:rPr lang="ru-RU" dirty="0" err="1" smtClean="0"/>
              <a:t>като</a:t>
            </a:r>
            <a:r>
              <a:rPr lang="en-US" dirty="0"/>
              <a:t> </a:t>
            </a:r>
            <a:r>
              <a:rPr lang="ru-RU" dirty="0" err="1" smtClean="0"/>
              <a:t>отпадъците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концентриран</a:t>
            </a:r>
            <a:r>
              <a:rPr lang="ru-RU" dirty="0"/>
              <a:t> вид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рискове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изискват</a:t>
            </a:r>
            <a:r>
              <a:rPr lang="ru-RU" dirty="0"/>
              <a:t> </a:t>
            </a:r>
            <a:r>
              <a:rPr lang="ru-RU" dirty="0" err="1"/>
              <a:t>специална</a:t>
            </a:r>
            <a:r>
              <a:rPr lang="ru-RU" dirty="0"/>
              <a:t> </a:t>
            </a:r>
            <a:r>
              <a:rPr lang="ru-RU" dirty="0" smtClean="0"/>
              <a:t>обработка.</a:t>
            </a:r>
            <a:endParaRPr lang="en-US" dirty="0" smtClean="0"/>
          </a:p>
          <a:p>
            <a:pPr marL="0" indent="0">
              <a:buClr>
                <a:schemeClr val="accent1"/>
              </a:buClr>
              <a:buSzPct val="80000"/>
              <a:buNone/>
            </a:pPr>
            <a:r>
              <a:rPr lang="ru-RU" dirty="0" err="1" smtClean="0"/>
              <a:t>Има</a:t>
            </a:r>
            <a:r>
              <a:rPr lang="ru-RU" dirty="0" smtClean="0"/>
              <a:t> </a:t>
            </a:r>
            <a:r>
              <a:rPr lang="ru-RU" dirty="0" err="1"/>
              <a:t>потенциално</a:t>
            </a:r>
            <a:r>
              <a:rPr lang="ru-RU" dirty="0"/>
              <a:t> </a:t>
            </a:r>
            <a:r>
              <a:rPr lang="ru-RU" dirty="0" err="1"/>
              <a:t>неизвестни</a:t>
            </a:r>
            <a:r>
              <a:rPr lang="ru-RU" dirty="0"/>
              <a:t> </a:t>
            </a:r>
            <a:r>
              <a:rPr lang="ru-RU" dirty="0" err="1"/>
              <a:t>дългосрочни</a:t>
            </a:r>
            <a:r>
              <a:rPr lang="ru-RU" dirty="0"/>
              <a:t> </a:t>
            </a:r>
            <a:r>
              <a:rPr lang="ru-RU" dirty="0" err="1"/>
              <a:t>последици</a:t>
            </a:r>
            <a:r>
              <a:rPr lang="ru-RU" dirty="0"/>
              <a:t> за здравето от </a:t>
            </a:r>
            <a:r>
              <a:rPr lang="ru-RU" dirty="0" err="1"/>
              <a:t>новите</a:t>
            </a:r>
            <a:r>
              <a:rPr lang="ru-RU" dirty="0"/>
              <a:t> </a:t>
            </a:r>
            <a:r>
              <a:rPr lang="ru-RU" dirty="0" err="1"/>
              <a:t>екологосъобразни</a:t>
            </a:r>
            <a:r>
              <a:rPr lang="ru-RU" dirty="0"/>
              <a:t> </a:t>
            </a:r>
            <a:r>
              <a:rPr lang="ru-RU" dirty="0" err="1" smtClean="0"/>
              <a:t>материали</a:t>
            </a:r>
            <a:r>
              <a:rPr lang="en-US" dirty="0"/>
              <a:t> </a:t>
            </a:r>
            <a:r>
              <a:rPr lang="ru-RU" dirty="0" smtClean="0"/>
              <a:t>и </a:t>
            </a:r>
            <a:r>
              <a:rPr lang="ru-RU" dirty="0" err="1"/>
              <a:t>нанокомпозити</a:t>
            </a:r>
            <a:r>
              <a:rPr lang="ru-RU" dirty="0"/>
              <a:t> с </a:t>
            </a:r>
            <a:r>
              <a:rPr lang="ru-RU" dirty="0" err="1"/>
              <a:t>по-малък</a:t>
            </a:r>
            <a:r>
              <a:rPr lang="ru-RU" dirty="0"/>
              <a:t> </a:t>
            </a:r>
            <a:r>
              <a:rPr lang="ru-RU" dirty="0" err="1"/>
              <a:t>въглероден</a:t>
            </a:r>
            <a:r>
              <a:rPr lang="ru-RU" dirty="0"/>
              <a:t> </a:t>
            </a:r>
            <a:r>
              <a:rPr lang="ru-RU" dirty="0" err="1"/>
              <a:t>отпечатък</a:t>
            </a:r>
            <a:r>
              <a:rPr lang="ru-RU" dirty="0"/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5819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26" y="548680"/>
            <a:ext cx="8892480" cy="648072"/>
          </a:xfrm>
        </p:spPr>
        <p:txBody>
          <a:bodyPr>
            <a:noAutofit/>
          </a:bodyPr>
          <a:lstStyle/>
          <a:p>
            <a:pPr lvl="0"/>
            <a:r>
              <a:rPr lang="bg-BG" sz="3000" b="1" dirty="0" err="1"/>
              <a:t>Психосоциални</a:t>
            </a:r>
            <a:r>
              <a:rPr lang="bg-BG" sz="3000" b="1" dirty="0"/>
              <a:t> рискове и стрес на работното място</a:t>
            </a:r>
            <a:br>
              <a:rPr lang="bg-BG" sz="3000" b="1" dirty="0"/>
            </a:br>
            <a:endParaRPr lang="bg-BG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2052" name="Picture 4" descr="E:\1_Uchebna_deinost\Academic_lectures\WHP_distance\Плакат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" y="764704"/>
            <a:ext cx="4488993" cy="6044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1_Uchebna_deinost\Academic_lectures\WHP_distance\Плакат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373" y="764704"/>
            <a:ext cx="4560179" cy="6060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41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22114"/>
          </a:xfrm>
        </p:spPr>
        <p:txBody>
          <a:bodyPr/>
          <a:lstStyle/>
          <a:p>
            <a:r>
              <a:rPr lang="bg-BG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НАРАСТВАЩИ РИСКОВЕ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219256" cy="4572000"/>
          </a:xfrm>
        </p:spPr>
        <p:txBody>
          <a:bodyPr/>
          <a:lstStyle/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Увеличава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се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вероятността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излагане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този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риск</a:t>
            </a:r>
          </a:p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Увеличава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се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нивото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експозиция</a:t>
            </a:r>
            <a:endParaRPr lang="ru-RU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Увеличава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се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броят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експонираните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лица</a:t>
            </a:r>
          </a:p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Въздействието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на риска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върху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здравето на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работниците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се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засилва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(комбинация с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други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променена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реактивност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на организма, занижен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контрол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68277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850106"/>
          </a:xfrm>
        </p:spPr>
        <p:txBody>
          <a:bodyPr>
            <a:noAutofit/>
          </a:bodyPr>
          <a:lstStyle/>
          <a:p>
            <a:r>
              <a:rPr lang="bg-BG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ПРИОРИТЕТНИ</a:t>
            </a:r>
            <a:r>
              <a:rPr 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bg-BG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РИСКОВИ </a:t>
            </a:r>
            <a:r>
              <a:rPr lang="bg-BG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3568" y="1447800"/>
            <a:ext cx="8003232" cy="4572000"/>
          </a:xfrm>
        </p:spPr>
        <p:txBody>
          <a:bodyPr/>
          <a:lstStyle/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r>
              <a:rPr lang="bg-BG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Млади работници</a:t>
            </a:r>
          </a:p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r>
              <a:rPr lang="bg-BG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Застаряващи </a:t>
            </a:r>
            <a:r>
              <a:rPr lang="bg-BG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работници</a:t>
            </a:r>
          </a:p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r>
              <a:rPr lang="bg-BG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Жени</a:t>
            </a:r>
            <a:endParaRPr lang="bg-BG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r>
              <a:rPr lang="bg-BG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Работници - </a:t>
            </a:r>
            <a:r>
              <a:rPr lang="bg-BG" sz="2800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мигранти</a:t>
            </a:r>
            <a:endParaRPr lang="bg-BG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r>
              <a:rPr lang="bg-BG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Лица с недъзи и ограничения</a:t>
            </a:r>
          </a:p>
          <a:p>
            <a:endParaRPr lang="bg-BG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8959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85010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bg-BG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МЛАДИ РАБОТНИЦИ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64096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Защо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младите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хора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по-уязвими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 в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професията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нови на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работното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място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липса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опит,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поради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обръщат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достатъчно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внимание на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рисковете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грозят </a:t>
            </a:r>
          </a:p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липса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психическа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зрелост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липса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умения и обучение</a:t>
            </a:r>
          </a:p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липса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увереност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споделяне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проблема,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такъв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70000"/>
              <a:buFont typeface="Wingdings" panose="05000000000000000000" pitchFamily="2" charset="2"/>
              <a:buChar char="Ø"/>
            </a:pPr>
            <a:endParaRPr lang="bg-BG" sz="3000" dirty="0"/>
          </a:p>
        </p:txBody>
      </p:sp>
    </p:spTree>
    <p:extLst>
      <p:ext uri="{BB962C8B-B14F-4D97-AF65-F5344CB8AC3E}">
        <p14:creationId xmlns:p14="http://schemas.microsoft.com/office/powerpoint/2010/main" val="2728276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692696"/>
            <a:ext cx="8352928" cy="5327104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непознаване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задълженията</a:t>
            </a:r>
            <a:r>
              <a:rPr lang="ru-RU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работодателя: </a:t>
            </a:r>
          </a:p>
          <a:p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 </a:t>
            </a:r>
            <a:r>
              <a:rPr lang="ru-RU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осигурява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здравословни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безопасни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на 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труд, обучение, надзор,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предпазни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мерки и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подходяща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тях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</a:t>
            </a:r>
          </a:p>
          <a:p>
            <a:pPr marL="0" indent="0">
              <a:buNone/>
            </a:pPr>
            <a:endParaRPr 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непознаване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собствените</a:t>
            </a:r>
            <a:r>
              <a:rPr lang="ru-RU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 </a:t>
            </a:r>
            <a:r>
              <a:rPr lang="ru-RU" sz="3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отговорности</a:t>
            </a:r>
            <a:r>
              <a:rPr lang="ru-RU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сътрудничат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работодателя по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въпросите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свързани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безопасността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здравето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работното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място</a:t>
            </a:r>
            <a:endParaRPr lang="ru-RU" sz="3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съблюдават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процедурите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труда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да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предпазват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си и </a:t>
            </a:r>
            <a:r>
              <a:rPr lang="ru-RU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колегите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</a:t>
            </a:r>
            <a:endParaRPr lang="ru-RU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използват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предпазното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оборудване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облекло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 </a:t>
            </a:r>
            <a:r>
              <a:rPr lang="ru-RU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дадени</a:t>
            </a:r>
            <a:endParaRPr lang="ru-RU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817351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568952" cy="6192688"/>
          </a:xfrm>
        </p:spPr>
        <p:txBody>
          <a:bodyPr>
            <a:noAutofit/>
          </a:bodyPr>
          <a:lstStyle/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непознаване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собствените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 права: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разговарят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работодателя си,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имат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разговарят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представителя на отдела за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работниците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профсъюз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имат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такъв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разговарят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със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своя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лекар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сестра или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здравословни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условия на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разговарят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учители,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още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учат или с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организаторите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практиката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свържат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местната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инспекция по труда, за да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подадат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оплакване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своя страна,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понякога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вземат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 внимание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уязвимостта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младите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хора 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4703913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</p:spPr>
        <p:txBody>
          <a:bodyPr/>
          <a:lstStyle/>
          <a:p>
            <a:r>
              <a:rPr lang="bg-BG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ЗАСТАРЯВАЩИ РАБОТНИЦИ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291264" cy="4895056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Предимства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опитът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зрелостта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по-възрастните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работници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цяло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превишават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потенциалните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свързани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възрастта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по-възрастните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работници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по-посветени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</a:t>
            </a:r>
          </a:p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отсъстват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по-рядко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работа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болест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задържат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по-дълго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длъжност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474707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08720"/>
            <a:ext cx="9036496" cy="5111080"/>
          </a:xfrm>
        </p:spPr>
        <p:txBody>
          <a:bodyPr>
            <a:noAutofit/>
          </a:bodyPr>
          <a:lstStyle/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Проявявят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мъдрост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цялостното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възприемане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обмисляне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възникват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първи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напредването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възрастта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трудовият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опит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професионалният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капацитет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обогатяват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променящия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свят на труда се ценят много способности и умения,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свързват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по-възрастните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работещи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умения за работа с хора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обслужване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0353663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856984" cy="5831160"/>
          </a:xfrm>
        </p:spPr>
        <p:txBody>
          <a:bodyPr>
            <a:noAutofit/>
          </a:bodyPr>
          <a:lstStyle/>
          <a:p>
            <a:pPr marL="0" lvl="0" indent="0">
              <a:spcBef>
                <a:spcPct val="20000"/>
              </a:spcBef>
              <a:spcAft>
                <a:spcPts val="600"/>
              </a:spcAft>
              <a:buClrTx/>
              <a:buSzTx/>
              <a:buNone/>
            </a:pPr>
            <a:r>
              <a:rPr lang="bg-BG" sz="2800" b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Недостатъци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7F221D"/>
              </a:buClr>
              <a:buSzPct val="80000"/>
              <a:buFont typeface="Wingdings" panose="05000000000000000000" pitchFamily="2" charset="2"/>
              <a:buChar char="ü"/>
            </a:pPr>
            <a:r>
              <a:rPr lang="bg-BG" sz="2800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Повишаване риска от заболявания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7F221D"/>
              </a:buClr>
              <a:buSzPct val="80000"/>
              <a:buFont typeface="Wingdings" panose="05000000000000000000" pitchFamily="2" charset="2"/>
              <a:buChar char="ü"/>
            </a:pPr>
            <a:r>
              <a:rPr lang="bg-BG" sz="2800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Намаляване на физическия и сензорния капацитет на организма, което поражда </a:t>
            </a:r>
            <a:r>
              <a:rPr lang="bg-BG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 от адаптиране на трудовата среда </a:t>
            </a:r>
          </a:p>
          <a:p>
            <a:pPr marL="0" lvl="0" indent="0">
              <a:spcBef>
                <a:spcPct val="20000"/>
              </a:spcBef>
              <a:spcAft>
                <a:spcPts val="600"/>
              </a:spcAft>
              <a:buClrTx/>
              <a:buSzTx/>
              <a:buNone/>
            </a:pPr>
            <a:r>
              <a:rPr lang="ru-RU" sz="2800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във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връзка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промените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зрението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осигуряване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	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подходящо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осветление, 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провеждане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редовни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очни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прегледи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>
              <a:spcBef>
                <a:spcPct val="20000"/>
              </a:spcBef>
              <a:spcAft>
                <a:spcPts val="600"/>
              </a:spcAft>
              <a:buClrTx/>
              <a:buSzTx/>
              <a:buNone/>
            </a:pP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намалената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преценка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разстояния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	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движещи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оказва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въздействие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върху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шофирането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нощта</a:t>
            </a:r>
            <a:endParaRPr lang="ru-RU" sz="2400" i="1" dirty="0">
              <a:solidFill>
                <a:srgbClr val="3F3F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20000"/>
              </a:spcBef>
              <a:spcAft>
                <a:spcPts val="600"/>
              </a:spcAft>
              <a:buClrTx/>
              <a:buSzTx/>
              <a:buNone/>
            </a:pP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във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връзка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отслабване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слуха: 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намаляване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общите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равнища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шум на 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работното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място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редовно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i="1" dirty="0" err="1" smtClean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провеждане</a:t>
            </a:r>
            <a:r>
              <a:rPr lang="ru-RU" sz="2400" i="1" dirty="0" smtClean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аудиометрични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изследвания</a:t>
            </a:r>
            <a:endParaRPr lang="ru-RU" sz="2400" i="1" dirty="0">
              <a:solidFill>
                <a:srgbClr val="3F3F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6215586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856984" cy="5831160"/>
          </a:xfrm>
        </p:spPr>
        <p:txBody>
          <a:bodyPr>
            <a:noAutofit/>
          </a:bodyPr>
          <a:lstStyle/>
          <a:p>
            <a:pPr marL="0" lvl="0" indent="0">
              <a:spcBef>
                <a:spcPct val="20000"/>
              </a:spcBef>
              <a:spcAft>
                <a:spcPts val="600"/>
              </a:spcAft>
              <a:buClrTx/>
              <a:buSzTx/>
              <a:buNone/>
            </a:pP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във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връзка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намаления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функционален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капацитет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spcBef>
                <a:spcPct val="20000"/>
              </a:spcBef>
              <a:spcAft>
                <a:spcPts val="600"/>
              </a:spcAft>
              <a:buClrTx/>
              <a:buSzTx/>
              <a:buNone/>
            </a:pPr>
            <a:r>
              <a:rPr lang="ru-RU" sz="2400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реорганизиране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работното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място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цел 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свеждане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	минимум на 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вероятността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падания</a:t>
            </a:r>
          </a:p>
          <a:p>
            <a:pPr marL="0" lvl="0" indent="0">
              <a:spcBef>
                <a:spcPct val="20000"/>
              </a:spcBef>
              <a:spcAft>
                <a:spcPts val="600"/>
              </a:spcAft>
              <a:buClrTx/>
              <a:buSzTx/>
              <a:buNone/>
            </a:pP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ротация на работните места и ускорена ротация на 	смените</a:t>
            </a:r>
          </a:p>
          <a:p>
            <a:pPr marL="0" lvl="0" indent="0">
              <a:spcBef>
                <a:spcPct val="20000"/>
              </a:spcBef>
              <a:spcAft>
                <a:spcPts val="600"/>
              </a:spcAft>
              <a:buClrTx/>
              <a:buSzTx/>
              <a:buNone/>
            </a:pP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предвиждане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възможности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възстановяване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	например 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по-чести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кратки 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почивки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spcBef>
                <a:spcPct val="20000"/>
              </a:spcBef>
              <a:spcAft>
                <a:spcPts val="600"/>
              </a:spcAft>
              <a:buClrTx/>
              <a:buSzTx/>
              <a:buNone/>
            </a:pP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използване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специално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оборудване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подпомагащи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</a:t>
            </a:r>
          </a:p>
          <a:p>
            <a:pPr marL="0" lvl="0" indent="0">
              <a:spcBef>
                <a:spcPct val="20000"/>
              </a:spcBef>
              <a:spcAft>
                <a:spcPts val="600"/>
              </a:spcAft>
              <a:buClrTx/>
              <a:buSzTx/>
              <a:buNone/>
            </a:pP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въвеждане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ограничения по отношение на 	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повдигането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на 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тежести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задачите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свързани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	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голямо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натоварване</a:t>
            </a:r>
            <a:endParaRPr lang="ru-RU" sz="2400" i="1" dirty="0">
              <a:solidFill>
                <a:srgbClr val="3F3F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20000"/>
              </a:spcBef>
              <a:spcAft>
                <a:spcPts val="600"/>
              </a:spcAft>
              <a:buClrTx/>
              <a:buSzTx/>
              <a:buNone/>
            </a:pP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добър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ергономичен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дизайн на 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инструментите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	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оборудването</a:t>
            </a:r>
            <a:r>
              <a:rPr lang="ru-RU" sz="2400" i="1" dirty="0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i="1" dirty="0" err="1">
                <a:solidFill>
                  <a:srgbClr val="3F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обзавеждането</a:t>
            </a:r>
            <a:endParaRPr lang="ru-RU" sz="2400" i="1" dirty="0">
              <a:solidFill>
                <a:srgbClr val="3F3F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548088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18654"/>
            <a:ext cx="7772400" cy="922114"/>
          </a:xfrm>
        </p:spPr>
        <p:txBody>
          <a:bodyPr>
            <a:normAutofit/>
          </a:bodyPr>
          <a:lstStyle/>
          <a:p>
            <a:r>
              <a:rPr lang="bg-BG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568952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Защо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обект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внимание?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мъжете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жените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разлики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влияят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свързани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 подхода,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трябва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възприеме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опасности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във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физическите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физиологичните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във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 и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условията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труда,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извършват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отношението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обществото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тях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отношението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семейството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 	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отговорностите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дома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80745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8784976" cy="6381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Грижата за психичното здраве е важен елемент на ПЗРМ. </a:t>
            </a:r>
            <a:r>
              <a:rPr lang="bg-BG" sz="2800" dirty="0" smtClean="0">
                <a:latin typeface="Book Antiqua" panose="02040602050305030304" pitchFamily="18" charset="0"/>
              </a:rPr>
              <a:t>Важно </a:t>
            </a:r>
            <a:r>
              <a:rPr lang="bg-BG" sz="2800" dirty="0">
                <a:latin typeface="Book Antiqua" panose="02040602050305030304" pitchFamily="18" charset="0"/>
              </a:rPr>
              <a:t>е да се подчертае, че ефективната грижа следва да включва комбинация от управление на риска и насърчаване на здравето.</a:t>
            </a:r>
          </a:p>
          <a:p>
            <a:pPr marL="0" indent="0">
              <a:buNone/>
            </a:pPr>
            <a:endParaRPr lang="bg-BG" sz="2400" dirty="0"/>
          </a:p>
          <a:p>
            <a:pPr marL="0" indent="0">
              <a:buNone/>
            </a:pPr>
            <a:r>
              <a:rPr lang="bg-BG" sz="2800" dirty="0" smtClean="0"/>
              <a:t>Според </a:t>
            </a:r>
            <a:r>
              <a:rPr lang="bg-BG" sz="2800" dirty="0"/>
              <a:t>Световната здравна </a:t>
            </a:r>
            <a:r>
              <a:rPr lang="bg-BG" sz="2800" dirty="0" smtClean="0"/>
              <a:t>организация</a:t>
            </a:r>
            <a:r>
              <a:rPr lang="bg-BG" sz="2800" dirty="0"/>
              <a:t>, </a:t>
            </a:r>
            <a:r>
              <a:rPr lang="bg-BG" sz="2800" dirty="0" smtClean="0"/>
              <a:t>психично здраве означава </a:t>
            </a:r>
            <a:r>
              <a:rPr lang="bg-BG" sz="2800" dirty="0"/>
              <a:t>„състояние на </a:t>
            </a:r>
            <a:r>
              <a:rPr lang="bg-BG" sz="2800" dirty="0" smtClean="0"/>
              <a:t>благополучие при </a:t>
            </a:r>
            <a:r>
              <a:rPr lang="bg-BG" sz="2800" dirty="0"/>
              <a:t>което индивидът:</a:t>
            </a:r>
          </a:p>
          <a:p>
            <a:r>
              <a:rPr lang="bg-BG" sz="2800" dirty="0" smtClean="0"/>
              <a:t>реализира </a:t>
            </a:r>
            <a:r>
              <a:rPr lang="bg-BG" sz="2800" dirty="0"/>
              <a:t>собствения си потенциал;</a:t>
            </a:r>
          </a:p>
          <a:p>
            <a:r>
              <a:rPr lang="bg-BG" sz="2800" dirty="0" smtClean="0"/>
              <a:t>може </a:t>
            </a:r>
            <a:r>
              <a:rPr lang="bg-BG" sz="2800" dirty="0"/>
              <a:t>да се справя с нормалния стрес в живота;</a:t>
            </a:r>
          </a:p>
          <a:p>
            <a:r>
              <a:rPr lang="bg-BG" sz="2800" dirty="0" smtClean="0"/>
              <a:t>може </a:t>
            </a:r>
            <a:r>
              <a:rPr lang="bg-BG" sz="2800" dirty="0"/>
              <a:t>да работи продуктивно; </a:t>
            </a:r>
          </a:p>
          <a:p>
            <a:r>
              <a:rPr lang="bg-BG" sz="2800" dirty="0" smtClean="0"/>
              <a:t>и да </a:t>
            </a:r>
            <a:r>
              <a:rPr lang="bg-BG" sz="2800" dirty="0"/>
              <a:t>допринася за ефективното функциониране на общността</a:t>
            </a:r>
            <a:r>
              <a:rPr lang="bg-BG" sz="2800" dirty="0" smtClean="0"/>
              <a:t>“.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4160383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bg-BG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19256" cy="4751040"/>
          </a:xfrm>
        </p:spPr>
        <p:txBody>
          <a:bodyPr>
            <a:noAutofit/>
          </a:bodyPr>
          <a:lstStyle/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Жените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здравето,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свързани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съчетаване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репродуктивна,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професионална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функции. </a:t>
            </a:r>
          </a:p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Жените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съставляват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45% от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заетото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население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съюз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Отчита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феминизиране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редица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„мъжки“ професии</a:t>
            </a:r>
          </a:p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Съществуват данни за полова дискриминация по отношение на </a:t>
            </a:r>
            <a:r>
              <a:rPr lang="bg-B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конкурентноспособност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заплащане и др.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6482520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/>
          <a:lstStyle/>
          <a:p>
            <a:r>
              <a:rPr lang="bg-BG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РАБОТНИЦИ-МИГРАНТИ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89248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свързани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безопасните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здравословни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условия на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работниците-мигранти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равнища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заетост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работници-мигранти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високорискови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Езиковите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културални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бариери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обучение по отношение на БЗУТ</a:t>
            </a:r>
          </a:p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Работниците-мигранти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често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полагат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извънреден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 и/или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влошено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здраве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своя страна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по-голям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риск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злополуки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заболявания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000150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850106"/>
          </a:xfrm>
        </p:spPr>
        <p:txBody>
          <a:bodyPr/>
          <a:lstStyle/>
          <a:p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 С УВРЕЖДАНИЯ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268760"/>
            <a:ext cx="8147248" cy="4751040"/>
          </a:xfrm>
        </p:spPr>
        <p:txBody>
          <a:bodyPr>
            <a:normAutofit/>
          </a:bodyPr>
          <a:lstStyle/>
          <a:p>
            <a:r>
              <a:rPr lang="bg-BG" sz="2800" dirty="0" smtClean="0">
                <a:latin typeface="Book Antiqua" panose="02040602050305030304" pitchFamily="18" charset="0"/>
              </a:rPr>
              <a:t>Дискриминиране при конкуренция за работни места </a:t>
            </a:r>
          </a:p>
          <a:p>
            <a:r>
              <a:rPr lang="bg-BG" sz="2800" dirty="0" smtClean="0">
                <a:latin typeface="Book Antiqua" panose="02040602050305030304" pitchFamily="18" charset="0"/>
              </a:rPr>
              <a:t>Дискриминиране при заплащането</a:t>
            </a:r>
          </a:p>
          <a:p>
            <a:r>
              <a:rPr lang="bg-BG" sz="2800" dirty="0" smtClean="0">
                <a:latin typeface="Book Antiqua" panose="02040602050305030304" pitchFamily="18" charset="0"/>
              </a:rPr>
              <a:t>Социална изолация</a:t>
            </a:r>
          </a:p>
          <a:p>
            <a:r>
              <a:rPr lang="bg-BG" sz="2800" dirty="0" smtClean="0">
                <a:latin typeface="Book Antiqua" panose="02040602050305030304" pitchFamily="18" charset="0"/>
              </a:rPr>
              <a:t>Липса на адаптирана към потребностите работна среда</a:t>
            </a:r>
            <a:endParaRPr lang="bg-BG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4346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772400" cy="850106"/>
          </a:xfrm>
        </p:spPr>
        <p:txBody>
          <a:bodyPr/>
          <a:lstStyle/>
          <a:p>
            <a:r>
              <a:rPr lang="bg-BG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ЛИДЕРСТВО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496944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err="1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Лидерството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е един от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основните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обуславящи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благосъстоянието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служителите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има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решаващо</a:t>
            </a:r>
            <a:r>
              <a:rPr lang="ru-RU" sz="2800" dirty="0">
                <a:solidFill>
                  <a:schemeClr val="accent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значение 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насърчаването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поддържането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безопасни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здравословни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работни места.</a:t>
            </a:r>
          </a:p>
          <a:p>
            <a:pPr marL="0" indent="0">
              <a:buNone/>
            </a:pP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Неефективното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лидерство в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областта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безопасността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и здравето при работа 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да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накърни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имиджа </a:t>
            </a:r>
            <a:r>
              <a:rPr lang="bg-BG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на организацията 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и да причини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финансови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вреди, да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доведе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слаби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оперативни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финансови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резултати</a:t>
            </a:r>
            <a:endParaRPr lang="ru-RU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Обратно,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доброто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лидерство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да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окаже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положително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цялостно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въздействие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върху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организациите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998427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792088"/>
          </a:xfrm>
        </p:spPr>
        <p:txBody>
          <a:bodyPr>
            <a:normAutofit fontScale="90000"/>
          </a:bodyPr>
          <a:lstStyle/>
          <a:p>
            <a:r>
              <a:rPr lang="bg-BG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ЛИДЕРСТВО 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ОБЛАСТТА НА БЗР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8424936" cy="547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Лидерите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роля по отношение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оказването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влияние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върху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здравето по много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начини:</a:t>
            </a: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въвеждане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администриране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БЗР</a:t>
            </a: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стратегия, политика и цели и наблюдение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напредъка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изпълнението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</a:t>
            </a: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предоставяне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добра практика чрез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собственото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 поведение</a:t>
            </a: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изграждане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култура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здраве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ангажиране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служители 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въпросите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здравето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190431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8568952" cy="5616624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трайния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приоритетен характер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въпросите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здравето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</a:t>
            </a: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овластяване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отделните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служители да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предприемат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превантивни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мерки,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възприемат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здравословно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безопасно поведение</a:t>
            </a: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предоставяне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оборудване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служителите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включване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служителите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вземане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решения,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отнасящи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здравето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345732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784976" cy="940966"/>
          </a:xfrm>
        </p:spPr>
        <p:txBody>
          <a:bodyPr>
            <a:noAutofit/>
          </a:bodyPr>
          <a:lstStyle/>
          <a:p>
            <a:r>
              <a:rPr lang="bg-BG" sz="3600" b="1" dirty="0">
                <a:latin typeface="Book Antiqua" panose="02040602050305030304" pitchFamily="18" charset="0"/>
              </a:rPr>
              <a:t>Стил на лидерство като предпоставка за здравословна работна среда.</a:t>
            </a:r>
            <a:r>
              <a:rPr lang="bg-BG" sz="3000" b="1" dirty="0">
                <a:latin typeface="Book Antiqua" panose="02040602050305030304" pitchFamily="18" charset="0"/>
              </a:rPr>
              <a:t/>
            </a:r>
            <a:br>
              <a:rPr lang="bg-BG" sz="3000" b="1" dirty="0">
                <a:latin typeface="Book Antiqua" panose="02040602050305030304" pitchFamily="18" charset="0"/>
              </a:rPr>
            </a:br>
            <a:endParaRPr lang="bg-BG" sz="3000" b="1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2050" name="Picture 2" descr="E:\1_Uchebna_deinost\Academic_lectures\WHP_distance\6392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80920" cy="54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02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992888" cy="850106"/>
          </a:xfrm>
        </p:spPr>
        <p:txBody>
          <a:bodyPr>
            <a:normAutofit/>
          </a:bodyPr>
          <a:lstStyle/>
          <a:p>
            <a:r>
              <a:rPr lang="bg-BG" sz="4400" dirty="0" smtClean="0">
                <a:latin typeface="Book Antiqua" panose="02040602050305030304" pitchFamily="18" charset="0"/>
              </a:rPr>
              <a:t>ЛИДЕРСКИ СТИЛОВЕ</a:t>
            </a:r>
            <a:endParaRPr lang="bg-BG" sz="4400" dirty="0">
              <a:latin typeface="Book Antiqua" panose="0204060205030503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992888" cy="514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16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bg-BG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ТРАНСФОРМИРАЩО ЛИДЕРСТВО: ДОБРИЯТ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568952" cy="5149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Трансформиращите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лидери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въздействат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върху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благосъстояние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служителите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провокират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подчинените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Лидерството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насочено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промени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идентичност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служителите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мисията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идентичност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Насърчаване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служителите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идентифицират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по-голяма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 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458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bg-BG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ТРАНСФОРМИРАЩО ЛИДЕРСТВО: ДОБРИЯТ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568952" cy="5112568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Разбиране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силните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слабите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служителите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разпределяне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начин,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оптимизиращ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тяхното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подражание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служителите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лидерът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стреми да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вдъхновява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Разширяване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завишаване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целите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подчинените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увереност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постигане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надхвърлящи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очакваните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01947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8784976" cy="63813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Психосоциалните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рискове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стресът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работното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място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са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сред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най-големите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предизвикателства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безопасността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и здравето при работа. </a:t>
            </a:r>
          </a:p>
          <a:p>
            <a:r>
              <a:rPr lang="ru-RU" sz="2800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влияят</a:t>
            </a:r>
            <a:r>
              <a:rPr lang="ru-RU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върху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здравето на </a:t>
            </a:r>
            <a:r>
              <a:rPr lang="ru-RU" sz="2800" dirty="0" err="1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отделните</a:t>
            </a:r>
            <a:r>
              <a:rPr lang="ru-RU" sz="2800" dirty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лица </a:t>
            </a:r>
            <a:r>
              <a:rPr lang="en-US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(</a:t>
            </a:r>
            <a:r>
              <a:rPr lang="bg-BG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злополуки, заболявания, преждевременна смърт</a:t>
            </a:r>
            <a:r>
              <a:rPr lang="en-US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организациите</a:t>
            </a:r>
            <a:r>
              <a:rPr lang="en-US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(</a:t>
            </a:r>
            <a:r>
              <a:rPr lang="bg-BG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намалена производителност, занижен морал</a:t>
            </a:r>
            <a:r>
              <a:rPr lang="en-US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err="1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националните</a:t>
            </a:r>
            <a:r>
              <a:rPr lang="ru-RU" sz="2800" dirty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икономики</a:t>
            </a:r>
            <a:r>
              <a:rPr lang="ru-RU" sz="2800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(</a:t>
            </a:r>
            <a:r>
              <a:rPr lang="bg-BG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намаляване на БВП</a:t>
            </a:r>
            <a:r>
              <a:rPr lang="en-US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ричина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са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за почти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половината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от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загубените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работни дни в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страните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от ЕС. </a:t>
            </a:r>
          </a:p>
          <a:p>
            <a:r>
              <a:rPr lang="ru-RU" sz="2800" dirty="0" smtClean="0">
                <a:latin typeface="Book Antiqua" panose="02040602050305030304" pitchFamily="18" charset="0"/>
              </a:rPr>
              <a:t>25 </a:t>
            </a:r>
            <a:r>
              <a:rPr lang="ru-RU" sz="2800" dirty="0">
                <a:latin typeface="Book Antiqua" panose="02040602050305030304" pitchFamily="18" charset="0"/>
              </a:rPr>
              <a:t>% от </a:t>
            </a:r>
            <a:r>
              <a:rPr lang="ru-RU" sz="2800" dirty="0" err="1">
                <a:latin typeface="Book Antiqua" panose="02040602050305030304" pitchFamily="18" charset="0"/>
              </a:rPr>
              <a:t>работещите</a:t>
            </a:r>
            <a:r>
              <a:rPr lang="ru-RU" sz="2800" dirty="0"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</a:rPr>
              <a:t>съобщават</a:t>
            </a:r>
            <a:r>
              <a:rPr lang="ru-RU" sz="2800" dirty="0">
                <a:latin typeface="Book Antiqua" panose="02040602050305030304" pitchFamily="18" charset="0"/>
              </a:rPr>
              <a:t>, че </a:t>
            </a:r>
            <a:r>
              <a:rPr lang="ru-RU" sz="2800" dirty="0" err="1">
                <a:latin typeface="Book Antiqua" panose="02040602050305030304" pitchFamily="18" charset="0"/>
              </a:rPr>
              <a:t>са</a:t>
            </a:r>
            <a:r>
              <a:rPr lang="ru-RU" sz="2800" dirty="0"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</a:rPr>
              <a:t>подложени</a:t>
            </a:r>
            <a:r>
              <a:rPr lang="ru-RU" sz="2800" dirty="0">
                <a:latin typeface="Book Antiqua" panose="02040602050305030304" pitchFamily="18" charset="0"/>
              </a:rPr>
              <a:t> на </a:t>
            </a:r>
            <a:r>
              <a:rPr lang="ru-RU" sz="2800" dirty="0" err="1">
                <a:latin typeface="Book Antiqua" panose="02040602050305030304" pitchFamily="18" charset="0"/>
              </a:rPr>
              <a:t>стрес</a:t>
            </a:r>
            <a:r>
              <a:rPr lang="ru-RU" sz="2800" dirty="0">
                <a:latin typeface="Book Antiqua" panose="02040602050305030304" pitchFamily="18" charset="0"/>
              </a:rPr>
              <a:t> </a:t>
            </a:r>
            <a:r>
              <a:rPr lang="ru-RU" sz="2800" dirty="0" smtClean="0">
                <a:latin typeface="Book Antiqua" panose="02040602050305030304" pitchFamily="18" charset="0"/>
              </a:rPr>
              <a:t>на </a:t>
            </a:r>
            <a:r>
              <a:rPr lang="ru-RU" sz="2800" dirty="0" err="1" smtClean="0">
                <a:latin typeface="Book Antiqua" panose="02040602050305030304" pitchFamily="18" charset="0"/>
              </a:rPr>
              <a:t>работното</a:t>
            </a:r>
            <a:r>
              <a:rPr lang="ru-RU" sz="2800" dirty="0" smtClean="0"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</a:rPr>
              <a:t>място</a:t>
            </a:r>
            <a:r>
              <a:rPr lang="ru-RU" sz="2800" dirty="0"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</a:rPr>
              <a:t>през</a:t>
            </a:r>
            <a:r>
              <a:rPr lang="ru-RU" sz="2800" dirty="0"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</a:rPr>
              <a:t>цялото</a:t>
            </a:r>
            <a:r>
              <a:rPr lang="ru-RU" sz="2800" dirty="0">
                <a:latin typeface="Book Antiqua" panose="02040602050305030304" pitchFamily="18" charset="0"/>
              </a:rPr>
              <a:t> или </a:t>
            </a:r>
            <a:r>
              <a:rPr lang="ru-RU" sz="2800" dirty="0" err="1">
                <a:latin typeface="Book Antiqua" panose="02040602050305030304" pitchFamily="18" charset="0"/>
              </a:rPr>
              <a:t>през</a:t>
            </a:r>
            <a:r>
              <a:rPr lang="ru-RU" sz="2800" dirty="0"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</a:rPr>
              <a:t>по-голямата</a:t>
            </a:r>
            <a:r>
              <a:rPr lang="ru-RU" sz="2800" dirty="0">
                <a:latin typeface="Book Antiqua" panose="02040602050305030304" pitchFamily="18" charset="0"/>
              </a:rPr>
              <a:t> част от </a:t>
            </a:r>
            <a:r>
              <a:rPr lang="ru-RU" sz="2800" dirty="0" err="1" smtClean="0">
                <a:latin typeface="Book Antiqua" panose="02040602050305030304" pitchFamily="18" charset="0"/>
              </a:rPr>
              <a:t>работното</a:t>
            </a:r>
            <a:r>
              <a:rPr lang="ru-RU" sz="2800" dirty="0">
                <a:latin typeface="Book Antiqua" panose="02040602050305030304" pitchFamily="18" charset="0"/>
              </a:rPr>
              <a:t> </a:t>
            </a:r>
            <a:r>
              <a:rPr lang="ru-RU" sz="2800" dirty="0" smtClean="0">
                <a:latin typeface="Book Antiqua" panose="02040602050305030304" pitchFamily="18" charset="0"/>
              </a:rPr>
              <a:t>си </a:t>
            </a:r>
            <a:r>
              <a:rPr lang="ru-RU" sz="2800" dirty="0" err="1" smtClean="0">
                <a:latin typeface="Book Antiqua" panose="02040602050305030304" pitchFamily="18" charset="0"/>
              </a:rPr>
              <a:t>време</a:t>
            </a:r>
            <a:endParaRPr lang="ru-RU" sz="2800" dirty="0" smtClean="0">
              <a:latin typeface="Book Antiqua" panose="02040602050305030304" pitchFamily="18" charset="0"/>
            </a:endParaRPr>
          </a:p>
          <a:p>
            <a:r>
              <a:rPr lang="ru-RU" sz="2800" dirty="0" smtClean="0">
                <a:latin typeface="Book Antiqua" panose="02040602050305030304" pitchFamily="18" charset="0"/>
              </a:rPr>
              <a:t>80 </a:t>
            </a:r>
            <a:r>
              <a:rPr lang="ru-RU" sz="2800" dirty="0">
                <a:latin typeface="Book Antiqua" panose="02040602050305030304" pitchFamily="18" charset="0"/>
              </a:rPr>
              <a:t>% от </a:t>
            </a:r>
            <a:r>
              <a:rPr lang="ru-RU" sz="2800" dirty="0" err="1">
                <a:latin typeface="Book Antiqua" panose="02040602050305030304" pitchFamily="18" charset="0"/>
              </a:rPr>
              <a:t>ръководителите</a:t>
            </a:r>
            <a:r>
              <a:rPr lang="ru-RU" sz="2800" dirty="0"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</a:rPr>
              <a:t>изразяват</a:t>
            </a:r>
            <a:r>
              <a:rPr lang="ru-RU" sz="2800" dirty="0">
                <a:latin typeface="Book Antiqua" panose="02040602050305030304" pitchFamily="18" charset="0"/>
              </a:rPr>
              <a:t> </a:t>
            </a:r>
            <a:r>
              <a:rPr lang="ru-RU" sz="2800" dirty="0" err="1" smtClean="0">
                <a:latin typeface="Book Antiqua" panose="02040602050305030304" pitchFamily="18" charset="0"/>
              </a:rPr>
              <a:t>загриженост</a:t>
            </a:r>
            <a:r>
              <a:rPr lang="ru-RU" sz="2800" dirty="0" smtClean="0"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</a:rPr>
              <a:t>относно</a:t>
            </a:r>
            <a:r>
              <a:rPr lang="ru-RU" sz="2800" dirty="0"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</a:rPr>
              <a:t>стреса</a:t>
            </a:r>
            <a:r>
              <a:rPr lang="ru-RU" sz="2800" dirty="0">
                <a:latin typeface="Book Antiqua" panose="02040602050305030304" pitchFamily="18" charset="0"/>
              </a:rPr>
              <a:t> на </a:t>
            </a:r>
            <a:r>
              <a:rPr lang="ru-RU" sz="2800" dirty="0" err="1">
                <a:latin typeface="Book Antiqua" panose="02040602050305030304" pitchFamily="18" charset="0"/>
              </a:rPr>
              <a:t>работното</a:t>
            </a:r>
            <a:r>
              <a:rPr lang="ru-RU" sz="2800" dirty="0">
                <a:latin typeface="Book Antiqua" panose="02040602050305030304" pitchFamily="18" charset="0"/>
              </a:rPr>
              <a:t> </a:t>
            </a:r>
            <a:r>
              <a:rPr lang="ru-RU" sz="2800" dirty="0" err="1" smtClean="0">
                <a:latin typeface="Book Antiqua" panose="02040602050305030304" pitchFamily="18" charset="0"/>
              </a:rPr>
              <a:t>място</a:t>
            </a:r>
            <a:endParaRPr lang="ru-RU" sz="2800" dirty="0" smtClean="0">
              <a:latin typeface="Book Antiqua" panose="020406020503050303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4155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720080"/>
          </a:xfrm>
        </p:spPr>
        <p:txBody>
          <a:bodyPr>
            <a:normAutofit fontScale="90000"/>
          </a:bodyPr>
          <a:lstStyle/>
          <a:p>
            <a:r>
              <a:rPr lang="bg-BG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ПАСИВНО ЛИДЕРСТВО: ЛОШИЯТ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568952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Пасивното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обхваща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измерения:</a:t>
            </a: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на управление по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изключение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управление)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лидерите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прилагащи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този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изчакват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възникването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сериозни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свързани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предприемат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коригиращи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действия.</a:t>
            </a:r>
          </a:p>
          <a:p>
            <a:pPr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лидерство, основано на подхода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ненамеса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характеризира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пасивност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недостъпност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лидера,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когато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подчинените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нуждаят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него,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неразясняване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очакванията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относно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избягване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вземането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решения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лидерските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отговорности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178820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720080"/>
          </a:xfrm>
        </p:spPr>
        <p:txBody>
          <a:bodyPr>
            <a:normAutofit fontScale="90000"/>
          </a:bodyPr>
          <a:lstStyle/>
          <a:p>
            <a:r>
              <a:rPr lang="bg-BG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АГРЕСИВНО ЛИДЕРСТВО: ЗЛИЯТ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568952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Този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лидерски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често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характеризира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поведение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вербално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невербално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възприемат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агресивни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накърняващи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нападателни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емоционално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нараняващи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публично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осмиване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подчинените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хвърляне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върху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подчинените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грешки,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допуснали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оскърбителни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обръщения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сплашване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Агресивното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 от страна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ръководители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свързва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вредни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последствия за здравето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благосъстоянието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служителите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тяхното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отношение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6937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784976" cy="6093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Психосоциалните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рискове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са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резултат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от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лошо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планиране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организиране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и управление на труда и от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лоши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социални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условия на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работното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място</a:t>
            </a:r>
            <a:r>
              <a:rPr lang="en-US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Ако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се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разгледат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организационен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проблем, те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могат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да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бъдат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успешно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управлявани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.</a:t>
            </a:r>
            <a:endParaRPr lang="bg-BG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Book Antiqua" panose="02040602050305030304" pitchFamily="18" charset="0"/>
              </a:rPr>
              <a:t>От </a:t>
            </a:r>
            <a:r>
              <a:rPr lang="ru-RU" sz="2800" dirty="0">
                <a:latin typeface="Book Antiqua" panose="02040602050305030304" pitchFamily="18" charset="0"/>
              </a:rPr>
              <a:t>2005 г. </a:t>
            </a:r>
            <a:r>
              <a:rPr lang="ru-RU" sz="2800" dirty="0" err="1" smtClean="0">
                <a:latin typeface="Book Antiqua" panose="02040602050305030304" pitchFamily="18" charset="0"/>
              </a:rPr>
              <a:t>насам</a:t>
            </a:r>
            <a:r>
              <a:rPr lang="ru-RU" sz="2800" dirty="0" smtClean="0">
                <a:latin typeface="Book Antiqua" panose="02040602050305030304" pitchFamily="18" charset="0"/>
              </a:rPr>
              <a:t> се </a:t>
            </a:r>
            <a:r>
              <a:rPr lang="ru-RU" sz="2800" dirty="0" err="1" smtClean="0">
                <a:latin typeface="Book Antiqua" panose="02040602050305030304" pitchFamily="18" charset="0"/>
              </a:rPr>
              <a:t>отчита</a:t>
            </a:r>
            <a:r>
              <a:rPr lang="ru-RU" sz="2800" dirty="0" smtClean="0">
                <a:latin typeface="Book Antiqua" panose="02040602050305030304" pitchFamily="18" charset="0"/>
              </a:rPr>
              <a:t>: </a:t>
            </a:r>
          </a:p>
          <a:p>
            <a:r>
              <a:rPr lang="ru-RU" sz="2800" dirty="0" err="1" smtClean="0">
                <a:solidFill>
                  <a:srgbClr val="0070C0"/>
                </a:solidFill>
                <a:latin typeface="Book Antiqua" panose="02040602050305030304" pitchFamily="18" charset="0"/>
              </a:rPr>
              <a:t>намаление</a:t>
            </a:r>
            <a:r>
              <a:rPr lang="ru-RU" sz="2800" dirty="0" smtClean="0">
                <a:latin typeface="Book Antiqua" panose="02040602050305030304" pitchFamily="18" charset="0"/>
              </a:rPr>
              <a:t> на </a:t>
            </a:r>
            <a:r>
              <a:rPr lang="ru-RU" sz="2800" dirty="0" err="1" smtClean="0">
                <a:latin typeface="Book Antiqua" panose="02040602050305030304" pitchFamily="18" charset="0"/>
              </a:rPr>
              <a:t>работниците</a:t>
            </a:r>
            <a:r>
              <a:rPr lang="ru-RU" sz="2800" dirty="0" smtClean="0">
                <a:latin typeface="Book Antiqua" panose="02040602050305030304" pitchFamily="18" charset="0"/>
              </a:rPr>
              <a:t>, </a:t>
            </a:r>
            <a:r>
              <a:rPr lang="ru-RU" sz="2800" dirty="0" err="1" smtClean="0">
                <a:latin typeface="Book Antiqua" panose="02040602050305030304" pitchFamily="18" charset="0"/>
              </a:rPr>
              <a:t>които</a:t>
            </a:r>
            <a:r>
              <a:rPr lang="ru-RU" sz="2800" dirty="0" smtClean="0">
                <a:latin typeface="Book Antiqua" panose="02040602050305030304" pitchFamily="18" charset="0"/>
              </a:rPr>
              <a:t> </a:t>
            </a:r>
            <a:r>
              <a:rPr lang="ru-RU" sz="2800" dirty="0" err="1" smtClean="0">
                <a:latin typeface="Book Antiqua" panose="02040602050305030304" pitchFamily="18" charset="0"/>
              </a:rPr>
              <a:t>съобщават</a:t>
            </a:r>
            <a:r>
              <a:rPr lang="ru-RU" sz="2800" dirty="0" smtClean="0">
                <a:latin typeface="Book Antiqua" panose="02040602050305030304" pitchFamily="18" charset="0"/>
              </a:rPr>
              <a:t> </a:t>
            </a:r>
            <a:r>
              <a:rPr lang="ru-RU" sz="2800" dirty="0">
                <a:latin typeface="Book Antiqua" panose="02040602050305030304" pitchFamily="18" charset="0"/>
              </a:rPr>
              <a:t>за </a:t>
            </a:r>
            <a:r>
              <a:rPr lang="ru-RU" sz="2800" dirty="0" err="1">
                <a:latin typeface="Book Antiqua" panose="02040602050305030304" pitchFamily="18" charset="0"/>
              </a:rPr>
              <a:t>удължено</a:t>
            </a:r>
            <a:r>
              <a:rPr lang="ru-RU" sz="2800" dirty="0"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</a:rPr>
              <a:t>работно</a:t>
            </a:r>
            <a:r>
              <a:rPr lang="ru-RU" sz="2800" dirty="0"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</a:rPr>
              <a:t>време</a:t>
            </a:r>
            <a:r>
              <a:rPr lang="ru-RU" sz="2800" dirty="0">
                <a:latin typeface="Book Antiqua" panose="02040602050305030304" pitchFamily="18" charset="0"/>
              </a:rPr>
              <a:t> и </a:t>
            </a:r>
            <a:r>
              <a:rPr lang="ru-RU" sz="2800" dirty="0" err="1">
                <a:latin typeface="Book Antiqua" panose="02040602050305030304" pitchFamily="18" charset="0"/>
              </a:rPr>
              <a:t>липса</a:t>
            </a:r>
            <a:r>
              <a:rPr lang="ru-RU" sz="2800" dirty="0">
                <a:latin typeface="Book Antiqua" panose="02040602050305030304" pitchFamily="18" charset="0"/>
              </a:rPr>
              <a:t> </a:t>
            </a:r>
            <a:r>
              <a:rPr lang="ru-RU" sz="2800" dirty="0" smtClean="0">
                <a:latin typeface="Book Antiqua" panose="02040602050305030304" pitchFamily="18" charset="0"/>
              </a:rPr>
              <a:t>на </a:t>
            </a:r>
            <a:r>
              <a:rPr lang="ru-RU" sz="2800" dirty="0" err="1" smtClean="0">
                <a:latin typeface="Book Antiqua" panose="02040602050305030304" pitchFamily="18" charset="0"/>
              </a:rPr>
              <a:t>социална</a:t>
            </a:r>
            <a:r>
              <a:rPr lang="ru-RU" sz="2800" dirty="0" smtClean="0"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</a:rPr>
              <a:t>подкрепа</a:t>
            </a:r>
            <a:r>
              <a:rPr lang="ru-RU" sz="2800" dirty="0">
                <a:latin typeface="Book Antiqua" panose="02040602050305030304" pitchFamily="18" charset="0"/>
              </a:rPr>
              <a:t>. </a:t>
            </a:r>
            <a:endParaRPr lang="ru-RU" sz="2800" dirty="0" smtClean="0">
              <a:latin typeface="Book Antiqua" panose="02040602050305030304" pitchFamily="18" charset="0"/>
            </a:endParaRPr>
          </a:p>
          <a:p>
            <a:r>
              <a:rPr lang="ru-RU" sz="2800" dirty="0" err="1" smtClean="0">
                <a:solidFill>
                  <a:srgbClr val="0070C0"/>
                </a:solidFill>
                <a:latin typeface="Book Antiqua" panose="02040602050305030304" pitchFamily="18" charset="0"/>
              </a:rPr>
              <a:t>нарастване</a:t>
            </a:r>
            <a:r>
              <a:rPr lang="ru-RU" sz="2800" dirty="0" smtClean="0">
                <a:latin typeface="Book Antiqua" panose="02040602050305030304" pitchFamily="18" charset="0"/>
              </a:rPr>
              <a:t> на </a:t>
            </a:r>
            <a:r>
              <a:rPr lang="ru-RU" sz="2800" dirty="0" err="1">
                <a:latin typeface="Book Antiqua" panose="02040602050305030304" pitchFamily="18" charset="0"/>
              </a:rPr>
              <a:t>н</a:t>
            </a:r>
            <a:r>
              <a:rPr lang="ru-RU" sz="2800" dirty="0" err="1" smtClean="0">
                <a:latin typeface="Book Antiqua" panose="02040602050305030304" pitchFamily="18" charset="0"/>
              </a:rPr>
              <a:t>есигурността</a:t>
            </a:r>
            <a:r>
              <a:rPr lang="ru-RU" sz="2800" dirty="0" smtClean="0">
                <a:latin typeface="Book Antiqua" panose="02040602050305030304" pitchFamily="18" charset="0"/>
              </a:rPr>
              <a:t> </a:t>
            </a:r>
            <a:r>
              <a:rPr lang="ru-RU" sz="2800" dirty="0">
                <a:latin typeface="Book Antiqua" panose="02040602050305030304" pitchFamily="18" charset="0"/>
              </a:rPr>
              <a:t>на </a:t>
            </a:r>
            <a:r>
              <a:rPr lang="ru-RU" sz="2800" dirty="0" err="1">
                <a:latin typeface="Book Antiqua" panose="02040602050305030304" pitchFamily="18" charset="0"/>
              </a:rPr>
              <a:t>работното</a:t>
            </a:r>
            <a:r>
              <a:rPr lang="ru-RU" sz="2800" dirty="0">
                <a:latin typeface="Book Antiqua" panose="02040602050305030304" pitchFamily="18" charset="0"/>
              </a:rPr>
              <a:t> </a:t>
            </a:r>
            <a:r>
              <a:rPr lang="ru-RU" sz="2800" dirty="0" err="1" smtClean="0">
                <a:latin typeface="Book Antiqua" panose="02040602050305030304" pitchFamily="18" charset="0"/>
              </a:rPr>
              <a:t>място</a:t>
            </a:r>
            <a:r>
              <a:rPr lang="ru-RU" sz="2800" dirty="0" smtClean="0">
                <a:latin typeface="Book Antiqua" panose="02040602050305030304" pitchFamily="18" charset="0"/>
              </a:rPr>
              <a:t>, </a:t>
            </a:r>
            <a:r>
              <a:rPr lang="ru-RU" sz="2800" dirty="0" err="1" smtClean="0">
                <a:latin typeface="Book Antiqua" panose="02040602050305030304" pitchFamily="18" charset="0"/>
              </a:rPr>
              <a:t>влошени</a:t>
            </a:r>
            <a:r>
              <a:rPr lang="ru-RU" sz="2800" dirty="0" smtClean="0">
                <a:latin typeface="Book Antiqua" panose="02040602050305030304" pitchFamily="18" charset="0"/>
              </a:rPr>
              <a:t> </a:t>
            </a:r>
            <a:r>
              <a:rPr lang="ru-RU" sz="2800" dirty="0" err="1" smtClean="0">
                <a:latin typeface="Book Antiqua" panose="02040602050305030304" pitchFamily="18" charset="0"/>
              </a:rPr>
              <a:t>междуличностни</a:t>
            </a:r>
            <a:r>
              <a:rPr lang="ru-RU" sz="2800" dirty="0" smtClean="0">
                <a:latin typeface="Book Antiqua" panose="02040602050305030304" pitchFamily="18" charset="0"/>
              </a:rPr>
              <a:t> взаимоотношения, случаи на насилие и тормоз</a:t>
            </a:r>
            <a:endParaRPr lang="bg-BG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184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404664"/>
            <a:ext cx="8784976" cy="6453336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Условия на труд, </a:t>
            </a:r>
            <a:r>
              <a:rPr lang="ru-RU" sz="3600" b="1" dirty="0" err="1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водещи</a:t>
            </a:r>
            <a:r>
              <a:rPr lang="ru-RU" sz="3600" b="1" dirty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до </a:t>
            </a:r>
            <a:r>
              <a:rPr lang="ru-RU" sz="3600" b="1" dirty="0" err="1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психо</a:t>
            </a:r>
            <a:r>
              <a:rPr lang="en-US" sz="3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-</a:t>
            </a:r>
            <a:r>
              <a:rPr lang="ru-RU" sz="3600" b="1" dirty="0" err="1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социални</a:t>
            </a:r>
            <a:r>
              <a:rPr lang="ru-RU" sz="3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рискове</a:t>
            </a:r>
            <a:r>
              <a:rPr lang="ru-RU" sz="3600" b="1" dirty="0">
                <a:solidFill>
                  <a:srgbClr val="0070C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прекомерно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работно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натоварване</a:t>
            </a:r>
            <a:endParaRPr lang="ru-RU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противоречиви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изисквания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неизяснена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роля</a:t>
            </a:r>
          </a:p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липса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на участие при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вземането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на решения,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засягат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работника и на влияние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върху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начина, по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който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се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извършва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работата</a:t>
            </a:r>
            <a:endParaRPr lang="ru-RU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лошо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управлявани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организационни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промени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несигурност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работното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място</a:t>
            </a:r>
            <a:endParaRPr lang="ru-RU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неефективна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комуникация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липса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подкрепа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от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ръководството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или от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колегите</a:t>
            </a:r>
            <a:endParaRPr lang="ru-RU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психологически и социален тормоз, насилие от </a:t>
            </a:r>
            <a:r>
              <a:rPr lang="ru-RU" sz="28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трета</a:t>
            </a:r>
            <a:r>
              <a:rPr lang="ru-RU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 страна.</a:t>
            </a:r>
          </a:p>
          <a:p>
            <a:pPr>
              <a:buClr>
                <a:schemeClr val="accent5"/>
              </a:buClr>
              <a:buSzPct val="80000"/>
              <a:buFont typeface="Wingdings" panose="05000000000000000000" pitchFamily="2" charset="2"/>
              <a:buChar char="ü"/>
            </a:pP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613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784976" cy="6597352"/>
          </a:xfrm>
          <a:ln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sz="2800" dirty="0" smtClean="0">
                <a:latin typeface="Book Antiqua" panose="02040602050305030304" pitchFamily="18" charset="0"/>
              </a:rPr>
              <a:t>Свързаните </a:t>
            </a:r>
            <a:r>
              <a:rPr lang="bg-BG" sz="2800" dirty="0">
                <a:latin typeface="Book Antiqua" panose="02040602050305030304" pitchFamily="18" charset="0"/>
              </a:rPr>
              <a:t>с работата </a:t>
            </a:r>
            <a:r>
              <a:rPr lang="bg-BG" sz="2800" dirty="0" err="1">
                <a:latin typeface="Book Antiqua" panose="02040602050305030304" pitchFamily="18" charset="0"/>
              </a:rPr>
              <a:t>психосоциални</a:t>
            </a:r>
            <a:r>
              <a:rPr lang="bg-BG" sz="2800" dirty="0">
                <a:latin typeface="Book Antiqua" panose="02040602050305030304" pitchFamily="18" charset="0"/>
              </a:rPr>
              <a:t> рискови фактори, </a:t>
            </a:r>
            <a:r>
              <a:rPr lang="bg-BG" sz="2800" dirty="0" smtClean="0">
                <a:latin typeface="Book Antiqua" panose="02040602050305030304" pitchFamily="18" charset="0"/>
              </a:rPr>
              <a:t> </a:t>
            </a:r>
            <a:r>
              <a:rPr lang="bg-BG" sz="2800" dirty="0">
                <a:solidFill>
                  <a:srgbClr val="0070C0"/>
                </a:solidFill>
                <a:latin typeface="Book Antiqua" panose="02040602050305030304" pitchFamily="18" charset="0"/>
              </a:rPr>
              <a:t>типични за сектора на здравеопазването </a:t>
            </a:r>
            <a:r>
              <a:rPr lang="bg-BG" sz="2800" dirty="0">
                <a:latin typeface="Book Antiqua" panose="02040602050305030304" pitchFamily="18" charset="0"/>
              </a:rPr>
              <a:t>(</a:t>
            </a:r>
            <a:r>
              <a:rPr lang="bg-BG" sz="2800" dirty="0" err="1">
                <a:latin typeface="Book Antiqua" panose="02040602050305030304" pitchFamily="18" charset="0"/>
              </a:rPr>
              <a:t>McNeely</a:t>
            </a:r>
            <a:r>
              <a:rPr lang="bg-BG" sz="2800" dirty="0">
                <a:latin typeface="Book Antiqua" panose="02040602050305030304" pitchFamily="18" charset="0"/>
              </a:rPr>
              <a:t>, 2005 г.; Cox &amp; </a:t>
            </a:r>
            <a:r>
              <a:rPr lang="bg-BG" sz="2800" dirty="0" err="1">
                <a:latin typeface="Book Antiqua" panose="02040602050305030304" pitchFamily="18" charset="0"/>
              </a:rPr>
              <a:t>Griffiths</a:t>
            </a:r>
            <a:r>
              <a:rPr lang="bg-BG" sz="2800" dirty="0">
                <a:latin typeface="Book Antiqua" panose="02040602050305030304" pitchFamily="18" charset="0"/>
              </a:rPr>
              <a:t>, 1996 г.; </a:t>
            </a:r>
            <a:r>
              <a:rPr lang="bg-BG" sz="2800" dirty="0" err="1">
                <a:latin typeface="Book Antiqua" panose="02040602050305030304" pitchFamily="18" charset="0"/>
              </a:rPr>
              <a:t>Jettinghoff</a:t>
            </a:r>
            <a:r>
              <a:rPr lang="bg-BG" sz="2800" dirty="0">
                <a:latin typeface="Book Antiqua" panose="02040602050305030304" pitchFamily="18" charset="0"/>
              </a:rPr>
              <a:t> &amp; </a:t>
            </a:r>
            <a:r>
              <a:rPr lang="bg-BG" sz="2800" dirty="0" err="1">
                <a:latin typeface="Book Antiqua" panose="02040602050305030304" pitchFamily="18" charset="0"/>
              </a:rPr>
              <a:t>Houtman</a:t>
            </a:r>
            <a:r>
              <a:rPr lang="bg-BG" sz="2800" dirty="0">
                <a:latin typeface="Book Antiqua" panose="02040602050305030304" pitchFamily="18" charset="0"/>
              </a:rPr>
              <a:t>, 2009 г.), включват: </a:t>
            </a:r>
          </a:p>
          <a:p>
            <a:r>
              <a:rPr lang="bg-BG" sz="2800" dirty="0" smtClean="0">
                <a:latin typeface="Book Antiqua" panose="02040602050305030304" pitchFamily="18" charset="0"/>
              </a:rPr>
              <a:t>големи </a:t>
            </a:r>
            <a:r>
              <a:rPr lang="bg-BG" sz="2800" dirty="0">
                <a:latin typeface="Book Antiqua" panose="02040602050305030304" pitchFamily="18" charset="0"/>
              </a:rPr>
              <a:t>очаквания </a:t>
            </a:r>
            <a:r>
              <a:rPr lang="bg-BG" sz="2800" dirty="0" smtClean="0">
                <a:latin typeface="Book Antiqua" panose="02040602050305030304" pitchFamily="18" charset="0"/>
              </a:rPr>
              <a:t>от страна на пациента и близките </a:t>
            </a:r>
            <a:endParaRPr lang="bg-BG" sz="2800" dirty="0">
              <a:latin typeface="Book Antiqua" panose="02040602050305030304" pitchFamily="18" charset="0"/>
            </a:endParaRPr>
          </a:p>
          <a:p>
            <a:r>
              <a:rPr lang="bg-BG" sz="2800" dirty="0">
                <a:latin typeface="Book Antiqua" panose="02040602050305030304" pitchFamily="18" charset="0"/>
              </a:rPr>
              <a:t>работа в условия на </a:t>
            </a:r>
            <a:r>
              <a:rPr lang="bg-BG" sz="2800" dirty="0" smtClean="0">
                <a:latin typeface="Book Antiqua" panose="02040602050305030304" pitchFamily="18" charset="0"/>
              </a:rPr>
              <a:t>несигурност</a:t>
            </a:r>
            <a:endParaRPr lang="bg-BG" sz="2800" dirty="0">
              <a:latin typeface="Book Antiqua" panose="02040602050305030304" pitchFamily="18" charset="0"/>
            </a:endParaRPr>
          </a:p>
          <a:p>
            <a:r>
              <a:rPr lang="bg-BG" sz="2800" dirty="0" smtClean="0">
                <a:latin typeface="Book Antiqua" panose="02040602050305030304" pitchFamily="18" charset="0"/>
              </a:rPr>
              <a:t>сблъсък </a:t>
            </a:r>
            <a:r>
              <a:rPr lang="bg-BG" sz="2800" dirty="0">
                <a:latin typeface="Book Antiqua" panose="02040602050305030304" pitchFamily="18" charset="0"/>
              </a:rPr>
              <a:t>с </a:t>
            </a:r>
            <a:r>
              <a:rPr lang="bg-BG" sz="2800" dirty="0" smtClean="0">
                <a:latin typeface="Book Antiqua" panose="02040602050305030304" pitchFamily="18" charset="0"/>
              </a:rPr>
              <a:t>болката и  </a:t>
            </a:r>
            <a:r>
              <a:rPr lang="bg-BG" sz="2800" dirty="0">
                <a:latin typeface="Book Antiqua" panose="02040602050305030304" pitchFamily="18" charset="0"/>
              </a:rPr>
              <a:t>травмиращи </a:t>
            </a:r>
            <a:r>
              <a:rPr lang="bg-BG" sz="2800" dirty="0" smtClean="0">
                <a:latin typeface="Book Antiqua" panose="02040602050305030304" pitchFamily="18" charset="0"/>
              </a:rPr>
              <a:t>житейски събития</a:t>
            </a:r>
            <a:endParaRPr lang="bg-BG" sz="2800" dirty="0">
              <a:latin typeface="Book Antiqua" panose="02040602050305030304" pitchFamily="18" charset="0"/>
            </a:endParaRPr>
          </a:p>
          <a:p>
            <a:r>
              <a:rPr lang="bg-BG" sz="2800" dirty="0" smtClean="0">
                <a:latin typeface="Book Antiqua" panose="02040602050305030304" pitchFamily="18" charset="0"/>
              </a:rPr>
              <a:t>работа </a:t>
            </a:r>
            <a:r>
              <a:rPr lang="bg-BG" sz="2800" dirty="0">
                <a:latin typeface="Book Antiqua" panose="02040602050305030304" pitchFamily="18" charset="0"/>
              </a:rPr>
              <a:t>с хора пред летален изход; </a:t>
            </a:r>
          </a:p>
          <a:p>
            <a:r>
              <a:rPr lang="bg-BG" sz="2800" dirty="0">
                <a:latin typeface="Book Antiqua" panose="02040602050305030304" pitchFamily="18" charset="0"/>
              </a:rPr>
              <a:t>недостиг на </a:t>
            </a:r>
            <a:r>
              <a:rPr lang="bg-BG" sz="2800" dirty="0" smtClean="0">
                <a:latin typeface="Book Antiqua" panose="02040602050305030304" pitchFamily="18" charset="0"/>
              </a:rPr>
              <a:t>ресурси</a:t>
            </a:r>
            <a:endParaRPr lang="bg-BG" sz="2800" dirty="0">
              <a:latin typeface="Book Antiqua" panose="02040602050305030304" pitchFamily="18" charset="0"/>
            </a:endParaRPr>
          </a:p>
          <a:p>
            <a:r>
              <a:rPr lang="bg-BG" sz="2800" dirty="0" smtClean="0">
                <a:latin typeface="Book Antiqua" panose="02040602050305030304" pitchFamily="18" charset="0"/>
              </a:rPr>
              <a:t>работа в условия на недостиг на време, спешност; </a:t>
            </a:r>
          </a:p>
          <a:p>
            <a:r>
              <a:rPr lang="bg-BG" sz="2800" dirty="0">
                <a:latin typeface="Book Antiqua" panose="02040602050305030304" pitchFamily="18" charset="0"/>
              </a:rPr>
              <a:t>н</a:t>
            </a:r>
            <a:r>
              <a:rPr lang="bg-BG" sz="2800" dirty="0" smtClean="0">
                <a:latin typeface="Book Antiqua" panose="02040602050305030304" pitchFamily="18" charset="0"/>
              </a:rPr>
              <a:t>едостатъчна социална подкрепа за съсловието</a:t>
            </a:r>
            <a:endParaRPr lang="bg-BG" sz="2800" dirty="0">
              <a:latin typeface="Book Antiqua" panose="02040602050305030304" pitchFamily="18" charset="0"/>
            </a:endParaRPr>
          </a:p>
          <a:p>
            <a:r>
              <a:rPr lang="bg-BG" sz="2800" dirty="0" smtClean="0">
                <a:latin typeface="Book Antiqua" panose="02040602050305030304" pitchFamily="18" charset="0"/>
              </a:rPr>
              <a:t>жалби </a:t>
            </a:r>
            <a:r>
              <a:rPr lang="bg-BG" sz="2800" dirty="0">
                <a:latin typeface="Book Antiqua" panose="02040602050305030304" pitchFamily="18" charset="0"/>
              </a:rPr>
              <a:t>и съдебни </a:t>
            </a:r>
            <a:r>
              <a:rPr lang="bg-BG" sz="2800" dirty="0" smtClean="0">
                <a:latin typeface="Book Antiqua" panose="02040602050305030304" pitchFamily="18" charset="0"/>
              </a:rPr>
              <a:t>процеси</a:t>
            </a:r>
            <a:endParaRPr lang="bg-BG" sz="28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bg-BG" sz="2800" dirty="0">
                <a:latin typeface="Book Antiqua" panose="02040602050305030304" pitchFamily="18" charset="0"/>
              </a:rPr>
              <a:t> </a:t>
            </a:r>
            <a:endParaRPr lang="bg-BG" sz="28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59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260648"/>
            <a:ext cx="8784976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7524" y="4581128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i="1" dirty="0"/>
              <a:t> </a:t>
            </a:r>
            <a:r>
              <a:rPr lang="bg-BG" i="1" dirty="0" smtClean="0"/>
              <a:t>Десетте най-често възникващи </a:t>
            </a:r>
            <a:r>
              <a:rPr lang="bg-BG" i="1" dirty="0" err="1" smtClean="0"/>
              <a:t>психо-социални</a:t>
            </a:r>
            <a:r>
              <a:rPr lang="bg-BG" i="1" dirty="0" smtClean="0"/>
              <a:t> рискове-   </a:t>
            </a:r>
            <a:r>
              <a:rPr lang="bg-BG" i="1" dirty="0"/>
              <a:t/>
            </a:r>
            <a:br>
              <a:rPr lang="bg-BG" i="1" dirty="0"/>
            </a:br>
            <a:r>
              <a:rPr lang="bg-BG" i="1" dirty="0"/>
              <a:t> </a:t>
            </a:r>
            <a:r>
              <a:rPr lang="bg-BG" i="1" dirty="0" smtClean="0"/>
              <a:t>(средна стойност &gt; </a:t>
            </a:r>
            <a:r>
              <a:rPr lang="bg-BG" i="1" dirty="0"/>
              <a:t>4</a:t>
            </a:r>
            <a:r>
              <a:rPr lang="bg-BG" i="1" dirty="0" smtClean="0"/>
              <a:t>: риск, категорично приет за възникващ; </a:t>
            </a:r>
            <a:r>
              <a:rPr lang="bg-BG" i="1" dirty="0"/>
              <a:t>3,25 &lt; </a:t>
            </a:r>
            <a:r>
              <a:rPr lang="bg-BG" i="1" dirty="0" smtClean="0"/>
              <a:t>4</a:t>
            </a:r>
            <a:r>
              <a:rPr lang="bg-BG" i="1" dirty="0"/>
              <a:t>: ,  </a:t>
            </a:r>
            <a:r>
              <a:rPr lang="bg-BG" i="1" dirty="0" smtClean="0"/>
              <a:t>риск, приет за възникващ </a:t>
            </a:r>
            <a:r>
              <a:rPr lang="bg-BG" i="1" dirty="0"/>
              <a:t>)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9332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4649</TotalTime>
  <Words>2836</Words>
  <Application>Microsoft Office PowerPoint</Application>
  <PresentationFormat>On-screen Show (4:3)</PresentationFormat>
  <Paragraphs>277</Paragraphs>
  <Slides>51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Equity</vt:lpstr>
      <vt:lpstr>РИСКОВЕ ЗА ЗДРАВЕТО, СВЪРЗАНИ С РАБОТНАТА СРЕДА</vt:lpstr>
      <vt:lpstr>ПЛАН НА ЛЕКЦИЯТА </vt:lpstr>
      <vt:lpstr>Психосоциални рискове и стрес на работното място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СИНДРОМ НА ПРОФЕСИОНАЛНО ИЗЧЕРПВАНЕ (BURNOUT)</vt:lpstr>
      <vt:lpstr>СИНДРОМ НА ПРОФЕСИОНАЛНО ИЗЧЕРПВАНЕ (BURNOUT)</vt:lpstr>
      <vt:lpstr>PowerPoint Presentation</vt:lpstr>
      <vt:lpstr>СРАВНИТЕЛНА ХАРАКТЕРИСТИКА</vt:lpstr>
      <vt:lpstr>PowerPoint Presentation</vt:lpstr>
      <vt:lpstr>PowerPoint Presentation</vt:lpstr>
      <vt:lpstr>СИМПТОМИ</vt:lpstr>
      <vt:lpstr>СИМПТОМИ</vt:lpstr>
      <vt:lpstr>СИМПТОМИ</vt:lpstr>
      <vt:lpstr>СТАДИИ</vt:lpstr>
      <vt:lpstr>СТАДИИ</vt:lpstr>
      <vt:lpstr>СТАДИИ</vt:lpstr>
      <vt:lpstr>СТАДИИ</vt:lpstr>
      <vt:lpstr>СТРАТЕГИИ ЗА СПРАВЯНЕ</vt:lpstr>
      <vt:lpstr>Нови и нарастващи рискове Рискови групи</vt:lpstr>
      <vt:lpstr>PowerPoint Presentation</vt:lpstr>
      <vt:lpstr>НОВИ РИСКОВЕ</vt:lpstr>
      <vt:lpstr>НОВИ РИСКОВЕ</vt:lpstr>
      <vt:lpstr>НАРАСТВАЩИ РИСКОВЕ</vt:lpstr>
      <vt:lpstr>ПРИОРИТЕТНИ/РИСКОВИ ГРУПИ</vt:lpstr>
      <vt:lpstr>МЛАДИ РАБОТНИЦИ</vt:lpstr>
      <vt:lpstr>PowerPoint Presentation</vt:lpstr>
      <vt:lpstr>PowerPoint Presentation</vt:lpstr>
      <vt:lpstr>ЗАСТАРЯВАЩИ РАБОТНИЦИ</vt:lpstr>
      <vt:lpstr>PowerPoint Presentation</vt:lpstr>
      <vt:lpstr>PowerPoint Presentation</vt:lpstr>
      <vt:lpstr>PowerPoint Presentation</vt:lpstr>
      <vt:lpstr>ЖЕНИ</vt:lpstr>
      <vt:lpstr>ЖЕНИ</vt:lpstr>
      <vt:lpstr>РАБОТНИЦИ-МИГРАНТИ</vt:lpstr>
      <vt:lpstr>ЛИЦА С УВРЕЖДАНИЯ</vt:lpstr>
      <vt:lpstr>ЛИДЕРСТВО</vt:lpstr>
      <vt:lpstr>ЛИДЕРСТВО В ОБЛАСТТА НА БЗР</vt:lpstr>
      <vt:lpstr>PowerPoint Presentation</vt:lpstr>
      <vt:lpstr>Стил на лидерство като предпоставка за здравословна работна среда. </vt:lpstr>
      <vt:lpstr>ЛИДЕРСКИ СТИЛОВЕ</vt:lpstr>
      <vt:lpstr>ТРАНСФОРМИРАЩО ЛИДЕРСТВО: ДОБРИЯТ</vt:lpstr>
      <vt:lpstr>ТРАНСФОРМИРАЩО ЛИДЕРСТВО: ДОБРИЯТ</vt:lpstr>
      <vt:lpstr>ПАСИВНО ЛИДЕРСТВО: ЛОШИЯТ</vt:lpstr>
      <vt:lpstr>АГРЕСИВНО ЛИДЕРСТВО: ЗЛИЯТ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Промоция на здравето -</dc:title>
  <dc:creator>Admin</dc:creator>
  <cp:lastModifiedBy>Admin</cp:lastModifiedBy>
  <cp:revision>263</cp:revision>
  <dcterms:created xsi:type="dcterms:W3CDTF">2016-02-22T12:32:28Z</dcterms:created>
  <dcterms:modified xsi:type="dcterms:W3CDTF">2017-03-06T11:47:45Z</dcterms:modified>
</cp:coreProperties>
</file>