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64" r:id="rId2"/>
    <p:sldId id="311" r:id="rId3"/>
    <p:sldId id="400" r:id="rId4"/>
    <p:sldId id="384" r:id="rId5"/>
    <p:sldId id="397" r:id="rId6"/>
    <p:sldId id="401" r:id="rId7"/>
    <p:sldId id="371" r:id="rId8"/>
    <p:sldId id="387" r:id="rId9"/>
    <p:sldId id="388" r:id="rId10"/>
    <p:sldId id="389" r:id="rId11"/>
    <p:sldId id="390" r:id="rId12"/>
    <p:sldId id="391" r:id="rId13"/>
    <p:sldId id="393" r:id="rId14"/>
    <p:sldId id="392" r:id="rId15"/>
    <p:sldId id="398" r:id="rId16"/>
    <p:sldId id="399" r:id="rId17"/>
    <p:sldId id="396" r:id="rId18"/>
    <p:sldId id="394" r:id="rId19"/>
    <p:sldId id="395" r:id="rId20"/>
    <p:sldId id="402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388" autoAdjust="0"/>
  </p:normalViewPr>
  <p:slideViewPr>
    <p:cSldViewPr>
      <p:cViewPr varScale="1">
        <p:scale>
          <a:sx n="87" d="100"/>
          <a:sy n="8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AF82-8CB8-46CE-A1D0-45FBED7D2430}" type="datetimeFigureOut">
              <a:rPr lang="bg-BG" smtClean="0"/>
              <a:t>6.3.2017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F29E9-C6FB-4F15-9469-E1B318F2A2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16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168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007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213DB-C23D-41F1-9D30-DBA1726CF984}" type="datetime10">
              <a:rPr lang="bg-BG" smtClean="0"/>
              <a:t>13:51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84AC-E57E-44A1-A6C3-157718D7AB78}" type="datetime10">
              <a:rPr lang="bg-BG" smtClean="0"/>
              <a:t>13:51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C1EC-F1DD-4B6A-993B-D3542FF52A0F}" type="datetime10">
              <a:rPr lang="bg-BG" smtClean="0"/>
              <a:t>13:51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25EA-ABCD-4FFA-978B-C7ABA0DE6C22}" type="datetime10">
              <a:rPr lang="bg-BG" smtClean="0"/>
              <a:t>13:51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6967-6B09-44EE-BD48-D4FC8330DE2D}" type="datetime10">
              <a:rPr lang="bg-BG" smtClean="0"/>
              <a:t>13:51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6EA7-3019-489E-AF9F-AAE7AB21ACC4}" type="datetime10">
              <a:rPr lang="bg-BG" smtClean="0"/>
              <a:t>13:51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E3D-7839-493D-A04B-4BDF7CCE9AE0}" type="datetime10">
              <a:rPr lang="bg-BG" smtClean="0"/>
              <a:t>13:51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F05B-878C-4C80-B5E0-EF55B63E404A}" type="datetime10">
              <a:rPr lang="bg-BG" smtClean="0"/>
              <a:t>13:51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9957-85EC-4D21-BDFA-312A68E145DA}" type="datetime10">
              <a:rPr lang="bg-BG" smtClean="0"/>
              <a:t>13:51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62F6-1AD5-445A-860A-54B77C907484}" type="datetime10">
              <a:rPr lang="bg-BG" smtClean="0"/>
              <a:t>13:51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6703-F443-40E6-AA0D-694864750FD5}" type="datetime10">
              <a:rPr lang="bg-BG" smtClean="0"/>
              <a:t>13:51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80F228-0317-4B48-8549-642D5D4F7A0F}" type="datetime10">
              <a:rPr lang="bg-BG" smtClean="0"/>
              <a:t>13:51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" y="3356992"/>
            <a:ext cx="8829833" cy="2304256"/>
          </a:xfrm>
        </p:spPr>
        <p:txBody>
          <a:bodyPr>
            <a:noAutofit/>
          </a:bodyPr>
          <a:lstStyle/>
          <a:p>
            <a:r>
              <a:rPr lang="bg-BG" sz="3600" dirty="0"/>
              <a:t>Формулиране на цели</a:t>
            </a:r>
          </a:p>
          <a:p>
            <a:r>
              <a:rPr lang="bg-BG" sz="3600" dirty="0"/>
              <a:t>Планиране и осъществяване на дейности</a:t>
            </a:r>
          </a:p>
          <a:p>
            <a:r>
              <a:rPr lang="bg-BG" sz="3600" dirty="0"/>
              <a:t>Оценка на резултатите</a:t>
            </a:r>
          </a:p>
          <a:p>
            <a:r>
              <a:rPr lang="bg-BG" sz="3600" dirty="0"/>
              <a:t>Модели, методи и подходи за здравно възпитание</a:t>
            </a:r>
          </a:p>
          <a:p>
            <a:r>
              <a:rPr lang="bg-BG" sz="2800" b="1" dirty="0"/>
              <a:t> </a:t>
            </a:r>
            <a:endParaRPr lang="bg-BG" sz="2800" dirty="0"/>
          </a:p>
          <a:p>
            <a:endParaRPr lang="bg-BG" sz="2800" dirty="0"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1268760"/>
            <a:ext cx="9252520" cy="2016224"/>
          </a:xfrm>
        </p:spPr>
        <p:txBody>
          <a:bodyPr>
            <a:noAutofit/>
          </a:bodyPr>
          <a:lstStyle/>
          <a:p>
            <a:r>
              <a:rPr lang="bg-BG" sz="3800" dirty="0" smtClean="0">
                <a:latin typeface="Book Antiqua" panose="02040602050305030304" pitchFamily="18" charset="0"/>
              </a:rPr>
              <a:t>ПРОГРАМИ ЗА ПРОМОЦИЯ НА ЗДРАВЕТО</a:t>
            </a:r>
            <a:r>
              <a:rPr lang="bg-BG" sz="3800" b="1" dirty="0" smtClean="0">
                <a:latin typeface="Book Antiqua" panose="02040602050305030304" pitchFamily="18" charset="0"/>
              </a:rPr>
              <a:t>. </a:t>
            </a:r>
            <a:r>
              <a:rPr lang="bg-BG" sz="3800" dirty="0" smtClean="0">
                <a:latin typeface="Book Antiqua" panose="02040602050305030304" pitchFamily="18" charset="0"/>
              </a:rPr>
              <a:t>ЗДРАВНО ВЪЗПИТАНИЕ </a:t>
            </a:r>
            <a:endParaRPr lang="bg-BG" sz="3800" dirty="0">
              <a:latin typeface="Book Antiqua" panose="0204060205030503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7790"/>
            <a:ext cx="452437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88" y="213197"/>
            <a:ext cx="8572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085887"/>
            <a:ext cx="1519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ЛЕКЦИЯ №6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83483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МЕТОДИ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8571887"/>
              </p:ext>
            </p:extLst>
          </p:nvPr>
        </p:nvGraphicFramePr>
        <p:xfrm>
          <a:off x="254901" y="2492896"/>
          <a:ext cx="8568952" cy="3704550"/>
        </p:xfrm>
        <a:graphic>
          <a:graphicData uri="http://schemas.openxmlformats.org/drawingml/2006/table">
            <a:tbl>
              <a:tblPr/>
              <a:tblGrid>
                <a:gridCol w="4292700"/>
                <a:gridCol w="4276252"/>
              </a:tblGrid>
              <a:tr h="617425"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 dirty="0">
                          <a:effectLst/>
                          <a:latin typeface="Times New Roman"/>
                        </a:rPr>
                        <a:t>Положителни страни</a:t>
                      </a:r>
                      <a:endParaRPr lang="bg-BG" sz="1800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>
                          <a:effectLst/>
                          <a:latin typeface="Times New Roman"/>
                        </a:rPr>
                        <a:t>Недостатъци</a:t>
                      </a:r>
                      <a:endParaRPr lang="bg-BG" sz="180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7125"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+mn-lt"/>
                        </a:rPr>
                        <a:t>Директен </a:t>
                      </a:r>
                      <a:r>
                        <a:rPr lang="bg-BG" sz="2800" dirty="0">
                          <a:effectLst/>
                          <a:latin typeface="+mn-lt"/>
                        </a:rPr>
                        <a:t>контакт с аудиторията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+mn-lt"/>
                        </a:rPr>
                        <a:t>Възможност </a:t>
                      </a:r>
                      <a:r>
                        <a:rPr lang="bg-BG" sz="2800" dirty="0">
                          <a:effectLst/>
                          <a:latin typeface="+mn-lt"/>
                        </a:rPr>
                        <a:t>за отговаряне на нейните конкретни потребности</a:t>
                      </a:r>
                      <a:endParaRPr lang="bg-BG" sz="1800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Високи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изисквания към подготовката на обучаващия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Необходимост</a:t>
                      </a:r>
                      <a:r>
                        <a:rPr lang="bg-BG" sz="2800" baseline="0" dirty="0" smtClean="0">
                          <a:effectLst/>
                          <a:latin typeface="Times New Roman"/>
                        </a:rPr>
                        <a:t> от к</a:t>
                      </a:r>
                      <a:r>
                        <a:rPr lang="bg-BG" sz="2800" dirty="0" smtClean="0">
                          <a:effectLst/>
                          <a:latin typeface="Times New Roman"/>
                        </a:rPr>
                        <a:t>омуникативни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умения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>
                          <a:effectLst/>
                          <a:latin typeface="Times New Roman"/>
                        </a:rPr>
                        <a:t> Информацията се забравя бързо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77281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Преобладаване на устното слово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40988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МЕТОДИ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05349463"/>
              </p:ext>
            </p:extLst>
          </p:nvPr>
        </p:nvGraphicFramePr>
        <p:xfrm>
          <a:off x="179512" y="2924944"/>
          <a:ext cx="8784976" cy="3055064"/>
        </p:xfrm>
        <a:graphic>
          <a:graphicData uri="http://schemas.openxmlformats.org/drawingml/2006/table">
            <a:tbl>
              <a:tblPr/>
              <a:tblGrid>
                <a:gridCol w="4392488"/>
                <a:gridCol w="4392488"/>
              </a:tblGrid>
              <a:tr h="509178"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 dirty="0">
                          <a:effectLst/>
                          <a:latin typeface="Times New Roman"/>
                        </a:rPr>
                        <a:t>Положителни страни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>
                          <a:effectLst/>
                          <a:latin typeface="Times New Roman"/>
                        </a:rPr>
                        <a:t>Недостатъци</a:t>
                      </a:r>
                      <a:endParaRPr lang="bg-BG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5886"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Широк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обхват за кратко време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Многократен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достъп до информацията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Анонимност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на посланието 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По-големи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разходи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Неподходящо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за някои </a:t>
                      </a:r>
                      <a:r>
                        <a:rPr lang="bg-BG" sz="2800" dirty="0" err="1">
                          <a:effectLst/>
                          <a:latin typeface="Times New Roman"/>
                        </a:rPr>
                        <a:t>популационни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 групи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9888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Преобладаване на печатното слово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60174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МЕТОДИ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2184311"/>
              </p:ext>
            </p:extLst>
          </p:nvPr>
        </p:nvGraphicFramePr>
        <p:xfrm>
          <a:off x="251520" y="2636912"/>
          <a:ext cx="8568952" cy="3384376"/>
        </p:xfrm>
        <a:graphic>
          <a:graphicData uri="http://schemas.openxmlformats.org/drawingml/2006/table">
            <a:tbl>
              <a:tblPr/>
              <a:tblGrid>
                <a:gridCol w="4284476"/>
                <a:gridCol w="4284476"/>
              </a:tblGrid>
              <a:tr h="483483"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 dirty="0">
                          <a:effectLst/>
                          <a:latin typeface="Times New Roman"/>
                        </a:rPr>
                        <a:t>Положителни страни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bg-BG" sz="2800">
                          <a:effectLst/>
                          <a:latin typeface="Times New Roman"/>
                        </a:rPr>
                        <a:t>Недостатъци</a:t>
                      </a:r>
                      <a:endParaRPr lang="bg-BG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3"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Улеснява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се разбирането на информацията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>
                          <a:effectLst/>
                          <a:latin typeface="Times New Roman"/>
                        </a:rPr>
                        <a:t> Емоционално въздействие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>
                          <a:effectLst/>
                          <a:latin typeface="Times New Roman"/>
                        </a:rPr>
                        <a:t>По-лесно изграждане на мотивация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rtl="0" fontAlgn="t"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 smtClean="0">
                          <a:effectLst/>
                          <a:latin typeface="Times New Roman"/>
                        </a:rPr>
                        <a:t>Материалите </a:t>
                      </a:r>
                      <a:r>
                        <a:rPr lang="bg-BG" sz="2800" dirty="0">
                          <a:effectLst/>
                          <a:latin typeface="Times New Roman"/>
                        </a:rPr>
                        <a:t>се подготвят по-трудно</a:t>
                      </a:r>
                    </a:p>
                    <a:p>
                      <a:pPr marL="457200" indent="-457200" rtl="0" fontAlgn="t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bg-BG" sz="2800" dirty="0">
                          <a:effectLst/>
                          <a:latin typeface="Times New Roman"/>
                        </a:rPr>
                        <a:t>Скъп метод</a:t>
                      </a:r>
                      <a:endParaRPr lang="bg-BG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29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279" y="177281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Преобладаване на нагледни елементи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4244508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МЕТОДИ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78497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/>
                </a:solidFill>
              </a:rPr>
              <a:t>Социално заучаване</a:t>
            </a:r>
          </a:p>
          <a:p>
            <a:pPr marL="0" indent="0">
              <a:buNone/>
            </a:pPr>
            <a:r>
              <a:rPr lang="bg-BG" sz="3200" dirty="0" smtClean="0"/>
              <a:t>Желаната </a:t>
            </a:r>
            <a:r>
              <a:rPr lang="bg-BG" sz="3200" dirty="0"/>
              <a:t>поведенческа промяна се постига под влияние на социалната среда. Известна и ценена от обществото личност дава пример с някакъв здравословен аспект от поведението си. Важно е да се наблюдават последиците от поведението на модела. Позитивните последици насърчават придобиването на предлаганото поведение.</a:t>
            </a: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2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МЕТОДИ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78497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b="1" dirty="0" smtClean="0">
                <a:solidFill>
                  <a:schemeClr val="accent1"/>
                </a:solidFill>
              </a:rPr>
              <a:t>Дифузия на нововъведенията</a:t>
            </a:r>
          </a:p>
          <a:p>
            <a:pPr marL="0" indent="0">
              <a:buNone/>
            </a:pPr>
            <a:r>
              <a:rPr lang="bg-BG" sz="3200" dirty="0" smtClean="0"/>
              <a:t>Насочен </a:t>
            </a:r>
            <a:r>
              <a:rPr lang="bg-BG" sz="3200" dirty="0"/>
              <a:t>е към постигането на колективна поведенческа промяна. Проводници на новия модел на поведение са членове на социалната група, които формират общественото мнение (лидери). Те първи променят своето поведение в желаната насока, изказват одобрение за нововъведението или предават необходимата информация на достъпен език за останалите членове на групата.</a:t>
            </a: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90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368152"/>
          </a:xfrm>
        </p:spPr>
        <p:txBody>
          <a:bodyPr>
            <a:normAutofit fontScale="90000"/>
          </a:bodyPr>
          <a:lstStyle/>
          <a:p>
            <a:r>
              <a:rPr lang="bg-BG" sz="3600" dirty="0" smtClean="0">
                <a:latin typeface="Book Antiqua" panose="02040602050305030304" pitchFamily="18" charset="0"/>
              </a:rPr>
              <a:t>МОТИВАЦИЯ НА ЗДРАВНОТО ПОВЕДЕНИЕ</a:t>
            </a:r>
            <a:br>
              <a:rPr lang="bg-BG" sz="3600" dirty="0" smtClean="0">
                <a:latin typeface="Book Antiqua" panose="02040602050305030304" pitchFamily="18" charset="0"/>
              </a:rPr>
            </a:br>
            <a:r>
              <a:rPr lang="bg-BG" dirty="0">
                <a:latin typeface="Book Antiqua" panose="02040602050305030304" pitchFamily="18" charset="0"/>
              </a:rPr>
              <a:t/>
            </a:r>
            <a:br>
              <a:rPr lang="bg-BG" dirty="0">
                <a:latin typeface="Book Antiqua" panose="02040602050305030304" pitchFamily="18" charset="0"/>
              </a:rPr>
            </a:b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928992" cy="5256584"/>
          </a:xfrm>
        </p:spPr>
        <p:txBody>
          <a:bodyPr>
            <a:noAutofit/>
          </a:bodyPr>
          <a:lstStyle/>
          <a:p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от здравно-рационално естество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– основават се на познаването и рационалното оценяване на ползата от извършването на определено здравно действие. </a:t>
            </a:r>
          </a:p>
          <a:p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от </a:t>
            </a:r>
            <a:r>
              <a:rPr lang="bg-BG" sz="3200" dirty="0" err="1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психо-физиологично</a:t>
            </a:r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естество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– основани са на емоциите или на физическите преживявания, придружаващи извършването на определени </a:t>
            </a:r>
            <a:r>
              <a:rPr lang="bg-BG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действия</a:t>
            </a:r>
          </a:p>
          <a:p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от естетическо естество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– свързани са с естетическите възгледи и идеали на личността</a:t>
            </a:r>
          </a:p>
          <a:p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88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22114"/>
          </a:xfrm>
        </p:spPr>
        <p:txBody>
          <a:bodyPr>
            <a:noAutofit/>
          </a:bodyPr>
          <a:lstStyle/>
          <a:p>
            <a:r>
              <a:rPr lang="bg-BG" sz="3200" dirty="0" smtClean="0">
                <a:latin typeface="Book Antiqua" panose="02040602050305030304" pitchFamily="18" charset="0"/>
              </a:rPr>
              <a:t>МОТИВАЦИЯ НА ЗДРАВНОТО ПОВЕДЕНИЕ</a:t>
            </a:r>
            <a:endParaRPr lang="bg-BG" sz="3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928992" cy="5040560"/>
          </a:xfrm>
        </p:spPr>
        <p:txBody>
          <a:bodyPr>
            <a:noAutofit/>
          </a:bodyPr>
          <a:lstStyle/>
          <a:p>
            <a:r>
              <a:rPr lang="bg-BG" sz="3200" dirty="0" smtClean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</a:t>
            </a:r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от социално-психологическо естество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 – свързани </a:t>
            </a:r>
            <a:r>
              <a:rPr lang="bg-BG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влиянието на общественото мнение и нормите на неформалната </a:t>
            </a:r>
            <a:r>
              <a:rPr lang="bg-BG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група</a:t>
            </a:r>
          </a:p>
          <a:p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от морално естество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– опират се на съзнанието за морален дълг, хуманност, взаимопомощ, солидарност</a:t>
            </a:r>
          </a:p>
          <a:p>
            <a:r>
              <a:rPr lang="bg-BG" sz="3200" dirty="0">
                <a:solidFill>
                  <a:schemeClr val="accent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Мотиви от икономическо естество </a:t>
            </a:r>
            <a:r>
              <a:rPr lang="bg-BG" sz="3200" dirty="0">
                <a:latin typeface="Cambria" panose="02040503050406030204" pitchFamily="18" charset="0"/>
                <a:cs typeface="Times New Roman" panose="02020603050405020304" pitchFamily="18" charset="0"/>
              </a:rPr>
              <a:t>– свързани с материално състояние, цени на лекарства и услуги, безработица и др. </a:t>
            </a: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3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ЕТАПИ НА ПОВЕДЕНЧЕСКАТА ПРОМЯНА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49335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AutoNum type="arabicPeriod"/>
            </a:pPr>
            <a:r>
              <a:rPr lang="bg-BG" altLang="en-US" sz="3200" dirty="0">
                <a:solidFill>
                  <a:schemeClr val="accent1"/>
                </a:solidFill>
                <a:cs typeface="Times New Roman" pitchFamily="18" charset="0"/>
              </a:rPr>
              <a:t>Изходен етап </a:t>
            </a:r>
            <a:r>
              <a:rPr lang="bg-BG" altLang="en-US" sz="3200" dirty="0">
                <a:cs typeface="Times New Roman" pitchFamily="18" charset="0"/>
              </a:rPr>
              <a:t>– липсва осъзната потребност и намерение за промяна на поведението да в обозримо бъдеще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bg-BG" altLang="en-US" sz="3200" dirty="0" smtClean="0">
                <a:solidFill>
                  <a:schemeClr val="accent1"/>
                </a:solidFill>
                <a:cs typeface="Times New Roman" pitchFamily="18" charset="0"/>
              </a:rPr>
              <a:t>Осъзнаване </a:t>
            </a:r>
            <a:r>
              <a:rPr lang="bg-BG" altLang="en-US" sz="3200" dirty="0">
                <a:solidFill>
                  <a:schemeClr val="accent1"/>
                </a:solidFill>
                <a:cs typeface="Times New Roman" pitchFamily="18" charset="0"/>
              </a:rPr>
              <a:t>на необходимостта от промяна </a:t>
            </a:r>
            <a:r>
              <a:rPr lang="bg-BG" altLang="en-US" sz="3200" dirty="0">
                <a:cs typeface="Times New Roman" pitchFamily="18" charset="0"/>
              </a:rPr>
              <a:t>– възниква намерение за промяна в близко бъдеще. Повишава се потребността от информация по дадения проблем. Претеглят се предимствата и недостатъците на обичайното и новото поведение.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5316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ЕТАПИ НА ПОВЕДЕНЧЕСКАТА ПРОМЯНА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bg-BG" altLang="en-US" sz="3200" dirty="0">
                <a:solidFill>
                  <a:schemeClr val="accent1"/>
                </a:solidFill>
                <a:cs typeface="Times New Roman" pitchFamily="18" charset="0"/>
              </a:rPr>
              <a:t>Подготвителен етап </a:t>
            </a:r>
            <a:r>
              <a:rPr lang="bg-BG" altLang="en-US" sz="3200" dirty="0">
                <a:cs typeface="Times New Roman" pitchFamily="18" charset="0"/>
              </a:rPr>
              <a:t>– съществува намерение за  промяна в непосредствено бъдеще или вече са започнали малки изменения на обичайното поведение.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bg-BG" altLang="en-US" sz="3200" dirty="0">
                <a:solidFill>
                  <a:schemeClr val="accent1"/>
                </a:solidFill>
                <a:cs typeface="Times New Roman" pitchFamily="18" charset="0"/>
              </a:rPr>
              <a:t>Осъществяване на промяната </a:t>
            </a:r>
            <a:r>
              <a:rPr lang="bg-BG" altLang="en-US" sz="3200" dirty="0">
                <a:cs typeface="Times New Roman" pitchFamily="18" charset="0"/>
              </a:rPr>
              <a:t>– предприемат се съзнателни действия за преодоляване на обичайното поведение и формиране на </a:t>
            </a:r>
            <a:r>
              <a:rPr lang="bg-BG" altLang="en-US" sz="3200" dirty="0" smtClean="0">
                <a:cs typeface="Times New Roman" pitchFamily="18" charset="0"/>
              </a:rPr>
              <a:t>ново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bg-BG" sz="3200" dirty="0" smtClean="0">
                <a:solidFill>
                  <a:schemeClr val="accent1"/>
                </a:solidFill>
                <a:cs typeface="Times New Roman" pitchFamily="18" charset="0"/>
              </a:rPr>
              <a:t>Поддържане </a:t>
            </a:r>
            <a:r>
              <a:rPr lang="bg-BG" sz="3200" dirty="0">
                <a:solidFill>
                  <a:schemeClr val="accent1"/>
                </a:solidFill>
                <a:cs typeface="Times New Roman" pitchFamily="18" charset="0"/>
              </a:rPr>
              <a:t>на промяната </a:t>
            </a:r>
            <a:r>
              <a:rPr lang="bg-BG" sz="3200" dirty="0">
                <a:cs typeface="Times New Roman" pitchFamily="18" charset="0"/>
              </a:rPr>
              <a:t>– новото поведение се практикува повече от шест месеца и чрез съзнателни усилия се предотвратява връщане към вредното поведение</a:t>
            </a:r>
            <a:endParaRPr lang="en-US" sz="3200" dirty="0"/>
          </a:p>
          <a:p>
            <a:pPr marL="514350" indent="-514350">
              <a:buFont typeface="+mj-lt"/>
              <a:buAutoNum type="arabicPeriod" startAt="4"/>
            </a:pPr>
            <a:endParaRPr lang="bg-BG" alt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bg-BG" alt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63764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1296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ЕТАПИ НА ПОВЕДЕНЧЕСКАТА ПРОМЯНА</a:t>
            </a:r>
            <a:endParaRPr lang="bg-BG" dirty="0">
              <a:latin typeface="Book Antiqua" panose="0204060205030503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7590245" cy="3887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40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93610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900" dirty="0">
                <a:solidFill>
                  <a:srgbClr val="1F497D"/>
                </a:solidFill>
                <a:latin typeface="Book Antiqua" panose="02040602050305030304" pitchFamily="18" charset="0"/>
              </a:rPr>
              <a:t>ПЛАН НА ЛЕКЦИЯТА</a:t>
            </a:r>
            <a: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  <a:t/>
            </a:r>
            <a:b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928992" cy="5328592"/>
          </a:xfrm>
        </p:spPr>
        <p:txBody>
          <a:bodyPr>
            <a:normAutofit lnSpcReduction="10000"/>
          </a:bodyPr>
          <a:lstStyle/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Основни етапи на методологията за създаване на </a:t>
            </a:r>
            <a:r>
              <a:rPr lang="bg-BG" sz="3200" dirty="0" err="1" smtClean="0">
                <a:solidFill>
                  <a:schemeClr val="tx2"/>
                </a:solidFill>
              </a:rPr>
              <a:t>здравно-промотивна</a:t>
            </a:r>
            <a:r>
              <a:rPr lang="bg-BG" sz="3200" dirty="0" smtClean="0">
                <a:solidFill>
                  <a:schemeClr val="tx2"/>
                </a:solidFill>
              </a:rPr>
              <a:t> програма.</a:t>
            </a:r>
          </a:p>
          <a:p>
            <a:pPr marL="0" lvl="0" indent="0">
              <a:buClr>
                <a:srgbClr val="4F81BD"/>
              </a:buClr>
              <a:buNone/>
            </a:pPr>
            <a:r>
              <a:rPr lang="bg-BG" sz="3200" dirty="0" smtClean="0">
                <a:solidFill>
                  <a:schemeClr val="tx2"/>
                </a:solidFill>
              </a:rPr>
              <a:t>	</a:t>
            </a:r>
            <a:r>
              <a:rPr lang="bg-BG" sz="2800" dirty="0" smtClean="0">
                <a:solidFill>
                  <a:schemeClr val="tx2"/>
                </a:solidFill>
              </a:rPr>
              <a:t>1.</a:t>
            </a:r>
            <a:r>
              <a:rPr lang="bg-BG" sz="2800" dirty="0" err="1" smtClean="0">
                <a:solidFill>
                  <a:schemeClr val="tx2"/>
                </a:solidFill>
              </a:rPr>
              <a:t>1</a:t>
            </a:r>
            <a:r>
              <a:rPr lang="bg-BG" sz="2800" dirty="0" smtClean="0">
                <a:solidFill>
                  <a:schemeClr val="tx2"/>
                </a:solidFill>
              </a:rPr>
              <a:t>. </a:t>
            </a:r>
            <a:r>
              <a:rPr lang="ru-RU" sz="2800" dirty="0" smtClean="0">
                <a:solidFill>
                  <a:schemeClr val="tx2"/>
                </a:solidFill>
              </a:rPr>
              <a:t>Анализ </a:t>
            </a:r>
            <a:r>
              <a:rPr lang="ru-RU" sz="2800" dirty="0">
                <a:solidFill>
                  <a:schemeClr val="tx2"/>
                </a:solidFill>
              </a:rPr>
              <a:t>на </a:t>
            </a:r>
            <a:r>
              <a:rPr lang="ru-RU" sz="2800" dirty="0" err="1">
                <a:solidFill>
                  <a:schemeClr val="tx2"/>
                </a:solidFill>
              </a:rPr>
              <a:t>проблемите</a:t>
            </a:r>
            <a:r>
              <a:rPr lang="ru-RU" sz="2800" dirty="0">
                <a:solidFill>
                  <a:schemeClr val="tx2"/>
                </a:solidFill>
              </a:rPr>
              <a:t> и </a:t>
            </a:r>
            <a:r>
              <a:rPr lang="ru-RU" sz="2800" dirty="0" err="1" smtClean="0">
                <a:solidFill>
                  <a:schemeClr val="tx2"/>
                </a:solidFill>
              </a:rPr>
              <a:t>нуждите</a:t>
            </a:r>
            <a:r>
              <a:rPr lang="ru-RU" sz="2800" dirty="0" smtClean="0">
                <a:solidFill>
                  <a:schemeClr val="tx2"/>
                </a:solidFill>
              </a:rPr>
              <a:t>,</a:t>
            </a:r>
          </a:p>
          <a:p>
            <a:pPr marL="0" lvl="0" indent="0">
              <a:buClr>
                <a:srgbClr val="4F81BD"/>
              </a:buCl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	1.2. </a:t>
            </a:r>
            <a:r>
              <a:rPr lang="ru-RU" sz="2800" dirty="0" err="1">
                <a:solidFill>
                  <a:schemeClr val="tx2"/>
                </a:solidFill>
              </a:rPr>
              <a:t>Ф</a:t>
            </a:r>
            <a:r>
              <a:rPr lang="ru-RU" sz="2800" dirty="0" err="1" smtClean="0">
                <a:solidFill>
                  <a:schemeClr val="tx2"/>
                </a:solidFill>
              </a:rPr>
              <a:t>ормулиране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на </a:t>
            </a:r>
            <a:r>
              <a:rPr lang="ru-RU" sz="2800" dirty="0" smtClean="0">
                <a:solidFill>
                  <a:schemeClr val="tx2"/>
                </a:solidFill>
              </a:rPr>
              <a:t>цели</a:t>
            </a:r>
          </a:p>
          <a:p>
            <a:pPr marL="0" lvl="0" indent="0">
              <a:buClr>
                <a:srgbClr val="4F81BD"/>
              </a:buCl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	1.3. </a:t>
            </a:r>
            <a:r>
              <a:rPr lang="ru-RU" sz="2800" dirty="0" err="1">
                <a:solidFill>
                  <a:schemeClr val="tx2"/>
                </a:solidFill>
              </a:rPr>
              <a:t>П</a:t>
            </a:r>
            <a:r>
              <a:rPr lang="ru-RU" sz="2800" dirty="0" err="1" smtClean="0">
                <a:solidFill>
                  <a:schemeClr val="tx2"/>
                </a:solidFill>
              </a:rPr>
              <a:t>ланиране</a:t>
            </a:r>
            <a:r>
              <a:rPr lang="ru-RU" sz="2800" dirty="0" smtClean="0">
                <a:solidFill>
                  <a:schemeClr val="tx2"/>
                </a:solidFill>
              </a:rPr>
              <a:t> на </a:t>
            </a:r>
            <a:r>
              <a:rPr lang="ru-RU" sz="2800" dirty="0" err="1" smtClean="0">
                <a:solidFill>
                  <a:schemeClr val="tx2"/>
                </a:solidFill>
              </a:rPr>
              <a:t>дейности</a:t>
            </a:r>
            <a:endParaRPr lang="ru-RU" sz="2800" dirty="0">
              <a:solidFill>
                <a:schemeClr val="tx2"/>
              </a:solidFill>
            </a:endParaRPr>
          </a:p>
          <a:p>
            <a:pPr marL="0" lvl="0" indent="0">
              <a:buClr>
                <a:srgbClr val="4F81BD"/>
              </a:buCl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	1.4. </a:t>
            </a:r>
            <a:r>
              <a:rPr lang="ru-RU" sz="2800" dirty="0" err="1">
                <a:solidFill>
                  <a:schemeClr val="tx2"/>
                </a:solidFill>
              </a:rPr>
              <a:t>О</a:t>
            </a:r>
            <a:r>
              <a:rPr lang="ru-RU" sz="2800" dirty="0" err="1" smtClean="0">
                <a:solidFill>
                  <a:schemeClr val="tx2"/>
                </a:solidFill>
              </a:rPr>
              <a:t>съществяване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на </a:t>
            </a:r>
            <a:r>
              <a:rPr lang="ru-RU" sz="2800" dirty="0" err="1" smtClean="0">
                <a:solidFill>
                  <a:schemeClr val="tx2"/>
                </a:solidFill>
              </a:rPr>
              <a:t>дейности</a:t>
            </a:r>
            <a:endParaRPr lang="ru-RU" sz="2800" dirty="0" smtClean="0">
              <a:solidFill>
                <a:schemeClr val="tx2"/>
              </a:solidFill>
            </a:endParaRPr>
          </a:p>
          <a:p>
            <a:pPr marL="0" lvl="0" indent="0">
              <a:buClr>
                <a:srgbClr val="4F81BD"/>
              </a:buCl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	1.5. </a:t>
            </a:r>
            <a:r>
              <a:rPr lang="ru-RU" sz="2800" dirty="0">
                <a:solidFill>
                  <a:schemeClr val="tx2"/>
                </a:solidFill>
              </a:rPr>
              <a:t>О</a:t>
            </a:r>
            <a:r>
              <a:rPr lang="ru-RU" sz="2800" dirty="0" smtClean="0">
                <a:solidFill>
                  <a:schemeClr val="tx2"/>
                </a:solidFill>
              </a:rPr>
              <a:t>ценка </a:t>
            </a:r>
            <a:r>
              <a:rPr lang="ru-RU" sz="2800" dirty="0">
                <a:solidFill>
                  <a:schemeClr val="tx2"/>
                </a:solidFill>
              </a:rPr>
              <a:t>на </a:t>
            </a:r>
            <a:r>
              <a:rPr lang="ru-RU" sz="2800" dirty="0" err="1">
                <a:solidFill>
                  <a:schemeClr val="tx2"/>
                </a:solidFill>
              </a:rPr>
              <a:t>резултатите</a:t>
            </a:r>
            <a:endParaRPr lang="bg-BG" sz="2800" dirty="0" smtClean="0">
              <a:solidFill>
                <a:schemeClr val="tx2"/>
              </a:solidFill>
            </a:endParaRPr>
          </a:p>
          <a:p>
            <a:pPr marL="514350" indent="-514350">
              <a:buClr>
                <a:srgbClr val="4F81BD"/>
              </a:buClr>
              <a:buFont typeface="+mj-lt"/>
              <a:buAutoNum type="arabicPeriod" startAt="2"/>
            </a:pPr>
            <a:r>
              <a:rPr lang="bg-BG" sz="3200" dirty="0" smtClean="0">
                <a:solidFill>
                  <a:schemeClr val="tx2"/>
                </a:solidFill>
              </a:rPr>
              <a:t>Модели, методи и подходи на здравно възпитание като елемент на ПЗРМ.</a:t>
            </a:r>
          </a:p>
          <a:p>
            <a:pPr marL="514350" lvl="0" indent="-514350">
              <a:buClr>
                <a:srgbClr val="4F81BD"/>
              </a:buClr>
              <a:buFont typeface="+mj-lt"/>
              <a:buAutoNum type="arabicPeriod" startAt="3"/>
            </a:pPr>
            <a:r>
              <a:rPr lang="bg-BG" sz="3200" dirty="0" smtClean="0">
                <a:solidFill>
                  <a:schemeClr val="tx2"/>
                </a:solidFill>
              </a:rPr>
              <a:t>Етапи на поведенческата промяна</a:t>
            </a:r>
          </a:p>
        </p:txBody>
      </p:sp>
    </p:spTree>
    <p:extLst>
      <p:ext uri="{BB962C8B-B14F-4D97-AF65-F5344CB8AC3E}">
        <p14:creationId xmlns:p14="http://schemas.microsoft.com/office/powerpoint/2010/main" val="2271747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latin typeface="Book Antiqua" panose="02040602050305030304" pitchFamily="18" charset="0"/>
              </a:rPr>
              <a:t>ОЦЕНЯВАНЕ</a:t>
            </a:r>
            <a:endParaRPr lang="bg-BG" sz="36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208912" cy="4789512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bg-BG" sz="2800" dirty="0"/>
              <a:t>Оценяването на програмата може да се осъществи в две важни </a:t>
            </a:r>
            <a:r>
              <a:rPr lang="bg-BG" sz="2800" dirty="0" smtClean="0"/>
              <a:t>насоки:</a:t>
            </a:r>
          </a:p>
          <a:p>
            <a:pPr hangingPunct="0"/>
            <a:r>
              <a:rPr lang="bg-BG" sz="2800" dirty="0" smtClean="0"/>
              <a:t>оценяване </a:t>
            </a:r>
            <a:r>
              <a:rPr lang="bg-BG" sz="2800" dirty="0"/>
              <a:t>на процеса </a:t>
            </a:r>
            <a:r>
              <a:rPr lang="en-US" sz="2800" dirty="0"/>
              <a:t>(</a:t>
            </a:r>
            <a:r>
              <a:rPr lang="bg-BG" sz="2800" dirty="0"/>
              <a:t>реализиране на дейности, спазване на предвидените срокове</a:t>
            </a:r>
            <a:r>
              <a:rPr lang="en-US" sz="2800" dirty="0" smtClean="0"/>
              <a:t>)</a:t>
            </a:r>
            <a:endParaRPr lang="bg-BG" sz="2800" dirty="0" smtClean="0"/>
          </a:p>
          <a:p>
            <a:pPr hangingPunct="0"/>
            <a:r>
              <a:rPr lang="bg-BG" sz="2800" dirty="0" smtClean="0"/>
              <a:t>оценяване </a:t>
            </a:r>
            <a:r>
              <a:rPr lang="bg-BG" sz="2800" dirty="0"/>
              <a:t>на резултата по предварително утвърдени количествени и качествени критерии.</a:t>
            </a:r>
          </a:p>
          <a:p>
            <a:pPr marL="0" indent="0" hangingPunct="0">
              <a:buNone/>
            </a:pPr>
            <a:r>
              <a:rPr lang="bg-BG" sz="2800" dirty="0" smtClean="0"/>
              <a:t>За осигуряване на непрекъснатост на дейността по ПЗРМ цикълът отново се повтаря.</a:t>
            </a:r>
            <a:endParaRPr lang="bg-BG" sz="2800" dirty="0"/>
          </a:p>
          <a:p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50452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latin typeface="Book Antiqua" panose="02040602050305030304" pitchFamily="18" charset="0"/>
              </a:rPr>
              <a:t>ДЕФИНИРАНЕ НА ПРОБЛЕМИ И УСТАНОВЯВАНЕ НА ПОТРЕБНОСТИ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712968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800" dirty="0"/>
              <a:t>Области и подходи за установяване на </a:t>
            </a:r>
            <a:r>
              <a:rPr lang="bg-BG" sz="2800" dirty="0" smtClean="0"/>
              <a:t>проблеми, свързани с: </a:t>
            </a:r>
          </a:p>
          <a:p>
            <a:pPr lvl="0"/>
            <a:r>
              <a:rPr lang="bg-BG" sz="2800" dirty="0"/>
              <a:t>Условия, организация и </a:t>
            </a:r>
            <a:r>
              <a:rPr lang="bg-BG" sz="2800" dirty="0" smtClean="0"/>
              <a:t>безопасност </a:t>
            </a:r>
            <a:r>
              <a:rPr lang="bg-BG" sz="2800" dirty="0"/>
              <a:t>на </a:t>
            </a:r>
            <a:r>
              <a:rPr lang="bg-BG" sz="2800" dirty="0" smtClean="0"/>
              <a:t>труда – оценка на риска </a:t>
            </a:r>
            <a:r>
              <a:rPr lang="en-US" sz="2800" dirty="0" smtClean="0">
                <a:latin typeface="Cambria" panose="02040503050406030204" pitchFamily="18" charset="0"/>
              </a:rPr>
              <a:t>(</a:t>
            </a:r>
            <a:r>
              <a:rPr lang="bg-BG" sz="2800" dirty="0" smtClean="0"/>
              <a:t>Наредба </a:t>
            </a:r>
            <a:r>
              <a:rPr lang="bg-BG" sz="2800" dirty="0"/>
              <a:t>№5, ДВ бр. 47 от 21.05.1999 г</a:t>
            </a:r>
            <a:r>
              <a:rPr lang="bg-BG" sz="2800" dirty="0" smtClean="0"/>
              <a:t>.</a:t>
            </a:r>
            <a:r>
              <a:rPr lang="en-US" sz="2800" dirty="0" smtClean="0">
                <a:latin typeface="Cambria" panose="02040503050406030204" pitchFamily="18" charset="0"/>
              </a:rPr>
              <a:t>)</a:t>
            </a:r>
            <a:r>
              <a:rPr lang="bg-BG" sz="2800" dirty="0" smtClean="0">
                <a:latin typeface="Cambria" panose="02040503050406030204" pitchFamily="18" charset="0"/>
              </a:rPr>
              <a:t>, анкетни проучвания</a:t>
            </a:r>
            <a:endParaRPr lang="bg-BG" sz="2800" dirty="0">
              <a:latin typeface="Cambria" panose="02040503050406030204" pitchFamily="18" charset="0"/>
            </a:endParaRPr>
          </a:p>
          <a:p>
            <a:pPr lvl="0"/>
            <a:r>
              <a:rPr lang="bg-BG" sz="2800" dirty="0" smtClean="0"/>
              <a:t>Ранно откриване </a:t>
            </a:r>
            <a:r>
              <a:rPr lang="bg-BG" sz="2800" dirty="0"/>
              <a:t>и справяне със здравни </a:t>
            </a:r>
            <a:r>
              <a:rPr lang="bg-BG" sz="2800" dirty="0" smtClean="0"/>
              <a:t>проблеми – профилактични прегледи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" panose="02040503050406030204" pitchFamily="18" charset="0"/>
              </a:rPr>
              <a:t>(</a:t>
            </a:r>
            <a:r>
              <a:rPr lang="bg-BG" sz="2800" dirty="0" smtClean="0"/>
              <a:t>Наредба </a:t>
            </a:r>
            <a:r>
              <a:rPr lang="bg-BG" sz="2800" dirty="0"/>
              <a:t>№3 за задължителните предварителни и периодични прегледи на работниците, ДВ бр.16 от 27.02.1987 г</a:t>
            </a:r>
            <a:r>
              <a:rPr lang="bg-BG" sz="2800" dirty="0" smtClean="0"/>
              <a:t>.</a:t>
            </a:r>
            <a:r>
              <a:rPr lang="en-US" sz="2800" dirty="0">
                <a:latin typeface="Cambria" panose="02040503050406030204" pitchFamily="18" charset="0"/>
              </a:rPr>
              <a:t>)</a:t>
            </a:r>
            <a:endParaRPr lang="bg-BG" sz="2800" dirty="0">
              <a:latin typeface="Cambria" panose="02040503050406030204" pitchFamily="18" charset="0"/>
            </a:endParaRPr>
          </a:p>
          <a:p>
            <a:r>
              <a:rPr lang="bg-BG" sz="2800" dirty="0"/>
              <a:t>Н</a:t>
            </a:r>
            <a:r>
              <a:rPr lang="bg-BG" sz="2800" dirty="0" smtClean="0"/>
              <a:t>ачин </a:t>
            </a:r>
            <a:r>
              <a:rPr lang="bg-BG" sz="2800" dirty="0"/>
              <a:t>на </a:t>
            </a:r>
            <a:r>
              <a:rPr lang="bg-BG" sz="2800" dirty="0" smtClean="0"/>
              <a:t>живот, поведенчески рискови фактори – анкетни проучвания, оценка на задоволяването на лични и групови потребности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6980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0801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Book Antiqua" panose="02040602050305030304" pitchFamily="18" charset="0"/>
              </a:rPr>
              <a:t>ФОРМУЛИРАНЕ НА ОПЕРАТИВНИ (КООРД) ЦЕЛИ И ЗАДАЧИ ПО ПЗРМ</a:t>
            </a:r>
            <a:endParaRPr lang="bg-BG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66682626"/>
              </p:ext>
            </p:extLst>
          </p:nvPr>
        </p:nvGraphicFramePr>
        <p:xfrm>
          <a:off x="179388" y="1412876"/>
          <a:ext cx="8856662" cy="487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452"/>
                <a:gridCol w="5904210"/>
              </a:tblGrid>
              <a:tr h="892879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КОНКРЕТНИ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са свързани с определен обект или организационна среда; да отговарят на оценени нужди</a:t>
                      </a:r>
                      <a:endParaRPr lang="bg-BG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bg-BG" sz="80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2879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ОЦЕНИМИ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Водещи до резултат, който може да бъде доказан и оценен</a:t>
                      </a:r>
                    </a:p>
                    <a:p>
                      <a:endParaRPr lang="bg-BG" sz="80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2879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  <a:p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ОПРЕДЕЛЕНИ СЪС СРОК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Изискващи </a:t>
                      </a:r>
                      <a:r>
                        <a:rPr kumimoji="0" lang="bg-BG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определимо</a:t>
                      </a:r>
                      <a:r>
                        <a:rPr kumimoji="0"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време за получаване на крайния резултат</a:t>
                      </a:r>
                    </a:p>
                    <a:p>
                      <a:endParaRPr lang="bg-BG" sz="80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3079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РЕАЛИСТИЧНИ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Свързани с нашите възможности и ограничения</a:t>
                      </a:r>
                    </a:p>
                    <a:p>
                      <a:endParaRPr lang="bg-BG" sz="80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2879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ДОСТИЖИМИ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Възможни за осъществяване при настоящото ниво на култура, взаимоотношения, организация и техническо развитие</a:t>
                      </a:r>
                      <a:r>
                        <a:rPr kumimoji="0" lang="bg-B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bg-BG" sz="800" dirty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0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8640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 Antiqua" panose="02040602050305030304" pitchFamily="18" charset="0"/>
              </a:rPr>
              <a:t>СРОЧНОСТ НА ЦЕЛИТЕ</a:t>
            </a:r>
            <a:endParaRPr lang="bg-BG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4880956"/>
              </p:ext>
            </p:extLst>
          </p:nvPr>
        </p:nvGraphicFramePr>
        <p:xfrm>
          <a:off x="251520" y="1556789"/>
          <a:ext cx="8640960" cy="496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519"/>
                <a:gridCol w="6181441"/>
              </a:tblGrid>
              <a:tr h="1080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СРОЧНОСТ</a:t>
                      </a:r>
                    </a:p>
                    <a:p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bg-BG" b="1" dirty="0" smtClean="0">
                          <a:solidFill>
                            <a:schemeClr val="tx1"/>
                          </a:solidFill>
                        </a:rPr>
                        <a:t>ДОСТИЖИМИ РЕЗУЛТАТИ</a:t>
                      </a:r>
                      <a:endParaRPr lang="bg-BG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8191"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r>
                        <a:rPr lang="bg-BG" b="1" dirty="0" smtClean="0"/>
                        <a:t>КРАТКОСРОЧНИ</a:t>
                      </a:r>
                    </a:p>
                    <a:p>
                      <a:r>
                        <a:rPr lang="en-US" dirty="0" smtClean="0"/>
                        <a:t>(6 </a:t>
                      </a:r>
                      <a:r>
                        <a:rPr lang="bg-BG" dirty="0" smtClean="0"/>
                        <a:t>месеца – 1 година</a:t>
                      </a:r>
                      <a:r>
                        <a:rPr lang="en-US" dirty="0" smtClean="0"/>
                        <a:t>)</a:t>
                      </a:r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Увеличена информираност и разбиране по въпроси, свързани със здравето</a:t>
                      </a:r>
                    </a:p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Увеличена загриженост за влиянието на определени фактори върху здравето</a:t>
                      </a:r>
                    </a:p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Придобити нови умения</a:t>
                      </a:r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80121"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r>
                        <a:rPr lang="bg-BG" b="1" dirty="0" smtClean="0"/>
                        <a:t>СРЕДНОСРОЧНИ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1-5 години</a:t>
                      </a:r>
                      <a:r>
                        <a:rPr lang="en-US" dirty="0" smtClean="0"/>
                        <a:t>)</a:t>
                      </a:r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bg-BG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Промени в отношението</a:t>
                      </a:r>
                    </a:p>
                    <a:p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Промени в поведението</a:t>
                      </a:r>
                    </a:p>
                    <a:p>
                      <a:endParaRPr lang="bg-BG" sz="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80121"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r>
                        <a:rPr lang="bg-BG" b="1" dirty="0" smtClean="0"/>
                        <a:t>ДЪЛГОСРОЧНИ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над 5 години</a:t>
                      </a:r>
                      <a:r>
                        <a:rPr lang="en-US" dirty="0" smtClean="0"/>
                        <a:t>)</a:t>
                      </a:r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Епидемиологични промени – намаляване на </a:t>
                      </a:r>
                      <a:r>
                        <a:rPr kumimoji="0" lang="bg-BG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заболяемостта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смъртността</a:t>
                      </a:r>
                    </a:p>
                    <a:p>
                      <a:endParaRPr lang="bg-BG" sz="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5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latin typeface="Book Antiqua" panose="02040602050305030304" pitchFamily="18" charset="0"/>
              </a:rPr>
              <a:t>РЕАЛИЗИРАНЕ НА ДЕЙНОСТИТЕ ПО ПРОГРАМАТА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784976" cy="5005536"/>
          </a:xfrm>
        </p:spPr>
        <p:txBody>
          <a:bodyPr>
            <a:noAutofit/>
          </a:bodyPr>
          <a:lstStyle/>
          <a:p>
            <a:r>
              <a:rPr lang="bg-BG" sz="2800" dirty="0" smtClean="0"/>
              <a:t>За реализиране на дейностите по програмата, чрез които ще се постигнат поставените цели и задачи се използва разнообразие на модели, методи и подходи за здравно възпитание</a:t>
            </a:r>
          </a:p>
          <a:p>
            <a:r>
              <a:rPr lang="bg-BG" sz="2800" dirty="0" smtClean="0"/>
              <a:t>Изборът на ме</a:t>
            </a:r>
            <a:r>
              <a:rPr lang="bg-BG" sz="2800" dirty="0"/>
              <a:t>тод зависи </a:t>
            </a:r>
            <a:r>
              <a:rPr lang="bg-BG" sz="2800" dirty="0" smtClean="0"/>
              <a:t>от целта, </a:t>
            </a:r>
            <a:r>
              <a:rPr lang="bg-BG" sz="2800" dirty="0"/>
              <a:t>х</a:t>
            </a:r>
            <a:r>
              <a:rPr lang="bg-BG" sz="2800" dirty="0" smtClean="0"/>
              <a:t>арактеристиките </a:t>
            </a:r>
            <a:r>
              <a:rPr lang="bg-BG" sz="2800" dirty="0"/>
              <a:t>на </a:t>
            </a:r>
            <a:r>
              <a:rPr lang="bg-BG" sz="2800" dirty="0" smtClean="0"/>
              <a:t>аудиторията, желаната насоката </a:t>
            </a:r>
            <a:r>
              <a:rPr lang="bg-BG" sz="2800" dirty="0"/>
              <a:t>на въздействие </a:t>
            </a:r>
            <a:r>
              <a:rPr lang="en-US" sz="2800" dirty="0" smtClean="0">
                <a:latin typeface="Cambria" panose="02040503050406030204" pitchFamily="18" charset="0"/>
              </a:rPr>
              <a:t>(</a:t>
            </a:r>
            <a:r>
              <a:rPr lang="bg-BG" sz="2800" dirty="0" smtClean="0"/>
              <a:t>предпазване </a:t>
            </a:r>
            <a:r>
              <a:rPr lang="bg-BG" sz="2800" dirty="0"/>
              <a:t>от заболяване, справяне и живот със заболяване, позитивно </a:t>
            </a:r>
            <a:r>
              <a:rPr lang="bg-BG" sz="2800" dirty="0" smtClean="0"/>
              <a:t>здраве</a:t>
            </a:r>
            <a:r>
              <a:rPr lang="en-US" sz="2800" dirty="0" smtClean="0">
                <a:latin typeface="Cambria" panose="02040503050406030204" pitchFamily="18" charset="0"/>
              </a:rPr>
              <a:t>)</a:t>
            </a:r>
            <a:r>
              <a:rPr lang="bg-BG" sz="2800" dirty="0" smtClean="0"/>
              <a:t>, </a:t>
            </a:r>
            <a:r>
              <a:rPr lang="bg-BG" sz="2800" dirty="0"/>
              <a:t>к</a:t>
            </a:r>
            <a:r>
              <a:rPr lang="bg-BG" sz="2800" dirty="0" smtClean="0"/>
              <a:t>омуникативните </a:t>
            </a:r>
            <a:r>
              <a:rPr lang="bg-BG" sz="2800" dirty="0"/>
              <a:t>и лекторски умения на </a:t>
            </a:r>
            <a:r>
              <a:rPr lang="bg-BG" sz="2800" dirty="0" smtClean="0"/>
              <a:t>обучаващия, наличните </a:t>
            </a:r>
            <a:r>
              <a:rPr lang="bg-BG" sz="2800" dirty="0"/>
              <a:t>ресурси </a:t>
            </a:r>
            <a:r>
              <a:rPr lang="bg-BG" sz="2800" dirty="0" smtClean="0"/>
              <a:t> </a:t>
            </a:r>
            <a:r>
              <a:rPr lang="en-US" sz="2800" dirty="0" smtClean="0">
                <a:latin typeface="Cambria" panose="02040503050406030204" pitchFamily="18" charset="0"/>
              </a:rPr>
              <a:t>(</a:t>
            </a:r>
            <a:r>
              <a:rPr lang="bg-BG" sz="2800" dirty="0" smtClean="0"/>
              <a:t>времеви</a:t>
            </a:r>
            <a:r>
              <a:rPr lang="bg-BG" sz="2800" dirty="0"/>
              <a:t>, финансови, </a:t>
            </a:r>
            <a:r>
              <a:rPr lang="bg-BG" sz="2800" dirty="0" smtClean="0"/>
              <a:t>материални</a:t>
            </a:r>
            <a:r>
              <a:rPr lang="en-US" sz="2800" dirty="0" smtClean="0"/>
              <a:t>, </a:t>
            </a:r>
            <a:r>
              <a:rPr lang="bg-BG" sz="2800" dirty="0" smtClean="0"/>
              <a:t>човешки</a:t>
            </a:r>
            <a:r>
              <a:rPr lang="en-US" sz="2800" dirty="0" smtClean="0">
                <a:latin typeface="Cambria" panose="02040503050406030204" pitchFamily="18" charset="0"/>
              </a:rPr>
              <a:t>)</a:t>
            </a:r>
            <a:endParaRPr lang="bg-BG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МОДЕЛИ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784976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accent1"/>
                </a:solidFill>
              </a:rPr>
              <a:t>Авторитарен </a:t>
            </a:r>
            <a:r>
              <a:rPr lang="en-US" sz="3200" dirty="0" smtClean="0">
                <a:solidFill>
                  <a:schemeClr val="accent1"/>
                </a:solidFill>
              </a:rPr>
              <a:t>(</a:t>
            </a:r>
            <a:r>
              <a:rPr lang="bg-BG" sz="3200" dirty="0" smtClean="0">
                <a:solidFill>
                  <a:schemeClr val="accent1"/>
                </a:solidFill>
              </a:rPr>
              <a:t>традиционен</a:t>
            </a:r>
            <a:r>
              <a:rPr lang="en-US" sz="3200" dirty="0" smtClean="0">
                <a:solidFill>
                  <a:schemeClr val="accent1"/>
                </a:solidFill>
              </a:rPr>
              <a:t>)</a:t>
            </a:r>
            <a:r>
              <a:rPr lang="bg-BG" sz="3200" dirty="0" smtClean="0">
                <a:solidFill>
                  <a:schemeClr val="accent1"/>
                </a:solidFill>
              </a:rPr>
              <a:t> </a:t>
            </a:r>
            <a:r>
              <a:rPr lang="bg-BG" sz="3200" dirty="0">
                <a:solidFill>
                  <a:schemeClr val="accent1"/>
                </a:solidFill>
              </a:rPr>
              <a:t>модел</a:t>
            </a:r>
          </a:p>
          <a:p>
            <a:r>
              <a:rPr lang="bg-BG" sz="3200" dirty="0"/>
              <a:t>Доминираща роля на обучаващия</a:t>
            </a:r>
          </a:p>
          <a:p>
            <a:r>
              <a:rPr lang="bg-BG" sz="3200" dirty="0"/>
              <a:t>Еднопосочно предаване на информация и съвети от обучаващия към обучаваните</a:t>
            </a:r>
          </a:p>
          <a:p>
            <a:r>
              <a:rPr lang="bg-BG" sz="3200" dirty="0"/>
              <a:t>Приложим е при болни или </a:t>
            </a:r>
            <a:endParaRPr lang="bg-BG" sz="3200" dirty="0" smtClean="0"/>
          </a:p>
          <a:p>
            <a:pPr marL="0" indent="0">
              <a:buNone/>
            </a:pPr>
            <a:r>
              <a:rPr lang="bg-BG" sz="3200" dirty="0" err="1" smtClean="0"/>
              <a:t>преболедували</a:t>
            </a:r>
            <a:r>
              <a:rPr lang="bg-BG" sz="3200" dirty="0" smtClean="0"/>
              <a:t> </a:t>
            </a:r>
            <a:r>
              <a:rPr lang="bg-BG" sz="3200" dirty="0"/>
              <a:t>лица</a:t>
            </a:r>
          </a:p>
          <a:p>
            <a:pPr marL="0" indent="0">
              <a:buNone/>
            </a:pPr>
            <a:endParaRPr lang="bg-BG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149080"/>
            <a:ext cx="2880320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flipH="1">
            <a:off x="7843936" y="4967056"/>
            <a:ext cx="328464" cy="60579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585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МОДЕЛИ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784976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accent1"/>
                </a:solidFill>
              </a:rPr>
              <a:t>Съпричастен </a:t>
            </a:r>
            <a:r>
              <a:rPr lang="en-US" sz="3200" dirty="0" smtClean="0">
                <a:solidFill>
                  <a:schemeClr val="accent1"/>
                </a:solidFill>
              </a:rPr>
              <a:t>(</a:t>
            </a:r>
            <a:r>
              <a:rPr lang="bg-BG" sz="3200" dirty="0" smtClean="0">
                <a:solidFill>
                  <a:schemeClr val="accent1"/>
                </a:solidFill>
              </a:rPr>
              <a:t>двупосочен</a:t>
            </a:r>
            <a:r>
              <a:rPr lang="en-US" sz="3200" dirty="0" smtClean="0">
                <a:solidFill>
                  <a:schemeClr val="accent1"/>
                </a:solidFill>
              </a:rPr>
              <a:t>)</a:t>
            </a:r>
            <a:r>
              <a:rPr lang="bg-BG" sz="3200" dirty="0" smtClean="0">
                <a:solidFill>
                  <a:schemeClr val="accent1"/>
                </a:solidFill>
              </a:rPr>
              <a:t> модел</a:t>
            </a:r>
          </a:p>
          <a:p>
            <a:r>
              <a:rPr lang="bg-BG" sz="3200" dirty="0"/>
              <a:t>Осъществява се двупосочна размяна на знания и идеи между обучаващия и обучаваните</a:t>
            </a:r>
          </a:p>
          <a:p>
            <a:r>
              <a:rPr lang="bg-BG" sz="3200" dirty="0"/>
              <a:t>Постига се не само </a:t>
            </a:r>
            <a:endParaRPr lang="bg-BG" sz="3200" dirty="0" smtClean="0"/>
          </a:p>
          <a:p>
            <a:pPr marL="0" indent="0">
              <a:buNone/>
            </a:pPr>
            <a:r>
              <a:rPr lang="bg-BG" sz="3200" dirty="0" smtClean="0"/>
              <a:t>информиране</a:t>
            </a:r>
            <a:r>
              <a:rPr lang="bg-BG" sz="3200" dirty="0"/>
              <a:t>, но и </a:t>
            </a:r>
            <a:endParaRPr lang="bg-BG" sz="3200" dirty="0" smtClean="0"/>
          </a:p>
          <a:p>
            <a:pPr marL="0" indent="0">
              <a:buNone/>
            </a:pPr>
            <a:r>
              <a:rPr lang="bg-BG" sz="3200" dirty="0" smtClean="0"/>
              <a:t>генериране </a:t>
            </a:r>
            <a:r>
              <a:rPr lang="bg-BG" sz="3200" dirty="0"/>
              <a:t>на подходящи </a:t>
            </a:r>
            <a:endParaRPr lang="bg-BG" sz="3200" dirty="0" smtClean="0"/>
          </a:p>
          <a:p>
            <a:pPr marL="0" indent="0">
              <a:buNone/>
            </a:pPr>
            <a:r>
              <a:rPr lang="bg-BG" sz="3200" dirty="0" smtClean="0"/>
              <a:t>поведенчески </a:t>
            </a:r>
            <a:r>
              <a:rPr lang="bg-BG" sz="3200" dirty="0"/>
              <a:t>решения</a:t>
            </a: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E:\1_Uchebna_deinost\Academic_lectures\WHP_newcourse\Saprichast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501008"/>
            <a:ext cx="2736305" cy="1820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6989103" y="4349585"/>
            <a:ext cx="576064" cy="123731"/>
          </a:xfrm>
          <a:prstGeom prst="rightArrow">
            <a:avLst>
              <a:gd name="adj1" fmla="val 50000"/>
              <a:gd name="adj2" fmla="val 56739"/>
            </a:avLst>
          </a:prstGeom>
          <a:solidFill>
            <a:srgbClr val="FF0000"/>
          </a:solidFill>
          <a:scene3d>
            <a:camera prst="orthographicFront">
              <a:rot lat="180000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Right Arrow 4"/>
          <p:cNvSpPr/>
          <p:nvPr/>
        </p:nvSpPr>
        <p:spPr>
          <a:xfrm flipH="1">
            <a:off x="6732240" y="4146069"/>
            <a:ext cx="576064" cy="181737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2400000" lon="120000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376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92211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МОДЕЛИ НА ЗДРАВНО ВЪЗПИТАНИЕ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78497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err="1" smtClean="0">
                <a:solidFill>
                  <a:schemeClr val="accent1"/>
                </a:solidFill>
              </a:rPr>
              <a:t>Промотивен</a:t>
            </a:r>
            <a:r>
              <a:rPr lang="bg-BG" sz="3200" dirty="0" smtClean="0">
                <a:solidFill>
                  <a:schemeClr val="accent1"/>
                </a:solidFill>
              </a:rPr>
              <a:t> </a:t>
            </a:r>
            <a:r>
              <a:rPr lang="en-US" sz="3200" dirty="0" smtClean="0">
                <a:solidFill>
                  <a:schemeClr val="accent1"/>
                </a:solidFill>
              </a:rPr>
              <a:t>(</a:t>
            </a:r>
            <a:r>
              <a:rPr lang="bg-BG" sz="3200" dirty="0" err="1" smtClean="0">
                <a:solidFill>
                  <a:schemeClr val="accent1"/>
                </a:solidFill>
              </a:rPr>
              <a:t>еволютивно-усъвършенстващ</a:t>
            </a:r>
            <a:r>
              <a:rPr lang="en-US" sz="3200" dirty="0" smtClean="0">
                <a:solidFill>
                  <a:schemeClr val="accent1"/>
                </a:solidFill>
              </a:rPr>
              <a:t>)</a:t>
            </a:r>
            <a:r>
              <a:rPr lang="bg-BG" sz="3200" dirty="0" smtClean="0">
                <a:solidFill>
                  <a:schemeClr val="accent1"/>
                </a:solidFill>
              </a:rPr>
              <a:t> модел</a:t>
            </a:r>
          </a:p>
          <a:p>
            <a:r>
              <a:rPr lang="bg-BG" sz="3200" dirty="0"/>
              <a:t>Насочен към позитивното здраве и неговото укрепване</a:t>
            </a:r>
          </a:p>
          <a:p>
            <a:r>
              <a:rPr lang="bg-BG" sz="3200" dirty="0"/>
              <a:t>Здравното възпитание се допълва от процес на </a:t>
            </a:r>
            <a:r>
              <a:rPr lang="bg-BG" sz="3200" dirty="0" smtClean="0"/>
              <a:t>самовъзпитание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bg-BG" sz="3200" dirty="0" smtClean="0"/>
              <a:t>групи за взаимопомощ</a:t>
            </a:r>
            <a:r>
              <a:rPr lang="en-US" sz="3200" dirty="0" smtClean="0"/>
              <a:t>)</a:t>
            </a:r>
            <a:endParaRPr lang="bg-BG" sz="3200" dirty="0"/>
          </a:p>
          <a:p>
            <a:r>
              <a:rPr lang="bg-BG" sz="3200" dirty="0"/>
              <a:t>Отчита влиянието на </a:t>
            </a:r>
            <a:endParaRPr lang="bg-BG" sz="3200" dirty="0" smtClean="0"/>
          </a:p>
          <a:p>
            <a:pPr marL="0" indent="0">
              <a:buNone/>
            </a:pPr>
            <a:r>
              <a:rPr lang="bg-BG" sz="3200" dirty="0" smtClean="0"/>
              <a:t>факторите </a:t>
            </a:r>
            <a:r>
              <a:rPr lang="bg-BG" sz="3200" dirty="0"/>
              <a:t>на жизнената среда</a:t>
            </a:r>
          </a:p>
          <a:p>
            <a:pPr marL="0" indent="0">
              <a:buNone/>
            </a:pPr>
            <a:endParaRPr lang="bg-BG" sz="32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E:\1_Uchebna_deinost\Academic_lectures\WHP_newcourse\Promotiv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102" y="4437112"/>
            <a:ext cx="2634377" cy="1995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6948264" y="5391708"/>
            <a:ext cx="1512168" cy="1255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020272" y="5369083"/>
            <a:ext cx="864096" cy="22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308304" y="5301208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857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4783</TotalTime>
  <Words>957</Words>
  <Application>Microsoft Office PowerPoint</Application>
  <PresentationFormat>On-screen Show (4:3)</PresentationFormat>
  <Paragraphs>141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ПРОГРАМИ ЗА ПРОМОЦИЯ НА ЗДРАВЕТО. ЗДРАВНО ВЪЗПИТАНИЕ </vt:lpstr>
      <vt:lpstr>ПЛАН НА ЛЕКЦИЯТА </vt:lpstr>
      <vt:lpstr>ДЕФИНИРАНЕ НА ПРОБЛЕМИ И УСТАНОВЯВАНЕ НА ПОТРЕБНОСТИ</vt:lpstr>
      <vt:lpstr>ФОРМУЛИРАНЕ НА ОПЕРАТИВНИ (КООРД) ЦЕЛИ И ЗАДАЧИ ПО ПЗРМ</vt:lpstr>
      <vt:lpstr>СРОЧНОСТ НА ЦЕЛИТЕ</vt:lpstr>
      <vt:lpstr>РЕАЛИЗИРАНЕ НА ДЕЙНОСТИТЕ ПО ПРОГРАМАТА</vt:lpstr>
      <vt:lpstr>МОДЕЛИ НА ЗДРАВНО ВЪЗПИТАНИЕ</vt:lpstr>
      <vt:lpstr>МОДЕЛИ НА ЗДРАВНО ВЪЗПИТАНИЕ</vt:lpstr>
      <vt:lpstr>МОДЕЛИ НА ЗДРАВНО ВЪЗПИТАНИЕ</vt:lpstr>
      <vt:lpstr>МЕТОДИ НА ЗДРАВНО ВЪЗПИТАНИЕ</vt:lpstr>
      <vt:lpstr>МЕТОДИ НА ЗДРАВНО ВЪЗПИТАНИЕ</vt:lpstr>
      <vt:lpstr>МЕТОДИ НА ЗДРАВНО ВЪЗПИТАНИЕ</vt:lpstr>
      <vt:lpstr>МЕТОДИ НА ЗДРАВНО ВЪЗПИТАНИЕ</vt:lpstr>
      <vt:lpstr>МЕТОДИ НА ЗДРАВНО ВЪЗПИТАНИЕ</vt:lpstr>
      <vt:lpstr>МОТИВАЦИЯ НА ЗДРАВНОТО ПОВЕДЕНИЕ  </vt:lpstr>
      <vt:lpstr>МОТИВАЦИЯ НА ЗДРАВНОТО ПОВЕДЕНИЕ</vt:lpstr>
      <vt:lpstr>ЕТАПИ НА ПОВЕДЕНЧЕСКАТА ПРОМЯНА</vt:lpstr>
      <vt:lpstr>ЕТАПИ НА ПОВЕДЕНЧЕСКАТА ПРОМЯНА</vt:lpstr>
      <vt:lpstr>ЕТАПИ НА ПОВЕДЕНЧЕСКАТА ПРОМЯНА</vt:lpstr>
      <vt:lpstr>ОЦЕНЯВАНЕ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-</dc:title>
  <dc:creator>Admin</dc:creator>
  <cp:lastModifiedBy>Admin</cp:lastModifiedBy>
  <cp:revision>273</cp:revision>
  <dcterms:created xsi:type="dcterms:W3CDTF">2016-02-22T12:32:28Z</dcterms:created>
  <dcterms:modified xsi:type="dcterms:W3CDTF">2017-03-06T11:52:52Z</dcterms:modified>
</cp:coreProperties>
</file>