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sldIdLst>
    <p:sldId id="257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6" r:id="rId11"/>
    <p:sldId id="314" r:id="rId12"/>
    <p:sldId id="317" r:id="rId13"/>
    <p:sldId id="318" r:id="rId14"/>
    <p:sldId id="305" r:id="rId15"/>
    <p:sldId id="319" r:id="rId16"/>
    <p:sldId id="315" r:id="rId17"/>
    <p:sldId id="320" r:id="rId18"/>
    <p:sldId id="321" r:id="rId19"/>
    <p:sldId id="322" r:id="rId20"/>
    <p:sldId id="328" r:id="rId21"/>
    <p:sldId id="261" r:id="rId22"/>
    <p:sldId id="262" r:id="rId23"/>
    <p:sldId id="263" r:id="rId24"/>
    <p:sldId id="298" r:id="rId25"/>
    <p:sldId id="264" r:id="rId26"/>
    <p:sldId id="265" r:id="rId27"/>
    <p:sldId id="258" r:id="rId28"/>
    <p:sldId id="259" r:id="rId29"/>
    <p:sldId id="260" r:id="rId30"/>
    <p:sldId id="266" r:id="rId31"/>
    <p:sldId id="267" r:id="rId32"/>
    <p:sldId id="268" r:id="rId33"/>
    <p:sldId id="269" r:id="rId34"/>
    <p:sldId id="271" r:id="rId35"/>
    <p:sldId id="272" r:id="rId36"/>
    <p:sldId id="273" r:id="rId37"/>
    <p:sldId id="274" r:id="rId38"/>
    <p:sldId id="275" r:id="rId39"/>
    <p:sldId id="276" r:id="rId40"/>
    <p:sldId id="277" r:id="rId41"/>
    <p:sldId id="278" r:id="rId42"/>
    <p:sldId id="300" r:id="rId43"/>
    <p:sldId id="279" r:id="rId44"/>
    <p:sldId id="281" r:id="rId45"/>
    <p:sldId id="301" r:id="rId46"/>
    <p:sldId id="282" r:id="rId47"/>
    <p:sldId id="283" r:id="rId48"/>
    <p:sldId id="303" r:id="rId49"/>
    <p:sldId id="304" r:id="rId50"/>
    <p:sldId id="285" r:id="rId51"/>
    <p:sldId id="286" r:id="rId52"/>
    <p:sldId id="287" r:id="rId53"/>
    <p:sldId id="288" r:id="rId54"/>
    <p:sldId id="289" r:id="rId55"/>
    <p:sldId id="290" r:id="rId56"/>
    <p:sldId id="291" r:id="rId57"/>
    <p:sldId id="329" r:id="rId58"/>
    <p:sldId id="330" r:id="rId59"/>
    <p:sldId id="331" r:id="rId60"/>
    <p:sldId id="333" r:id="rId61"/>
    <p:sldId id="334" r:id="rId62"/>
    <p:sldId id="335" r:id="rId63"/>
    <p:sldId id="336" r:id="rId64"/>
    <p:sldId id="337" r:id="rId65"/>
    <p:sldId id="338" r:id="rId66"/>
    <p:sldId id="339" r:id="rId67"/>
    <p:sldId id="340" r:id="rId68"/>
    <p:sldId id="346" r:id="rId69"/>
    <p:sldId id="347" r:id="rId70"/>
    <p:sldId id="348" r:id="rId71"/>
    <p:sldId id="351" r:id="rId72"/>
    <p:sldId id="353" r:id="rId73"/>
    <p:sldId id="349" r:id="rId74"/>
    <p:sldId id="354" r:id="rId75"/>
    <p:sldId id="350" r:id="rId76"/>
    <p:sldId id="352" r:id="rId77"/>
    <p:sldId id="341" r:id="rId78"/>
    <p:sldId id="343" r:id="rId79"/>
    <p:sldId id="344" r:id="rId80"/>
    <p:sldId id="345" r:id="rId81"/>
  </p:sldIdLst>
  <p:sldSz cx="9144000" cy="6858000" type="screen4x3"/>
  <p:notesSz cx="7099300" cy="10234613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0066"/>
    <a:srgbClr val="A1F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57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noProof="0" smtClean="0"/>
              <a:t>Click to edit Master text styles</a:t>
            </a:r>
          </a:p>
          <a:p>
            <a:pPr lvl="1"/>
            <a:r>
              <a:rPr lang="bg-BG" noProof="0" smtClean="0"/>
              <a:t>Second level</a:t>
            </a:r>
          </a:p>
          <a:p>
            <a:pPr lvl="2"/>
            <a:r>
              <a:rPr lang="bg-BG" noProof="0" smtClean="0"/>
              <a:t>Third level</a:t>
            </a:r>
          </a:p>
          <a:p>
            <a:pPr lvl="3"/>
            <a:r>
              <a:rPr lang="bg-BG" noProof="0" smtClean="0"/>
              <a:t>Fourth level</a:t>
            </a:r>
          </a:p>
          <a:p>
            <a:pPr lvl="4"/>
            <a:r>
              <a:rPr lang="bg-BG" noProof="0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 smtClean="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fld id="{77211B72-3B55-4596-AD5B-C7189A4D2D6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873078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1020B-DDA3-4196-9599-94A4A2819070}" type="datetime1">
              <a:rPr lang="bg-BG" smtClean="0"/>
              <a:t>27.9.2017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4EA0-652D-4D10-B843-645269D8C83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48375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372E3-33A0-4202-AE46-96F86DD7A41F}" type="datetime1">
              <a:rPr lang="bg-BG" smtClean="0"/>
              <a:t>27.9.2017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0CD38-2B8D-4D18-BFE1-57411B13725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0275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A66DF-A5DE-441F-8675-053C3E13C567}" type="datetime1">
              <a:rPr lang="bg-BG" smtClean="0"/>
              <a:t>27.9.2017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4F95A-CDB4-4B4C-837A-7485616B0AC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91913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39E9A-071A-4F05-8C42-DD1B400B49B3}" type="datetime1">
              <a:rPr lang="bg-BG" smtClean="0"/>
              <a:t>27.9.2017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2F2BD-B95A-41BA-A462-23C32A7EE408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867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5A475-3223-4640-A53F-D729E7E2D4DA}" type="datetime1">
              <a:rPr lang="bg-BG" smtClean="0"/>
              <a:t>27.9.2017 г.</a:t>
            </a:fld>
            <a:endParaRPr lang="bg-BG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DE5C2-77E9-4836-9968-4C79A2EEE7B7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0558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98185-527E-4A7A-B7AB-C460C8CF50A6}" type="datetime1">
              <a:rPr lang="bg-BG" smtClean="0"/>
              <a:t>27.9.2017 г.</a:t>
            </a:fld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55F03C-5894-4778-AE38-9F614909691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432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0B255-E2DB-4B3C-A676-4C85507EAA18}" type="datetime1">
              <a:rPr lang="bg-BG" smtClean="0"/>
              <a:t>27.9.2017 г.</a:t>
            </a:fld>
            <a:endParaRPr lang="bg-BG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E85CB-2835-4D7D-A463-426AFF5B031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44469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421E-41D4-4314-ADD2-905CB3233597}" type="datetime1">
              <a:rPr lang="bg-BG" smtClean="0"/>
              <a:t>27.9.2017 г.</a:t>
            </a:fld>
            <a:endParaRPr lang="bg-BG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A95ED-5BC5-47DC-86D6-8D1753D83DC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8650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7BD94-15B9-4CE9-953F-2BABDAB814C8}" type="datetime1">
              <a:rPr lang="bg-BG" smtClean="0"/>
              <a:t>27.9.2017 г.</a:t>
            </a:fld>
            <a:endParaRPr lang="bg-BG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8CE94-E595-4628-9CF5-5ABB2CDBBD9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58583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0C9BDE-6B7B-4AB8-8DA3-5B8076B4AE26}" type="datetime1">
              <a:rPr lang="bg-BG" smtClean="0"/>
              <a:t>27.9.2017 г.</a:t>
            </a:fld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E42CD-C339-430F-8F46-AEB58A38C49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8034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F2CB7B-49B1-4FEB-A614-993B59E8330B}" type="datetime1">
              <a:rPr lang="bg-BG" smtClean="0"/>
              <a:t>27.9.2017 г.</a:t>
            </a:fld>
            <a:endParaRPr lang="bg-BG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2B059-B8B5-4247-8793-871F1D34198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696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1FB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Щракнете, за да редактирате стила на заглавието в образеца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altLang="bg-BG" smtClean="0"/>
              <a:t>Второ ниво</a:t>
            </a:r>
          </a:p>
          <a:p>
            <a:pPr lvl="2"/>
            <a:r>
              <a:rPr lang="bg-BG" altLang="bg-BG" smtClean="0"/>
              <a:t>Трето ниво</a:t>
            </a:r>
          </a:p>
          <a:p>
            <a:pPr lvl="3"/>
            <a:r>
              <a:rPr lang="bg-BG" altLang="bg-BG" smtClean="0"/>
              <a:t>Четвърто ниво</a:t>
            </a:r>
          </a:p>
          <a:p>
            <a:pPr lvl="4"/>
            <a:r>
              <a:rPr lang="bg-BG" altLang="bg-BG" smtClean="0"/>
              <a:t>Пето ниво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2C3307C5-870E-48C8-B6FD-4331CFDB8973}" type="datetime1">
              <a:rPr lang="bg-BG" smtClean="0"/>
              <a:t>27.9.2017 г.</a:t>
            </a:fld>
            <a:endParaRPr lang="bg-B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CDF8E57-4CB0-4D44-9C75-37620266033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971A7A-A9B9-4505-84BC-3C1E910AF1C4}" type="slidenum">
              <a:rPr lang="bg-BG" altLang="bg-BG"/>
              <a:pPr eaLnBrk="1" hangingPunct="1"/>
              <a:t>1</a:t>
            </a:fld>
            <a:endParaRPr lang="bg-BG" altLang="bg-BG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18187"/>
          </a:xfrm>
        </p:spPr>
        <p:txBody>
          <a:bodyPr/>
          <a:lstStyle/>
          <a:p>
            <a:pPr eaLnBrk="1" hangingPunct="1"/>
            <a:r>
              <a:rPr lang="bg-BG" altLang="bg-BG" sz="4800" b="1" i="1" dirty="0" smtClean="0">
                <a:solidFill>
                  <a:srgbClr val="CC3300"/>
                </a:solidFill>
              </a:rPr>
              <a:t>Дистанционна форма на обучение</a:t>
            </a:r>
            <a:r>
              <a:rPr lang="en-US" altLang="bg-BG" sz="4800" b="1" i="1" dirty="0" smtClean="0">
                <a:solidFill>
                  <a:srgbClr val="CC3300"/>
                </a:solidFill>
              </a:rPr>
              <a:t/>
            </a:r>
            <a:br>
              <a:rPr lang="en-US" altLang="bg-BG" sz="4800" b="1" i="1" dirty="0" smtClean="0">
                <a:solidFill>
                  <a:srgbClr val="CC3300"/>
                </a:solidFill>
              </a:rPr>
            </a:br>
            <a:r>
              <a:rPr lang="bg-BG" altLang="bg-BG" sz="4800" b="1" i="1" dirty="0" smtClean="0">
                <a:solidFill>
                  <a:srgbClr val="CC3300"/>
                </a:solidFill>
              </a:rPr>
              <a:t/>
            </a:r>
            <a:br>
              <a:rPr lang="bg-BG" altLang="bg-BG" sz="4800" b="1" i="1" dirty="0" smtClean="0">
                <a:solidFill>
                  <a:srgbClr val="CC3300"/>
                </a:solidFill>
              </a:rPr>
            </a:br>
            <a:r>
              <a:rPr lang="bg-BG" altLang="bg-BG" sz="4800" b="1" i="1" dirty="0" smtClean="0">
                <a:solidFill>
                  <a:srgbClr val="CC3300"/>
                </a:solidFill>
              </a:rPr>
              <a:t>Презентации по  </a:t>
            </a:r>
            <a:r>
              <a:rPr lang="en-US" altLang="bg-BG" sz="4800" b="1" i="1" dirty="0" smtClean="0">
                <a:solidFill>
                  <a:srgbClr val="CC3300"/>
                </a:solidFill>
              </a:rPr>
              <a:t/>
            </a:r>
            <a:br>
              <a:rPr lang="en-US" altLang="bg-BG" sz="4800" b="1" i="1" dirty="0" smtClean="0">
                <a:solidFill>
                  <a:srgbClr val="CC3300"/>
                </a:solidFill>
              </a:rPr>
            </a:br>
            <a:r>
              <a:rPr lang="bg-BG" altLang="bg-BG" sz="4800" b="1" i="1" dirty="0" smtClean="0">
                <a:solidFill>
                  <a:srgbClr val="CC3300"/>
                </a:solidFill>
              </a:rPr>
              <a:t> </a:t>
            </a:r>
            <a:br>
              <a:rPr lang="bg-BG" altLang="bg-BG" sz="4800" b="1" i="1" dirty="0" smtClean="0">
                <a:solidFill>
                  <a:srgbClr val="CC3300"/>
                </a:solidFill>
              </a:rPr>
            </a:br>
            <a:r>
              <a:rPr lang="bg-BG" altLang="bg-BG" sz="4800" b="1" i="1" dirty="0" smtClean="0">
                <a:solidFill>
                  <a:srgbClr val="CC3300"/>
                </a:solidFill>
              </a:rPr>
              <a:t>“Глобални тенденции на общественото здраве”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CAF6BB-A8B5-46B0-B3FE-F8EEF5F12FF0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790493-FB4F-46B0-A418-32A317AC96C2}" type="slidenum">
              <a:rPr lang="bg-BG" altLang="bg-BG"/>
              <a:pPr eaLnBrk="1" hangingPunct="1"/>
              <a:t>10</a:t>
            </a:fld>
            <a:endParaRPr lang="bg-BG" altLang="bg-BG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algn="l" eaLnBrk="1" hangingPunct="1"/>
            <a:r>
              <a:rPr lang="bg-BG" altLang="bg-BG" sz="3200" dirty="0" smtClean="0"/>
              <a:t>Страните със сериозни здравни проблеми (напр., висока </a:t>
            </a:r>
            <a:r>
              <a:rPr lang="bg-BG" altLang="bg-BG" sz="3200" dirty="0" err="1" smtClean="0"/>
              <a:t>заболяемост</a:t>
            </a:r>
            <a:r>
              <a:rPr lang="bg-BG" altLang="bg-BG" sz="3200" dirty="0" smtClean="0"/>
              <a:t> от малария или СПИН) имат сериозни трудности в привличане на необходимите инвестиции за икономическото развитие. Нещо повече, </a:t>
            </a:r>
            <a:r>
              <a:rPr lang="bg-BG" altLang="bg-BG" sz="3200" i="1" dirty="0" smtClean="0"/>
              <a:t>наличието</a:t>
            </a:r>
            <a:r>
              <a:rPr lang="bg-BG" altLang="bg-BG" sz="3200" dirty="0" smtClean="0"/>
              <a:t> на голям брой недохранени, болни или здравно необучени лица във всяка страна е дестабилизиращ фактор и представлява здравна и икономическа заплаха, както и заплаха за сигурността на другите страни по света.</a:t>
            </a:r>
            <a:r>
              <a:rPr lang="bg-BG" altLang="bg-BG" sz="2000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BE6435-258A-4BDE-B6B3-6351824FF757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E28EBF-29E8-4E9D-8D3D-4EF30438F402}" type="slidenum">
              <a:rPr lang="bg-BG" altLang="bg-BG"/>
              <a:pPr eaLnBrk="1" hangingPunct="1"/>
              <a:t>11</a:t>
            </a:fld>
            <a:endParaRPr lang="bg-BG" altLang="bg-BG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algn="l" eaLnBrk="1" hangingPunct="1"/>
            <a:r>
              <a:rPr lang="bg-BG" altLang="bg-BG" sz="3200" dirty="0" smtClean="0"/>
              <a:t>Разпространението на ХИВ, ужасът от ТОРС и азиатския грип бързо привлякоха вниманието към проблемите на глобалното здраве. Разработването на Целите за развитие през хилядолетието, филантропията на Фондацията на Бил и </a:t>
            </a:r>
            <a:r>
              <a:rPr lang="bg-BG" altLang="bg-BG" sz="3200" dirty="0" err="1" smtClean="0"/>
              <a:t>Мелинда</a:t>
            </a:r>
            <a:r>
              <a:rPr lang="bg-BG" altLang="bg-BG" sz="3200" dirty="0" smtClean="0"/>
              <a:t> Гейтс, подкрепата на „Лекари без граници” и др., приетите през 2015 г. Цели на ООН за устойчиво развитие до 2030 г.  свидетелстват за нарастващото внимание към проблемите на глобалното здраве.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92FB39-ADA6-425E-BFFD-647E0F00B167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F5B33A-25EC-4940-AA36-7F576896CB60}" type="slidenum">
              <a:rPr lang="bg-BG" altLang="bg-BG"/>
              <a:pPr eaLnBrk="1" hangingPunct="1"/>
              <a:t>12</a:t>
            </a:fld>
            <a:endParaRPr lang="bg-BG" altLang="bg-BG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algn="l" eaLnBrk="1" hangingPunct="1"/>
            <a:r>
              <a:rPr lang="bg-BG" altLang="bg-BG" sz="2400" b="1" smtClean="0"/>
              <a:t>Примери за важни проблеми на глобалното здраве:</a:t>
            </a:r>
            <a:r>
              <a:rPr lang="bg-BG" altLang="bg-BG" sz="2400" smtClean="0"/>
              <a:t/>
            </a:r>
            <a:br>
              <a:rPr lang="bg-BG" altLang="bg-BG" sz="2400" smtClean="0"/>
            </a:br>
            <a:r>
              <a:rPr lang="bg-BG" altLang="bg-BG" sz="2400" smtClean="0"/>
              <a:t>- глобални проблеми на здравето на майките и децата;</a:t>
            </a:r>
            <a:br>
              <a:rPr lang="bg-BG" altLang="bg-BG" sz="2400" smtClean="0"/>
            </a:br>
            <a:r>
              <a:rPr lang="bg-BG" altLang="bg-BG" sz="2400" smtClean="0"/>
              <a:t>- тежестта на инфекциозните и незаразните заболявания и мерките за контрол;</a:t>
            </a:r>
            <a:br>
              <a:rPr lang="bg-BG" altLang="bg-BG" sz="2400" smtClean="0"/>
            </a:br>
            <a:r>
              <a:rPr lang="bg-BG" altLang="bg-BG" sz="2400" smtClean="0"/>
              <a:t>- влиянието на околната среда върху здравето и на природните бедствия и конфликти;</a:t>
            </a:r>
            <a:br>
              <a:rPr lang="bg-BG" altLang="bg-BG" sz="2400" smtClean="0"/>
            </a:br>
            <a:r>
              <a:rPr lang="bg-BG" altLang="bg-BG" sz="2400" smtClean="0"/>
              <a:t>- организация и управление на здравните системи за подобряване здравето на населението при наличните ресурси;</a:t>
            </a:r>
            <a:br>
              <a:rPr lang="bg-BG" altLang="bg-BG" sz="2400" smtClean="0"/>
            </a:br>
            <a:r>
              <a:rPr lang="bg-BG" altLang="bg-BG" sz="2400" smtClean="0"/>
              <a:t>- търсене на нови технологии за подобряване на важни глобални здравни проблеми;</a:t>
            </a:r>
            <a:br>
              <a:rPr lang="bg-BG" altLang="bg-BG" sz="2400" smtClean="0"/>
            </a:br>
            <a:r>
              <a:rPr lang="bg-BG" altLang="bg-BG" sz="2400" smtClean="0"/>
              <a:t>- съвместни дейности на различните действащи лица и организации за решаване на глобалните здравни проблеми;</a:t>
            </a:r>
            <a:br>
              <a:rPr lang="bg-BG" altLang="bg-BG" sz="2400" smtClean="0"/>
            </a:br>
            <a:r>
              <a:rPr lang="bg-BG" altLang="bg-BG" sz="2400" smtClean="0"/>
              <a:t>- връзката между глобализацията и глобалното здраве и др.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6C7BF8-D803-4C0A-B099-84EFF7CE9216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9DA2F0-E19E-44AE-BC0D-91532D3F961B}" type="slidenum">
              <a:rPr lang="bg-BG" altLang="bg-BG"/>
              <a:pPr eaLnBrk="1" hangingPunct="1"/>
              <a:t>13</a:t>
            </a:fld>
            <a:endParaRPr lang="bg-BG" altLang="bg-BG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eaLnBrk="1" hangingPunct="1"/>
            <a:r>
              <a:rPr lang="bg-BG" altLang="bg-BG" b="1" smtClean="0"/>
              <a:t>Основни понятия при анализ на глобалните проблеми и тенденции на общественото здраве</a:t>
            </a:r>
            <a:r>
              <a:rPr lang="bg-BG" altLang="bg-BG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031DCD-E690-4483-B627-D7BC8C108339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CB63F8-9456-4F45-A236-A761EBF8BDE4}" type="slidenum">
              <a:rPr lang="bg-BG" altLang="bg-BG"/>
              <a:pPr eaLnBrk="1" hangingPunct="1"/>
              <a:t>14</a:t>
            </a:fld>
            <a:endParaRPr lang="bg-BG" altLang="bg-BG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18187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bg-BG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Определение на основните понятия “Здраве”, “Обществено здраве”. “Международно здраве” и въведение към термина “Глобално здраве”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2F0064-473F-423D-A164-15584C2560E0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C5FCA1-013A-44B4-AD3D-7E9BA3C1129F}" type="slidenum">
              <a:rPr lang="bg-BG" altLang="bg-BG"/>
              <a:pPr eaLnBrk="1" hangingPunct="1"/>
              <a:t>15</a:t>
            </a:fld>
            <a:endParaRPr lang="bg-BG" altLang="bg-BG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eaLnBrk="1" hangingPunct="1"/>
            <a:r>
              <a:rPr lang="bg-BG" altLang="bg-BG" sz="3200" b="1" smtClean="0">
                <a:solidFill>
                  <a:srgbClr val="CC3300"/>
                </a:solidFill>
              </a:rPr>
              <a:t>ЗДРАВЕ</a:t>
            </a:r>
            <a:r>
              <a:rPr lang="bg-BG" altLang="bg-BG" sz="3200" smtClean="0">
                <a:solidFill>
                  <a:srgbClr val="CC3300"/>
                </a:solidFill>
              </a:rPr>
              <a:t/>
            </a:r>
            <a:br>
              <a:rPr lang="bg-BG" altLang="bg-BG" sz="3200" smtClean="0">
                <a:solidFill>
                  <a:srgbClr val="CC3300"/>
                </a:solidFill>
              </a:rPr>
            </a:br>
            <a:r>
              <a:rPr lang="bg-BG" altLang="bg-BG" sz="3200" smtClean="0"/>
              <a:t>Най-широко възприето e определението, записано в преамбюла на Конституцията на СЗО: </a:t>
            </a:r>
            <a:r>
              <a:rPr lang="bg-BG" altLang="bg-BG" sz="3200" b="1" i="1" smtClean="0"/>
              <a:t>„Здравето е състояние на пълно физическо, психическо и социално благополучие, а не само липса на болест и недъгавост”.</a:t>
            </a:r>
            <a:r>
              <a:rPr lang="bg-BG" altLang="bg-BG" sz="3200" smtClean="0"/>
              <a:t/>
            </a:r>
            <a:br>
              <a:rPr lang="bg-BG" altLang="bg-BG" sz="3200" smtClean="0"/>
            </a:br>
            <a:r>
              <a:rPr lang="bg-BG" altLang="bg-BG" sz="3200" smtClean="0"/>
              <a:t>В последните години това определение е разширено като към него се добавя и </a:t>
            </a:r>
            <a:r>
              <a:rPr lang="bg-BG" altLang="bg-BG" sz="3200" b="1" i="1" smtClean="0"/>
              <a:t>способността на човека да води „продуктивен в социално и икономическо отношение живот”</a:t>
            </a:r>
            <a:r>
              <a:rPr lang="bg-BG" altLang="bg-BG" sz="3200" i="1" smtClean="0"/>
              <a:t>.</a:t>
            </a:r>
            <a:r>
              <a:rPr lang="bg-BG" altLang="bg-BG" sz="32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486776-033C-4EFB-BD5B-21547130D39A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8D3C63-1FB8-46A1-9F2C-15316C61FE67}" type="slidenum">
              <a:rPr lang="bg-BG" altLang="bg-BG"/>
              <a:pPr eaLnBrk="1" hangingPunct="1"/>
              <a:t>16</a:t>
            </a:fld>
            <a:endParaRPr lang="bg-BG" altLang="bg-BG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eaLnBrk="1" hangingPunct="1"/>
            <a:r>
              <a:rPr lang="bg-BG" altLang="bg-BG" sz="2400" smtClean="0"/>
              <a:t>Определението на СЗО е доста критикувано поради твърде широкия му смисъл. Оспорва се, че здравето не може да се определя като „състояние”, а трябва да се разглежда като процес на продължително приспособяване към променящите се условия на живот. От друга страна, в определението на СЗО здравето се разглежда като идеалистична цел, а не като реалистично твърдение, тъй като такова състояние на всестранно благополучие не се наблюдава в човешките общности. Независимо от критиките, концепцията на СЗО утвърждава стандарта за „позитивно здраве” и стремежите на хората по света към постигане на една обща цел.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232693-7C06-4F99-AAF7-EF54384DB252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1A132F-CF99-4DBB-8644-06427F431CB0}" type="slidenum">
              <a:rPr lang="bg-BG" altLang="bg-BG"/>
              <a:pPr eaLnBrk="1" hangingPunct="1"/>
              <a:t>17</a:t>
            </a:fld>
            <a:endParaRPr lang="bg-BG" altLang="bg-BG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eaLnBrk="1" hangingPunct="1"/>
            <a:r>
              <a:rPr lang="bg-BG" altLang="bg-BG" sz="3600" smtClean="0"/>
              <a:t>Посоченото определение не е удобно за оперативни цели, тъй като не позволява директно измерване на здравето. Във връзка с това експертна група на СЗО предлага </a:t>
            </a:r>
            <a:r>
              <a:rPr lang="bg-BG" altLang="bg-BG" sz="3600" b="1" i="1" smtClean="0"/>
              <a:t>„операционно определение” </a:t>
            </a:r>
            <a:r>
              <a:rPr lang="bg-BG" altLang="bg-BG" sz="3600" smtClean="0"/>
              <a:t>на понятието „здраве”, което разглежда </a:t>
            </a:r>
            <a:r>
              <a:rPr lang="bg-BG" altLang="bg-BG" sz="3600" b="1" i="1" smtClean="0"/>
              <a:t>здравето в широк и в тесен смисъл.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59FC7AF-1CFF-4256-B07B-0B27486534CF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40F001-D364-4F6F-AFC5-A1C66DAA176B}" type="slidenum">
              <a:rPr lang="bg-BG" altLang="bg-BG"/>
              <a:pPr eaLnBrk="1" hangingPunct="1"/>
              <a:t>18</a:t>
            </a:fld>
            <a:endParaRPr lang="bg-BG" altLang="bg-BG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eaLnBrk="1" hangingPunct="1"/>
            <a:r>
              <a:rPr lang="bg-BG" altLang="bg-BG" b="1" i="1" smtClean="0"/>
              <a:t>В широк смисъл</a:t>
            </a:r>
            <a:r>
              <a:rPr lang="bg-BG" altLang="bg-BG" smtClean="0"/>
              <a:t> „</a:t>
            </a:r>
            <a:r>
              <a:rPr lang="bg-BG" altLang="bg-BG" i="1" smtClean="0"/>
              <a:t>здравето е състояние или качество на човешкия организъм, изразяващо адекватно функциониране на организма при дадени условия – генетични и от околната среда</a:t>
            </a:r>
            <a:r>
              <a:rPr lang="bg-BG" altLang="bg-BG" smtClean="0"/>
              <a:t>” (WHO, 1957).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0D9402-1DD3-45E1-835E-6B2762A7AE51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F1B95DE-9984-4CE4-8839-6F5D2EDCAC37}" type="slidenum">
              <a:rPr lang="bg-BG" altLang="bg-BG"/>
              <a:pPr eaLnBrk="1" hangingPunct="1"/>
              <a:t>19</a:t>
            </a:fld>
            <a:endParaRPr lang="bg-BG" altLang="bg-BG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eaLnBrk="1" hangingPunct="1"/>
            <a:r>
              <a:rPr lang="bg-BG" altLang="bg-BG" sz="4000" b="1" smtClean="0"/>
              <a:t>В</a:t>
            </a:r>
            <a:r>
              <a:rPr lang="bg-BG" altLang="bg-BG" sz="4000" b="1" i="1" smtClean="0"/>
              <a:t> тесен смисъл</a:t>
            </a:r>
            <a:r>
              <a:rPr lang="bg-BG" altLang="bg-BG" sz="4000" smtClean="0"/>
              <a:t>, </a:t>
            </a:r>
            <a:r>
              <a:rPr lang="bg-BG" altLang="bg-BG" sz="4000" i="1" smtClean="0"/>
              <a:t>здравето е състояние, при което няма явни данни за заболяване и дадено лице функционира нормално</a:t>
            </a:r>
            <a:r>
              <a:rPr lang="bg-BG" altLang="bg-BG" sz="4000" smtClean="0"/>
              <a:t> според приетите критерии за здраве за дадена възраст, пол, общност, географски регион и отделните органи са в състояние на равновесие или хомеостаза.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EC4495-3DA9-4B1C-93B4-2320FDB055F6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227FAA-C0F3-47DE-AE81-6D24A103EC14}" type="slidenum">
              <a:rPr lang="bg-BG" altLang="bg-BG"/>
              <a:pPr eaLnBrk="1" hangingPunct="1"/>
              <a:t>2</a:t>
            </a:fld>
            <a:endParaRPr lang="bg-BG" altLang="bg-BG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eaLnBrk="1" hangingPunct="1">
              <a:defRPr/>
            </a:pPr>
            <a:r>
              <a:rPr lang="bg-BG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Презентация 1</a:t>
            </a:r>
            <a:br>
              <a:rPr lang="bg-BG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към глава 1</a:t>
            </a:r>
            <a:br>
              <a:rPr lang="bg-BG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ВЪВЕДЕНИЕ В ГЛОБАЛНИТЕ ТЕНДЕНЦИИ НА ОБЩЕСТВЕНОТО ЗДРАВЕ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B1EE78-77EE-43D4-A887-657F28208E60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701B4B0-5BFB-4388-A9B8-3F8575A64C93}" type="slidenum">
              <a:rPr lang="bg-BG" altLang="bg-BG"/>
              <a:pPr eaLnBrk="1" hangingPunct="1"/>
              <a:t>20</a:t>
            </a:fld>
            <a:endParaRPr lang="bg-BG" altLang="bg-BG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85225" cy="5746750"/>
          </a:xfrm>
        </p:spPr>
        <p:txBody>
          <a:bodyPr/>
          <a:lstStyle/>
          <a:p>
            <a:pPr eaLnBrk="1" hangingPunct="1"/>
            <a:r>
              <a:rPr lang="bg-BG" altLang="bg-BG" sz="2800" b="1" i="1" smtClean="0"/>
              <a:t>Новата философия на СЗО за здравето</a:t>
            </a:r>
            <a:r>
              <a:rPr lang="bg-BG" altLang="bg-BG" sz="2800" smtClean="0"/>
              <a:t>, утвърждаваща се през последните десетилетия, се опира на концепциите за здравето като основно човешко право; същност на продуктивния живот, а не резултат от непрекъснато нарастващите разходи за медицинска помощ; интегрална част на човешкото и социално развитие; имащо централна роля за качеството на живота; здравето като отговорност на индивидите, държавата и международната общност; здравето и неговото поддържане като главна социална инвестиция; здравето като всеобща социална цел.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4AE11B-2772-40EC-9C7F-ED0E5FBE3B3F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2A7C2E-252B-4DD9-A1D6-A118A795FACF}" type="slidenum">
              <a:rPr lang="bg-BG" altLang="bg-BG"/>
              <a:pPr eaLnBrk="1" hangingPunct="1"/>
              <a:t>21</a:t>
            </a:fld>
            <a:endParaRPr lang="bg-BG" altLang="bg-BG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600" b="1" i="1" smtClean="0">
                <a:solidFill>
                  <a:srgbClr val="CC3300"/>
                </a:solidFill>
              </a:rPr>
              <a:t>Общественото здраве</a:t>
            </a:r>
            <a:r>
              <a:rPr lang="bg-BG" altLang="bg-BG" sz="3600" smtClean="0"/>
              <a:t> в съвременния смисъл е възникнало в средата на 19-ти век в Англия, континентална Европа и САЩ като част от движенията за социална реформа и разширяването на биологичните и медицинските познания, особено по отношение на причинността и справянето с инфекциозните заболявания.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FE6618-6A79-465B-97BD-5FB793647506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8B512E-DD3F-4AE1-BA5A-4F377BE3F346}" type="slidenum">
              <a:rPr lang="bg-BG" altLang="bg-BG"/>
              <a:pPr eaLnBrk="1" hangingPunct="1"/>
              <a:t>22</a:t>
            </a:fld>
            <a:endParaRPr lang="bg-BG" altLang="bg-BG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bg-BG" altLang="bg-BG" sz="2800" smtClean="0"/>
              <a:t>Редица учени, сред които Вирхов, Кох, Пастьор и др., допринасят за развитието на дисциплината „обществено здраве” на основата на 4 фактора:</a:t>
            </a:r>
            <a:br>
              <a:rPr lang="bg-BG" altLang="bg-BG" sz="2800" smtClean="0"/>
            </a:br>
            <a:r>
              <a:rPr lang="bg-BG" altLang="bg-BG" sz="2800" smtClean="0"/>
              <a:t> </a:t>
            </a:r>
            <a:br>
              <a:rPr lang="bg-BG" altLang="bg-BG" sz="2800" smtClean="0"/>
            </a:br>
            <a:r>
              <a:rPr lang="bg-BG" altLang="bg-BG" sz="2800" smtClean="0"/>
              <a:t>1. вземане на решения на основата на доказателства (витална статистика, проследяване и проучване на епидемии); </a:t>
            </a:r>
            <a:br>
              <a:rPr lang="bg-BG" altLang="bg-BG" sz="2800" smtClean="0"/>
            </a:br>
            <a:r>
              <a:rPr lang="bg-BG" altLang="bg-BG" sz="2800" smtClean="0"/>
              <a:t/>
            </a:r>
            <a:br>
              <a:rPr lang="bg-BG" altLang="bg-BG" sz="2800" smtClean="0"/>
            </a:br>
            <a:r>
              <a:rPr lang="bg-BG" altLang="bg-BG" sz="2800" smtClean="0"/>
              <a:t>2. фокус към популациите, а не към индивидите; </a:t>
            </a:r>
            <a:br>
              <a:rPr lang="bg-BG" altLang="bg-BG" sz="2800" smtClean="0"/>
            </a:br>
            <a:r>
              <a:rPr lang="bg-BG" altLang="bg-BG" sz="2800" smtClean="0"/>
              <a:t/>
            </a:r>
            <a:br>
              <a:rPr lang="bg-BG" altLang="bg-BG" sz="2800" smtClean="0"/>
            </a:br>
            <a:r>
              <a:rPr lang="bg-BG" altLang="bg-BG" sz="2800" smtClean="0"/>
              <a:t>3. стремеж към социална справедливост и равенство;</a:t>
            </a:r>
            <a:br>
              <a:rPr lang="bg-BG" altLang="bg-BG" sz="2800" smtClean="0"/>
            </a:br>
            <a:r>
              <a:rPr lang="bg-BG" altLang="bg-BG" sz="2800" smtClean="0"/>
              <a:t> </a:t>
            </a:r>
            <a:br>
              <a:rPr lang="bg-BG" altLang="bg-BG" sz="2800" smtClean="0"/>
            </a:br>
            <a:r>
              <a:rPr lang="bg-BG" altLang="bg-BG" sz="2800" smtClean="0"/>
              <a:t>4. акцент върху профилактиката.</a:t>
            </a:r>
            <a:r>
              <a:rPr lang="bg-BG" altLang="bg-BG" sz="32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F49EE1-ED01-45B0-A879-F02349A7B4E4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687461-77F6-445F-9630-E470018545B1}" type="slidenum">
              <a:rPr lang="bg-BG" altLang="bg-BG"/>
              <a:pPr eaLnBrk="1" hangingPunct="1"/>
              <a:t>23</a:t>
            </a:fld>
            <a:endParaRPr lang="bg-BG" altLang="bg-BG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mtClean="0"/>
              <a:t>Дефиницията на общественото здраве, която най-добре е издържала теста на времето е предложена от Уинслоу преди повече от 90 години: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DE0B75-3107-48FC-875F-E167616250DB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0A9EAB-50BE-4668-A5AA-CC96D9BC4AA3}" type="slidenum">
              <a:rPr lang="bg-BG" altLang="bg-BG"/>
              <a:pPr eaLnBrk="1" hangingPunct="1"/>
              <a:t>24</a:t>
            </a:fld>
            <a:endParaRPr lang="bg-BG" altLang="bg-BG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891212"/>
          </a:xfrm>
        </p:spPr>
        <p:txBody>
          <a:bodyPr/>
          <a:lstStyle/>
          <a:p>
            <a:pPr eaLnBrk="1" hangingPunct="1"/>
            <a:r>
              <a:rPr lang="bg-BG" altLang="bg-BG" sz="2400" smtClean="0"/>
              <a:t>„</a:t>
            </a:r>
            <a:r>
              <a:rPr lang="bg-BG" altLang="bg-BG" sz="2800" i="1" smtClean="0"/>
              <a:t>Общественото здраве е наука и изкуство за предотвратяване на заболяванията, удължаване на живота и промоция на физическото здраве чрез организирани усилия на обществото за подобряване на околната среда, контрол на инфекциозните заболявания, обучение на индивида в лична хигиена, организация на медицински и сестрински грижи за ранна диагноза и превантивно лечение и развитие на социални механизми, които да осигурят за всеки индивид в общността стандарт на живот, подходящ за поддържане на здравето, така че всеки гражданин да реализира своето законно право и дълголетие</a:t>
            </a:r>
            <a:r>
              <a:rPr lang="bg-BG" altLang="bg-BG" sz="2800" smtClean="0"/>
              <a:t>”.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22F680-AA6B-4AF6-8F14-05618B0ACC73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169BAE2-CC19-44DB-8802-4F96EE681A0B}" type="slidenum">
              <a:rPr lang="bg-BG" altLang="bg-BG"/>
              <a:pPr eaLnBrk="1" hangingPunct="1"/>
              <a:t>25</a:t>
            </a:fld>
            <a:endParaRPr lang="bg-BG" altLang="bg-BG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600" smtClean="0"/>
              <a:t>Институтът по медицина на САЩ в своя доклад от 1988 г. описва общественото здраве от гледна точка на неговата мисия, същност и организационна рамка и определя мисията на общественото здраве като </a:t>
            </a:r>
            <a:r>
              <a:rPr lang="bg-BG" altLang="bg-BG" sz="3600" b="1" i="1" smtClean="0"/>
              <a:t>„осъществяване на задължението на обществото за осигуряване на условия за всеки индивид да бъде здрав”.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546A46-7484-4AEC-942B-B5855256B91A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5FD3BF-CD7E-4605-A996-AF440E758A27}" type="slidenum">
              <a:rPr lang="bg-BG" altLang="bg-BG"/>
              <a:pPr eaLnBrk="1" hangingPunct="1"/>
              <a:t>26</a:t>
            </a:fld>
            <a:endParaRPr lang="bg-BG" altLang="bg-BG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600" smtClean="0"/>
              <a:t>В Речника по епидемиология</a:t>
            </a:r>
            <a:r>
              <a:rPr lang="en-US" altLang="bg-BG" sz="3600" smtClean="0"/>
              <a:t> </a:t>
            </a:r>
            <a:r>
              <a:rPr lang="bg-BG" altLang="bg-BG" sz="3600" smtClean="0"/>
              <a:t>на </a:t>
            </a:r>
            <a:r>
              <a:rPr lang="en-US" altLang="bg-BG" sz="3600" smtClean="0"/>
              <a:t>Last</a:t>
            </a:r>
            <a:r>
              <a:rPr lang="bg-BG" altLang="bg-BG" sz="3600" smtClean="0"/>
              <a:t> (2001) общественото здраве се определя като </a:t>
            </a:r>
            <a:r>
              <a:rPr lang="bg-BG" altLang="bg-BG" sz="3600" b="1" i="1" smtClean="0"/>
              <a:t>„усилия за защита, промоция и възстановяване на здравето на хората. То е комбинация от науки, умения и вярвания, насочени към поддържане и подобряване на здравето на всички хора чрез колективни или социални действия”.</a:t>
            </a:r>
            <a:r>
              <a:rPr lang="bg-BG" altLang="bg-BG" sz="36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B246EF-C26B-4A0D-938C-5DB59315E1E7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D8F6DE-6322-4361-8FEF-E673752F87B0}" type="slidenum">
              <a:rPr lang="bg-BG" altLang="bg-BG"/>
              <a:pPr eaLnBrk="1" hangingPunct="1"/>
              <a:t>27</a:t>
            </a:fld>
            <a:endParaRPr lang="bg-BG" altLang="bg-BG"/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600" b="1" smtClean="0">
                <a:solidFill>
                  <a:srgbClr val="CC3300"/>
                </a:solidFill>
              </a:rPr>
              <a:t>Глобалното здраве</a:t>
            </a:r>
            <a:r>
              <a:rPr lang="bg-BG" altLang="bg-BG" sz="3600" smtClean="0"/>
              <a:t> е модерно понятие. То провокира голям интерес сред медии, студенти и академични преподаватели. </a:t>
            </a:r>
            <a:br>
              <a:rPr lang="bg-BG" altLang="bg-BG" sz="3600" smtClean="0"/>
            </a:br>
            <a:r>
              <a:rPr lang="bg-BG" altLang="bg-BG" sz="3600" smtClean="0"/>
              <a:t>Разработват се  или се реконструират редица академични програми. То се подкрепя от много правителства като решаващ компонент на тяхната външна политика.</a:t>
            </a:r>
            <a:r>
              <a:rPr lang="bg-BG" altLang="bg-BG" sz="4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0390CB-47B8-4CA3-9E4A-8EEB94322FEC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716E10-ECB2-4BDD-B1DF-E6E82342940E}" type="slidenum">
              <a:rPr lang="bg-BG" altLang="bg-BG"/>
              <a:pPr eaLnBrk="1" hangingPunct="1"/>
              <a:t>28</a:t>
            </a:fld>
            <a:endParaRPr lang="bg-BG" altLang="bg-BG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600" smtClean="0"/>
              <a:t>Въпреки честата употреба на понятието „Глобално здраве”</a:t>
            </a:r>
            <a:r>
              <a:rPr lang="en-US" altLang="bg-BG" sz="3600" smtClean="0"/>
              <a:t>,</a:t>
            </a:r>
            <a:r>
              <a:rPr lang="bg-BG" altLang="bg-BG" sz="3600" smtClean="0"/>
              <a:t> общоприета унифицирана дефиниция за него няма.</a:t>
            </a:r>
            <a:br>
              <a:rPr lang="bg-BG" altLang="bg-BG" sz="3600" smtClean="0"/>
            </a:br>
            <a:r>
              <a:rPr lang="bg-BG" altLang="bg-BG" sz="3600" smtClean="0"/>
              <a:t/>
            </a:r>
            <a:br>
              <a:rPr lang="bg-BG" altLang="bg-BG" sz="3600" smtClean="0"/>
            </a:br>
            <a:r>
              <a:rPr lang="bg-BG" altLang="bg-BG" sz="3600" smtClean="0"/>
              <a:t> Определенията варират широко и често се свеждат до перефразиране на  понятията „обществено здраве” или „международно здраве”.</a:t>
            </a:r>
            <a:r>
              <a:rPr lang="bg-BG" altLang="bg-BG" sz="32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E28437-CF05-4509-93DF-E90264C6BB09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4CB181-51A4-450F-80A2-0D9B3457821E}" type="slidenum">
              <a:rPr lang="bg-BG" altLang="bg-BG"/>
              <a:pPr eaLnBrk="1" hangingPunct="1"/>
              <a:t>29</a:t>
            </a:fld>
            <a:endParaRPr lang="bg-BG" altLang="bg-BG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mtClean="0"/>
              <a:t>Как би трябвало да се дефинира понятието „Глобално здраве”? </a:t>
            </a:r>
            <a:br>
              <a:rPr lang="bg-BG" altLang="bg-BG" smtClean="0"/>
            </a:br>
            <a:r>
              <a:rPr lang="bg-BG" altLang="bg-BG" smtClean="0"/>
              <a:t/>
            </a:r>
            <a:br>
              <a:rPr lang="bg-BG" altLang="bg-BG" smtClean="0"/>
            </a:br>
            <a:r>
              <a:rPr lang="bg-BG" altLang="bg-BG" smtClean="0"/>
              <a:t>Какво е общото и различното от обществено здраве и международно здраве?</a:t>
            </a:r>
            <a:r>
              <a:rPr lang="bg-BG" altLang="bg-BG" sz="54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578ACD-FB38-45AE-9095-205855D310C9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9DF39D-27DC-4A32-85A2-8433163265F9}" type="slidenum">
              <a:rPr lang="bg-BG" altLang="bg-BG"/>
              <a:pPr eaLnBrk="1" hangingPunct="1"/>
              <a:t>3</a:t>
            </a:fld>
            <a:endParaRPr lang="bg-BG" altLang="bg-BG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eaLnBrk="1" hangingPunct="1"/>
            <a:r>
              <a:rPr lang="en-US" altLang="bg-BG" b="1" smtClean="0">
                <a:solidFill>
                  <a:srgbClr val="C00000"/>
                </a:solidFill>
              </a:rPr>
              <a:t>1. </a:t>
            </a:r>
            <a:r>
              <a:rPr lang="bg-BG" altLang="bg-BG" b="1" smtClean="0">
                <a:solidFill>
                  <a:srgbClr val="C00000"/>
                </a:solidFill>
              </a:rPr>
              <a:t>Необходимост от изучаване на глобалните проблеми на общественото здраве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E27677-EB98-45C7-9057-2844A3594CD8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CEAB9A-4A6F-46CD-B496-122355D656CB}" type="slidenum">
              <a:rPr lang="bg-BG" altLang="bg-BG"/>
              <a:pPr eaLnBrk="1" hangingPunct="1"/>
              <a:t>30</a:t>
            </a:fld>
            <a:endParaRPr lang="bg-BG" altLang="bg-BG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600" b="1" i="1" smtClean="0">
                <a:solidFill>
                  <a:srgbClr val="CC3300"/>
                </a:solidFill>
              </a:rPr>
              <a:t>Международното здраве</a:t>
            </a:r>
            <a:r>
              <a:rPr lang="bg-BG" altLang="bg-BG" sz="3600" smtClean="0"/>
              <a:t> има по-ясна история. В течение на десетилетия то е използвано за означаване на задгранична здравна дейност, с географски фокус към развиващите се страни и към инфекциозните и тропически болести, вода и хигиенизиране, недохранване, майчино и детско здраве.</a:t>
            </a:r>
            <a:r>
              <a:rPr lang="bg-BG" altLang="bg-BG" sz="4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7012B-E92C-4CBE-8D6E-6030366ED459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F1A5D6-D14D-4E26-AF82-B9E1A693BEEB}" type="slidenum">
              <a:rPr lang="bg-BG" altLang="bg-BG"/>
              <a:pPr eaLnBrk="1" hangingPunct="1"/>
              <a:t>31</a:t>
            </a:fld>
            <a:endParaRPr lang="bg-BG" altLang="bg-BG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mtClean="0"/>
              <a:t>Много академични департаменти и организации все още използват този термин, но включват по-широк предметен обхват, като хронични заболявания, травми и здравни системи.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410F2F-E310-485A-9B1F-D5F196CA4EBB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DC9D4A-B03D-47A6-87FC-6C0285A8C7B5}" type="slidenum">
              <a:rPr lang="bg-BG" altLang="bg-BG"/>
              <a:pPr eaLnBrk="1" hangingPunct="1"/>
              <a:t>32</a:t>
            </a:fld>
            <a:endParaRPr lang="bg-BG" altLang="bg-BG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600" smtClean="0"/>
              <a:t>Глобалният Консорциум по здравно обучение определя международното здраве като подспециалност, която се занимава </a:t>
            </a:r>
            <a:r>
              <a:rPr lang="bg-BG" altLang="bg-BG" sz="3600" b="1" i="1" smtClean="0"/>
              <a:t>със здравните практики, политики и системи и поставя ударение повече върху различията между отделните страни, отколкото върху сходствата между тях.</a:t>
            </a:r>
            <a:r>
              <a:rPr lang="bg-BG" altLang="bg-BG" sz="4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D5812C-7CA3-4EC2-8F80-17B838A81F23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6B419E-999A-4309-AF7A-16F18AE8FB33}" type="slidenum">
              <a:rPr lang="bg-BG" altLang="bg-BG"/>
              <a:pPr eaLnBrk="1" hangingPunct="1"/>
              <a:t>33</a:t>
            </a:fld>
            <a:endParaRPr lang="bg-BG" altLang="bg-BG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200" smtClean="0"/>
              <a:t>Редица други изследователски групи ограничават международното здраве предимно към развиващия се  свят и го определят като </a:t>
            </a:r>
            <a:r>
              <a:rPr lang="bg-BG" altLang="bg-BG" sz="3200" b="1" i="1" smtClean="0"/>
              <a:t>„приложение на принципите на общественото здраве към проблемите и предизвикателствата в страните с нисък и среден доход и към комплексната група от глобални и локални фактори, които оказват влияние върху здравето”.</a:t>
            </a:r>
            <a:br>
              <a:rPr lang="bg-BG" altLang="bg-BG" sz="3200" b="1" i="1" smtClean="0"/>
            </a:br>
            <a:r>
              <a:rPr lang="bg-BG" altLang="bg-BG" sz="4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18D03A-6D21-46D1-BDFA-31366DE8C4EA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852276-556B-4A9F-B214-B7CB7C03FBCE}" type="slidenum">
              <a:rPr lang="bg-BG" altLang="bg-BG"/>
              <a:pPr eaLnBrk="1" hangingPunct="1"/>
              <a:t>34</a:t>
            </a:fld>
            <a:endParaRPr lang="bg-BG" altLang="bg-BG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b="1" i="1" smtClean="0">
                <a:solidFill>
                  <a:srgbClr val="CC3300"/>
                </a:solidFill>
              </a:rPr>
              <a:t>Глобалното здраве</a:t>
            </a:r>
            <a:r>
              <a:rPr lang="bg-BG" altLang="bg-BG" smtClean="0"/>
              <a:t> има определени области на припокриване с понятията </a:t>
            </a:r>
            <a:r>
              <a:rPr lang="bg-BG" altLang="bg-BG" sz="4000" b="1" i="1" smtClean="0"/>
              <a:t>„</a:t>
            </a:r>
            <a:r>
              <a:rPr lang="bg-BG" altLang="bg-BG" smtClean="0"/>
              <a:t>обществено здраве” и </a:t>
            </a:r>
            <a:r>
              <a:rPr lang="bg-BG" altLang="bg-BG" sz="4000" b="1" i="1" smtClean="0"/>
              <a:t>„</a:t>
            </a:r>
            <a:r>
              <a:rPr lang="bg-BG" altLang="bg-BG" smtClean="0"/>
              <a:t>международно здраве”.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52DED6-FC82-4CB4-AEB5-7639ECF9C6B3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275CDA-5202-4708-BB8B-659F1D05A2E4}" type="slidenum">
              <a:rPr lang="bg-BG" altLang="bg-BG"/>
              <a:pPr eaLnBrk="1" hangingPunct="1"/>
              <a:t>35</a:t>
            </a:fld>
            <a:endParaRPr lang="bg-BG" altLang="bg-BG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bg-BG" altLang="bg-BG" sz="2800" smtClean="0"/>
              <a:t>И трите понятия имат следните общи характеристики: </a:t>
            </a:r>
            <a:br>
              <a:rPr lang="bg-BG" altLang="bg-BG" sz="2800" smtClean="0"/>
            </a:br>
            <a:r>
              <a:rPr lang="bg-BG" altLang="bg-BG" sz="2800" smtClean="0"/>
              <a:t/>
            </a:r>
            <a:br>
              <a:rPr lang="bg-BG" altLang="bg-BG" sz="2800" smtClean="0"/>
            </a:br>
            <a:r>
              <a:rPr lang="bg-BG" altLang="bg-BG" sz="2800" smtClean="0"/>
              <a:t>- приоритет на популационно-базирания и превантивен фокус; </a:t>
            </a:r>
            <a:br>
              <a:rPr lang="bg-BG" altLang="bg-BG" sz="2800" smtClean="0"/>
            </a:br>
            <a:r>
              <a:rPr lang="bg-BG" altLang="bg-BG" sz="2800" smtClean="0"/>
              <a:t/>
            </a:r>
            <a:br>
              <a:rPr lang="bg-BG" altLang="bg-BG" sz="2800" smtClean="0"/>
            </a:br>
            <a:r>
              <a:rPr lang="bg-BG" altLang="bg-BG" sz="2800" smtClean="0"/>
              <a:t>- насочване на усилията към по-бедните и по-уязвими популации;</a:t>
            </a:r>
            <a:br>
              <a:rPr lang="bg-BG" altLang="bg-BG" sz="2800" smtClean="0"/>
            </a:br>
            <a:r>
              <a:rPr lang="bg-BG" altLang="bg-BG" sz="2800" smtClean="0"/>
              <a:t/>
            </a:r>
            <a:br>
              <a:rPr lang="bg-BG" altLang="bg-BG" sz="2800" smtClean="0"/>
            </a:br>
            <a:r>
              <a:rPr lang="bg-BG" altLang="bg-BG" sz="2800" smtClean="0"/>
              <a:t>- мултидисциплинарни   и интердисциплинарни подходи; </a:t>
            </a:r>
            <a:br>
              <a:rPr lang="bg-BG" altLang="bg-BG" sz="2800" smtClean="0"/>
            </a:br>
            <a:r>
              <a:rPr lang="bg-BG" altLang="bg-BG" sz="2800" smtClean="0"/>
              <a:t/>
            </a:r>
            <a:br>
              <a:rPr lang="bg-BG" altLang="bg-BG" sz="2800" smtClean="0"/>
            </a:br>
            <a:r>
              <a:rPr lang="bg-BG" altLang="bg-BG" sz="2800" smtClean="0"/>
              <a:t>- акцент върху здравето като обществено благо и значимост на системите и структурите</a:t>
            </a:r>
            <a:r>
              <a:rPr lang="en-US" altLang="bg-BG" sz="2800" smtClean="0"/>
              <a:t>.</a:t>
            </a:r>
            <a:r>
              <a:rPr lang="bg-BG" altLang="bg-BG" sz="2800" smtClean="0"/>
              <a:t> </a:t>
            </a:r>
            <a:br>
              <a:rPr lang="bg-BG" altLang="bg-BG" sz="2800" smtClean="0"/>
            </a:br>
            <a:endParaRPr lang="bg-BG" altLang="bg-BG" sz="32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EF97A0-A12D-40BF-902F-C36D62A0F240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9AF206-F920-4835-A2C3-BE713CD088AD}" type="slidenum">
              <a:rPr lang="bg-BG" altLang="bg-BG"/>
              <a:pPr eaLnBrk="1" hangingPunct="1"/>
              <a:t>36</a:t>
            </a:fld>
            <a:endParaRPr lang="bg-BG" altLang="bg-BG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mtClean="0"/>
              <a:t>И все пак кое е различното в понятието „глобално здраве”?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955D13-1220-4690-9E09-1D5EE953F7B3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7BEC23-8D0F-4347-BBB7-E436857B41A1}" type="slidenum">
              <a:rPr lang="bg-BG" altLang="bg-BG"/>
              <a:pPr eaLnBrk="1" hangingPunct="1"/>
              <a:t>37</a:t>
            </a:fld>
            <a:endParaRPr lang="bg-BG" altLang="bg-BG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bg-BG" smtClean="0"/>
              <a:t>Какво означава „глобално”?</a:t>
            </a:r>
            <a:br>
              <a:rPr lang="bg-BG" altLang="bg-BG" smtClean="0"/>
            </a:br>
            <a:r>
              <a:rPr lang="bg-BG" altLang="bg-BG" smtClean="0"/>
              <a:t/>
            </a:r>
            <a:br>
              <a:rPr lang="bg-BG" altLang="bg-BG" smtClean="0"/>
            </a:br>
            <a:r>
              <a:rPr lang="bg-BG" altLang="bg-BG" smtClean="0"/>
              <a:t> Трябва ли преминаването на дадено здравно събитие извън националните граници да бъде смятано за глобален здравен проблем?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2786AC-8673-4C89-BCA9-FA484517DEDF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D60BC8-584F-4AF3-9CB2-E430EE826AE4}" type="slidenum">
              <a:rPr lang="bg-BG" altLang="bg-BG"/>
              <a:pPr eaLnBrk="1" hangingPunct="1"/>
              <a:t>38</a:t>
            </a:fld>
            <a:endParaRPr lang="bg-BG" altLang="bg-BG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4000" smtClean="0"/>
              <a:t>Терминът „глобално” се отнася до всеки здравен проблем, който засяга много страни или е повлиян от транснационални детерминанти, такива като климатичните промени или урбанизацията, или такива решения като изкореняването на полиомиелита.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796C44-0241-4E1E-8FD8-8E1A4EE2B3FE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E998BB-A63C-46F5-851C-8DF959420580}" type="slidenum">
              <a:rPr lang="bg-BG" altLang="bg-BG"/>
              <a:pPr eaLnBrk="1" hangingPunct="1"/>
              <a:t>39</a:t>
            </a:fld>
            <a:endParaRPr lang="bg-BG" altLang="bg-BG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200" smtClean="0"/>
              <a:t>Епидемиите от такива инфекциозни заболявания като грип </a:t>
            </a:r>
            <a:r>
              <a:rPr lang="en-US" altLang="bg-BG" sz="3200" smtClean="0"/>
              <a:t>A</a:t>
            </a:r>
            <a:r>
              <a:rPr lang="ru-RU" altLang="bg-BG" sz="3200" smtClean="0"/>
              <a:t> (</a:t>
            </a:r>
            <a:r>
              <a:rPr lang="en-US" altLang="bg-BG" sz="3200" smtClean="0"/>
              <a:t>H</a:t>
            </a:r>
            <a:r>
              <a:rPr lang="ru-RU" altLang="bg-BG" sz="3200" smtClean="0"/>
              <a:t>5</a:t>
            </a:r>
            <a:r>
              <a:rPr lang="en-US" altLang="bg-BG" sz="3200" smtClean="0"/>
              <a:t>N</a:t>
            </a:r>
            <a:r>
              <a:rPr lang="ru-RU" altLang="bg-BG" sz="3200" smtClean="0"/>
              <a:t>1),</a:t>
            </a:r>
            <a:r>
              <a:rPr lang="bg-BG" altLang="bg-BG" sz="3200" smtClean="0"/>
              <a:t> </a:t>
            </a:r>
            <a:r>
              <a:rPr lang="en-US" altLang="bg-BG" sz="3200" smtClean="0"/>
              <a:t>HIV</a:t>
            </a:r>
            <a:r>
              <a:rPr lang="bg-BG" altLang="bg-BG" sz="3200" smtClean="0"/>
              <a:t> и др. представляват глобални проблеми. </a:t>
            </a:r>
            <a:br>
              <a:rPr lang="bg-BG" altLang="bg-BG" sz="3200" smtClean="0"/>
            </a:br>
            <a:r>
              <a:rPr lang="bg-BG" altLang="bg-BG" sz="3200" smtClean="0"/>
              <a:t/>
            </a:r>
            <a:br>
              <a:rPr lang="bg-BG" altLang="bg-BG" sz="3200" smtClean="0"/>
            </a:br>
            <a:r>
              <a:rPr lang="bg-BG" altLang="bg-BG" sz="3200" smtClean="0"/>
              <a:t>Но глобалното здраве се отнася също до контрола на тютюнопушенето, недостига на хранителни микроелементи, затлъстяването, превенцията на травмите, здравето на мигрантите, миграцията на здравните работници. </a:t>
            </a:r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468313" y="260350"/>
            <a:ext cx="8229600" cy="589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bg-BG" sz="4400">
              <a:solidFill>
                <a:schemeClr val="tx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0B2F0C-5C13-4AF3-BE69-F2596202D4A5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87E635-45B2-434B-B1FE-A18817392AF1}" type="slidenum">
              <a:rPr lang="bg-BG" altLang="bg-BG"/>
              <a:pPr eaLnBrk="1" hangingPunct="1"/>
              <a:t>4</a:t>
            </a:fld>
            <a:endParaRPr lang="bg-BG" altLang="bg-BG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6034087"/>
          </a:xfrm>
        </p:spPr>
        <p:txBody>
          <a:bodyPr/>
          <a:lstStyle/>
          <a:p>
            <a:pPr algn="l" eaLnBrk="1" hangingPunct="1"/>
            <a:r>
              <a:rPr lang="bg-BG" altLang="bg-BG" sz="2600" dirty="0" smtClean="0"/>
              <a:t>През последните 50 години светът осъществи значителен прогрес в подобряването на човешкото здраве:</a:t>
            </a:r>
            <a:br>
              <a:rPr lang="bg-BG" altLang="bg-BG" sz="2600" dirty="0" smtClean="0"/>
            </a:br>
            <a:r>
              <a:rPr lang="bg-BG" altLang="bg-BG" sz="2600" dirty="0" smtClean="0"/>
              <a:t>- От 1950 г. досега смъртността под 5-годишна възраст е намаляла от 148</a:t>
            </a:r>
            <a:r>
              <a:rPr lang="bg-BG" altLang="en-US" sz="2600" b="1" i="1" dirty="0" smtClean="0">
                <a:solidFill>
                  <a:srgbClr val="000000"/>
                </a:solidFill>
              </a:rPr>
              <a:t>‰</a:t>
            </a:r>
            <a:r>
              <a:rPr lang="bg-BG" altLang="bg-BG" sz="2600" dirty="0" smtClean="0"/>
              <a:t> до под 65</a:t>
            </a:r>
            <a:r>
              <a:rPr lang="bg-BG" altLang="en-US" sz="2600" b="1" i="1" dirty="0">
                <a:solidFill>
                  <a:srgbClr val="000000"/>
                </a:solidFill>
              </a:rPr>
              <a:t> </a:t>
            </a:r>
            <a:r>
              <a:rPr lang="bg-BG" altLang="en-US" sz="2600" b="1" i="1" dirty="0" smtClean="0">
                <a:solidFill>
                  <a:srgbClr val="000000"/>
                </a:solidFill>
              </a:rPr>
              <a:t>‰;</a:t>
            </a:r>
            <a:br>
              <a:rPr lang="bg-BG" altLang="en-US" sz="2600" b="1" i="1" dirty="0" smtClean="0">
                <a:solidFill>
                  <a:srgbClr val="000000"/>
                </a:solidFill>
              </a:rPr>
            </a:br>
            <a:r>
              <a:rPr lang="bg-BG" altLang="en-US" sz="2600" b="1" i="1" dirty="0">
                <a:solidFill>
                  <a:srgbClr val="000000"/>
                </a:solidFill>
              </a:rPr>
              <a:t>-</a:t>
            </a:r>
            <a:r>
              <a:rPr lang="bg-BG" altLang="bg-BG" sz="2600" dirty="0" smtClean="0"/>
              <a:t> Средната продължителност на предстоящия живот в развиващите се страни се е увеличила от 40 на близо 70 години;</a:t>
            </a:r>
            <a:br>
              <a:rPr lang="bg-BG" altLang="bg-BG" sz="2600" dirty="0" smtClean="0"/>
            </a:br>
            <a:r>
              <a:rPr lang="bg-BG" altLang="bg-BG" sz="2600" dirty="0" smtClean="0"/>
              <a:t>- Едрата шарка е напълно ликвидирана през 1980-те години;</a:t>
            </a:r>
            <a:br>
              <a:rPr lang="bg-BG" altLang="bg-BG" sz="2600" dirty="0" smtClean="0"/>
            </a:br>
            <a:r>
              <a:rPr lang="bg-BG" altLang="bg-BG" sz="2600" dirty="0" smtClean="0"/>
              <a:t>- </a:t>
            </a:r>
            <a:r>
              <a:rPr lang="bg-BG" altLang="bg-BG" sz="2600" dirty="0" err="1" smtClean="0"/>
              <a:t>Полиомиелитът</a:t>
            </a:r>
            <a:r>
              <a:rPr lang="bg-BG" altLang="bg-BG" sz="2600" dirty="0" smtClean="0"/>
              <a:t> е почти ликвидиран в глобален мащаб;</a:t>
            </a:r>
            <a:br>
              <a:rPr lang="bg-BG" altLang="bg-BG" sz="2600" dirty="0" smtClean="0"/>
            </a:br>
            <a:r>
              <a:rPr lang="bg-BG" altLang="bg-BG" sz="2600" dirty="0" smtClean="0"/>
              <a:t>- Голям напредък е постигнат в намаляването на тежестта на </a:t>
            </a:r>
            <a:r>
              <a:rPr lang="bg-BG" altLang="bg-BG" sz="2600" dirty="0" err="1" smtClean="0"/>
              <a:t>ваксинопредотвратимите</a:t>
            </a:r>
            <a:r>
              <a:rPr lang="bg-BG" altLang="bg-BG" sz="2600" dirty="0" smtClean="0"/>
              <a:t> заболявания при децата и </a:t>
            </a:r>
            <a:r>
              <a:rPr lang="bg-BG" altLang="bg-BG" sz="2600" dirty="0" err="1" smtClean="0"/>
              <a:t>паразитозите</a:t>
            </a:r>
            <a:r>
              <a:rPr lang="bg-BG" altLang="bg-BG" sz="2600" dirty="0" smtClean="0"/>
              <a:t>.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77D7A4-4001-4375-8D53-BB67AC4C1D69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C60E5E-2F0E-42FA-93EA-0A16F71E437A}" type="slidenum">
              <a:rPr lang="bg-BG" altLang="bg-BG"/>
              <a:pPr eaLnBrk="1" hangingPunct="1"/>
              <a:t>40</a:t>
            </a:fld>
            <a:endParaRPr lang="bg-BG" altLang="bg-BG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mtClean="0"/>
              <a:t>Глобалното в «глобалното здраве» се отнася до обхвата на проблемите, а не до тяхната локализация</a:t>
            </a:r>
            <a:r>
              <a:rPr lang="ru-RU" altLang="bg-BG" smtClean="0"/>
              <a:t>. </a:t>
            </a:r>
            <a:endParaRPr lang="bg-BG" altLang="bg-BG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5154D7-E45B-466B-8DC1-340A3D63F1CC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9D5364-63F8-4502-B414-49CD1ED7C894}" type="slidenum">
              <a:rPr lang="bg-BG" altLang="bg-BG"/>
              <a:pPr eaLnBrk="1" hangingPunct="1"/>
              <a:t>41</a:t>
            </a:fld>
            <a:endParaRPr lang="bg-BG" altLang="bg-BG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2800" smtClean="0"/>
              <a:t>Как се свързва глобалното здраве с глобализацията? Разпространението на здравни рискове и заболявания по света, често свързвано с търговията или завоеванията на територии, не е ново за общественото здраве или международното здраве. </a:t>
            </a:r>
            <a:br>
              <a:rPr lang="bg-BG" altLang="bg-BG" sz="2800" smtClean="0"/>
            </a:br>
            <a:r>
              <a:rPr lang="bg-BG" altLang="bg-BG" sz="2800" smtClean="0"/>
              <a:t/>
            </a:r>
            <a:br>
              <a:rPr lang="bg-BG" altLang="bg-BG" sz="2800" smtClean="0"/>
            </a:br>
            <a:r>
              <a:rPr lang="bg-BG" altLang="bg-BG" sz="2800" smtClean="0"/>
              <a:t>Например, едрата шарка и морбили са внесени в Новия свят от Европейските завоеватели през 16-ти век; същите са донесли тютюна от Америка в Европа; опиумът е бил продаден на Китай през 16-ти и 19-ти век като продукт на търговията и поробването от западни императорски сили.</a:t>
            </a:r>
            <a:endParaRPr lang="bg-BG" altLang="bg-BG" sz="20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D60EDD-8426-4283-8AB0-0A668F645BF7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903E91-9830-4766-AA3F-22B776954D45}" type="slidenum">
              <a:rPr lang="bg-BG" altLang="bg-BG"/>
              <a:pPr eaLnBrk="1" hangingPunct="1"/>
              <a:t>42</a:t>
            </a:fld>
            <a:endParaRPr lang="bg-BG" altLang="bg-BG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600" smtClean="0"/>
              <a:t>Бързото нарастване на скоростта на пътуване и комуникациите, както и икономическата зависимост между нациите, е довела до ново ниво на глобална взаимосвързаност или глобализация, която е значима сила във формирането на здравето на популациите в света.</a:t>
            </a:r>
            <a:r>
              <a:rPr lang="bg-BG" altLang="bg-BG" sz="2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0AD1B9-BA28-4684-81AD-A01063FF8B78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FAC9A5-F585-4FDA-87E7-D6A036354207}" type="slidenum">
              <a:rPr lang="bg-BG" altLang="bg-BG"/>
              <a:pPr eaLnBrk="1" hangingPunct="1"/>
              <a:t>43</a:t>
            </a:fld>
            <a:endParaRPr lang="bg-BG" altLang="bg-BG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200" smtClean="0"/>
              <a:t>Каква е връзката между глобалното здраве и целите за социално/икономическо равенство?</a:t>
            </a:r>
            <a:br>
              <a:rPr lang="bg-BG" altLang="bg-BG" sz="3200" smtClean="0"/>
            </a:br>
            <a:r>
              <a:rPr lang="bg-BG" altLang="bg-BG" sz="3200" smtClean="0"/>
              <a:t/>
            </a:r>
            <a:br>
              <a:rPr lang="bg-BG" altLang="bg-BG" sz="3200" smtClean="0"/>
            </a:br>
            <a:r>
              <a:rPr lang="bg-BG" altLang="bg-BG" sz="3200" smtClean="0"/>
              <a:t> Промоцията на социално и икономическо равенство и намаляването на здравните различия е ключова тема за общественото здраве вътре в страните, за международното здраве и за глобалното здраве.</a:t>
            </a:r>
            <a:br>
              <a:rPr lang="bg-BG" altLang="bg-BG" sz="3200" smtClean="0"/>
            </a:br>
            <a:r>
              <a:rPr lang="bg-BG" altLang="bg-BG" sz="4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4E40B7-FB2D-42AD-BFEB-D3E2132CE591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1AA721-67D2-4F9A-B41B-269550A6F7F1}" type="slidenum">
              <a:rPr lang="bg-BG" altLang="bg-BG"/>
              <a:pPr eaLnBrk="1" hangingPunct="1"/>
              <a:t>44</a:t>
            </a:fld>
            <a:endParaRPr lang="bg-BG" altLang="bg-BG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891212"/>
          </a:xfrm>
        </p:spPr>
        <p:txBody>
          <a:bodyPr/>
          <a:lstStyle/>
          <a:p>
            <a:pPr eaLnBrk="1" hangingPunct="1"/>
            <a:r>
              <a:rPr lang="bg-BG" altLang="bg-BG" sz="3600" smtClean="0"/>
              <a:t>Глобалното здраве обхваща по-сложни взаимодействия между обществата. То признава, че развитият свят няма монопол и могат да се търсят по-добри подходи за превенция и лечение на често срещани заболявания, за здравословна среда , за по-ефективно производство и разпределение на храни в различните култури.</a:t>
            </a:r>
            <a:r>
              <a:rPr lang="bg-BG" altLang="bg-BG" sz="24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926F30-C064-4068-8A4A-93055FDD9323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68021C-AD95-45E5-B955-2CF96164065B}" type="slidenum">
              <a:rPr lang="bg-BG" altLang="bg-BG"/>
              <a:pPr eaLnBrk="1" hangingPunct="1"/>
              <a:t>45</a:t>
            </a:fld>
            <a:endParaRPr lang="bg-BG" altLang="bg-BG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bg-BG" sz="3200" smtClean="0"/>
              <a:t>Предимството при използване на термина “глобално здраве” вместо “международно здраве” се свежда до това, че то набляга на реалното партньорство, на извличането на опит и познания  между развити и развиващи се страни, т.е. глобалното здраве използва ресурси, знания и опит на различни общества за справяне със здравните предизвикателства по целия свят.</a:t>
            </a:r>
            <a:r>
              <a:rPr lang="bg-BG" altLang="bg-BG" sz="24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E99A87-FEB6-4F1D-B5BC-3419F02093C1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D554465-E012-44A4-B192-977E9F84D28B}" type="slidenum">
              <a:rPr lang="bg-BG" altLang="bg-BG"/>
              <a:pPr eaLnBrk="1" hangingPunct="1"/>
              <a:t>46</a:t>
            </a:fld>
            <a:endParaRPr lang="bg-BG" altLang="bg-BG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200" smtClean="0"/>
              <a:t>Какъв е интердисциплинарният обхват на глобалното здраве?</a:t>
            </a:r>
            <a:br>
              <a:rPr lang="bg-BG" altLang="bg-BG" sz="3200" smtClean="0"/>
            </a:br>
            <a:r>
              <a:rPr lang="bg-BG" altLang="bg-BG" sz="3200" smtClean="0"/>
              <a:t/>
            </a:r>
            <a:br>
              <a:rPr lang="bg-BG" altLang="bg-BG" sz="3200" smtClean="0"/>
            </a:br>
            <a:r>
              <a:rPr lang="bg-BG" altLang="bg-BG" sz="3200" smtClean="0"/>
              <a:t>Много дисциплини като социалните и поведенчески науки, правото, икономиката, историята, инженерните науки, биомедицинските науки и науките за околната среда допринасят съществено за глобалното здраве, т.е. то е наистина </a:t>
            </a:r>
            <a:r>
              <a:rPr lang="bg-BG" altLang="bg-BG" sz="3200" smtClean="0">
                <a:solidFill>
                  <a:srgbClr val="CC3300"/>
                </a:solidFill>
              </a:rPr>
              <a:t>интердисциплинарна сфера</a:t>
            </a:r>
            <a:r>
              <a:rPr lang="bg-BG" altLang="bg-BG" sz="3200" smtClean="0"/>
              <a:t>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7EFF77-6024-4F96-A68F-A191F87EBEC3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6C1803-A4CF-41DE-B6C8-1C0306C89DFE}" type="slidenum">
              <a:rPr lang="bg-BG" altLang="bg-BG"/>
              <a:pPr eaLnBrk="1" hangingPunct="1"/>
              <a:t>47</a:t>
            </a:fld>
            <a:endParaRPr lang="bg-BG" altLang="bg-BG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600" smtClean="0"/>
              <a:t>Следователно, </a:t>
            </a:r>
            <a:r>
              <a:rPr lang="bg-BG" altLang="bg-BG" sz="3600" b="1" smtClean="0"/>
              <a:t>глобалното здраве е област на изучаване, изследователска дейност и практика, която поставя приоритет върху подобряване на здравето, постигане на равенство в здравето за всички хора по света и</a:t>
            </a:r>
            <a:r>
              <a:rPr lang="bg-BG" altLang="bg-BG" sz="3600" smtClean="0"/>
              <a:t> </a:t>
            </a:r>
            <a:r>
              <a:rPr lang="bg-BG" altLang="bg-BG" sz="3600" b="1" smtClean="0"/>
              <a:t>защита срещу глобалните заплахи, които не признават национални граници.</a:t>
            </a:r>
            <a:r>
              <a:rPr lang="bg-BG" altLang="bg-BG" sz="32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25F209-F047-40A5-8728-0806F1BD8A7F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EAF62C-8801-482E-9280-9C8D2E6C2B2A}" type="slidenum">
              <a:rPr lang="bg-BG" altLang="bg-BG"/>
              <a:pPr eaLnBrk="1" hangingPunct="1"/>
              <a:t>48</a:t>
            </a:fld>
            <a:endParaRPr lang="bg-BG" altLang="bg-BG"/>
          </a:p>
        </p:txBody>
      </p:sp>
      <p:graphicFrame>
        <p:nvGraphicFramePr>
          <p:cNvPr id="52398" name="Group 174"/>
          <p:cNvGraphicFramePr>
            <a:graphicFrameLocks noGrp="1"/>
          </p:cNvGraphicFramePr>
          <p:nvPr/>
        </p:nvGraphicFramePr>
        <p:xfrm>
          <a:off x="107950" y="115888"/>
          <a:ext cx="9036050" cy="6192837"/>
        </p:xfrm>
        <a:graphic>
          <a:graphicData uri="http://schemas.openxmlformats.org/drawingml/2006/table">
            <a:tbl>
              <a:tblPr/>
              <a:tblGrid>
                <a:gridCol w="2260600"/>
                <a:gridCol w="2257425"/>
                <a:gridCol w="2260600"/>
                <a:gridCol w="2257425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Глобално здраве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Международно здраве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Обществено здраве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67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Географски обхват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Фокус към проблеми,  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оказващи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пряко или непряко влияние върху здравето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които могат да преминат националните граници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Фокус към здравни проблеми на други страни, 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най-вече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страните с нисък и среден доход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Фокус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към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проблеми,  влия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ещи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върху здравето на населението на специфична общност или страна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Ниво на сътрудничество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и прилагане на решения 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рамките на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глобално сътрудничество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и прилагане на решения 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най-вече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рамките на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двустранно сътрудничество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и прилагане на решения 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рамките на общността или страната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6C65BE-3FE0-46DC-B834-F907BDC4CE65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5149E3-42DE-4999-BE90-791D5C280E87}" type="slidenum">
              <a:rPr lang="bg-BG" altLang="bg-BG"/>
              <a:pPr eaLnBrk="1" hangingPunct="1"/>
              <a:t>49</a:t>
            </a:fld>
            <a:endParaRPr lang="bg-BG" altLang="bg-BG"/>
          </a:p>
        </p:txBody>
      </p:sp>
      <p:graphicFrame>
        <p:nvGraphicFramePr>
          <p:cNvPr id="53288" name="Group 40"/>
          <p:cNvGraphicFramePr>
            <a:graphicFrameLocks noGrp="1"/>
          </p:cNvGraphicFramePr>
          <p:nvPr/>
        </p:nvGraphicFramePr>
        <p:xfrm>
          <a:off x="107950" y="115888"/>
          <a:ext cx="9036050" cy="6731116"/>
        </p:xfrm>
        <a:graphic>
          <a:graphicData uri="http://schemas.openxmlformats.org/drawingml/2006/table">
            <a:tbl>
              <a:tblPr/>
              <a:tblGrid>
                <a:gridCol w="2260600"/>
                <a:gridCol w="2257425"/>
                <a:gridCol w="2260600"/>
                <a:gridCol w="2257425"/>
              </a:tblGrid>
              <a:tr h="7010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Глобално здраве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Международно здраве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Обществено здраве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31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Индивиди или популации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рофилактика в популациите и клинични грижи за индивидите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рофилактика в популациите и клинични грижи за индивидите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Фокус главно върху профилактични програми за популациите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1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Достъп до здраве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Главна цел е постигане на равенство в здравето между нациите и всички хора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Стреми се да подпомогне хората от други нации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Главна цел е постигане на равенство в рамките на дадена нация или общност 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66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Дисциплинен обхват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нтердисциплинарен и мултидисциплинарен обхват в рамките и извън рамките на здравните науки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Обхваща няколко дисциплини, но не набляга на мултидисциплинарност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Насърчава мултидисциплинарния подход, особено в рамките на здравните </a:t>
                      </a: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социалните науки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92236A-DB80-419F-9946-85212D04A674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710617-F2D6-4B3A-9F50-E7FCF31EFAFD}" type="slidenum">
              <a:rPr lang="bg-BG" altLang="bg-BG"/>
              <a:pPr eaLnBrk="1" hangingPunct="1"/>
              <a:t>5</a:t>
            </a:fld>
            <a:endParaRPr lang="bg-BG" altLang="bg-BG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algn="l" eaLnBrk="1" hangingPunct="1"/>
            <a:r>
              <a:rPr lang="bg-BG" altLang="bg-BG" sz="4000" dirty="0" smtClean="0"/>
              <a:t>Въпреки безспорният напредък в подобряването на човешкото здраве:</a:t>
            </a:r>
            <a:br>
              <a:rPr lang="bg-BG" altLang="bg-BG" sz="4000" dirty="0" smtClean="0"/>
            </a:br>
            <a:r>
              <a:rPr lang="bg-BG" altLang="bg-BG" sz="4000" dirty="0" smtClean="0"/>
              <a:t>- все още има над 160 000 </a:t>
            </a:r>
            <a:r>
              <a:rPr lang="bg-BG" altLang="bg-BG" sz="4000" dirty="0" err="1" smtClean="0"/>
              <a:t>умирания</a:t>
            </a:r>
            <a:r>
              <a:rPr lang="bg-BG" altLang="bg-BG" sz="4000" dirty="0" smtClean="0"/>
              <a:t> от морбили в света;</a:t>
            </a:r>
            <a:br>
              <a:rPr lang="bg-BG" altLang="bg-BG" sz="4000" dirty="0" smtClean="0"/>
            </a:br>
            <a:r>
              <a:rPr lang="bg-BG" altLang="bg-BG" sz="4000" dirty="0" smtClean="0"/>
              <a:t>- близо 1.8 милиона души умират от туберкулоза ежегодно;</a:t>
            </a:r>
            <a:br>
              <a:rPr lang="bg-BG" altLang="bg-BG" sz="4000" dirty="0" smtClean="0"/>
            </a:br>
            <a:r>
              <a:rPr lang="bg-BG" altLang="bg-BG" sz="4000" dirty="0" smtClean="0"/>
              <a:t>- близо </a:t>
            </a:r>
            <a:r>
              <a:rPr lang="en-US" altLang="bg-BG" sz="4000" dirty="0" smtClean="0"/>
              <a:t>300 000</a:t>
            </a:r>
            <a:r>
              <a:rPr lang="bg-BG" altLang="bg-BG" sz="4000" dirty="0" smtClean="0"/>
              <a:t> жени умират от майчини причини.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C6888E-CD8C-4DBF-86C6-C234FB48A12F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2AB7DD-7E7A-47DD-ABA4-61463EC3891B}" type="slidenum">
              <a:rPr lang="bg-BG" altLang="bg-BG"/>
              <a:pPr eaLnBrk="1" hangingPunct="1"/>
              <a:t>50</a:t>
            </a:fld>
            <a:endParaRPr lang="bg-BG" altLang="bg-BG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z="3600" b="1" smtClean="0"/>
              <a:t>Най-краткото определение на глобално здраве:</a:t>
            </a:r>
            <a:br>
              <a:rPr lang="bg-BG" altLang="bg-BG" sz="3600" b="1" smtClean="0"/>
            </a:br>
            <a:r>
              <a:rPr lang="bg-BG" altLang="bg-BG" sz="3600" b="1" smtClean="0"/>
              <a:t/>
            </a:r>
            <a:br>
              <a:rPr lang="bg-BG" altLang="bg-BG" sz="3600" b="1" smtClean="0"/>
            </a:br>
            <a:r>
              <a:rPr lang="bg-BG" altLang="bg-BG" sz="3600" b="1" i="1" smtClean="0"/>
              <a:t>“Глобалното здраве е колаборативна транснационална изследователска работа и действие за насърчаване на здраве за всички”.</a:t>
            </a:r>
            <a:r>
              <a:rPr lang="bg-BG" altLang="bg-BG" sz="4000" b="1" smtClean="0"/>
              <a:t> </a:t>
            </a:r>
            <a:br>
              <a:rPr lang="bg-BG" altLang="bg-BG" sz="4000" b="1" smtClean="0"/>
            </a:br>
            <a:r>
              <a:rPr lang="bg-BG" altLang="bg-BG" sz="4000" b="1" smtClean="0"/>
              <a:t/>
            </a:r>
            <a:br>
              <a:rPr lang="bg-BG" altLang="bg-BG" sz="4000" b="1" smtClean="0"/>
            </a:br>
            <a:r>
              <a:rPr lang="bg-BG" altLang="bg-BG" sz="2400" i="1" smtClean="0"/>
              <a:t>Robert Beaglehole and Ruth Bonita</a:t>
            </a:r>
            <a:r>
              <a:rPr lang="en-US" altLang="bg-BG" sz="2400" i="1" smtClean="0"/>
              <a:t> </a:t>
            </a:r>
            <a:r>
              <a:rPr lang="bg-BG" altLang="bg-BG" sz="2400" i="1" smtClean="0"/>
              <a:t/>
            </a:r>
            <a:br>
              <a:rPr lang="bg-BG" altLang="bg-BG" sz="2400" i="1" smtClean="0"/>
            </a:br>
            <a:r>
              <a:rPr lang="bg-BG" altLang="bg-BG" sz="2400" i="1" smtClean="0"/>
              <a:t>University of Auckland</a:t>
            </a:r>
            <a:br>
              <a:rPr lang="bg-BG" altLang="bg-BG" sz="2400" i="1" smtClean="0"/>
            </a:br>
            <a:r>
              <a:rPr lang="bg-BG" altLang="bg-BG" sz="2400" i="1" smtClean="0"/>
              <a:t>New Zealand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1B71E5-6A60-4B25-A490-1D3469B291F9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48765A-DB68-4E1A-BABD-ED779B5F872C}" type="slidenum">
              <a:rPr lang="bg-BG" altLang="bg-BG"/>
              <a:pPr eaLnBrk="1" hangingPunct="1"/>
              <a:t>51</a:t>
            </a:fld>
            <a:endParaRPr lang="bg-BG" altLang="bg-BG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z="3600" smtClean="0"/>
              <a:t>Отделните елементи на това определение означават:</a:t>
            </a:r>
            <a:br>
              <a:rPr lang="bg-BG" altLang="bg-BG" sz="3600" smtClean="0"/>
            </a:br>
            <a:r>
              <a:rPr lang="bg-BG" altLang="bg-BG" sz="3600" smtClean="0"/>
              <a:t/>
            </a:r>
            <a:br>
              <a:rPr lang="bg-BG" altLang="bg-BG" sz="3600" smtClean="0"/>
            </a:br>
            <a:r>
              <a:rPr lang="bg-BG" altLang="bg-BG" sz="3600" b="1" i="1" u="sng" smtClean="0"/>
              <a:t>Колаборативна (или съвместна)</a:t>
            </a:r>
            <a:r>
              <a:rPr lang="bg-BG" altLang="bg-BG" sz="3600" smtClean="0"/>
              <a:t> – подчертава изключителната важност на сътрудничеството при третиране на всички здравни проблеми, и особено на глобалните проблеми, които имат множество детерминанти и внушителен брой институции, въвлечени в търсенето на решения.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6DD065-FB9F-435A-8CB6-D8D1445AD3D6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B53DE6-5332-4291-9F3E-257B4BF601F9}" type="slidenum">
              <a:rPr lang="bg-BG" altLang="bg-BG"/>
              <a:pPr eaLnBrk="1" hangingPunct="1"/>
              <a:t>52</a:t>
            </a:fld>
            <a:endParaRPr lang="bg-BG" altLang="bg-BG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2800" b="1" i="1" u="sng" smtClean="0"/>
              <a:t>Транснационална</a:t>
            </a:r>
            <a:r>
              <a:rPr lang="bg-BG" altLang="bg-BG" sz="2800" b="1" i="1" smtClean="0"/>
              <a:t> </a:t>
            </a:r>
            <a:r>
              <a:rPr lang="bg-BG" altLang="bg-BG" sz="2800" smtClean="0"/>
              <a:t>се отнася до</a:t>
            </a:r>
            <a:r>
              <a:rPr lang="bg-BG" altLang="bg-BG" sz="2800" b="1" i="1" smtClean="0"/>
              <a:t> </a:t>
            </a:r>
            <a:r>
              <a:rPr lang="bg-BG" altLang="bg-BG" sz="2800" smtClean="0"/>
              <a:t>загрижеността на глобалното здраве по проблемите, които преминават националните граници, макар ефектите от тези проблеми да се изпитват и вътре в страните. Транснационалните действия изискват въвличането на повече от две страни, с поне една извън традиционните регионални групирания, без която това би се разглеждало като локален или регионален проблем. В същото време транснационалните действия се опират на силни национални институции по обществено здраве.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3F5C3A-A493-46A8-A1D9-937604F8E0FF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161ED8-72F5-4C38-BAA4-D0092E7E46C8}" type="slidenum">
              <a:rPr lang="bg-BG" altLang="bg-BG"/>
              <a:pPr eaLnBrk="1" hangingPunct="1"/>
              <a:t>53</a:t>
            </a:fld>
            <a:endParaRPr lang="bg-BG" altLang="bg-BG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bg-BG" altLang="bg-BG" sz="3600" b="1" i="1" u="sng" smtClean="0"/>
              <a:t>Изследователска дейност</a:t>
            </a:r>
            <a:r>
              <a:rPr lang="bg-BG" altLang="bg-BG" sz="3600" b="1" i="1" smtClean="0"/>
              <a:t> </a:t>
            </a:r>
            <a:r>
              <a:rPr lang="bg-BG" altLang="bg-BG" sz="3600" smtClean="0"/>
              <a:t>включва  значимостта на развитието на база от доказателства за формулиране на политика опираща се на пълния обхват от дисциплини, и особено на изследвания, които разкриват ефектите на транснационалните детерминанти на здравето.</a:t>
            </a:r>
            <a:r>
              <a:rPr lang="en-US" altLang="bg-BG" sz="4000" smtClean="0"/>
              <a:t> </a:t>
            </a:r>
            <a:endParaRPr lang="bg-BG" altLang="bg-BG" sz="40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49947B-699E-43B0-941D-D5BC8AAFC7A5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31A492-65C9-43A3-8F62-9A3A699966BE}" type="slidenum">
              <a:rPr lang="bg-BG" altLang="bg-BG"/>
              <a:pPr eaLnBrk="1" hangingPunct="1"/>
              <a:t>54</a:t>
            </a:fld>
            <a:endParaRPr lang="bg-BG" altLang="bg-BG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b="1" i="1" u="sng" smtClean="0"/>
              <a:t>Действие</a:t>
            </a:r>
            <a:r>
              <a:rPr lang="bg-BG" altLang="bg-BG" b="1" i="1" smtClean="0"/>
              <a:t> </a:t>
            </a:r>
            <a:r>
              <a:rPr lang="bg-BG" altLang="bg-BG" smtClean="0"/>
              <a:t>подчертава значимостта на използване на тази информация, опираща се на доказателства, конструктивно във всички страни за подобряване на здравето и постигане на равенство в здравето.</a:t>
            </a:r>
            <a:r>
              <a:rPr lang="bg-BG" altLang="bg-BG" b="1" i="1" smtClean="0"/>
              <a:t> </a:t>
            </a:r>
            <a:endParaRPr lang="bg-BG" altLang="bg-BG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C62A7F-3537-4D75-8D4F-43AD92A35DD4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E2D2E8-9E20-4887-9B3F-19EA4326D622}" type="slidenum">
              <a:rPr lang="bg-BG" altLang="bg-BG"/>
              <a:pPr eaLnBrk="1" hangingPunct="1"/>
              <a:t>55</a:t>
            </a:fld>
            <a:endParaRPr lang="bg-BG" altLang="bg-BG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/>
            <a:r>
              <a:rPr lang="bg-BG" altLang="bg-BG" sz="3600" b="1" i="1" u="sng" smtClean="0"/>
              <a:t>Насърчаване (или подобряване)</a:t>
            </a:r>
            <a:r>
              <a:rPr lang="bg-BG" altLang="bg-BG" sz="4000" b="1" i="1" smtClean="0"/>
              <a:t> </a:t>
            </a:r>
            <a:r>
              <a:rPr lang="bg-BG" altLang="bg-BG" sz="3600" b="1" i="1" smtClean="0"/>
              <a:t>означава значимост на използването на пълния обхват от обществено-здравни и промотивни стратегии за  подобряване на здравето, включително такива насочени към основните социални, икономически и политически детерминанти на здравето</a:t>
            </a:r>
            <a:r>
              <a:rPr lang="bg-BG" altLang="bg-BG" sz="3600" smtClean="0"/>
              <a:t>.</a:t>
            </a:r>
            <a:r>
              <a:rPr lang="bg-BG" altLang="bg-BG" sz="4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053ACB-BFDE-43A5-9BD7-BB15CECA46C0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EC19A7-108F-47D7-8D02-290B26726D4E}" type="slidenum">
              <a:rPr lang="bg-BG" altLang="bg-BG"/>
              <a:pPr eaLnBrk="1" hangingPunct="1"/>
              <a:t>56</a:t>
            </a:fld>
            <a:endParaRPr lang="bg-BG" altLang="bg-BG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z="4000" b="1" i="1" u="sng" smtClean="0"/>
              <a:t>Здраве за всички</a:t>
            </a:r>
            <a:r>
              <a:rPr lang="bg-BG" altLang="bg-BG" sz="4000" b="1" i="1" smtClean="0"/>
              <a:t> </a:t>
            </a:r>
            <a:r>
              <a:rPr lang="bg-BG" altLang="bg-BG" sz="4000" smtClean="0"/>
              <a:t>се отнася до Декларацията от Алма Ата и поставя глобалното здраве на предна позиция интереса към мултисекторните подходи за подобряване на здравето и необходимостта от засилване ролята на първичната здравна помощ като основа на всички здравни системи.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203AB3-83BB-4A09-93A3-48436522073E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174271-4C2E-4A70-8278-BA5E8CFC08AE}" type="slidenum">
              <a:rPr lang="bg-BG" altLang="bg-BG"/>
              <a:pPr eaLnBrk="1" hangingPunct="1"/>
              <a:t>57</a:t>
            </a:fld>
            <a:endParaRPr lang="bg-BG" altLang="bg-BG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bg-BG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НА ХИЛЯДОЛЕТИЕО ЗА РАЗВИТИЕ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795B34-C58D-4FE5-969B-EE1DBC6D0563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793B6C-000C-4014-BF83-8609AE7C1E1D}" type="slidenum">
              <a:rPr lang="bg-BG" altLang="bg-BG"/>
              <a:pPr eaLnBrk="1" hangingPunct="1"/>
              <a:t>58</a:t>
            </a:fld>
            <a:endParaRPr lang="bg-BG" altLang="bg-BG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z="4000" b="1" i="1" dirty="0" smtClean="0"/>
              <a:t>През септ. 2000 г. страните-членки на ООН приемат Декларацията на хилядолетието, в която са формулирани </a:t>
            </a:r>
            <a:r>
              <a:rPr lang="bg-BG" altLang="bg-BG" sz="4000" b="1" i="1" dirty="0" smtClean="0">
                <a:solidFill>
                  <a:srgbClr val="FF0000"/>
                </a:solidFill>
              </a:rPr>
              <a:t>Целите на хилядолетието за развитие </a:t>
            </a:r>
            <a:r>
              <a:rPr lang="bg-BG" altLang="bg-BG" sz="4000" b="1" i="1" dirty="0" smtClean="0"/>
              <a:t>до 2015 г. (MDGs - </a:t>
            </a:r>
            <a:r>
              <a:rPr lang="bg-BG" altLang="bg-BG" sz="4000" b="1" i="1" dirty="0" err="1" smtClean="0"/>
              <a:t>Millennium</a:t>
            </a:r>
            <a:r>
              <a:rPr lang="bg-BG" altLang="bg-BG" sz="4000" b="1" i="1" dirty="0" smtClean="0"/>
              <a:t> </a:t>
            </a:r>
            <a:r>
              <a:rPr lang="bg-BG" altLang="bg-BG" sz="4000" b="1" i="1" dirty="0" err="1" smtClean="0"/>
              <a:t>Development</a:t>
            </a:r>
            <a:r>
              <a:rPr lang="bg-BG" altLang="bg-BG" sz="4000" b="1" i="1" dirty="0" smtClean="0"/>
              <a:t> </a:t>
            </a:r>
            <a:r>
              <a:rPr lang="bg-BG" altLang="bg-BG" sz="4000" b="1" i="1" dirty="0" err="1" smtClean="0"/>
              <a:t>Goals</a:t>
            </a:r>
            <a:r>
              <a:rPr lang="bg-BG" altLang="bg-BG" sz="4000" b="1" i="1" dirty="0" smtClean="0"/>
              <a:t>), които са пряко свързани със стратегията на СЗО „Здраве за всички през 21 век”.</a:t>
            </a:r>
            <a:r>
              <a:rPr lang="bg-BG" altLang="bg-BG" sz="4000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C65759-35FD-45F8-9312-6DB899C698EC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B92005D-6BC9-4108-8C1D-FFA7A1B8AD1D}" type="slidenum">
              <a:rPr lang="bg-BG" altLang="bg-BG"/>
              <a:pPr eaLnBrk="1" hangingPunct="1"/>
              <a:t>59</a:t>
            </a:fld>
            <a:endParaRPr lang="bg-BG" altLang="bg-BG"/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bg-BG" altLang="bg-BG" sz="5400" b="1" i="1" smtClean="0"/>
              <a:t>MDGs включват</a:t>
            </a:r>
            <a:r>
              <a:rPr lang="en-US" altLang="bg-BG" sz="5400" b="1" i="1" smtClean="0"/>
              <a:t>;</a:t>
            </a:r>
            <a:br>
              <a:rPr lang="en-US" altLang="bg-BG" sz="5400" b="1" i="1" smtClean="0"/>
            </a:br>
            <a:r>
              <a:rPr lang="en-US" altLang="bg-BG" sz="5400" b="1" i="1" smtClean="0"/>
              <a:t>-</a:t>
            </a:r>
            <a:r>
              <a:rPr lang="bg-BG" altLang="bg-BG" sz="5400" b="1" i="1" smtClean="0"/>
              <a:t> 8 глобални цели и </a:t>
            </a:r>
            <a:r>
              <a:rPr lang="en-US" altLang="bg-BG" sz="5400" b="1" i="1" smtClean="0"/>
              <a:t/>
            </a:r>
            <a:br>
              <a:rPr lang="en-US" altLang="bg-BG" sz="5400" b="1" i="1" smtClean="0"/>
            </a:br>
            <a:r>
              <a:rPr lang="en-US" altLang="bg-BG" sz="5400" b="1" i="1" smtClean="0"/>
              <a:t>- </a:t>
            </a:r>
            <a:r>
              <a:rPr lang="bg-BG" altLang="bg-BG" sz="5400" b="1" i="1" smtClean="0"/>
              <a:t>15 ключови подцели.</a:t>
            </a:r>
            <a:r>
              <a:rPr lang="bg-BG" altLang="bg-BG" b="1" i="1" smtClean="0"/>
              <a:t> </a:t>
            </a:r>
            <a:endParaRPr lang="bg-BG" altLang="bg-BG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CCEF260-6FEA-44C9-B2D3-49CCB39BF8F9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C4A8AF-A466-47E9-A6C1-3E1DC10240DE}" type="slidenum">
              <a:rPr lang="bg-BG" altLang="bg-BG"/>
              <a:pPr eaLnBrk="1" hangingPunct="1"/>
              <a:t>6</a:t>
            </a:fld>
            <a:endParaRPr lang="bg-BG" altLang="bg-BG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algn="l" eaLnBrk="1" hangingPunct="1"/>
            <a:r>
              <a:rPr lang="bg-BG" altLang="bg-BG" sz="4000" dirty="0" smtClean="0"/>
              <a:t>В допълнение към това, светът се глобализира и загрижеността за здравето трябва да бъде всеобща. Това е особено важно, тъй като много заболявания прехвърлят националните граници – напр. туберкулоза, СПИН и др.</a:t>
            </a:r>
            <a:r>
              <a:rPr lang="bg-BG" altLang="bg-BG" sz="3200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FC0F44-CCC5-4E9F-A666-A42DCC2F7052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2EEABD-DF25-4650-BA76-3C2E8FC1BEB0}" type="slidenum">
              <a:rPr lang="bg-BG" altLang="bg-BG"/>
              <a:pPr eaLnBrk="1" hangingPunct="1"/>
              <a:t>60</a:t>
            </a:fld>
            <a:endParaRPr lang="bg-BG" altLang="bg-BG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z="4000" b="1" i="1" smtClean="0">
                <a:solidFill>
                  <a:srgbClr val="CC3300"/>
                </a:solidFill>
              </a:rPr>
              <a:t>Цел 1. Премахване (изкореняване) на крайната бедност и глада.</a:t>
            </a:r>
            <a:r>
              <a:rPr lang="bg-BG" altLang="bg-BG" sz="4000" b="1" i="1" smtClean="0"/>
              <a:t> Да намалее наполовина, между 1990 г. и 2015 г., делът на хората, чиито доход е по-малко от $1 на ден. Да се намали наполовина, между 1990 г. и 2015 г., делът на хората, които гладуват.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2A1C43-98A5-44C3-8178-A9D0953AF521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C72AA74-BC6C-471C-AD32-A58036E6B904}" type="slidenum">
              <a:rPr lang="bg-BG" altLang="bg-BG"/>
              <a:pPr eaLnBrk="1" hangingPunct="1"/>
              <a:t>61</a:t>
            </a:fld>
            <a:endParaRPr lang="bg-BG" altLang="bg-BG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z="4000" b="1" i="1" smtClean="0">
                <a:solidFill>
                  <a:srgbClr val="CC3300"/>
                </a:solidFill>
              </a:rPr>
              <a:t>Цел 2. Постигане на всеобщо основно образование.</a:t>
            </a:r>
            <a:r>
              <a:rPr lang="bg-BG" altLang="bg-BG" sz="4000" b="1" i="1" smtClean="0"/>
              <a:t>  Към 2015 г. да се гарантира за всички деца по света възможност да завършват пълен курс на основно образование; да нарасне коефициентът на грамотност при лицата на възраст 15-24г.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127BDF-944D-48D3-85F6-B8DFCDC2BEE6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BDA840-7A72-4316-901B-EBB9914E52B7}" type="slidenum">
              <a:rPr lang="bg-BG" altLang="bg-BG"/>
              <a:pPr eaLnBrk="1" hangingPunct="1"/>
              <a:t>62</a:t>
            </a:fld>
            <a:endParaRPr lang="bg-BG" altLang="bg-BG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713788" cy="638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z="4000" b="1" i="1" smtClean="0">
                <a:solidFill>
                  <a:srgbClr val="CC3300"/>
                </a:solidFill>
              </a:rPr>
              <a:t>Цел 3. Насърчаване на равенството между половете и овластяване на жените.</a:t>
            </a:r>
            <a:r>
              <a:rPr lang="bg-BG" altLang="bg-BG" sz="4000" b="1" i="1" smtClean="0"/>
              <a:t> </a:t>
            </a:r>
            <a:r>
              <a:rPr lang="bg-BG" altLang="bg-BG" sz="2800" b="1" i="1" smtClean="0"/>
              <a:t>Да бъде елиминирано към 2005 г. различието между половете относно основното и средното образование и не по-късно от 2015 г. различието по отношение на всички нива на образование; да се подобри съотношението момичета/момчета в основното, средното и висшето образование; да се подобри съотношението на грамотните жени/мъже на възраст 15-24 г.; да нарасне делът на жените, заети извън селскостопанския сектор; да нарасне делът на жените в парламентите.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706999-A2A9-40C9-8F80-8B1E087EB786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F49A48-9E9F-4034-BE33-990A0ACDC414}" type="slidenum">
              <a:rPr lang="bg-BG" altLang="bg-BG"/>
              <a:pPr eaLnBrk="1" hangingPunct="1"/>
              <a:t>63</a:t>
            </a:fld>
            <a:endParaRPr lang="bg-BG" altLang="bg-BG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z="4000" b="1" i="1" smtClean="0">
                <a:solidFill>
                  <a:srgbClr val="CC3300"/>
                </a:solidFill>
              </a:rPr>
              <a:t>Цел 4. Намаляване на смъртността сред децата.</a:t>
            </a:r>
            <a:r>
              <a:rPr lang="bg-BG" altLang="bg-BG" sz="4000" b="1" i="1" smtClean="0"/>
              <a:t> Да се намали с две трети, между 1990 г. и 2015 г., смъртността под 5-годишна възраст; да се постигне значително намаление на детската смъртност и да нарасне делът на децата под 1 година, имунизирани срещу морбили.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91BD40-A5A9-4400-9F37-51A967E05D05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0000A9-E5F0-45B5-BAC8-956D0A881F97}" type="slidenum">
              <a:rPr lang="bg-BG" altLang="bg-BG"/>
              <a:pPr eaLnBrk="1" hangingPunct="1"/>
              <a:t>64</a:t>
            </a:fld>
            <a:endParaRPr lang="bg-BG" altLang="bg-BG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b="1" i="1" smtClean="0">
                <a:solidFill>
                  <a:srgbClr val="CC3300"/>
                </a:solidFill>
              </a:rPr>
              <a:t>Цел 5. Подобряване здравното състояние на майките</a:t>
            </a:r>
            <a:r>
              <a:rPr lang="bg-BG" altLang="bg-BG" b="1" i="1" smtClean="0"/>
              <a:t> – да бъде намалена с три четвърти (75%), между 1990 г. и 2015 г., майчината смъртност; да нарасне делът на ражданията, приемани от обучен персонал.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2AA32-3583-407C-B3E8-0168FC8154E7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3CEF75-AAD2-46B0-B73B-5F4899310D7C}" type="slidenum">
              <a:rPr lang="bg-BG" altLang="bg-BG"/>
              <a:pPr eaLnBrk="1" hangingPunct="1"/>
              <a:t>65</a:t>
            </a:fld>
            <a:endParaRPr lang="bg-BG" altLang="bg-BG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3817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bg-BG" sz="3600" b="1" i="1" smtClean="0">
                <a:solidFill>
                  <a:srgbClr val="CC3300"/>
                </a:solidFill>
              </a:rPr>
              <a:t/>
            </a:r>
            <a:br>
              <a:rPr lang="en-US" altLang="bg-BG" sz="3600" b="1" i="1" smtClean="0">
                <a:solidFill>
                  <a:srgbClr val="CC3300"/>
                </a:solidFill>
              </a:rPr>
            </a:br>
            <a:r>
              <a:rPr lang="bg-BG" altLang="bg-BG" sz="3600" b="1" i="1" smtClean="0">
                <a:solidFill>
                  <a:srgbClr val="CC3300"/>
                </a:solidFill>
              </a:rPr>
              <a:t>Цел 6. Ограничаване разпространението на ХИВ/СПИН, малария и други болести</a:t>
            </a:r>
            <a:r>
              <a:rPr lang="bg-BG" altLang="bg-BG" sz="4000" b="1" i="1" smtClean="0"/>
              <a:t> – </a:t>
            </a:r>
            <a:r>
              <a:rPr lang="bg-BG" altLang="bg-BG" sz="2800" b="1" i="1" smtClean="0"/>
              <a:t>да се намали наполовина към 2015 г. и да започне обратно развитие на ХИВ/СПИН, особено сред бременните на възраст 15-24 г., да се разшири употребата на кондоми за безопасен секс, да нарасне делът на лицата с правилни познания за ХИВ/СПИН; да  намалее наполовина към 2015 г. и да започне обратно развитие на маларията и други основни заболявания; да се постигне снижение на болестността и смъртността от туберкулоза, да се подобри степента на разкриване на случаите на туберкулоза и обхванатите с DOTS.</a:t>
            </a:r>
            <a:r>
              <a:rPr lang="en-US" altLang="bg-BG" sz="2800" b="1" i="1" smtClean="0"/>
              <a:t/>
            </a:r>
            <a:br>
              <a:rPr lang="en-US" altLang="bg-BG" sz="2800" b="1" i="1" smtClean="0"/>
            </a:br>
            <a:r>
              <a:rPr lang="bg-BG" altLang="bg-BG" sz="4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00817F-AC5F-4805-A27F-79711BC25A38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87AEBC-A3A1-44E5-9336-73F1B7977194}" type="slidenum">
              <a:rPr lang="bg-BG" altLang="bg-BG"/>
              <a:pPr eaLnBrk="1" hangingPunct="1"/>
              <a:t>66</a:t>
            </a:fld>
            <a:endParaRPr lang="bg-BG" altLang="bg-BG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230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z="4000" b="1" i="1" smtClean="0">
                <a:solidFill>
                  <a:srgbClr val="CC3300"/>
                </a:solidFill>
              </a:rPr>
              <a:t>Цел 7. Осигуряване на устойчива околна среда</a:t>
            </a:r>
            <a:r>
              <a:rPr lang="bg-BG" altLang="bg-BG" sz="4000" b="1" i="1" smtClean="0"/>
              <a:t> </a:t>
            </a:r>
            <a:r>
              <a:rPr lang="bg-BG" altLang="bg-BG" sz="2800" b="1" i="1" smtClean="0"/>
              <a:t>– да се интегрират принципите за устойчиво развитие в конкретни политики и програми на страните и да се преодолее загубата на ресурси от околната среда (чрез увеличаване на дела на земята, покрита с гори, увеличаване дела на хората, използващи твърди горива и т.н.); да се намали наполовина към 2015 г. делът на хората без постоянен достъп до безопасна вода и основни санитарни удобства; да се постигне към 2020 г. съществено подобряване в живота на поне 100 милиона обитатели на бедни квартали.</a:t>
            </a:r>
            <a:r>
              <a:rPr lang="en-US" altLang="bg-BG" sz="2800" b="1" i="1" smtClean="0"/>
              <a:t/>
            </a:r>
            <a:br>
              <a:rPr lang="en-US" altLang="bg-BG" sz="2800" b="1" i="1" smtClean="0"/>
            </a:br>
            <a:r>
              <a:rPr lang="bg-BG" altLang="bg-BG" sz="400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FCFB46-AE4A-4BAC-AB55-CBFAD358B66E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1AE3ED-5EA7-471A-A20D-6409FF9E711F}" type="slidenum">
              <a:rPr lang="bg-BG" altLang="bg-BG"/>
              <a:pPr eaLnBrk="1" hangingPunct="1"/>
              <a:t>67</a:t>
            </a:fld>
            <a:endParaRPr lang="bg-BG" altLang="bg-BG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640960" cy="6178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sz="4000" b="1" i="1" dirty="0" smtClean="0">
                <a:solidFill>
                  <a:srgbClr val="CC3300"/>
                </a:solidFill>
              </a:rPr>
              <a:t>Цел 8. Създаване на партньорство за развитие</a:t>
            </a:r>
            <a:r>
              <a:rPr lang="bg-BG" altLang="bg-BG" sz="4000" b="1" i="1" dirty="0" smtClean="0"/>
              <a:t> – </a:t>
            </a:r>
            <a:r>
              <a:rPr lang="bg-BG" altLang="bg-BG" sz="2400" b="1" i="1" dirty="0" smtClean="0"/>
              <a:t>постигане на отворена, основана на правила, предсказуема и недискриминираща търговска и финансова система; удовлетворяване на специфичните потребности на най-слабо развитите страни, страните без излаз на море и островните държави; създаване и внедряване на стратегии за продуктивна работа на младите хора; сътрудничество с фармацевтичните компании за предоставяне на достъп до нескъпоструващи основни лекарства в развиващите се страни; сътрудничество с частния сектор за осигуряване на достъп до новите технологии, особено информацията и комуникациите.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820795-1D32-4B2E-9B10-392113D8C29E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/>
          <a:lstStyle/>
          <a:p>
            <a:r>
              <a:rPr lang="bg-BG" dirty="0" smtClean="0"/>
              <a:t>През 2015 г. са приети </a:t>
            </a:r>
            <a:r>
              <a:rPr lang="bg-BG" b="1" dirty="0" smtClean="0">
                <a:solidFill>
                  <a:srgbClr val="FF0000"/>
                </a:solidFill>
              </a:rPr>
              <a:t>17 нови цели „Цели за устойчиво развитие“ (</a:t>
            </a:r>
            <a:r>
              <a:rPr lang="en-US" b="1" dirty="0" smtClean="0">
                <a:solidFill>
                  <a:srgbClr val="FF0000"/>
                </a:solidFill>
              </a:rPr>
              <a:t>Sustainable Development Goals – SDGs) </a:t>
            </a:r>
            <a:r>
              <a:rPr lang="bg-BG" dirty="0" smtClean="0"/>
              <a:t>с хоризонт до 2013 г. като продължение на Целите за развитие през хилядолетието.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E1421E-41D4-4314-ADD2-905CB3233597}" type="datetime1">
              <a:rPr lang="bg-BG" smtClean="0"/>
              <a:t>27.9.2017 г.</a:t>
            </a:fld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A95ED-5BC5-47DC-86D6-8D1753D83DC1}" type="slidenum">
              <a:rPr lang="bg-BG" smtClean="0"/>
              <a:pPr>
                <a:defRPr/>
              </a:pPr>
              <a:t>68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3290173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17BD94-15B9-4CE9-953F-2BABDAB814C8}" type="datetime1">
              <a:rPr lang="bg-BG" smtClean="0"/>
              <a:t>27.9.2017 г.</a:t>
            </a:fld>
            <a:endParaRPr lang="bg-BG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08CE94-E595-4628-9CF5-5ABB2CDBBD93}" type="slidenum">
              <a:rPr lang="bg-BG" smtClean="0"/>
              <a:pPr>
                <a:defRPr/>
              </a:pPr>
              <a:t>69</a:t>
            </a:fld>
            <a:endParaRPr lang="bg-BG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25" y="692696"/>
            <a:ext cx="8699629" cy="4965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4844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AAFD09-7288-4640-96EE-3F42DAB8D9B7}" type="slidenum">
              <a:rPr lang="bg-BG" altLang="bg-BG"/>
              <a:pPr eaLnBrk="1" hangingPunct="1"/>
              <a:t>7</a:t>
            </a:fld>
            <a:endParaRPr lang="bg-BG" altLang="bg-BG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algn="l" eaLnBrk="1" hangingPunct="1"/>
            <a:r>
              <a:rPr lang="bg-BG" altLang="bg-BG" sz="3600" dirty="0" smtClean="0"/>
              <a:t>Освен това, наблюдават се също изразени неравенства в здравето на някои групи и общности в сравнение с други. Например, СППЖ в Япония е 83 години, а в Хаити - едва 61 години. Редица животоспасяващи технологии, използвани в страните с висок доход, все още не са широко разпространени в страните с нисък доход (напр. ваксината за хепатит Б).</a:t>
            </a:r>
            <a:r>
              <a:rPr lang="bg-BG" altLang="bg-BG" sz="4000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E0C451-BC73-43E0-A2F0-030BD14C4EB7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pPr lvl="0" algn="l"/>
            <a:r>
              <a:rPr lang="en-US" sz="2800" dirty="0" smtClean="0"/>
              <a:t>1. </a:t>
            </a:r>
            <a:r>
              <a:rPr lang="bg-BG" sz="2800" dirty="0" smtClean="0"/>
              <a:t>Ликвидиране </a:t>
            </a:r>
            <a:r>
              <a:rPr lang="bg-BG" sz="2800" dirty="0"/>
              <a:t>на бедността във всичките й форми </a:t>
            </a:r>
            <a:r>
              <a:rPr lang="bg-BG" sz="2800" dirty="0" smtClean="0"/>
              <a:t>навсякъде</a:t>
            </a:r>
            <a:r>
              <a:rPr lang="en-US" sz="2800" dirty="0" smtClean="0"/>
              <a:t> </a:t>
            </a:r>
            <a:r>
              <a:rPr lang="bg-BG" sz="2800" dirty="0" smtClean="0"/>
              <a:t>по света.</a:t>
            </a:r>
            <a:br>
              <a:rPr lang="bg-BG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2. </a:t>
            </a:r>
            <a:r>
              <a:rPr lang="bg-BG" sz="2800" dirty="0" smtClean="0"/>
              <a:t>Ликвидиране </a:t>
            </a:r>
            <a:r>
              <a:rPr lang="bg-BG" sz="2800" dirty="0"/>
              <a:t>на глада, постигане на безопасност ха храните и храненето и стимулиране на устойчиво селско стопанство. </a:t>
            </a: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/>
              <a:t>3. </a:t>
            </a:r>
            <a:r>
              <a:rPr lang="bg-BG" sz="2800" dirty="0" smtClean="0"/>
              <a:t>Гарантиране </a:t>
            </a:r>
            <a:r>
              <a:rPr lang="bg-BG" sz="2800" dirty="0"/>
              <a:t>на живот в добро здраве и поддържане на здраве за всички във всички възрасти</a:t>
            </a:r>
            <a:r>
              <a:rPr lang="bg-BG" sz="2800" dirty="0" smtClean="0"/>
              <a:t>.</a:t>
            </a:r>
            <a:br>
              <a:rPr lang="bg-BG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bg-BG" sz="2800" dirty="0" smtClean="0"/>
              <a:t>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E1421E-41D4-4314-ADD2-905CB3233597}" type="datetime1">
              <a:rPr lang="bg-BG" smtClean="0"/>
              <a:t>27.9.2017 г.</a:t>
            </a:fld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A95ED-5BC5-47DC-86D6-8D1753D83DC1}" type="slidenum">
              <a:rPr lang="bg-BG" smtClean="0"/>
              <a:pPr>
                <a:defRPr/>
              </a:pPr>
              <a:t>70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2642329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pPr lvl="0" algn="l"/>
            <a:r>
              <a:rPr lang="en-US" sz="2800" dirty="0"/>
              <a:t>4. </a:t>
            </a:r>
            <a:r>
              <a:rPr lang="bg-BG" sz="2800" dirty="0"/>
              <a:t>Гарантиране на достъпно до всички и справедливо качествено образование и насърчаване на възможностите за учене през целия живот за всички</a:t>
            </a:r>
            <a:r>
              <a:rPr lang="bg-BG" sz="2800" dirty="0" smtClean="0"/>
              <a:t>.</a:t>
            </a:r>
            <a:br>
              <a:rPr lang="bg-BG" sz="2800" dirty="0" smtClean="0"/>
            </a:br>
            <a:r>
              <a:rPr lang="bg-BG" sz="2800" dirty="0"/>
              <a:t/>
            </a:r>
            <a:br>
              <a:rPr lang="bg-BG" sz="2800" dirty="0"/>
            </a:br>
            <a:r>
              <a:rPr lang="bg-BG" sz="2800" dirty="0" smtClean="0"/>
              <a:t>5.</a:t>
            </a:r>
            <a:r>
              <a:rPr lang="en-US" sz="2800" dirty="0" smtClean="0"/>
              <a:t> </a:t>
            </a:r>
            <a:r>
              <a:rPr lang="bg-BG" sz="2800" dirty="0"/>
              <a:t>Постигане на равенство между половете и създаване на възможности за повече власт за всички жени и девойки. </a:t>
            </a:r>
            <a:r>
              <a:rPr lang="bg-BG" sz="2800" dirty="0" smtClean="0"/>
              <a:t/>
            </a:r>
            <a:br>
              <a:rPr lang="bg-BG" sz="2800" dirty="0" smtClean="0"/>
            </a:b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E1421E-41D4-4314-ADD2-905CB3233597}" type="datetime1">
              <a:rPr lang="bg-BG" smtClean="0"/>
              <a:t>27.9.2017 г.</a:t>
            </a:fld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A95ED-5BC5-47DC-86D6-8D1753D83DC1}" type="slidenum">
              <a:rPr lang="bg-BG" smtClean="0"/>
              <a:pPr>
                <a:defRPr/>
              </a:pPr>
              <a:t>71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0827522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pPr lvl="0" algn="l"/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bg-BG" sz="2800" dirty="0" smtClean="0"/>
              <a:t>6. Гарантиране </a:t>
            </a:r>
            <a:r>
              <a:rPr lang="bg-BG" sz="2800" dirty="0"/>
              <a:t>на наличност и устойчиво управление на снабдяването с вода и добри санитарни условия за всички. </a:t>
            </a:r>
            <a:r>
              <a:rPr lang="bg-BG" sz="2800" dirty="0" smtClean="0"/>
              <a:t/>
            </a:r>
            <a:br>
              <a:rPr lang="bg-BG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bg-BG" sz="2800" dirty="0" smtClean="0"/>
              <a:t>7. Гарантиране </a:t>
            </a:r>
            <a:r>
              <a:rPr lang="bg-BG" sz="2800" dirty="0"/>
              <a:t>на достъп до надеждни, устойчиви и съвременни енергийни източници за всички. 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E1421E-41D4-4314-ADD2-905CB3233597}" type="datetime1">
              <a:rPr lang="bg-BG" smtClean="0"/>
              <a:t>27.9.2017 г.</a:t>
            </a:fld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A95ED-5BC5-47DC-86D6-8D1753D83DC1}" type="slidenum">
              <a:rPr lang="bg-BG" smtClean="0"/>
              <a:pPr>
                <a:defRPr/>
              </a:pPr>
              <a:t>72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6559980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pPr lvl="0" algn="l"/>
            <a:r>
              <a:rPr lang="bg-BG" sz="3200" dirty="0" smtClean="0"/>
              <a:t>8. Насърчаване </a:t>
            </a:r>
            <a:r>
              <a:rPr lang="bg-BG" sz="3200" dirty="0"/>
              <a:t>на устойчив икономически ръст, пълна и продуктивна заетост и достойна работа за всички</a:t>
            </a:r>
            <a:r>
              <a:rPr lang="bg-BG" sz="3200" dirty="0" smtClean="0"/>
              <a:t>.</a:t>
            </a:r>
            <a:br>
              <a:rPr lang="bg-BG" sz="3200" dirty="0" smtClean="0"/>
            </a:br>
            <a:r>
              <a:rPr lang="bg-BG" sz="3200" dirty="0" smtClean="0"/>
              <a:t> 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bg-BG" sz="3200" dirty="0" smtClean="0"/>
              <a:t>9. Изграждане </a:t>
            </a:r>
            <a:r>
              <a:rPr lang="bg-BG" sz="3200" dirty="0"/>
              <a:t>на гъвкава устойчива инфраструктура, насърчаване на устойчива индустриализация и стимулиране на иновациите</a:t>
            </a:r>
            <a:r>
              <a:rPr lang="bg-BG" sz="3200" dirty="0" smtClean="0"/>
              <a:t>.</a:t>
            </a:r>
            <a:br>
              <a:rPr lang="bg-BG" sz="3200" dirty="0" smtClean="0"/>
            </a:br>
            <a:r>
              <a:rPr lang="bg-BG" sz="3200" dirty="0"/>
              <a:t/>
            </a:r>
            <a:br>
              <a:rPr lang="bg-BG" sz="3200" dirty="0"/>
            </a:br>
            <a:r>
              <a:rPr lang="bg-BG" sz="3200" dirty="0"/>
              <a:t>10. Намаляване на неравенствата вътре в страните и между страните</a:t>
            </a:r>
            <a:r>
              <a:rPr lang="bg-BG" sz="3200" dirty="0" smtClean="0"/>
              <a:t>. 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E1421E-41D4-4314-ADD2-905CB3233597}" type="datetime1">
              <a:rPr lang="bg-BG" smtClean="0"/>
              <a:t>27.9.2017 г.</a:t>
            </a:fld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A95ED-5BC5-47DC-86D6-8D1753D83DC1}" type="slidenum">
              <a:rPr lang="bg-BG" smtClean="0"/>
              <a:pPr>
                <a:defRPr/>
              </a:pPr>
              <a:t>73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974590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/>
          <a:lstStyle/>
          <a:p>
            <a:pPr lvl="0" algn="l"/>
            <a:r>
              <a:rPr lang="bg-BG" sz="3200" dirty="0" smtClean="0"/>
              <a:t> 11. Превръщане на градовете и човешките поселения във всеобхватни,  безопасни и устойчиви места за живеене.</a:t>
            </a:r>
            <a:br>
              <a:rPr lang="bg-BG" sz="3200" dirty="0" smtClean="0"/>
            </a:br>
            <a:r>
              <a:rPr lang="bg-BG" sz="3200" dirty="0"/>
              <a:t/>
            </a:r>
            <a:br>
              <a:rPr lang="bg-BG" sz="3200" dirty="0"/>
            </a:br>
            <a:r>
              <a:rPr lang="bg-BG" sz="3200" dirty="0"/>
              <a:t>12. Гарантиране на модели на стабилна консумация и продукция</a:t>
            </a:r>
            <a:r>
              <a:rPr lang="bg-BG" sz="3200" dirty="0" smtClean="0"/>
              <a:t>.</a:t>
            </a:r>
            <a:br>
              <a:rPr lang="bg-BG" sz="3200" dirty="0" smtClean="0"/>
            </a:br>
            <a:r>
              <a:rPr lang="bg-BG" sz="3200" dirty="0"/>
              <a:t/>
            </a:r>
            <a:br>
              <a:rPr lang="bg-BG" sz="3200" dirty="0"/>
            </a:br>
            <a:r>
              <a:rPr lang="bg-BG" sz="3200" dirty="0"/>
              <a:t>13. Предприемане на незабавни действия за борба с </a:t>
            </a:r>
            <a:r>
              <a:rPr lang="bg-BG" sz="3200" dirty="0" smtClean="0"/>
              <a:t>климатичните </a:t>
            </a:r>
            <a:r>
              <a:rPr lang="bg-BG" sz="3200" dirty="0"/>
              <a:t>промени и техните последици. </a:t>
            </a:r>
            <a:r>
              <a:rPr lang="bg-BG" sz="3200" dirty="0" smtClean="0"/>
              <a:t> 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E1421E-41D4-4314-ADD2-905CB3233597}" type="datetime1">
              <a:rPr lang="bg-BG" smtClean="0"/>
              <a:t>27.9.2017 г.</a:t>
            </a:fld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A95ED-5BC5-47DC-86D6-8D1753D83DC1}" type="slidenum">
              <a:rPr lang="bg-BG" smtClean="0"/>
              <a:pPr>
                <a:defRPr/>
              </a:pPr>
              <a:t>74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457308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/>
          <a:lstStyle/>
          <a:p>
            <a:pPr lvl="0" algn="l"/>
            <a:r>
              <a:rPr lang="en-US" sz="2000" dirty="0"/>
              <a:t/>
            </a:r>
            <a:br>
              <a:rPr lang="en-US" sz="2000" dirty="0"/>
            </a:br>
            <a:r>
              <a:rPr lang="bg-BG" sz="3200" dirty="0" smtClean="0"/>
              <a:t>14. Запазване </a:t>
            </a:r>
            <a:r>
              <a:rPr lang="bg-BG" sz="3200" dirty="0"/>
              <a:t>и поддържане на използването на океаните, моретата и морските ресурси за целите на устойчивото развитие. </a:t>
            </a: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bg-BG" sz="3200" dirty="0" smtClean="0"/>
              <a:t>15. Защита</a:t>
            </a:r>
            <a:r>
              <a:rPr lang="bg-BG" sz="3200" dirty="0"/>
              <a:t>, възстановяване и насърчаване на поддържащо използване на земните екосистеми, поддържащо управление на запасите от гори, борба с изоставянето </a:t>
            </a:r>
            <a:r>
              <a:rPr lang="bg-BG" sz="3200" dirty="0" smtClean="0"/>
              <a:t>и </a:t>
            </a:r>
            <a:r>
              <a:rPr lang="bg-BG" sz="3200" dirty="0"/>
              <a:t>постигане на обрат в загубите на земи и </a:t>
            </a:r>
            <a:r>
              <a:rPr lang="bg-BG" sz="3200" dirty="0" smtClean="0"/>
              <a:t> </a:t>
            </a:r>
            <a:r>
              <a:rPr lang="bg-BG" sz="3200" dirty="0"/>
              <a:t>загубите на биологично разнообразие</a:t>
            </a:r>
            <a:r>
              <a:rPr lang="bg-BG" sz="3200" dirty="0" smtClean="0"/>
              <a:t>.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E1421E-41D4-4314-ADD2-905CB3233597}" type="datetime1">
              <a:rPr lang="bg-BG" smtClean="0"/>
              <a:t>27.9.2017 г.</a:t>
            </a:fld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A95ED-5BC5-47DC-86D6-8D1753D83DC1}" type="slidenum">
              <a:rPr lang="bg-BG" smtClean="0"/>
              <a:pPr>
                <a:defRPr/>
              </a:pPr>
              <a:t>75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4351977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pPr lvl="0" algn="l"/>
            <a:r>
              <a:rPr lang="en-US" sz="2800" dirty="0"/>
              <a:t/>
            </a:r>
            <a:br>
              <a:rPr lang="en-US" sz="2800" dirty="0"/>
            </a:br>
            <a:r>
              <a:rPr lang="bg-BG" sz="3200" dirty="0" smtClean="0"/>
              <a:t>16. Насърчаване </a:t>
            </a:r>
            <a:r>
              <a:rPr lang="bg-BG" sz="3200" dirty="0"/>
              <a:t>на мирни и развити общества за устойчиво развитие, предоставяне на повече справедливост за всички и изграждане на ефективни и отговорни институции на всички нива. </a:t>
            </a:r>
            <a:r>
              <a:rPr lang="bg-BG" sz="3200" dirty="0" smtClean="0"/>
              <a:t/>
            </a:r>
            <a:br>
              <a:rPr lang="bg-BG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bg-BG" sz="3200" dirty="0" smtClean="0"/>
              <a:t>17. Разширяване </a:t>
            </a:r>
            <a:r>
              <a:rPr lang="bg-BG" sz="3200" dirty="0"/>
              <a:t>на средствата за внедряване и възобновяване на глобалното партньорство за устойчиво развитие. </a:t>
            </a:r>
            <a:r>
              <a:rPr lang="en-GB" sz="3200" dirty="0"/>
              <a:t>  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E1421E-41D4-4314-ADD2-905CB3233597}" type="datetime1">
              <a:rPr lang="bg-BG" smtClean="0"/>
              <a:t>27.9.2017 г.</a:t>
            </a:fld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A95ED-5BC5-47DC-86D6-8D1753D83DC1}" type="slidenum">
              <a:rPr lang="bg-BG" smtClean="0"/>
              <a:pPr>
                <a:defRPr/>
              </a:pPr>
              <a:t>76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2484685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010F05-3CB2-4C53-BB55-06C52E8C5B04}" type="slidenum">
              <a:rPr lang="bg-BG" altLang="bg-BG"/>
              <a:pPr eaLnBrk="1" hangingPunct="1"/>
              <a:t>77</a:t>
            </a:fld>
            <a:endParaRPr lang="bg-BG" altLang="bg-BG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g-BG" altLang="bg-BG" b="1" i="1" smtClean="0"/>
              <a:t>При разглеждане на глобални проблеми на общественото здраве страните са групирани по някои от следните начини: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23E3D7-3724-4A5C-80E1-8D4B3BF1B153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F6DFDF-C998-41A4-B09C-64D7EE46EE96}" type="slidenum">
              <a:rPr lang="bg-BG" altLang="bg-BG"/>
              <a:pPr eaLnBrk="1" hangingPunct="1"/>
              <a:t>78</a:t>
            </a:fld>
            <a:endParaRPr lang="bg-BG" altLang="bg-BG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8912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bg-BG" altLang="bg-BG" b="1" i="1" smtClean="0">
                <a:solidFill>
                  <a:srgbClr val="CC3300"/>
                </a:solidFill>
              </a:rPr>
              <a:t>По региони на СЗО:</a:t>
            </a:r>
            <a:br>
              <a:rPr lang="bg-BG" altLang="bg-BG" b="1" i="1" smtClean="0">
                <a:solidFill>
                  <a:srgbClr val="CC3300"/>
                </a:solidFill>
              </a:rPr>
            </a:br>
            <a:r>
              <a:rPr lang="bg-BG" altLang="bg-BG" b="1" i="1" smtClean="0"/>
              <a:t>= Африка;</a:t>
            </a:r>
            <a:br>
              <a:rPr lang="bg-BG" altLang="bg-BG" b="1" i="1" smtClean="0"/>
            </a:br>
            <a:r>
              <a:rPr lang="bg-BG" altLang="bg-BG" b="1" i="1" smtClean="0"/>
              <a:t>= Америка;</a:t>
            </a:r>
            <a:br>
              <a:rPr lang="bg-BG" altLang="bg-BG" b="1" i="1" smtClean="0"/>
            </a:br>
            <a:r>
              <a:rPr lang="bg-BG" altLang="bg-BG" b="1" i="1" smtClean="0"/>
              <a:t>= Европа;</a:t>
            </a:r>
            <a:br>
              <a:rPr lang="bg-BG" altLang="bg-BG" b="1" i="1" smtClean="0"/>
            </a:br>
            <a:r>
              <a:rPr lang="bg-BG" altLang="bg-BG" b="1" i="1" smtClean="0"/>
              <a:t>= Източно Средиземноморие;</a:t>
            </a:r>
            <a:br>
              <a:rPr lang="bg-BG" altLang="bg-BG" b="1" i="1" smtClean="0"/>
            </a:br>
            <a:r>
              <a:rPr lang="bg-BG" altLang="bg-BG" b="1" i="1" smtClean="0"/>
              <a:t>= Югоизточна Азия;</a:t>
            </a:r>
            <a:br>
              <a:rPr lang="bg-BG" altLang="bg-BG" b="1" i="1" smtClean="0"/>
            </a:br>
            <a:r>
              <a:rPr lang="bg-BG" altLang="bg-BG" b="1" i="1" smtClean="0"/>
              <a:t>= Западнотихоокеански регион.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1B9964-DE09-4414-9B56-57F6DF0DF52B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450090-3849-496A-8574-49E5B1204594}" type="slidenum">
              <a:rPr lang="bg-BG" altLang="bg-BG"/>
              <a:pPr eaLnBrk="1" hangingPunct="1"/>
              <a:t>79</a:t>
            </a:fld>
            <a:endParaRPr lang="bg-BG" altLang="bg-BG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58912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bg-BG" altLang="bg-BG" sz="4000" b="1" i="1" smtClean="0"/>
              <a:t>- </a:t>
            </a:r>
            <a:r>
              <a:rPr lang="bg-BG" altLang="bg-BG" sz="4000" b="1" i="1" smtClean="0">
                <a:solidFill>
                  <a:srgbClr val="CC3300"/>
                </a:solidFill>
              </a:rPr>
              <a:t>По региони на Световната банка според БНП на глава от населението (в $), границите на които  за 2011 г. са:</a:t>
            </a:r>
            <a:br>
              <a:rPr lang="bg-BG" altLang="bg-BG" sz="4000" b="1" i="1" smtClean="0">
                <a:solidFill>
                  <a:srgbClr val="CC3300"/>
                </a:solidFill>
              </a:rPr>
            </a:br>
            <a:r>
              <a:rPr lang="bg-BG" altLang="bg-BG" sz="4000" b="1" i="1" smtClean="0"/>
              <a:t>= </a:t>
            </a:r>
            <a:r>
              <a:rPr lang="bg-BG" altLang="bg-BG" sz="3200" b="1" i="1" smtClean="0"/>
              <a:t>страни с нисък доход – $1025 и по-малко;</a:t>
            </a:r>
            <a:br>
              <a:rPr lang="bg-BG" altLang="bg-BG" sz="3200" b="1" i="1" smtClean="0"/>
            </a:br>
            <a:r>
              <a:rPr lang="bg-BG" altLang="bg-BG" sz="3200" b="1" i="1" smtClean="0"/>
              <a:t>= страни с доход по-нисък от средния - $1026 – $4035;</a:t>
            </a:r>
            <a:br>
              <a:rPr lang="bg-BG" altLang="bg-BG" sz="3200" b="1" i="1" smtClean="0"/>
            </a:br>
            <a:r>
              <a:rPr lang="bg-BG" altLang="bg-BG" sz="3200" b="1" i="1" smtClean="0"/>
              <a:t>= страни с доход по-висок от средния - $4036 – $12 475;</a:t>
            </a:r>
            <a:br>
              <a:rPr lang="bg-BG" altLang="bg-BG" sz="3200" b="1" i="1" smtClean="0"/>
            </a:br>
            <a:r>
              <a:rPr lang="bg-BG" altLang="bg-BG" sz="3200" b="1" i="1" smtClean="0"/>
              <a:t>= страни с висок доход – БНП $12 476 и повече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3A6990-A9C1-4887-828B-AA9BC15DFB09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C11700-3296-4ACA-9AEF-427BCE9B9A5F}" type="slidenum">
              <a:rPr lang="bg-BG" altLang="bg-BG"/>
              <a:pPr eaLnBrk="1" hangingPunct="1"/>
              <a:t>8</a:t>
            </a:fld>
            <a:endParaRPr lang="bg-BG" altLang="bg-BG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algn="l" eaLnBrk="1" hangingPunct="1"/>
            <a:r>
              <a:rPr lang="bg-BG" altLang="bg-BG" sz="3200" dirty="0" smtClean="0"/>
              <a:t>Следователно</a:t>
            </a:r>
            <a:r>
              <a:rPr lang="bg-BG" altLang="bg-BG" sz="3200" b="1" dirty="0" smtClean="0"/>
              <a:t>, </a:t>
            </a:r>
            <a:r>
              <a:rPr lang="bg-BG" altLang="bg-BG" sz="3200" b="1" i="1" dirty="0" smtClean="0"/>
              <a:t>една от причините за изучаване на глобалното здраве е по-добро разбиране на най-важните глобални предизвикателства, които съществуват в настоящия период и имат тенденция да се запазят или даже усложнят в бъдеще, както и запознаване с мерките в глобален мащаб за посрещане и ефективно справяне с тези проблеми и предизвикателства</a:t>
            </a:r>
            <a:r>
              <a:rPr lang="bg-BG" altLang="bg-BG" sz="3200" i="1" dirty="0" smtClean="0"/>
              <a:t>.</a:t>
            </a:r>
            <a:r>
              <a:rPr lang="bg-BG" altLang="bg-BG" sz="3200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F9B78A-0DB2-4D4A-A9CE-2FC986FCF1ED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4D2DB89-E84F-4920-A453-FF147DAB98D8}" type="slidenum">
              <a:rPr lang="bg-BG" altLang="bg-BG"/>
              <a:pPr eaLnBrk="1" hangingPunct="1"/>
              <a:t>80</a:t>
            </a:fld>
            <a:endParaRPr lang="bg-BG" altLang="bg-BG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497887" cy="6249987"/>
          </a:xfrm>
        </p:spPr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bg-BG" altLang="bg-BG" sz="4000" b="1" i="1" smtClean="0">
                <a:solidFill>
                  <a:srgbClr val="CC3300"/>
                </a:solidFill>
              </a:rPr>
              <a:t>По географски региони според Световната банка:</a:t>
            </a:r>
            <a:br>
              <a:rPr lang="bg-BG" altLang="bg-BG" sz="4000" b="1" i="1" smtClean="0">
                <a:solidFill>
                  <a:srgbClr val="CC3300"/>
                </a:solidFill>
              </a:rPr>
            </a:br>
            <a:r>
              <a:rPr lang="bg-BG" altLang="bg-BG" sz="3200" b="1" i="1" smtClean="0"/>
              <a:t>= Източна Азия и Тихоокеански регион;</a:t>
            </a:r>
            <a:br>
              <a:rPr lang="bg-BG" altLang="bg-BG" sz="3200" b="1" i="1" smtClean="0"/>
            </a:br>
            <a:r>
              <a:rPr lang="bg-BG" altLang="bg-BG" sz="3200" b="1" i="1" smtClean="0"/>
              <a:t>= Европа и Централна Азия;</a:t>
            </a:r>
            <a:br>
              <a:rPr lang="bg-BG" altLang="bg-BG" sz="3200" b="1" i="1" smtClean="0"/>
            </a:br>
            <a:r>
              <a:rPr lang="bg-BG" altLang="bg-BG" sz="3200" b="1" i="1" smtClean="0"/>
              <a:t>= Латинска Америка и Карибския регион;</a:t>
            </a:r>
            <a:br>
              <a:rPr lang="bg-BG" altLang="bg-BG" sz="3200" b="1" i="1" smtClean="0"/>
            </a:br>
            <a:r>
              <a:rPr lang="bg-BG" altLang="bg-BG" sz="3200" b="1" i="1" smtClean="0"/>
              <a:t>= Среден Изток и Северна Африка;</a:t>
            </a:r>
            <a:br>
              <a:rPr lang="bg-BG" altLang="bg-BG" sz="3200" b="1" i="1" smtClean="0"/>
            </a:br>
            <a:r>
              <a:rPr lang="bg-BG" altLang="bg-BG" sz="3200" b="1" i="1" smtClean="0"/>
              <a:t>= Южна Азия;</a:t>
            </a:r>
            <a:br>
              <a:rPr lang="bg-BG" altLang="bg-BG" sz="3200" b="1" i="1" smtClean="0"/>
            </a:br>
            <a:r>
              <a:rPr lang="bg-BG" altLang="bg-BG" sz="3200" b="1" i="1" smtClean="0"/>
              <a:t>= Суб-Сахарска Африка</a:t>
            </a:r>
            <a:br>
              <a:rPr lang="bg-BG" altLang="bg-BG" sz="3200" b="1" i="1" smtClean="0"/>
            </a:br>
            <a:r>
              <a:rPr lang="bg-BG" altLang="bg-BG" sz="3200" b="1" i="1" smtClean="0"/>
              <a:t>= Страни с висок доход (OECD)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B4ED3B-84BA-4986-A7DF-6B8645B72293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6F00F1-C8A1-479C-9602-0F206217522F}" type="slidenum">
              <a:rPr lang="bg-BG" altLang="bg-BG"/>
              <a:pPr eaLnBrk="1" hangingPunct="1"/>
              <a:t>9</a:t>
            </a:fld>
            <a:endParaRPr lang="bg-BG" altLang="bg-BG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746750"/>
          </a:xfrm>
        </p:spPr>
        <p:txBody>
          <a:bodyPr/>
          <a:lstStyle/>
          <a:p>
            <a:pPr algn="l" eaLnBrk="1" hangingPunct="1"/>
            <a:r>
              <a:rPr lang="bg-BG" altLang="bg-BG" sz="2800" dirty="0" smtClean="0"/>
              <a:t>Друга важна причина за нарастващото внимание към глобалните проблеми на общественото здраве е </a:t>
            </a:r>
            <a:r>
              <a:rPr lang="bg-BG" altLang="bg-BG" sz="2800" b="1" i="1" dirty="0" smtClean="0"/>
              <a:t>връзката между здравето и развитието</a:t>
            </a:r>
            <a:r>
              <a:rPr lang="bg-BG" altLang="bg-BG" sz="2800" dirty="0" smtClean="0"/>
              <a:t>. Например, ниското ниво на майчиното здраве е свързано с лошо здравно състояние на децата и невъзможност за реализиране на техния пълен психически и физически потенциал. Лошото здраве на децата, от своя страна, забавя тяхното включване в училищното образование, влияе върху тяхната </a:t>
            </a:r>
            <a:r>
              <a:rPr lang="bg-BG" altLang="bg-BG" sz="2800" dirty="0" err="1" smtClean="0"/>
              <a:t>посещаемост</a:t>
            </a:r>
            <a:r>
              <a:rPr lang="bg-BG" altLang="bg-BG" sz="2800" dirty="0" smtClean="0"/>
              <a:t>, успеваемост, а оттук и върху бъдещото икономическо развитие на съответните страни.</a:t>
            </a:r>
            <a:r>
              <a:rPr lang="bg-BG" altLang="bg-BG" sz="2000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6AFB75-1CCE-4C63-A789-3B28C98009C0}" type="datetime1">
              <a:rPr lang="bg-BG" smtClean="0"/>
              <a:t>27.9.2017 г.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оект по подразбиране">
  <a:themeElements>
    <a:clrScheme name="Проект по подразбиран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Проект по подразбиран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оект по подразбиран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по подразбиран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по подразбиран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по подразбиран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по подразбиран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оект по подразбиран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по подразбиран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по подразбиран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по подразбиран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по подразбиран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по подразбиран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оект по подразбиран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2911</Words>
  <Application>Microsoft Office PowerPoint</Application>
  <PresentationFormat>On-screen Show (4:3)</PresentationFormat>
  <Paragraphs>263</Paragraphs>
  <Slides>80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3" baseType="lpstr">
      <vt:lpstr>Arial</vt:lpstr>
      <vt:lpstr>Times New Roman</vt:lpstr>
      <vt:lpstr>Проект по подразбиране</vt:lpstr>
      <vt:lpstr>Дистанционна форма на обучение  Презентации по     “Глобални тенденции на общественото здраве”</vt:lpstr>
      <vt:lpstr>Презентация 1 към глава 1  ВЪВЕДЕНИЕ В ГЛОБАЛНИТЕ ТЕНДЕНЦИИ НА ОБЩЕСТВЕНОТО ЗДРАВЕ </vt:lpstr>
      <vt:lpstr>1. Необходимост от изучаване на глобалните проблеми на общественото здраве</vt:lpstr>
      <vt:lpstr>През последните 50 години светът осъществи значителен прогрес в подобряването на човешкото здраве: - От 1950 г. досега смъртността под 5-годишна възраст е намаляла от 148‰ до под 65 ‰; - Средната продължителност на предстоящия живот в развиващите се страни се е увеличила от 40 на близо 70 години; - Едрата шарка е напълно ликвидирана през 1980-те години; - Полиомиелитът е почти ликвидиран в глобален мащаб; - Голям напредък е постигнат в намаляването на тежестта на ваксинопредотвратимите заболявания при децата и паразитозите. </vt:lpstr>
      <vt:lpstr>Въпреки безспорният напредък в подобряването на човешкото здраве: - все още има над 160 000 умирания от морбили в света; - близо 1.8 милиона души умират от туберкулоза ежегодно; - близо 300 000 жени умират от майчини причини.</vt:lpstr>
      <vt:lpstr>В допълнение към това, светът се глобализира и загрижеността за здравето трябва да бъде всеобща. Това е особено важно, тъй като много заболявания прехвърлят националните граници – напр. туберкулоза, СПИН и др. </vt:lpstr>
      <vt:lpstr>Освен това, наблюдават се също изразени неравенства в здравето на някои групи и общности в сравнение с други. Например, СППЖ в Япония е 83 години, а в Хаити - едва 61 години. Редица животоспасяващи технологии, използвани в страните с висок доход, все още не са широко разпространени в страните с нисък доход (напр. ваксината за хепатит Б). </vt:lpstr>
      <vt:lpstr>Следователно, една от причините за изучаване на глобалното здраве е по-добро разбиране на най-важните глобални предизвикателства, които съществуват в настоящия период и имат тенденция да се запазят или даже усложнят в бъдеще, както и запознаване с мерките в глобален мащаб за посрещане и ефективно справяне с тези проблеми и предизвикателства. </vt:lpstr>
      <vt:lpstr>Друга важна причина за нарастващото внимание към глобалните проблеми на общественото здраве е връзката между здравето и развитието. Например, ниското ниво на майчиното здраве е свързано с лошо здравно състояние на децата и невъзможност за реализиране на техния пълен психически и физически потенциал. Лошото здраве на децата, от своя страна, забавя тяхното включване в училищното образование, влияе върху тяхната посещаемост, успеваемост, а оттук и върху бъдещото икономическо развитие на съответните страни. </vt:lpstr>
      <vt:lpstr>Страните със сериозни здравни проблеми (напр., висока заболяемост от малария или СПИН) имат сериозни трудности в привличане на необходимите инвестиции за икономическото развитие. Нещо повече, наличието на голям брой недохранени, болни или здравно необучени лица във всяка страна е дестабилизиращ фактор и представлява здравна и икономическа заплаха, както и заплаха за сигурността на другите страни по света. </vt:lpstr>
      <vt:lpstr>Разпространението на ХИВ, ужасът от ТОРС и азиатския грип бързо привлякоха вниманието към проблемите на глобалното здраве. Разработването на Целите за развитие през хилядолетието, филантропията на Фондацията на Бил и Мелинда Гейтс, подкрепата на „Лекари без граници” и др., приетите през 2015 г. Цели на ООН за устойчиво развитие до 2030 г.  свидетелстват за нарастващото внимание към проблемите на глобалното здраве. </vt:lpstr>
      <vt:lpstr>Примери за важни проблеми на глобалното здраве: - глобални проблеми на здравето на майките и децата; - тежестта на инфекциозните и незаразните заболявания и мерките за контрол; - влиянието на околната среда върху здравето и на природните бедствия и конфликти; - организация и управление на здравните системи за подобряване здравето на населението при наличните ресурси; - търсене на нови технологии за подобряване на важни глобални здравни проблеми; - съвместни дейности на различните действащи лица и организации за решаване на глобалните здравни проблеми; - връзката между глобализацията и глобалното здраве и др.</vt:lpstr>
      <vt:lpstr>Основни понятия при анализ на глобалните проблеми и тенденции на общественото здраве </vt:lpstr>
      <vt:lpstr>2. Определение на основните понятия “Здраве”, “Обществено здраве”. “Международно здраве” и въведение към термина “Глобално здраве”</vt:lpstr>
      <vt:lpstr>ЗДРАВЕ Най-широко възприето e определението, записано в преамбюла на Конституцията на СЗО: „Здравето е състояние на пълно физическо, психическо и социално благополучие, а не само липса на болест и недъгавост”. В последните години това определение е разширено като към него се добавя и способността на човека да води „продуктивен в социално и икономическо отношение живот”. </vt:lpstr>
      <vt:lpstr>Определението на СЗО е доста критикувано поради твърде широкия му смисъл. Оспорва се, че здравето не може да се определя като „състояние”, а трябва да се разглежда като процес на продължително приспособяване към променящите се условия на живот. От друга страна, в определението на СЗО здравето се разглежда като идеалистична цел, а не като реалистично твърдение, тъй като такова състояние на всестранно благополучие не се наблюдава в човешките общности. Независимо от критиките, концепцията на СЗО утвърждава стандарта за „позитивно здраве” и стремежите на хората по света към постигане на една обща цел. </vt:lpstr>
      <vt:lpstr>Посоченото определение не е удобно за оперативни цели, тъй като не позволява директно измерване на здравето. Във връзка с това експертна група на СЗО предлага „операционно определение” на понятието „здраве”, което разглежда здравето в широк и в тесен смисъл.</vt:lpstr>
      <vt:lpstr>В широк смисъл „здравето е състояние или качество на човешкия организъм, изразяващо адекватно функциониране на организма при дадени условия – генетични и от околната среда” (WHO, 1957). </vt:lpstr>
      <vt:lpstr>В тесен смисъл, здравето е състояние, при което няма явни данни за заболяване и дадено лице функционира нормално според приетите критерии за здраве за дадена възраст, пол, общност, географски регион и отделните органи са в състояние на равновесие или хомеостаза.</vt:lpstr>
      <vt:lpstr>Новата философия на СЗО за здравето, утвърждаваща се през последните десетилетия, се опира на концепциите за здравето като основно човешко право; същност на продуктивния живот, а не резултат от непрекъснато нарастващите разходи за медицинска помощ; интегрална част на човешкото и социално развитие; имащо централна роля за качеството на живота; здравето като отговорност на индивидите, държавата и международната общност; здравето и неговото поддържане като главна социална инвестиция; здравето като всеобща социална цел.</vt:lpstr>
      <vt:lpstr>Общественото здраве в съвременния смисъл е възникнало в средата на 19-ти век в Англия, континентална Европа и САЩ като част от движенията за социална реформа и разширяването на биологичните и медицинските познания, особено по отношение на причинността и справянето с инфекциозните заболявания. </vt:lpstr>
      <vt:lpstr>Редица учени, сред които Вирхов, Кох, Пастьор и др., допринасят за развитието на дисциплината „обществено здраве” на основата на 4 фактора:   1. вземане на решения на основата на доказателства (витална статистика, проследяване и проучване на епидемии);   2. фокус към популациите, а не към индивидите;   3. стремеж към социална справедливост и равенство;   4. акцент върху профилактиката. </vt:lpstr>
      <vt:lpstr>Дефиницията на общественото здраве, която най-добре е издържала теста на времето е предложена от Уинслоу преди повече от 90 години:</vt:lpstr>
      <vt:lpstr>„Общественото здраве е наука и изкуство за предотвратяване на заболяванията, удължаване на живота и промоция на физическото здраве чрез организирани усилия на обществото за подобряване на околната среда, контрол на инфекциозните заболявания, обучение на индивида в лична хигиена, организация на медицински и сестрински грижи за ранна диагноза и превантивно лечение и развитие на социални механизми, които да осигурят за всеки индивид в общността стандарт на живот, подходящ за поддържане на здравето, така че всеки гражданин да реализира своето законно право и дълголетие”.</vt:lpstr>
      <vt:lpstr>Институтът по медицина на САЩ в своя доклад от 1988 г. описва общественото здраве от гледна точка на неговата мисия, същност и организационна рамка и определя мисията на общественото здраве като „осъществяване на задължението на обществото за осигуряване на условия за всеки индивид да бъде здрав”.</vt:lpstr>
      <vt:lpstr>В Речника по епидемиология на Last (2001) общественото здраве се определя като „усилия за защита, промоция и възстановяване на здравето на хората. То е комбинация от науки, умения и вярвания, насочени към поддържане и подобряване на здравето на всички хора чрез колективни или социални действия”. </vt:lpstr>
      <vt:lpstr>Глобалното здраве е модерно понятие. То провокира голям интерес сред медии, студенти и академични преподаватели.  Разработват се  или се реконструират редица академични програми. То се подкрепя от много правителства като решаващ компонент на тяхната външна политика. </vt:lpstr>
      <vt:lpstr>Въпреки честата употреба на понятието „Глобално здраве”, общоприета унифицирана дефиниция за него няма.   Определенията варират широко и често се свеждат до перефразиране на  понятията „обществено здраве” или „международно здраве”. </vt:lpstr>
      <vt:lpstr>Как би трябвало да се дефинира понятието „Глобално здраве”?   Какво е общото и различното от обществено здраве и международно здраве? </vt:lpstr>
      <vt:lpstr>Международното здраве има по-ясна история. В течение на десетилетия то е използвано за означаване на задгранична здравна дейност, с географски фокус към развиващите се страни и към инфекциозните и тропически болести, вода и хигиенизиране, недохранване, майчино и детско здраве. </vt:lpstr>
      <vt:lpstr>Много академични департаменти и организации все още използват този термин, но включват по-широк предметен обхват, като хронични заболявания, травми и здравни системи. </vt:lpstr>
      <vt:lpstr>Глобалният Консорциум по здравно обучение определя международното здраве като подспециалност, която се занимава със здравните практики, политики и системи и поставя ударение повече върху различията между отделните страни, отколкото върху сходствата между тях. </vt:lpstr>
      <vt:lpstr>Редица други изследователски групи ограничават международното здраве предимно към развиващия се  свят и го определят като „приложение на принципите на общественото здраве към проблемите и предизвикателствата в страните с нисък и среден доход и към комплексната група от глобални и локални фактори, които оказват влияние върху здравето”.  </vt:lpstr>
      <vt:lpstr>Глобалното здраве има определени области на припокриване с понятията „обществено здраве” и „международно здраве”. </vt:lpstr>
      <vt:lpstr>И трите понятия имат следните общи характеристики:   - приоритет на популационно-базирания и превантивен фокус;   - насочване на усилията към по-бедните и по-уязвими популации;  - мултидисциплинарни   и интердисциплинарни подходи;   - акцент върху здравето като обществено благо и значимост на системите и структурите.  </vt:lpstr>
      <vt:lpstr>И все пак кое е различното в понятието „глобално здраве”?</vt:lpstr>
      <vt:lpstr>Какво означава „глобално”?   Трябва ли преминаването на дадено здравно събитие извън националните граници да бъде смятано за глобален здравен проблем? </vt:lpstr>
      <vt:lpstr>Терминът „глобално” се отнася до всеки здравен проблем, който засяга много страни или е повлиян от транснационални детерминанти, такива като климатичните промени или урбанизацията, или такива решения като изкореняването на полиомиелита. </vt:lpstr>
      <vt:lpstr>Епидемиите от такива инфекциозни заболявания като грип A (H5N1), HIV и др. представляват глобални проблеми.   Но глобалното здраве се отнася също до контрола на тютюнопушенето, недостига на хранителни микроелементи, затлъстяването, превенцията на травмите, здравето на мигрантите, миграцията на здравните работници. </vt:lpstr>
      <vt:lpstr>Глобалното в «глобалното здраве» се отнася до обхвата на проблемите, а не до тяхната локализация. </vt:lpstr>
      <vt:lpstr>Как се свързва глобалното здраве с глобализацията? Разпространението на здравни рискове и заболявания по света, често свързвано с търговията или завоеванията на територии, не е ново за общественото здраве или международното здраве.   Например, едрата шарка и морбили са внесени в Новия свят от Европейските завоеватели през 16-ти век; същите са донесли тютюна от Америка в Европа; опиумът е бил продаден на Китай през 16-ти и 19-ти век като продукт на търговията и поробването от западни императорски сили.</vt:lpstr>
      <vt:lpstr>Бързото нарастване на скоростта на пътуване и комуникациите, както и икономическата зависимост между нациите, е довела до ново ниво на глобална взаимосвързаност или глобализация, която е значима сила във формирането на здравето на популациите в света. </vt:lpstr>
      <vt:lpstr>Каква е връзката между глобалното здраве и целите за социално/икономическо равенство?   Промоцията на социално и икономическо равенство и намаляването на здравните различия е ключова тема за общественото здраве вътре в страните, за международното здраве и за глобалното здраве.  </vt:lpstr>
      <vt:lpstr>Глобалното здраве обхваща по-сложни взаимодействия между обществата. То признава, че развитият свят няма монопол и могат да се търсят по-добри подходи за превенция и лечение на често срещани заболявания, за здравословна среда , за по-ефективно производство и разпределение на храни в различните култури. </vt:lpstr>
      <vt:lpstr>Предимството при използване на термина “глобално здраве” вместо “международно здраве” се свежда до това, че то набляга на реалното партньорство, на извличането на опит и познания  между развити и развиващи се страни, т.е. глобалното здраве използва ресурси, знания и опит на различни общества за справяне със здравните предизвикателства по целия свят. </vt:lpstr>
      <vt:lpstr>Какъв е интердисциплинарният обхват на глобалното здраве?  Много дисциплини като социалните и поведенчески науки, правото, икономиката, историята, инженерните науки, биомедицинските науки и науките за околната среда допринасят съществено за глобалното здраве, т.е. то е наистина интердисциплинарна сфера.</vt:lpstr>
      <vt:lpstr>Следователно, глобалното здраве е област на изучаване, изследователска дейност и практика, която поставя приоритет върху подобряване на здравето, постигане на равенство в здравето за всички хора по света и защита срещу глобалните заплахи, които не признават национални граници. </vt:lpstr>
      <vt:lpstr>PowerPoint Presentation</vt:lpstr>
      <vt:lpstr>PowerPoint Presentation</vt:lpstr>
      <vt:lpstr>Най-краткото определение на глобално здраве:  “Глобалното здраве е колаборативна транснационална изследователска работа и действие за насърчаване на здраве за всички”.   Robert Beaglehole and Ruth Bonita  University of Auckland New Zealand</vt:lpstr>
      <vt:lpstr>Отделните елементи на това определение означават:  Колаборативна (или съвместна) – подчертава изключителната важност на сътрудничеството при третиране на всички здравни проблеми, и особено на глобалните проблеми, които имат множество детерминанти и внушителен брой институции, въвлечени в търсенето на решения.</vt:lpstr>
      <vt:lpstr>Транснационална се отнася до загрижеността на глобалното здраве по проблемите, които преминават националните граници, макар ефектите от тези проблеми да се изпитват и вътре в страните. Транснационалните действия изискват въвличането на повече от две страни, с поне една извън традиционните регионални групирания, без която това би се разглеждало като локален или регионален проблем. В същото време транснационалните действия се опират на силни национални институции по обществено здраве.</vt:lpstr>
      <vt:lpstr>Изследователска дейност включва  значимостта на развитието на база от доказателства за формулиране на политика опираща се на пълния обхват от дисциплини, и особено на изследвания, които разкриват ефектите на транснационалните детерминанти на здравето. </vt:lpstr>
      <vt:lpstr>Действие подчертава значимостта на използване на тази информация, опираща се на доказателства, конструктивно във всички страни за подобряване на здравето и постигане на равенство в здравето. </vt:lpstr>
      <vt:lpstr>Насърчаване (или подобряване) означава значимост на използването на пълния обхват от обществено-здравни и промотивни стратегии за  подобряване на здравето, включително такива насочени към основните социални, икономически и политически детерминанти на здравето. </vt:lpstr>
      <vt:lpstr>Здраве за всички се отнася до Декларацията от Алма Ата и поставя глобалното здраве на предна позиция интереса към мултисекторните подходи за подобряване на здравето и необходимостта от засилване ролята на първичната здравна помощ като основа на всички здравни системи.</vt:lpstr>
      <vt:lpstr>3. ЦЕЛИ НА ХИЛЯДОЛЕТИЕО ЗА РАЗВИТИЕ</vt:lpstr>
      <vt:lpstr>През септ. 2000 г. страните-членки на ООН приемат Декларацията на хилядолетието, в която са формулирани Целите на хилядолетието за развитие до 2015 г. (MDGs - Millennium Development Goals), които са пряко свързани със стратегията на СЗО „Здраве за всички през 21 век”. </vt:lpstr>
      <vt:lpstr>MDGs включват; - 8 глобални цели и  - 15 ключови подцели. </vt:lpstr>
      <vt:lpstr>Цел 1. Премахване (изкореняване) на крайната бедност и глада. Да намалее наполовина, между 1990 г. и 2015 г., делът на хората, чиито доход е по-малко от $1 на ден. Да се намали наполовина, между 1990 г. и 2015 г., делът на хората, които гладуват.</vt:lpstr>
      <vt:lpstr>Цел 2. Постигане на всеобщо основно образование.  Към 2015 г. да се гарантира за всички деца по света възможност да завършват пълен курс на основно образование; да нарасне коефициентът на грамотност при лицата на възраст 15-24г.</vt:lpstr>
      <vt:lpstr>Цел 3. Насърчаване на равенството между половете и овластяване на жените. Да бъде елиминирано към 2005 г. различието между половете относно основното и средното образование и не по-късно от 2015 г. различието по отношение на всички нива на образование; да се подобри съотношението момичета/момчета в основното, средното и висшето образование; да се подобри съотношението на грамотните жени/мъже на възраст 15-24 г.; да нарасне делът на жените, заети извън селскостопанския сектор; да нарасне делът на жените в парламентите.</vt:lpstr>
      <vt:lpstr>Цел 4. Намаляване на смъртността сред децата. Да се намали с две трети, между 1990 г. и 2015 г., смъртността под 5-годишна възраст; да се постигне значително намаление на детската смъртност и да нарасне делът на децата под 1 година, имунизирани срещу морбили.</vt:lpstr>
      <vt:lpstr>Цел 5. Подобряване здравното състояние на майките – да бъде намалена с три четвърти (75%), между 1990 г. и 2015 г., майчината смъртност; да нарасне делът на ражданията, приемани от обучен персонал.</vt:lpstr>
      <vt:lpstr> Цел 6. Ограничаване разпространението на ХИВ/СПИН, малария и други болести – да се намали наполовина към 2015 г. и да започне обратно развитие на ХИВ/СПИН, особено сред бременните на възраст 15-24 г., да се разшири употребата на кондоми за безопасен секс, да нарасне делът на лицата с правилни познания за ХИВ/СПИН; да  намалее наполовина към 2015 г. и да започне обратно развитие на маларията и други основни заболявания; да се постигне снижение на болестността и смъртността от туберкулоза, да се подобри степента на разкриване на случаите на туберкулоза и обхванатите с DOTS.  </vt:lpstr>
      <vt:lpstr>Цел 7. Осигуряване на устойчива околна среда – да се интегрират принципите за устойчиво развитие в конкретни политики и програми на страните и да се преодолее загубата на ресурси от околната среда (чрез увеличаване на дела на земята, покрита с гори, увеличаване дела на хората, използващи твърди горива и т.н.); да се намали наполовина към 2015 г. делът на хората без постоянен достъп до безопасна вода и основни санитарни удобства; да се постигне към 2020 г. съществено подобряване в живота на поне 100 милиона обитатели на бедни квартали.  </vt:lpstr>
      <vt:lpstr>Цел 8. Създаване на партньорство за развитие – постигане на отворена, основана на правила, предсказуема и недискриминираща търговска и финансова система; удовлетворяване на специфичните потребности на най-слабо развитите страни, страните без излаз на море и островните държави; създаване и внедряване на стратегии за продуктивна работа на младите хора; сътрудничество с фармацевтичните компании за предоставяне на достъп до нескъпоструващи основни лекарства в развиващите се страни; сътрудничество с частния сектор за осигуряване на достъп до новите технологии, особено информацията и комуникациите.</vt:lpstr>
      <vt:lpstr>През 2015 г. са приети 17 нови цели „Цели за устойчиво развитие“ (Sustainable Development Goals – SDGs) с хоризонт до 2013 г. като продължение на Целите за развитие през хилядолетието.</vt:lpstr>
      <vt:lpstr>PowerPoint Presentation</vt:lpstr>
      <vt:lpstr>1. Ликвидиране на бедността във всичките й форми навсякъде по света.  2. Ликвидиране на глада, постигане на безопасност ха храните и храненето и стимулиране на устойчиво селско стопанство.   3. Гарантиране на живот в добро здраве и поддържане на здраве за всички във всички възрасти.    </vt:lpstr>
      <vt:lpstr>4. Гарантиране на достъпно до всички и справедливо качествено образование и насърчаване на възможностите за учене през целия живот за всички.  5. Постигане на равенство между половете и създаване на възможности за повече власт за всички жени и девойки.  </vt:lpstr>
      <vt:lpstr> 6. Гарантиране на наличност и устойчиво управление на снабдяването с вода и добри санитарни условия за всички.   7. Гарантиране на достъп до надеждни, устойчиви и съвременни енергийни източници за всички. </vt:lpstr>
      <vt:lpstr>8. Насърчаване на устойчив икономически ръст, пълна и продуктивна заетост и достойна работа за всички.   9. Изграждане на гъвкава устойчива инфраструктура, насърчаване на устойчива индустриализация и стимулиране на иновациите.  10. Намаляване на неравенствата вътре в страните и между страните.  </vt:lpstr>
      <vt:lpstr> 11. Превръщане на градовете и човешките поселения във всеобхватни,  безопасни и устойчиви места за живеене.  12. Гарантиране на модели на стабилна консумация и продукция.  13. Предприемане на незабавни действия за борба с климатичните промени и техните последици.  </vt:lpstr>
      <vt:lpstr> 14. Запазване и поддържане на използването на океаните, моретата и морските ресурси за целите на устойчивото развитие.   15. Защита, възстановяване и насърчаване на поддържащо използване на земните екосистеми, поддържащо управление на запасите от гори, борба с изоставянето и постигане на обрат в загубите на земи и  загубите на биологично разнообразие. </vt:lpstr>
      <vt:lpstr> 16. Насърчаване на мирни и развити общества за устойчиво развитие, предоставяне на повече справедливост за всички и изграждане на ефективни и отговорни институции на всички нива.   17. Разширяване на средствата за внедряване и възобновяване на глобалното партньорство за устойчиво развитие.     </vt:lpstr>
      <vt:lpstr>При разглеждане на глобални проблеми на общественото здраве страните са групирани по някои от следните начини:</vt:lpstr>
      <vt:lpstr>По региони на СЗО: = Африка; = Америка; = Европа; = Източно Средиземноморие; = Югоизточна Азия; = Западнотихоокеански регион.</vt:lpstr>
      <vt:lpstr>- По региони на Световната банка според БНП на глава от населението (в $), границите на които  за 2011 г. са: = страни с нисък доход – $1025 и по-малко; = страни с доход по-нисък от средния - $1026 – $4035; = страни с доход по-висок от средния - $4036 – $12 475; = страни с висок доход – БНП $12 476 и повече</vt:lpstr>
      <vt:lpstr>По географски региони според Световната банка: = Източна Азия и Тихоокеански регион; = Европа и Централна Азия; = Латинска Америка и Карибския регион; = Среден Изток и Северна Африка; = Южна Азия; = Суб-Сахарска Африка = Страни с висок доход (OECD)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Tzanev-MU</cp:lastModifiedBy>
  <cp:revision>33</cp:revision>
  <cp:lastPrinted>2017-09-27T13:39:32Z</cp:lastPrinted>
  <dcterms:created xsi:type="dcterms:W3CDTF">2012-02-12T16:36:19Z</dcterms:created>
  <dcterms:modified xsi:type="dcterms:W3CDTF">2017-09-27T13:40:22Z</dcterms:modified>
</cp:coreProperties>
</file>