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7" r:id="rId2"/>
    <p:sldId id="258" r:id="rId3"/>
    <p:sldId id="259" r:id="rId4"/>
    <p:sldId id="260" r:id="rId5"/>
    <p:sldId id="282" r:id="rId6"/>
    <p:sldId id="261" r:id="rId7"/>
    <p:sldId id="262" r:id="rId8"/>
    <p:sldId id="263" r:id="rId9"/>
    <p:sldId id="265" r:id="rId10"/>
    <p:sldId id="267" r:id="rId11"/>
    <p:sldId id="268" r:id="rId12"/>
    <p:sldId id="269" r:id="rId13"/>
    <p:sldId id="270" r:id="rId14"/>
    <p:sldId id="283" r:id="rId15"/>
    <p:sldId id="285" r:id="rId16"/>
    <p:sldId id="302" r:id="rId17"/>
    <p:sldId id="272" r:id="rId18"/>
    <p:sldId id="273" r:id="rId19"/>
    <p:sldId id="274" r:id="rId20"/>
    <p:sldId id="275" r:id="rId21"/>
    <p:sldId id="276" r:id="rId22"/>
    <p:sldId id="277" r:id="rId23"/>
    <p:sldId id="278" r:id="rId24"/>
    <p:sldId id="279" r:id="rId25"/>
    <p:sldId id="291" r:id="rId26"/>
    <p:sldId id="292" r:id="rId27"/>
    <p:sldId id="293" r:id="rId28"/>
    <p:sldId id="294" r:id="rId29"/>
    <p:sldId id="295" r:id="rId30"/>
    <p:sldId id="296" r:id="rId31"/>
    <p:sldId id="297" r:id="rId32"/>
    <p:sldId id="298" r:id="rId33"/>
    <p:sldId id="299" r:id="rId34"/>
    <p:sldId id="301" r:id="rId35"/>
    <p:sldId id="304" r:id="rId36"/>
    <p:sldId id="305" r:id="rId37"/>
    <p:sldId id="309" r:id="rId38"/>
    <p:sldId id="308" r:id="rId39"/>
    <p:sldId id="311" r:id="rId40"/>
    <p:sldId id="307"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672"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295DB4-D6CF-4867-9622-ED149E040E8C}" type="datetimeFigureOut">
              <a:rPr lang="bg-BG" smtClean="0"/>
              <a:t>27.9.2017 г.</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F10ABC-1DA6-4295-A905-13B867C360AC}" type="slidenum">
              <a:rPr lang="bg-BG" smtClean="0"/>
              <a:t>‹#›</a:t>
            </a:fld>
            <a:endParaRPr lang="bg-BG"/>
          </a:p>
        </p:txBody>
      </p:sp>
    </p:spTree>
    <p:extLst>
      <p:ext uri="{BB962C8B-B14F-4D97-AF65-F5344CB8AC3E}">
        <p14:creationId xmlns:p14="http://schemas.microsoft.com/office/powerpoint/2010/main" val="2986735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8AD27E7-49DB-4075-A03C-5B4D72C738EB}" type="datetime1">
              <a:rPr lang="bg-BG" altLang="en-US" smtClean="0"/>
              <a:t>27.9.2017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225E7F3-C7F7-4552-99E1-6FF69485DB9D}" type="slidenum">
              <a:rPr lang="en-US" altLang="en-US"/>
              <a:pPr>
                <a:defRPr/>
              </a:pPr>
              <a:t>‹#›</a:t>
            </a:fld>
            <a:endParaRPr lang="en-US" altLang="en-US"/>
          </a:p>
        </p:txBody>
      </p:sp>
    </p:spTree>
    <p:extLst>
      <p:ext uri="{BB962C8B-B14F-4D97-AF65-F5344CB8AC3E}">
        <p14:creationId xmlns:p14="http://schemas.microsoft.com/office/powerpoint/2010/main" val="3883464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38D6006-E590-46E3-926C-55ADF4EEA79B}" type="datetime1">
              <a:rPr lang="bg-BG" altLang="en-US" smtClean="0"/>
              <a:t>27.9.2017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C385587-2F5E-4B77-8F86-97246F5CFB42}" type="slidenum">
              <a:rPr lang="en-US" altLang="en-US"/>
              <a:pPr>
                <a:defRPr/>
              </a:pPr>
              <a:t>‹#›</a:t>
            </a:fld>
            <a:endParaRPr lang="en-US" altLang="en-US"/>
          </a:p>
        </p:txBody>
      </p:sp>
    </p:spTree>
    <p:extLst>
      <p:ext uri="{BB962C8B-B14F-4D97-AF65-F5344CB8AC3E}">
        <p14:creationId xmlns:p14="http://schemas.microsoft.com/office/powerpoint/2010/main" val="3630123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1EC26C1-B72E-4488-8F7C-3B4D06A82115}" type="datetime1">
              <a:rPr lang="bg-BG" altLang="en-US" smtClean="0"/>
              <a:t>27.9.2017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D256A42-0CFC-49B6-BF6B-19C8EB1F14C8}" type="slidenum">
              <a:rPr lang="en-US" altLang="en-US"/>
              <a:pPr>
                <a:defRPr/>
              </a:pPr>
              <a:t>‹#›</a:t>
            </a:fld>
            <a:endParaRPr lang="en-US" altLang="en-US"/>
          </a:p>
        </p:txBody>
      </p:sp>
    </p:spTree>
    <p:extLst>
      <p:ext uri="{BB962C8B-B14F-4D97-AF65-F5344CB8AC3E}">
        <p14:creationId xmlns:p14="http://schemas.microsoft.com/office/powerpoint/2010/main" val="2717484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F31719D-B0D0-4417-BA3D-FF594D509824}" type="datetime1">
              <a:rPr lang="bg-BG" altLang="en-US" smtClean="0"/>
              <a:t>27.9.2017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09E6A49-B526-4B08-BC1E-C30FE4591776}" type="slidenum">
              <a:rPr lang="en-US" altLang="en-US"/>
              <a:pPr>
                <a:defRPr/>
              </a:pPr>
              <a:t>‹#›</a:t>
            </a:fld>
            <a:endParaRPr lang="en-US" altLang="en-US"/>
          </a:p>
        </p:txBody>
      </p:sp>
    </p:spTree>
    <p:extLst>
      <p:ext uri="{BB962C8B-B14F-4D97-AF65-F5344CB8AC3E}">
        <p14:creationId xmlns:p14="http://schemas.microsoft.com/office/powerpoint/2010/main" val="171291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C524B1F-847D-44BF-954B-9C5213B1388B}" type="datetime1">
              <a:rPr lang="bg-BG" altLang="en-US" smtClean="0"/>
              <a:t>27.9.2017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4FBCBF3-8086-4783-8222-1EE519AF8EA5}" type="slidenum">
              <a:rPr lang="en-US" altLang="en-US"/>
              <a:pPr>
                <a:defRPr/>
              </a:pPr>
              <a:t>‹#›</a:t>
            </a:fld>
            <a:endParaRPr lang="en-US" altLang="en-US"/>
          </a:p>
        </p:txBody>
      </p:sp>
    </p:spTree>
    <p:extLst>
      <p:ext uri="{BB962C8B-B14F-4D97-AF65-F5344CB8AC3E}">
        <p14:creationId xmlns:p14="http://schemas.microsoft.com/office/powerpoint/2010/main" val="2305104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89864149-D60A-4F49-B6B7-C33AD229FEA7}" type="datetime1">
              <a:rPr lang="bg-BG" altLang="en-US" smtClean="0"/>
              <a:t>27.9.2017 г.</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4ABD1BC-1392-491F-831B-AC70CB15F98B}" type="slidenum">
              <a:rPr lang="en-US" altLang="en-US"/>
              <a:pPr>
                <a:defRPr/>
              </a:pPr>
              <a:t>‹#›</a:t>
            </a:fld>
            <a:endParaRPr lang="en-US" altLang="en-US"/>
          </a:p>
        </p:txBody>
      </p:sp>
    </p:spTree>
    <p:extLst>
      <p:ext uri="{BB962C8B-B14F-4D97-AF65-F5344CB8AC3E}">
        <p14:creationId xmlns:p14="http://schemas.microsoft.com/office/powerpoint/2010/main" val="60218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95B5462A-6470-4AE9-999F-7100DDD28214}" type="datetime1">
              <a:rPr lang="bg-BG" altLang="en-US" smtClean="0"/>
              <a:t>27.9.2017 г.</a:t>
            </a:fld>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0DAE21C8-D375-4C83-B574-DE5E82A759C0}" type="slidenum">
              <a:rPr lang="en-US" altLang="en-US"/>
              <a:pPr>
                <a:defRPr/>
              </a:pPr>
              <a:t>‹#›</a:t>
            </a:fld>
            <a:endParaRPr lang="en-US" altLang="en-US"/>
          </a:p>
        </p:txBody>
      </p:sp>
    </p:spTree>
    <p:extLst>
      <p:ext uri="{BB962C8B-B14F-4D97-AF65-F5344CB8AC3E}">
        <p14:creationId xmlns:p14="http://schemas.microsoft.com/office/powerpoint/2010/main" val="2785118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5CFD2F34-06B6-40CE-BF3E-528F04895279}" type="datetime1">
              <a:rPr lang="bg-BG" altLang="en-US" smtClean="0"/>
              <a:t>27.9.2017 г.</a:t>
            </a:fld>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6A4F9DF-C00B-4E08-8D13-356406FB81EE}" type="slidenum">
              <a:rPr lang="en-US" altLang="en-US"/>
              <a:pPr>
                <a:defRPr/>
              </a:pPr>
              <a:t>‹#›</a:t>
            </a:fld>
            <a:endParaRPr lang="en-US" altLang="en-US"/>
          </a:p>
        </p:txBody>
      </p:sp>
    </p:spTree>
    <p:extLst>
      <p:ext uri="{BB962C8B-B14F-4D97-AF65-F5344CB8AC3E}">
        <p14:creationId xmlns:p14="http://schemas.microsoft.com/office/powerpoint/2010/main" val="22824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A0B0F57-FF5E-4773-94B3-CF22BF06BF4E}" type="datetime1">
              <a:rPr lang="bg-BG" altLang="en-US" smtClean="0"/>
              <a:t>27.9.2017 г.</a:t>
            </a:fld>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1B31EDD-CEE9-4C2D-80B2-6204B7A7A2B6}" type="slidenum">
              <a:rPr lang="en-US" altLang="en-US"/>
              <a:pPr>
                <a:defRPr/>
              </a:pPr>
              <a:t>‹#›</a:t>
            </a:fld>
            <a:endParaRPr lang="en-US" altLang="en-US"/>
          </a:p>
        </p:txBody>
      </p:sp>
    </p:spTree>
    <p:extLst>
      <p:ext uri="{BB962C8B-B14F-4D97-AF65-F5344CB8AC3E}">
        <p14:creationId xmlns:p14="http://schemas.microsoft.com/office/powerpoint/2010/main" val="303639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F5AE76B-2180-43EC-BF81-EAE39E8953C3}" type="datetime1">
              <a:rPr lang="bg-BG" altLang="en-US" smtClean="0"/>
              <a:t>27.9.2017 г.</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5F019E8-EB07-49E1-BFA6-10CBDA065167}" type="slidenum">
              <a:rPr lang="en-US" altLang="en-US"/>
              <a:pPr>
                <a:defRPr/>
              </a:pPr>
              <a:t>‹#›</a:t>
            </a:fld>
            <a:endParaRPr lang="en-US" altLang="en-US"/>
          </a:p>
        </p:txBody>
      </p:sp>
    </p:spTree>
    <p:extLst>
      <p:ext uri="{BB962C8B-B14F-4D97-AF65-F5344CB8AC3E}">
        <p14:creationId xmlns:p14="http://schemas.microsoft.com/office/powerpoint/2010/main" val="1593554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64E7427-425B-42EA-AD9C-D6FCF1F7C8A4}" type="datetime1">
              <a:rPr lang="bg-BG" altLang="en-US" smtClean="0"/>
              <a:t>27.9.2017 г.</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3480B66-B223-474C-AEC3-416A0066AB63}" type="slidenum">
              <a:rPr lang="en-US" altLang="en-US"/>
              <a:pPr>
                <a:defRPr/>
              </a:pPr>
              <a:t>‹#›</a:t>
            </a:fld>
            <a:endParaRPr lang="en-US" altLang="en-US"/>
          </a:p>
        </p:txBody>
      </p:sp>
    </p:spTree>
    <p:extLst>
      <p:ext uri="{BB962C8B-B14F-4D97-AF65-F5344CB8AC3E}">
        <p14:creationId xmlns:p14="http://schemas.microsoft.com/office/powerpoint/2010/main" val="2542815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fld id="{7685FAD9-3B30-4BF2-A7AD-78DAF85C61F8}" type="datetime1">
              <a:rPr lang="bg-BG" altLang="en-US" smtClean="0"/>
              <a:t>27.9.2017 г.</a:t>
            </a:fld>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BBB41824-C1FB-48E9-B469-7FD6FC62DEE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hyperlink" Target="http://www.consilium.europa.eu/bg/meetings/international-summit/2015/11/30/"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457200" y="274638"/>
            <a:ext cx="8229600" cy="6034087"/>
          </a:xfrm>
        </p:spPr>
        <p:txBody>
          <a:bodyPr/>
          <a:lstStyle/>
          <a:p>
            <a:pPr eaLnBrk="1" hangingPunct="1"/>
            <a:r>
              <a:rPr lang="bg-BG" altLang="en-US" sz="4000" b="1" dirty="0" smtClean="0">
                <a:solidFill>
                  <a:srgbClr val="0070C0"/>
                </a:solidFill>
              </a:rPr>
              <a:t>Презентация 9 </a:t>
            </a:r>
            <a:br>
              <a:rPr lang="bg-BG" altLang="en-US" sz="4000" b="1" dirty="0" smtClean="0">
                <a:solidFill>
                  <a:srgbClr val="0070C0"/>
                </a:solidFill>
              </a:rPr>
            </a:br>
            <a:r>
              <a:rPr lang="bg-BG" altLang="en-US" sz="4000" b="1" dirty="0" smtClean="0">
                <a:solidFill>
                  <a:srgbClr val="0070C0"/>
                </a:solidFill>
              </a:rPr>
              <a:t>към глава 9</a:t>
            </a:r>
            <a:r>
              <a:rPr lang="en-US" altLang="en-US" sz="4000" b="1" dirty="0" smtClean="0">
                <a:solidFill>
                  <a:srgbClr val="0070C0"/>
                </a:solidFill>
              </a:rPr>
              <a:t/>
            </a:r>
            <a:br>
              <a:rPr lang="en-US" altLang="en-US" sz="4000" b="1" dirty="0" smtClean="0">
                <a:solidFill>
                  <a:srgbClr val="0070C0"/>
                </a:solidFill>
              </a:rPr>
            </a:br>
            <a:r>
              <a:rPr lang="en-US" altLang="en-US" sz="4000" b="1" dirty="0">
                <a:solidFill>
                  <a:srgbClr val="C00000"/>
                </a:solidFill>
              </a:rPr>
              <a:t/>
            </a:r>
            <a:br>
              <a:rPr lang="en-US" altLang="en-US" sz="4000" b="1" dirty="0">
                <a:solidFill>
                  <a:srgbClr val="C00000"/>
                </a:solidFill>
              </a:rPr>
            </a:br>
            <a:r>
              <a:rPr lang="bg-BG" altLang="en-US" sz="4000" b="1" dirty="0" smtClean="0">
                <a:solidFill>
                  <a:srgbClr val="C00000"/>
                </a:solidFill>
              </a:rPr>
              <a:t>ОКОЛНА СРЕДА И ГЛОБАЛНО ЗДРАВЕ</a:t>
            </a:r>
            <a:endParaRPr lang="en-US" altLang="en-US" sz="4000" b="1" dirty="0" smtClean="0">
              <a:solidFill>
                <a:srgbClr val="C00000"/>
              </a:solidFill>
            </a:endParaRPr>
          </a:p>
        </p:txBody>
      </p:sp>
      <p:sp>
        <p:nvSpPr>
          <p:cNvPr id="2" name="Date Placeholder 1"/>
          <p:cNvSpPr>
            <a:spLocks noGrp="1"/>
          </p:cNvSpPr>
          <p:nvPr>
            <p:ph type="dt" sz="half" idx="10"/>
          </p:nvPr>
        </p:nvSpPr>
        <p:spPr/>
        <p:txBody>
          <a:bodyPr/>
          <a:lstStyle/>
          <a:p>
            <a:pPr>
              <a:defRPr/>
            </a:pPr>
            <a:fld id="{115697DB-254E-4E9F-B4A4-C741E1553F6E}"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1</a:t>
            </a:fld>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74638"/>
            <a:ext cx="8229600" cy="6034087"/>
          </a:xfrm>
        </p:spPr>
        <p:txBody>
          <a:bodyPr/>
          <a:lstStyle/>
          <a:p>
            <a:pPr algn="l" eaLnBrk="1" hangingPunct="1"/>
            <a:r>
              <a:rPr lang="bg-BG" altLang="en-US" sz="3200" b="1" i="1" dirty="0" smtClean="0">
                <a:solidFill>
                  <a:srgbClr val="C00000"/>
                </a:solidFill>
              </a:rPr>
              <a:t>3. Здравни мерки, свързани с околната среда</a:t>
            </a:r>
            <a:br>
              <a:rPr lang="bg-BG" altLang="en-US" sz="3200" b="1" i="1" dirty="0" smtClean="0">
                <a:solidFill>
                  <a:srgbClr val="C00000"/>
                </a:solidFill>
              </a:rPr>
            </a:br>
            <a:r>
              <a:rPr lang="bg-BG" altLang="en-US" sz="3200" b="1" i="1" dirty="0" smtClean="0">
                <a:solidFill>
                  <a:srgbClr val="FF0000"/>
                </a:solidFill>
              </a:rPr>
              <a:t/>
            </a:r>
            <a:br>
              <a:rPr lang="bg-BG" altLang="en-US" sz="3200" b="1" i="1" dirty="0" smtClean="0">
                <a:solidFill>
                  <a:srgbClr val="FF0000"/>
                </a:solidFill>
              </a:rPr>
            </a:br>
            <a:r>
              <a:rPr lang="bg-BG" altLang="en-US" sz="3200" dirty="0" smtClean="0"/>
              <a:t>Това понятие включва </a:t>
            </a:r>
            <a:r>
              <a:rPr lang="bg-BG" altLang="en-US" sz="3200" b="1" i="1" dirty="0" smtClean="0">
                <a:solidFill>
                  <a:srgbClr val="C00000"/>
                </a:solidFill>
              </a:rPr>
              <a:t>система от обществено-здравни мероприятия за предотвратяване на заболяванията, </a:t>
            </a:r>
            <a:r>
              <a:rPr lang="bg-BG" altLang="en-US" sz="3200" b="1" i="1" dirty="0" err="1" smtClean="0">
                <a:solidFill>
                  <a:srgbClr val="C00000"/>
                </a:solidFill>
              </a:rPr>
              <a:t>умиранията</a:t>
            </a:r>
            <a:r>
              <a:rPr lang="bg-BG" altLang="en-US" sz="3200" b="1" i="1" dirty="0" smtClean="0">
                <a:solidFill>
                  <a:srgbClr val="C00000"/>
                </a:solidFill>
              </a:rPr>
              <a:t> и инвалидността чрез редуциране на експозициите към неблагоприятни условия на околната среда и насърчаване на промени в поведението.</a:t>
            </a:r>
            <a:r>
              <a:rPr lang="bg-BG" altLang="en-US" sz="3200" dirty="0" smtClean="0">
                <a:solidFill>
                  <a:srgbClr val="C00000"/>
                </a:solidFill>
              </a:rPr>
              <a:t> </a:t>
            </a:r>
            <a:endParaRPr lang="en-US" altLang="en-US" sz="3200" dirty="0" smtClean="0">
              <a:solidFill>
                <a:srgbClr val="C00000"/>
              </a:solidFill>
            </a:endParaRPr>
          </a:p>
        </p:txBody>
      </p:sp>
      <p:sp>
        <p:nvSpPr>
          <p:cNvPr id="2" name="Date Placeholder 1"/>
          <p:cNvSpPr>
            <a:spLocks noGrp="1"/>
          </p:cNvSpPr>
          <p:nvPr>
            <p:ph type="dt" sz="half" idx="10"/>
          </p:nvPr>
        </p:nvSpPr>
        <p:spPr/>
        <p:txBody>
          <a:bodyPr/>
          <a:lstStyle/>
          <a:p>
            <a:pPr>
              <a:defRPr/>
            </a:pPr>
            <a:fld id="{E467B1D2-322A-49B0-8AA2-52802FB8C71A}"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10</a:t>
            </a:fld>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8229600" cy="6034087"/>
          </a:xfrm>
        </p:spPr>
        <p:txBody>
          <a:bodyPr/>
          <a:lstStyle/>
          <a:p>
            <a:pPr algn="l" eaLnBrk="1" hangingPunct="1"/>
            <a:r>
              <a:rPr lang="bg-BG" altLang="en-US" sz="3200" dirty="0" smtClean="0"/>
              <a:t>СЗО приема доста още по-широка гледна точка за околната среда и подчертава, че </a:t>
            </a:r>
            <a:r>
              <a:rPr lang="bg-BG" altLang="en-US" sz="3200" b="1" i="1" dirty="0" smtClean="0">
                <a:solidFill>
                  <a:srgbClr val="C00000"/>
                </a:solidFill>
              </a:rPr>
              <a:t>„здраве, свързано с околната среда” </a:t>
            </a:r>
            <a:r>
              <a:rPr lang="bg-BG" altLang="en-US" sz="3200" b="1" i="1" dirty="0" smtClean="0"/>
              <a:t>обхваща онези аспекти на човешкото здраве, включително качеството на живот, които са определени от физическите, химическите, биологичните, социалните и психологическите фактори от околната среда”.</a:t>
            </a:r>
            <a:endParaRPr lang="en-US" altLang="en-US" sz="3200" b="1" i="1" dirty="0" smtClean="0"/>
          </a:p>
        </p:txBody>
      </p:sp>
      <p:sp>
        <p:nvSpPr>
          <p:cNvPr id="2" name="Date Placeholder 1"/>
          <p:cNvSpPr>
            <a:spLocks noGrp="1"/>
          </p:cNvSpPr>
          <p:nvPr>
            <p:ph type="dt" sz="half" idx="10"/>
          </p:nvPr>
        </p:nvSpPr>
        <p:spPr/>
        <p:txBody>
          <a:bodyPr/>
          <a:lstStyle/>
          <a:p>
            <a:pPr>
              <a:defRPr/>
            </a:pPr>
            <a:fld id="{1C58D0BF-4EDB-4B5E-8909-CB14881F9115}"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23528" y="274639"/>
            <a:ext cx="8496944" cy="5530626"/>
          </a:xfrm>
        </p:spPr>
        <p:txBody>
          <a:bodyPr/>
          <a:lstStyle/>
          <a:p>
            <a:pPr eaLnBrk="1" hangingPunct="1"/>
            <a:r>
              <a:rPr lang="bg-BG" altLang="en-US" sz="3600" b="1" dirty="0" smtClean="0">
                <a:solidFill>
                  <a:srgbClr val="C00000"/>
                </a:solidFill>
              </a:rPr>
              <a:t>4. Връзки между факторите от околната среда и Целите на ООН за устойчиво развитие до 20</a:t>
            </a:r>
            <a:r>
              <a:rPr lang="en-US" altLang="en-US" sz="3600" b="1" dirty="0" smtClean="0">
                <a:solidFill>
                  <a:srgbClr val="C00000"/>
                </a:solidFill>
              </a:rPr>
              <a:t>30</a:t>
            </a:r>
            <a:r>
              <a:rPr lang="bg-BG" altLang="en-US" sz="3600" b="1" dirty="0" smtClean="0">
                <a:solidFill>
                  <a:srgbClr val="C00000"/>
                </a:solidFill>
              </a:rPr>
              <a:t> г.</a:t>
            </a:r>
            <a:r>
              <a:rPr lang="en-US" altLang="en-US" sz="3600" dirty="0" smtClean="0">
                <a:solidFill>
                  <a:srgbClr val="C00000"/>
                </a:solidFill>
              </a:rPr>
              <a:t> </a:t>
            </a:r>
          </a:p>
        </p:txBody>
      </p:sp>
      <p:sp>
        <p:nvSpPr>
          <p:cNvPr id="2" name="Date Placeholder 1"/>
          <p:cNvSpPr>
            <a:spLocks noGrp="1"/>
          </p:cNvSpPr>
          <p:nvPr>
            <p:ph type="dt" sz="half" idx="10"/>
          </p:nvPr>
        </p:nvSpPr>
        <p:spPr/>
        <p:txBody>
          <a:bodyPr/>
          <a:lstStyle/>
          <a:p>
            <a:pPr>
              <a:defRPr/>
            </a:pPr>
            <a:fld id="{6E35DB11-47E2-41F5-8042-C82778235106}"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6034087"/>
          </a:xfrm>
        </p:spPr>
        <p:txBody>
          <a:bodyPr/>
          <a:lstStyle/>
          <a:p>
            <a:pPr algn="l" eaLnBrk="1" hangingPunct="1"/>
            <a:r>
              <a:rPr lang="bg-BG" altLang="en-US" sz="3200" dirty="0" smtClean="0"/>
              <a:t>Факторите от околната среда имат изключителна важност и поради това, че справянето с тяхното неблагоприятно влияние има решаващо значение за постигане на Целите на хилядолетието за развитие.</a:t>
            </a:r>
            <a:br>
              <a:rPr lang="bg-BG" altLang="en-US" sz="3200" dirty="0" smtClean="0"/>
            </a:br>
            <a:r>
              <a:rPr lang="bg-BG" altLang="en-US" sz="3200" dirty="0" smtClean="0"/>
              <a:t> Всяка една от приетите 8 основни цели има пряка или непряка връзка с различни аспекти на влияние на факторите на околната среда върху здравето. </a:t>
            </a:r>
            <a:endParaRPr lang="en-US" altLang="en-US" sz="3200" dirty="0" smtClean="0"/>
          </a:p>
        </p:txBody>
      </p:sp>
      <p:sp>
        <p:nvSpPr>
          <p:cNvPr id="2" name="Date Placeholder 1"/>
          <p:cNvSpPr>
            <a:spLocks noGrp="1"/>
          </p:cNvSpPr>
          <p:nvPr>
            <p:ph type="dt" sz="half" idx="10"/>
          </p:nvPr>
        </p:nvSpPr>
        <p:spPr/>
        <p:txBody>
          <a:bodyPr/>
          <a:lstStyle/>
          <a:p>
            <a:pPr>
              <a:defRPr/>
            </a:pPr>
            <a:fld id="{97375880-1EF2-4175-87DB-195A2A4DD14E}"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AA82BB1-BBE2-492B-AADB-BBC958EF9C7C}"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E1B31EDD-CEE9-4C2D-80B2-6204B7A7A2B6}" type="slidenum">
              <a:rPr lang="en-US" altLang="en-US" smtClean="0"/>
              <a:pPr>
                <a:defRPr/>
              </a:pPr>
              <a:t>14</a:t>
            </a:fld>
            <a:endParaRPr lang="en-US" altLang="en-US"/>
          </a:p>
        </p:txBody>
      </p:sp>
      <p:sp>
        <p:nvSpPr>
          <p:cNvPr id="4" name="Rectangle 3"/>
          <p:cNvSpPr/>
          <p:nvPr/>
        </p:nvSpPr>
        <p:spPr>
          <a:xfrm>
            <a:off x="596503" y="692696"/>
            <a:ext cx="7992888" cy="1938992"/>
          </a:xfrm>
          <a:prstGeom prst="rect">
            <a:avLst/>
          </a:prstGeom>
        </p:spPr>
        <p:txBody>
          <a:bodyPr wrap="square">
            <a:spAutoFit/>
          </a:bodyPr>
          <a:lstStyle/>
          <a:p>
            <a:pPr lvl="0"/>
            <a:r>
              <a:rPr lang="bg-BG" altLang="en-US" sz="2400" dirty="0" smtClean="0">
                <a:latin typeface="+mj-lt"/>
                <a:cs typeface="Times New Roman" pitchFamily="18" charset="0"/>
              </a:rPr>
              <a:t>1. Редуцирането </a:t>
            </a:r>
            <a:r>
              <a:rPr lang="bg-BG" altLang="en-US" sz="2400" dirty="0">
                <a:latin typeface="+mj-lt"/>
                <a:cs typeface="Times New Roman" pitchFamily="18" charset="0"/>
              </a:rPr>
              <a:t>на рисковите фактори от околната среда е решаващо за изкореняване на бедността чрез намаляване на тежестта на </a:t>
            </a:r>
            <a:r>
              <a:rPr lang="bg-BG" altLang="en-US" sz="2400" dirty="0" err="1">
                <a:latin typeface="+mj-lt"/>
                <a:cs typeface="Times New Roman" pitchFamily="18" charset="0"/>
              </a:rPr>
              <a:t>заболяемостта</a:t>
            </a:r>
            <a:r>
              <a:rPr lang="bg-BG" altLang="en-US" sz="2400" dirty="0">
                <a:latin typeface="+mj-lt"/>
                <a:cs typeface="Times New Roman" pitchFamily="18" charset="0"/>
              </a:rPr>
              <a:t> и смъртността, особено сред бедните слоеве на населението. </a:t>
            </a:r>
            <a:endParaRPr lang="bg-BG" altLang="en-US" sz="2400" dirty="0">
              <a:latin typeface="+mj-lt"/>
            </a:endParaRPr>
          </a:p>
        </p:txBody>
      </p:sp>
      <p:sp>
        <p:nvSpPr>
          <p:cNvPr id="5" name="Rectangle 4"/>
          <p:cNvSpPr/>
          <p:nvPr/>
        </p:nvSpPr>
        <p:spPr>
          <a:xfrm>
            <a:off x="611560" y="2924944"/>
            <a:ext cx="7848872" cy="3046988"/>
          </a:xfrm>
          <a:prstGeom prst="rect">
            <a:avLst/>
          </a:prstGeom>
        </p:spPr>
        <p:txBody>
          <a:bodyPr wrap="square">
            <a:spAutoFit/>
          </a:bodyPr>
          <a:lstStyle/>
          <a:p>
            <a:pPr lvl="0" algn="just"/>
            <a:r>
              <a:rPr lang="bg-BG" altLang="en-US" sz="2400" dirty="0" smtClean="0">
                <a:latin typeface="+mj-lt"/>
                <a:cs typeface="Times New Roman" pitchFamily="18" charset="0"/>
              </a:rPr>
              <a:t>2. Децата</a:t>
            </a:r>
            <a:r>
              <a:rPr lang="bg-BG" altLang="en-US" sz="2400" dirty="0">
                <a:latin typeface="+mj-lt"/>
                <a:cs typeface="Times New Roman" pitchFamily="18" charset="0"/>
              </a:rPr>
              <a:t>, които нямат достъп до чиста вода и добри хигиенни условия, по-често страдат от недохранване поради порочния кръг между </a:t>
            </a:r>
            <a:r>
              <a:rPr lang="bg-BG" altLang="en-US" sz="2400" dirty="0" err="1">
                <a:latin typeface="+mj-lt"/>
                <a:cs typeface="Times New Roman" pitchFamily="18" charset="0"/>
              </a:rPr>
              <a:t>диарийните</a:t>
            </a:r>
            <a:r>
              <a:rPr lang="bg-BG" altLang="en-US" sz="2400" dirty="0">
                <a:latin typeface="+mj-lt"/>
                <a:cs typeface="Times New Roman" pitchFamily="18" charset="0"/>
              </a:rPr>
              <a:t> заболявания и недохранването. Има корелация между хранителния статус и обучението. Децата с лош хранителен статус нямат възможност да посещават училище или да усвояват учебния материал както здравите деца.  </a:t>
            </a:r>
            <a:endParaRPr lang="bg-BG" altLang="en-US" sz="2400" dirty="0">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E395627-EA4B-4AB1-B348-94751D564781}"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E1B31EDD-CEE9-4C2D-80B2-6204B7A7A2B6}" type="slidenum">
              <a:rPr lang="en-US" altLang="en-US" smtClean="0"/>
              <a:pPr>
                <a:defRPr/>
              </a:pPr>
              <a:t>15</a:t>
            </a:fld>
            <a:endParaRPr lang="en-US" altLang="en-US"/>
          </a:p>
        </p:txBody>
      </p:sp>
      <p:sp>
        <p:nvSpPr>
          <p:cNvPr id="5" name="Rectangle 4"/>
          <p:cNvSpPr/>
          <p:nvPr/>
        </p:nvSpPr>
        <p:spPr>
          <a:xfrm>
            <a:off x="523230" y="260648"/>
            <a:ext cx="8136904" cy="2677656"/>
          </a:xfrm>
          <a:prstGeom prst="rect">
            <a:avLst/>
          </a:prstGeom>
        </p:spPr>
        <p:txBody>
          <a:bodyPr wrap="square">
            <a:spAutoFit/>
          </a:bodyPr>
          <a:lstStyle/>
          <a:p>
            <a:pPr lvl="0"/>
            <a:r>
              <a:rPr lang="bg-BG" altLang="en-US" sz="2400" dirty="0" smtClean="0">
                <a:latin typeface="+mj-lt"/>
                <a:cs typeface="Times New Roman" pitchFamily="18" charset="0"/>
              </a:rPr>
              <a:t>3. Подобряването </a:t>
            </a:r>
            <a:r>
              <a:rPr lang="bg-BG" altLang="en-US" sz="2400" dirty="0">
                <a:latin typeface="+mj-lt"/>
                <a:cs typeface="Times New Roman" pitchFamily="18" charset="0"/>
              </a:rPr>
              <a:t>на достъпа до </a:t>
            </a:r>
            <a:r>
              <a:rPr lang="bg-BG" altLang="en-US" sz="2400" dirty="0" smtClean="0">
                <a:latin typeface="+mj-lt"/>
                <a:cs typeface="Times New Roman" pitchFamily="18" charset="0"/>
              </a:rPr>
              <a:t>качествена питейна вода </a:t>
            </a:r>
            <a:r>
              <a:rPr lang="bg-BG" altLang="en-US" sz="2400" dirty="0">
                <a:latin typeface="+mj-lt"/>
                <a:cs typeface="Times New Roman" pitchFamily="18" charset="0"/>
              </a:rPr>
              <a:t>може да подобри живота на бедните жени в развиващите се страни чрез намаляване на времето за снабдяване с вода. Намаляването на замърсяването на въздуха в домовете може да подобри съществено живота на жените, тъй като те страдат прекомерно от замърсяване на въздуха при приготвяне на храна.</a:t>
            </a:r>
            <a:endParaRPr lang="bg-BG" altLang="en-US" sz="2400" dirty="0">
              <a:latin typeface="+mj-lt"/>
            </a:endParaRPr>
          </a:p>
        </p:txBody>
      </p:sp>
      <p:sp>
        <p:nvSpPr>
          <p:cNvPr id="4" name="Rectangle 3"/>
          <p:cNvSpPr/>
          <p:nvPr/>
        </p:nvSpPr>
        <p:spPr>
          <a:xfrm>
            <a:off x="538567" y="3284984"/>
            <a:ext cx="8136904" cy="1569660"/>
          </a:xfrm>
          <a:prstGeom prst="rect">
            <a:avLst/>
          </a:prstGeom>
        </p:spPr>
        <p:txBody>
          <a:bodyPr wrap="square">
            <a:spAutoFit/>
          </a:bodyPr>
          <a:lstStyle/>
          <a:p>
            <a:pPr lvl="0" algn="just"/>
            <a:r>
              <a:rPr lang="bg-BG" altLang="en-US" sz="2400" dirty="0" smtClean="0">
                <a:latin typeface="+mj-lt"/>
                <a:cs typeface="Times New Roman" pitchFamily="18" charset="0"/>
              </a:rPr>
              <a:t>4. Подобреният </a:t>
            </a:r>
            <a:r>
              <a:rPr lang="bg-BG" altLang="en-US" sz="2400" dirty="0">
                <a:latin typeface="+mj-lt"/>
                <a:cs typeface="Times New Roman" pitchFamily="18" charset="0"/>
              </a:rPr>
              <a:t>достъп до чиста вода и добри хигиенни условия могат да намалят двете водещи причини за </a:t>
            </a:r>
            <a:r>
              <a:rPr lang="bg-BG" altLang="en-US" sz="2400" dirty="0" err="1">
                <a:latin typeface="+mj-lt"/>
                <a:cs typeface="Times New Roman" pitchFamily="18" charset="0"/>
              </a:rPr>
              <a:t>умирания</a:t>
            </a:r>
            <a:r>
              <a:rPr lang="bg-BG" altLang="en-US" sz="2400" dirty="0">
                <a:latin typeface="+mj-lt"/>
                <a:cs typeface="Times New Roman" pitchFamily="18" charset="0"/>
              </a:rPr>
              <a:t> при децата – </a:t>
            </a:r>
            <a:r>
              <a:rPr lang="bg-BG" altLang="en-US" sz="2400" dirty="0" err="1">
                <a:latin typeface="+mj-lt"/>
                <a:cs typeface="Times New Roman" pitchFamily="18" charset="0"/>
              </a:rPr>
              <a:t>диарийните</a:t>
            </a:r>
            <a:r>
              <a:rPr lang="bg-BG" altLang="en-US" sz="2400" dirty="0">
                <a:latin typeface="+mj-lt"/>
                <a:cs typeface="Times New Roman" pitchFamily="18" charset="0"/>
              </a:rPr>
              <a:t> заболявания и пневмонията. </a:t>
            </a:r>
            <a:endParaRPr lang="bg-BG" altLang="en-US" sz="2400" dirty="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A0B0F57-FF5E-4773-94B3-CF22BF06BF4E}"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E1B31EDD-CEE9-4C2D-80B2-6204B7A7A2B6}" type="slidenum">
              <a:rPr lang="en-US" altLang="en-US" smtClean="0"/>
              <a:pPr>
                <a:defRPr/>
              </a:pPr>
              <a:t>16</a:t>
            </a:fld>
            <a:endParaRPr lang="en-US" altLang="en-US"/>
          </a:p>
        </p:txBody>
      </p:sp>
      <p:sp>
        <p:nvSpPr>
          <p:cNvPr id="4" name="Rectangle 3"/>
          <p:cNvSpPr/>
          <p:nvPr/>
        </p:nvSpPr>
        <p:spPr>
          <a:xfrm>
            <a:off x="539583" y="2204864"/>
            <a:ext cx="8195680" cy="1569660"/>
          </a:xfrm>
          <a:prstGeom prst="rect">
            <a:avLst/>
          </a:prstGeom>
        </p:spPr>
        <p:txBody>
          <a:bodyPr wrap="square">
            <a:spAutoFit/>
          </a:bodyPr>
          <a:lstStyle/>
          <a:p>
            <a:pPr lvl="0"/>
            <a:r>
              <a:rPr lang="bg-BG" altLang="en-US" sz="2400" dirty="0">
                <a:latin typeface="+mj-lt"/>
                <a:cs typeface="Times New Roman" pitchFamily="18" charset="0"/>
              </a:rPr>
              <a:t>6</a:t>
            </a:r>
            <a:r>
              <a:rPr lang="bg-BG" altLang="en-US" sz="2400" dirty="0" smtClean="0">
                <a:latin typeface="+mj-lt"/>
                <a:cs typeface="Times New Roman" pitchFamily="18" charset="0"/>
              </a:rPr>
              <a:t>. Подобренията </a:t>
            </a:r>
            <a:r>
              <a:rPr lang="bg-BG" altLang="en-US" sz="2400" dirty="0">
                <a:latin typeface="+mj-lt"/>
                <a:cs typeface="Times New Roman" pitchFamily="18" charset="0"/>
              </a:rPr>
              <a:t>в околната среда могат да намалят местата за размножаване на маларийните комари и на преносителите на други заболявания, като </a:t>
            </a:r>
            <a:r>
              <a:rPr lang="bg-BG" altLang="en-US" sz="2400" dirty="0" err="1">
                <a:latin typeface="+mj-lt"/>
                <a:cs typeface="Times New Roman" pitchFamily="18" charset="0"/>
              </a:rPr>
              <a:t>шистосомиаза</a:t>
            </a:r>
            <a:r>
              <a:rPr lang="bg-BG" altLang="en-US" sz="2400" dirty="0">
                <a:latin typeface="+mj-lt"/>
                <a:cs typeface="Times New Roman" pitchFamily="18" charset="0"/>
              </a:rPr>
              <a:t> и тропическа треска.</a:t>
            </a:r>
            <a:endParaRPr lang="bg-BG" altLang="en-US" sz="2400" dirty="0">
              <a:latin typeface="+mj-lt"/>
            </a:endParaRPr>
          </a:p>
        </p:txBody>
      </p:sp>
      <p:sp>
        <p:nvSpPr>
          <p:cNvPr id="5" name="Rectangle 4"/>
          <p:cNvSpPr/>
          <p:nvPr/>
        </p:nvSpPr>
        <p:spPr>
          <a:xfrm>
            <a:off x="539582" y="4077072"/>
            <a:ext cx="8051633" cy="1569660"/>
          </a:xfrm>
          <a:prstGeom prst="rect">
            <a:avLst/>
          </a:prstGeom>
        </p:spPr>
        <p:txBody>
          <a:bodyPr wrap="square">
            <a:spAutoFit/>
          </a:bodyPr>
          <a:lstStyle/>
          <a:p>
            <a:pPr lvl="0"/>
            <a:r>
              <a:rPr lang="bg-BG" altLang="en-US" sz="2400" dirty="0" smtClean="0">
                <a:latin typeface="+mj-lt"/>
                <a:cs typeface="Times New Roman" pitchFamily="18" charset="0"/>
              </a:rPr>
              <a:t>7. Мерките </a:t>
            </a:r>
            <a:r>
              <a:rPr lang="bg-BG" altLang="en-US" sz="2400" dirty="0">
                <a:latin typeface="+mj-lt"/>
                <a:cs typeface="Times New Roman" pitchFamily="18" charset="0"/>
              </a:rPr>
              <a:t>за подобряване на снабдяването с вода, добри хигиенни условия и лична хигиена повишават устойчивостта на околната среда, особено когато те се провеждат на ниво на общността.</a:t>
            </a:r>
            <a:endParaRPr lang="bg-BG" altLang="en-US" sz="2400" dirty="0">
              <a:latin typeface="+mj-lt"/>
            </a:endParaRPr>
          </a:p>
        </p:txBody>
      </p:sp>
      <p:sp>
        <p:nvSpPr>
          <p:cNvPr id="6" name="Rectangle 5"/>
          <p:cNvSpPr/>
          <p:nvPr/>
        </p:nvSpPr>
        <p:spPr>
          <a:xfrm>
            <a:off x="539552" y="692696"/>
            <a:ext cx="8051664" cy="1200329"/>
          </a:xfrm>
          <a:prstGeom prst="rect">
            <a:avLst/>
          </a:prstGeom>
        </p:spPr>
        <p:txBody>
          <a:bodyPr wrap="square">
            <a:spAutoFit/>
          </a:bodyPr>
          <a:lstStyle/>
          <a:p>
            <a:pPr lvl="0"/>
            <a:r>
              <a:rPr lang="bg-BG" altLang="en-US" sz="2400" dirty="0">
                <a:latin typeface="+mj-lt"/>
                <a:cs typeface="Times New Roman" pitchFamily="18" charset="0"/>
              </a:rPr>
              <a:t>5. </a:t>
            </a:r>
            <a:r>
              <a:rPr lang="bg-BG" altLang="en-US" sz="2400" dirty="0" err="1">
                <a:latin typeface="+mj-lt"/>
                <a:cs typeface="Times New Roman" pitchFamily="18" charset="0"/>
              </a:rPr>
              <a:t>Диарийните</a:t>
            </a:r>
            <a:r>
              <a:rPr lang="bg-BG" altLang="en-US" sz="2400" dirty="0">
                <a:latin typeface="+mj-lt"/>
                <a:cs typeface="Times New Roman" pitchFamily="18" charset="0"/>
              </a:rPr>
              <a:t> заболявания, свързани с лоши хигиенни условия и небезопасна вода, могат да увредят хранителния статус на майката.</a:t>
            </a:r>
            <a:endParaRPr lang="bg-BG" altLang="en-US" sz="2400" dirty="0">
              <a:latin typeface="+mj-lt"/>
            </a:endParaRPr>
          </a:p>
        </p:txBody>
      </p:sp>
    </p:spTree>
    <p:extLst>
      <p:ext uri="{BB962C8B-B14F-4D97-AF65-F5344CB8AC3E}">
        <p14:creationId xmlns:p14="http://schemas.microsoft.com/office/powerpoint/2010/main" val="4116478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6034087"/>
          </a:xfrm>
        </p:spPr>
        <p:txBody>
          <a:bodyPr/>
          <a:lstStyle/>
          <a:p>
            <a:pPr eaLnBrk="1" hangingPunct="1"/>
            <a:r>
              <a:rPr lang="bg-BG" altLang="en-US" sz="3600" b="1" dirty="0" smtClean="0">
                <a:solidFill>
                  <a:srgbClr val="FF0000"/>
                </a:solidFill>
              </a:rPr>
              <a:t>5. Основни здравни тежести, причинени от фактори на околната среда</a:t>
            </a:r>
            <a:r>
              <a:rPr lang="bg-BG" altLang="en-US" sz="3600" dirty="0" smtClean="0"/>
              <a:t> </a:t>
            </a:r>
            <a:endParaRPr lang="en-US" altLang="en-US" sz="3600" dirty="0" smtClean="0"/>
          </a:p>
        </p:txBody>
      </p:sp>
      <p:sp>
        <p:nvSpPr>
          <p:cNvPr id="2" name="Date Placeholder 1"/>
          <p:cNvSpPr>
            <a:spLocks noGrp="1"/>
          </p:cNvSpPr>
          <p:nvPr>
            <p:ph type="dt" sz="half" idx="10"/>
          </p:nvPr>
        </p:nvSpPr>
        <p:spPr/>
        <p:txBody>
          <a:bodyPr/>
          <a:lstStyle/>
          <a:p>
            <a:pPr>
              <a:defRPr/>
            </a:pPr>
            <a:fld id="{C6A8AEB3-9A87-42CE-9B21-90E7325106D0}"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17</a:t>
            </a:fld>
            <a:endParaRPr lang="en-US"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68" name="Group 40"/>
          <p:cNvGraphicFramePr>
            <a:graphicFrameLocks noGrp="1"/>
          </p:cNvGraphicFramePr>
          <p:nvPr>
            <p:extLst>
              <p:ext uri="{D42A27DB-BD31-4B8C-83A1-F6EECF244321}">
                <p14:modId xmlns:p14="http://schemas.microsoft.com/office/powerpoint/2010/main" val="1191447717"/>
              </p:ext>
            </p:extLst>
          </p:nvPr>
        </p:nvGraphicFramePr>
        <p:xfrm>
          <a:off x="323528" y="332656"/>
          <a:ext cx="8424167" cy="5848687"/>
        </p:xfrm>
        <a:graphic>
          <a:graphicData uri="http://schemas.openxmlformats.org/drawingml/2006/table">
            <a:tbl>
              <a:tblPr/>
              <a:tblGrid>
                <a:gridCol w="4212905"/>
                <a:gridCol w="4211262"/>
              </a:tblGrid>
              <a:tr h="82296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400" b="1" i="0" u="none" strike="noStrike" cap="none" normalizeH="0" baseline="0" dirty="0" smtClean="0">
                          <a:ln>
                            <a:noFill/>
                          </a:ln>
                          <a:solidFill>
                            <a:srgbClr val="C00000"/>
                          </a:solidFill>
                          <a:effectLst/>
                          <a:latin typeface="+mj-lt"/>
                          <a:cs typeface="Times New Roman" pitchFamily="18" charset="0"/>
                        </a:rPr>
                        <a:t>Основни детерминанти</a:t>
                      </a:r>
                      <a:endParaRPr kumimoji="0" lang="bg-BG" altLang="en-US" sz="2400" b="0" i="0" u="none" strike="noStrike" cap="none" normalizeH="0" baseline="0" dirty="0" smtClean="0">
                        <a:ln>
                          <a:noFill/>
                        </a:ln>
                        <a:solidFill>
                          <a:srgbClr val="C00000"/>
                        </a:solidFill>
                        <a:effectLst/>
                        <a:latin typeface="+mj-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400" b="1" i="0" u="none" strike="noStrike" cap="none" normalizeH="0" baseline="0" dirty="0" smtClean="0">
                          <a:ln>
                            <a:noFill/>
                          </a:ln>
                          <a:solidFill>
                            <a:srgbClr val="C00000"/>
                          </a:solidFill>
                          <a:effectLst/>
                          <a:latin typeface="+mj-lt"/>
                          <a:cs typeface="Times New Roman" pitchFamily="18" charset="0"/>
                        </a:rPr>
                        <a:t>Негативни здравни последици</a:t>
                      </a:r>
                      <a:endParaRPr kumimoji="0" lang="bg-BG" altLang="en-US" sz="2400" b="0" i="0" u="none" strike="noStrike" cap="none" normalizeH="0" baseline="0" dirty="0" smtClean="0">
                        <a:ln>
                          <a:noFill/>
                        </a:ln>
                        <a:solidFill>
                          <a:srgbClr val="C00000"/>
                        </a:solidFill>
                        <a:effectLst/>
                        <a:latin typeface="+mj-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5167">
                <a:tc grid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400" b="1" i="0" u="none" strike="noStrike" cap="none" normalizeH="0" baseline="0" dirty="0" smtClean="0">
                          <a:ln>
                            <a:noFill/>
                          </a:ln>
                          <a:solidFill>
                            <a:srgbClr val="C00000"/>
                          </a:solidFill>
                          <a:effectLst/>
                          <a:latin typeface="+mj-lt"/>
                          <a:cs typeface="Times New Roman" pitchFamily="18" charset="0"/>
                        </a:rPr>
                        <a:t>На ниво на домакинството</a:t>
                      </a:r>
                      <a:endParaRPr kumimoji="0" lang="bg-BG" altLang="en-US" sz="2400" b="0" i="0" u="none" strike="noStrike" cap="none" normalizeH="0" baseline="0" dirty="0" smtClean="0">
                        <a:ln>
                          <a:noFill/>
                        </a:ln>
                        <a:solidFill>
                          <a:srgbClr val="C00000"/>
                        </a:solidFill>
                        <a:effectLst/>
                        <a:latin typeface="+mj-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749039">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400" b="0" i="0" u="none" strike="noStrike" cap="none" normalizeH="0" baseline="0" dirty="0" smtClean="0">
                          <a:ln>
                            <a:noFill/>
                          </a:ln>
                          <a:solidFill>
                            <a:srgbClr val="0070C0"/>
                          </a:solidFill>
                          <a:effectLst/>
                          <a:latin typeface="+mj-lt"/>
                          <a:cs typeface="Times New Roman" pitchFamily="18" charset="0"/>
                        </a:rPr>
                        <a:t>- Небезопасна вода, неподходяща канализация, изхвърляне на твърди отпадъци, лоши хигиенни условия.</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rgbClr val="0070C0"/>
                        </a:solidFill>
                        <a:effectLst/>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g-BG" altLang="en-US" sz="2400" b="0" i="0" u="none" strike="noStrike" cap="none" normalizeH="0" baseline="0" dirty="0" smtClean="0">
                          <a:ln>
                            <a:noFill/>
                          </a:ln>
                          <a:solidFill>
                            <a:srgbClr val="0070C0"/>
                          </a:solidFill>
                          <a:effectLst/>
                          <a:latin typeface="+mj-lt"/>
                          <a:cs typeface="Times New Roman" pitchFamily="18" charset="0"/>
                        </a:rPr>
                        <a:t>- Пренаселени жилища и лоша вентилация на дима.</a:t>
                      </a:r>
                    </a:p>
                    <a:p>
                      <a:pPr marL="0" marR="0" lvl="0" indent="0" algn="l" defTabSz="914400" rtl="0" eaLnBrk="0" fontAlgn="base" latinLnBrk="0" hangingPunct="0">
                        <a:lnSpc>
                          <a:spcPct val="100000"/>
                        </a:lnSpc>
                        <a:spcBef>
                          <a:spcPct val="0"/>
                        </a:spcBef>
                        <a:spcAft>
                          <a:spcPct val="0"/>
                        </a:spcAft>
                        <a:buClrTx/>
                        <a:buSzTx/>
                        <a:buFontTx/>
                        <a:buNone/>
                        <a:tabLst/>
                      </a:pPr>
                      <a:r>
                        <a:rPr kumimoji="0" lang="bg-BG" altLang="en-US" sz="2400" b="0" i="0" u="none" strike="noStrike" cap="none" normalizeH="0" baseline="0" dirty="0" smtClean="0">
                          <a:ln>
                            <a:noFill/>
                          </a:ln>
                          <a:solidFill>
                            <a:srgbClr val="0070C0"/>
                          </a:solidFill>
                          <a:effectLst/>
                          <a:latin typeface="+mj-lt"/>
                          <a:cs typeface="Times New Roman" pitchFamily="18" charset="0"/>
                        </a:rPr>
                        <a:t> </a:t>
                      </a:r>
                      <a:endParaRPr kumimoji="0" lang="en-US" altLang="en-US" sz="2400" b="0" i="0" u="none" strike="noStrike" cap="none" normalizeH="0" baseline="0" dirty="0" smtClean="0">
                        <a:ln>
                          <a:noFill/>
                        </a:ln>
                        <a:solidFill>
                          <a:srgbClr val="0070C0"/>
                        </a:solidFill>
                        <a:effectLst/>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g-BG" altLang="en-US" sz="2400" b="0" i="0" u="none" strike="noStrike" cap="none" normalizeH="0" baseline="0" dirty="0" smtClean="0">
                          <a:ln>
                            <a:noFill/>
                          </a:ln>
                          <a:solidFill>
                            <a:srgbClr val="0070C0"/>
                          </a:solidFill>
                          <a:effectLst/>
                          <a:latin typeface="+mj-lt"/>
                          <a:cs typeface="Times New Roman" pitchFamily="18" charset="0"/>
                        </a:rPr>
                        <a:t>- Експозиция на естествено срещащи се токсични субстанции. </a:t>
                      </a:r>
                      <a:endParaRPr kumimoji="0" lang="bg-BG" altLang="en-US" sz="2400" b="0" i="0" u="none" strike="noStrike" cap="none" normalizeH="0" baseline="0" dirty="0" smtClean="0">
                        <a:ln>
                          <a:noFill/>
                        </a:ln>
                        <a:solidFill>
                          <a:srgbClr val="0070C0"/>
                        </a:solidFill>
                        <a:effectLst/>
                        <a:latin typeface="+mj-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400" b="0" i="0" u="none" strike="noStrike" cap="none" normalizeH="0" baseline="0" dirty="0" err="1" smtClean="0">
                          <a:ln>
                            <a:noFill/>
                          </a:ln>
                          <a:solidFill>
                            <a:schemeClr val="tx1"/>
                          </a:solidFill>
                          <a:effectLst/>
                          <a:latin typeface="+mj-lt"/>
                          <a:cs typeface="Times New Roman" pitchFamily="18" charset="0"/>
                        </a:rPr>
                        <a:t>Диарийни</a:t>
                      </a:r>
                      <a:r>
                        <a:rPr kumimoji="0" lang="bg-BG" altLang="en-US" sz="2400" b="0" i="0" u="none" strike="noStrike" cap="none" normalizeH="0" baseline="0" dirty="0" smtClean="0">
                          <a:ln>
                            <a:noFill/>
                          </a:ln>
                          <a:solidFill>
                            <a:schemeClr val="tx1"/>
                          </a:solidFill>
                          <a:effectLst/>
                          <a:latin typeface="+mj-lt"/>
                          <a:cs typeface="Times New Roman" pitchFamily="18" charset="0"/>
                        </a:rPr>
                        <a:t> заболявания и преносими заразни заболявания, като малария, тропическа треска и др.  </a:t>
                      </a:r>
                      <a:endParaRPr kumimoji="0" lang="en-US" altLang="en-US" sz="2400" b="0" i="0" u="none" strike="noStrike" cap="none" normalizeH="0" baseline="0" dirty="0" smtClean="0">
                        <a:ln>
                          <a:noFill/>
                        </a:ln>
                        <a:solidFill>
                          <a:schemeClr val="tx1"/>
                        </a:solidFill>
                        <a:effectLst/>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bg-BG" altLang="en-US" sz="2400" b="0" i="0" u="none" strike="noStrike" cap="none" normalizeH="0" baseline="0" dirty="0" smtClean="0">
                        <a:ln>
                          <a:noFill/>
                        </a:ln>
                        <a:solidFill>
                          <a:schemeClr val="tx1"/>
                        </a:solidFill>
                        <a:effectLst/>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bg-BG" altLang="en-US" sz="2400" b="0" i="0" u="none" strike="noStrike" cap="none" normalizeH="0" baseline="0" dirty="0" smtClean="0">
                        <a:ln>
                          <a:noFill/>
                        </a:ln>
                        <a:solidFill>
                          <a:schemeClr val="tx1"/>
                        </a:solidFill>
                        <a:effectLst/>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g-BG" altLang="en-US" sz="2400" b="0" i="0" u="none" strike="noStrike" cap="none" normalizeH="0" baseline="0" dirty="0" smtClean="0">
                          <a:ln>
                            <a:noFill/>
                          </a:ln>
                          <a:solidFill>
                            <a:schemeClr val="tx1"/>
                          </a:solidFill>
                          <a:effectLst/>
                          <a:latin typeface="+mj-lt"/>
                          <a:cs typeface="Times New Roman" pitchFamily="18" charset="0"/>
                        </a:rPr>
                        <a:t>Респираторни заболявания и рак на белия дроб.</a:t>
                      </a:r>
                      <a:endParaRPr kumimoji="0" lang="en-US" altLang="en-US" sz="2400" b="0" i="0" u="none" strike="noStrike" cap="none" normalizeH="0" baseline="0" dirty="0" smtClean="0">
                        <a:ln>
                          <a:noFill/>
                        </a:ln>
                        <a:solidFill>
                          <a:schemeClr val="tx1"/>
                        </a:solidFill>
                        <a:effectLst/>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bg-BG" altLang="en-US" sz="2400" b="0" i="0" u="none" strike="noStrike" cap="none" normalizeH="0" baseline="0" dirty="0" smtClean="0">
                        <a:ln>
                          <a:noFill/>
                        </a:ln>
                        <a:solidFill>
                          <a:schemeClr val="tx1"/>
                        </a:solidFill>
                        <a:effectLst/>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g-BG" altLang="en-US" sz="2400" b="0" i="0" u="none" strike="noStrike" cap="none" normalizeH="0" baseline="0" dirty="0" smtClean="0">
                          <a:ln>
                            <a:noFill/>
                          </a:ln>
                          <a:solidFill>
                            <a:schemeClr val="tx1"/>
                          </a:solidFill>
                          <a:effectLst/>
                          <a:latin typeface="+mj-lt"/>
                          <a:cs typeface="Times New Roman" pitchFamily="18" charset="0"/>
                        </a:rPr>
                        <a:t>Отравяния от арсен, манган и  </a:t>
                      </a:r>
                      <a:r>
                        <a:rPr kumimoji="0" lang="bg-BG" altLang="en-US" sz="2400" b="0" i="0" u="none" strike="noStrike" cap="none" normalizeH="0" baseline="0" dirty="0" err="1" smtClean="0">
                          <a:ln>
                            <a:noFill/>
                          </a:ln>
                          <a:solidFill>
                            <a:schemeClr val="tx1"/>
                          </a:solidFill>
                          <a:effectLst/>
                          <a:latin typeface="+mj-lt"/>
                          <a:cs typeface="Times New Roman" pitchFamily="18" charset="0"/>
                        </a:rPr>
                        <a:t>флуориди</a:t>
                      </a:r>
                      <a:r>
                        <a:rPr kumimoji="0" lang="bg-BG" altLang="en-US" sz="2400" b="0" i="0" u="none" strike="noStrike" cap="none" normalizeH="0" baseline="0" dirty="0" smtClean="0">
                          <a:ln>
                            <a:noFill/>
                          </a:ln>
                          <a:solidFill>
                            <a:schemeClr val="tx1"/>
                          </a:solidFill>
                          <a:effectLst/>
                          <a:latin typeface="+mj-lt"/>
                          <a:cs typeface="Times New Roman" pitchFamily="18" charset="0"/>
                        </a:rPr>
                        <a:t>.</a:t>
                      </a:r>
                      <a:endParaRPr kumimoji="0" lang="bg-BG" altLang="en-US" sz="2400" b="0" i="0" u="none" strike="noStrike" cap="none" normalizeH="0" baseline="0" dirty="0" smtClean="0">
                        <a:ln>
                          <a:noFill/>
                        </a:ln>
                        <a:solidFill>
                          <a:schemeClr val="tx1"/>
                        </a:solidFill>
                        <a:effectLst/>
                        <a:latin typeface="+mj-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fld id="{9113E28A-F90A-48B4-8EE7-B0619006960C}"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E1B31EDD-CEE9-4C2D-80B2-6204B7A7A2B6}" type="slidenum">
              <a:rPr lang="en-US" altLang="en-US" smtClean="0"/>
              <a:pPr>
                <a:defRPr/>
              </a:pPr>
              <a:t>18</a:t>
            </a:fld>
            <a:endParaRPr lang="en-US"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77" name="Group 25"/>
          <p:cNvGraphicFramePr>
            <a:graphicFrameLocks noGrp="1"/>
          </p:cNvGraphicFramePr>
          <p:nvPr>
            <p:extLst>
              <p:ext uri="{D42A27DB-BD31-4B8C-83A1-F6EECF244321}">
                <p14:modId xmlns:p14="http://schemas.microsoft.com/office/powerpoint/2010/main" val="3376626592"/>
              </p:ext>
            </p:extLst>
          </p:nvPr>
        </p:nvGraphicFramePr>
        <p:xfrm>
          <a:off x="539750" y="692150"/>
          <a:ext cx="8208714" cy="5433978"/>
        </p:xfrm>
        <a:graphic>
          <a:graphicData uri="http://schemas.openxmlformats.org/drawingml/2006/table">
            <a:tbl>
              <a:tblPr/>
              <a:tblGrid>
                <a:gridCol w="4032250"/>
                <a:gridCol w="4176464"/>
              </a:tblGrid>
              <a:tr h="648618">
                <a:tc grid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800" b="1" i="0" u="none" strike="noStrike" cap="none" normalizeH="0" baseline="0" dirty="0" smtClean="0">
                          <a:ln>
                            <a:noFill/>
                          </a:ln>
                          <a:solidFill>
                            <a:srgbClr val="C00000"/>
                          </a:solidFill>
                          <a:effectLst/>
                          <a:latin typeface="+mj-lt"/>
                          <a:cs typeface="Times New Roman" pitchFamily="18" charset="0"/>
                        </a:rPr>
                        <a:t>На ниво на общността</a:t>
                      </a:r>
                      <a:endParaRPr kumimoji="0" lang="bg-BG" altLang="en-US" sz="2800" b="0" i="0" u="none" strike="noStrike" cap="none" normalizeH="0" baseline="0" dirty="0" smtClean="0">
                        <a:ln>
                          <a:noFill/>
                        </a:ln>
                        <a:solidFill>
                          <a:srgbClr val="C00000"/>
                        </a:solidFill>
                        <a:effectLst/>
                        <a:latin typeface="+mj-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4202112">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800" b="0" i="0" u="none" strike="noStrike" cap="none" normalizeH="0" baseline="0" dirty="0" smtClean="0">
                          <a:ln>
                            <a:noFill/>
                          </a:ln>
                          <a:solidFill>
                            <a:srgbClr val="0070C0"/>
                          </a:solidFill>
                          <a:effectLst/>
                          <a:latin typeface="+mj-lt"/>
                          <a:cs typeface="Times New Roman" pitchFamily="18" charset="0"/>
                        </a:rPr>
                        <a:t>- Лошо управление на ресурсите за водоснабдяване, вкл. лоша канализация.</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800" b="0" i="0" u="none" strike="noStrike" cap="none" normalizeH="0" baseline="0" dirty="0" smtClean="0">
                        <a:ln>
                          <a:noFill/>
                        </a:ln>
                        <a:solidFill>
                          <a:srgbClr val="0070C0"/>
                        </a:solidFill>
                        <a:effectLst/>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g-BG" altLang="en-US" sz="2800" b="0" i="0" u="none" strike="noStrike" cap="none" normalizeH="0" baseline="0" dirty="0" smtClean="0">
                          <a:ln>
                            <a:noFill/>
                          </a:ln>
                          <a:solidFill>
                            <a:srgbClr val="0070C0"/>
                          </a:solidFill>
                          <a:effectLst/>
                          <a:latin typeface="+mj-lt"/>
                          <a:cs typeface="Times New Roman" pitchFamily="18" charset="0"/>
                        </a:rPr>
                        <a:t>- Експозиция на емисии от превозни средства и индустриално замърсяване на въздуха</a:t>
                      </a:r>
                      <a:r>
                        <a:rPr kumimoji="0" lang="en-US" altLang="en-US" sz="2800" b="0" i="0" u="none" strike="noStrike" cap="none" normalizeH="0" baseline="0" dirty="0" smtClean="0">
                          <a:ln>
                            <a:noFill/>
                          </a:ln>
                          <a:solidFill>
                            <a:srgbClr val="0070C0"/>
                          </a:solidFill>
                          <a:effectLst/>
                          <a:latin typeface="+mj-lt"/>
                          <a:cs typeface="Times New Roman" pitchFamily="18" charset="0"/>
                        </a:rPr>
                        <a:t>.</a:t>
                      </a:r>
                      <a:endParaRPr kumimoji="0" lang="bg-BG" altLang="en-US" sz="2800" b="0" i="0" u="none" strike="noStrike" cap="none" normalizeH="0" baseline="0" dirty="0" smtClean="0">
                        <a:ln>
                          <a:noFill/>
                        </a:ln>
                        <a:solidFill>
                          <a:srgbClr val="0070C0"/>
                        </a:solidFill>
                        <a:effectLst/>
                        <a:latin typeface="+mj-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800" b="0" i="0" u="none" strike="noStrike" cap="none" normalizeH="0" baseline="0" dirty="0" smtClean="0">
                          <a:ln>
                            <a:noFill/>
                          </a:ln>
                          <a:solidFill>
                            <a:schemeClr val="tx1"/>
                          </a:solidFill>
                          <a:effectLst/>
                          <a:latin typeface="+mj-lt"/>
                          <a:cs typeface="Times New Roman" pitchFamily="18" charset="0"/>
                        </a:rPr>
                        <a:t>- Преносими заразни заболявания, такива като малария и </a:t>
                      </a:r>
                      <a:r>
                        <a:rPr kumimoji="0" lang="bg-BG" altLang="en-US" sz="2800" b="0" i="0" u="none" strike="noStrike" cap="none" normalizeH="0" baseline="0" dirty="0" err="1" smtClean="0">
                          <a:ln>
                            <a:noFill/>
                          </a:ln>
                          <a:solidFill>
                            <a:schemeClr val="tx1"/>
                          </a:solidFill>
                          <a:effectLst/>
                          <a:latin typeface="+mj-lt"/>
                          <a:cs typeface="Times New Roman" pitchFamily="18" charset="0"/>
                        </a:rPr>
                        <a:t>шистосомиаза</a:t>
                      </a:r>
                      <a:r>
                        <a:rPr kumimoji="0" lang="bg-BG" altLang="en-US" sz="2800" b="0" i="0" u="none" strike="noStrike" cap="none" normalizeH="0" baseline="0" dirty="0" smtClean="0">
                          <a:ln>
                            <a:noFill/>
                          </a:ln>
                          <a:solidFill>
                            <a:schemeClr val="tx1"/>
                          </a:solidFill>
                          <a:effectLst/>
                          <a:latin typeface="+mj-lt"/>
                          <a:cs typeface="Times New Roman" pitchFamily="18" charset="0"/>
                        </a:rPr>
                        <a:t>.</a:t>
                      </a:r>
                      <a:endParaRPr kumimoji="0" lang="en-US" altLang="en-US" sz="2800" b="0" i="0" u="none" strike="noStrike" cap="none" normalizeH="0" baseline="0" dirty="0" smtClean="0">
                        <a:ln>
                          <a:noFill/>
                        </a:ln>
                        <a:solidFill>
                          <a:schemeClr val="tx1"/>
                        </a:solidFill>
                        <a:effectLst/>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bg-BG" altLang="en-US" sz="2800" b="0" i="0" u="none" strike="noStrike" cap="none" normalizeH="0" baseline="0" dirty="0" smtClean="0">
                        <a:ln>
                          <a:noFill/>
                        </a:ln>
                        <a:solidFill>
                          <a:schemeClr val="tx1"/>
                        </a:solidFill>
                        <a:effectLst/>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bg-BG" altLang="en-US" sz="2800" b="0" i="0" u="none" strike="noStrike" cap="none" normalizeH="0" baseline="0" dirty="0" smtClean="0">
                        <a:ln>
                          <a:noFill/>
                        </a:ln>
                        <a:solidFill>
                          <a:schemeClr val="tx1"/>
                        </a:solidFill>
                        <a:effectLst/>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g-BG" altLang="en-US" sz="2800" b="0" i="0" u="none" strike="noStrike" cap="none" normalizeH="0" baseline="0" dirty="0" smtClean="0">
                          <a:ln>
                            <a:noFill/>
                          </a:ln>
                          <a:solidFill>
                            <a:schemeClr val="tx1"/>
                          </a:solidFill>
                          <a:effectLst/>
                          <a:latin typeface="+mj-lt"/>
                          <a:cs typeface="Times New Roman" pitchFamily="18" charset="0"/>
                        </a:rPr>
                        <a:t>- Респираторни заболявания, някои ракови заболявания и намален IQ при децата.</a:t>
                      </a:r>
                      <a:endParaRPr kumimoji="0" lang="bg-BG" altLang="en-US" sz="2800" b="0" i="0" u="none" strike="noStrike" cap="none" normalizeH="0" baseline="0" dirty="0" smtClean="0">
                        <a:ln>
                          <a:noFill/>
                        </a:ln>
                        <a:solidFill>
                          <a:schemeClr val="tx1"/>
                        </a:solidFill>
                        <a:effectLst/>
                        <a:latin typeface="+mj-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fld id="{58229699-2969-49DC-9F46-A7C1AE88040A}"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E1B31EDD-CEE9-4C2D-80B2-6204B7A7A2B6}" type="slidenum">
              <a:rPr lang="en-US" altLang="en-US" smtClean="0"/>
              <a:pPr>
                <a:defRPr/>
              </a:pPr>
              <a:t>19</a:t>
            </a:fld>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457200" y="274638"/>
            <a:ext cx="8229600" cy="6034087"/>
          </a:xfrm>
        </p:spPr>
        <p:txBody>
          <a:bodyPr/>
          <a:lstStyle/>
          <a:p>
            <a:pPr eaLnBrk="1" hangingPunct="1"/>
            <a:r>
              <a:rPr lang="bg-BG" altLang="en-US" b="1" dirty="0" smtClean="0">
                <a:solidFill>
                  <a:srgbClr val="FF0000"/>
                </a:solidFill>
              </a:rPr>
              <a:t>1. Значимост на факторите от околната среда за глобалното здраве</a:t>
            </a:r>
            <a:endParaRPr lang="en-US" altLang="en-US" b="1" dirty="0" smtClean="0">
              <a:solidFill>
                <a:srgbClr val="FF0000"/>
              </a:solidFill>
            </a:endParaRPr>
          </a:p>
        </p:txBody>
      </p:sp>
      <p:sp>
        <p:nvSpPr>
          <p:cNvPr id="2" name="Date Placeholder 1"/>
          <p:cNvSpPr>
            <a:spLocks noGrp="1"/>
          </p:cNvSpPr>
          <p:nvPr>
            <p:ph type="dt" sz="half" idx="10"/>
          </p:nvPr>
        </p:nvSpPr>
        <p:spPr/>
        <p:txBody>
          <a:bodyPr/>
          <a:lstStyle/>
          <a:p>
            <a:pPr>
              <a:defRPr/>
            </a:pPr>
            <a:fld id="{6954AE75-F58F-4D91-AA04-D8404AA4F936}"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605" name="Group 29"/>
          <p:cNvGraphicFramePr>
            <a:graphicFrameLocks noGrp="1"/>
          </p:cNvGraphicFramePr>
          <p:nvPr>
            <p:extLst>
              <p:ext uri="{D42A27DB-BD31-4B8C-83A1-F6EECF244321}">
                <p14:modId xmlns:p14="http://schemas.microsoft.com/office/powerpoint/2010/main" val="215633060"/>
              </p:ext>
            </p:extLst>
          </p:nvPr>
        </p:nvGraphicFramePr>
        <p:xfrm>
          <a:off x="467544" y="260648"/>
          <a:ext cx="8137525" cy="5669280"/>
        </p:xfrm>
        <a:graphic>
          <a:graphicData uri="http://schemas.openxmlformats.org/drawingml/2006/table">
            <a:tbl>
              <a:tblPr/>
              <a:tblGrid>
                <a:gridCol w="3384550"/>
                <a:gridCol w="4752975"/>
              </a:tblGrid>
              <a:tr h="431453">
                <a:tc grid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400" b="1" i="0" u="none" strike="noStrike" cap="none" normalizeH="0" baseline="0" dirty="0" smtClean="0">
                          <a:ln>
                            <a:noFill/>
                          </a:ln>
                          <a:solidFill>
                            <a:srgbClr val="FF0000"/>
                          </a:solidFill>
                          <a:effectLst/>
                          <a:latin typeface="+mj-lt"/>
                          <a:cs typeface="Times New Roman" pitchFamily="18" charset="0"/>
                        </a:rPr>
                        <a:t>На глобално ниво</a:t>
                      </a:r>
                      <a:endParaRPr kumimoji="0" lang="bg-BG" altLang="en-US" sz="2400" b="0" i="0" u="none" strike="noStrike" cap="none" normalizeH="0" baseline="0" dirty="0" smtClean="0">
                        <a:ln>
                          <a:noFill/>
                        </a:ln>
                        <a:solidFill>
                          <a:srgbClr val="FF0000"/>
                        </a:solidFill>
                        <a:effectLst/>
                        <a:latin typeface="+mj-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50244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400" b="0" i="0" u="none" strike="noStrike" cap="none" normalizeH="0" baseline="0" dirty="0" smtClean="0">
                          <a:ln>
                            <a:noFill/>
                          </a:ln>
                          <a:solidFill>
                            <a:srgbClr val="0070C0"/>
                          </a:solidFill>
                          <a:effectLst/>
                          <a:latin typeface="+mj-lt"/>
                          <a:cs typeface="Times New Roman" pitchFamily="18" charset="0"/>
                        </a:rPr>
                        <a:t>Климатични промени</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bg-BG" altLang="en-US" sz="2400" b="0" i="0" u="none" strike="noStrike" cap="none" normalizeH="0" baseline="0" dirty="0" smtClean="0">
                        <a:ln>
                          <a:noFill/>
                        </a:ln>
                        <a:solidFill>
                          <a:srgbClr val="0070C0"/>
                        </a:solidFill>
                        <a:effectLst/>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g-BG" altLang="en-US" sz="2400" b="0" i="0" u="none" strike="noStrike" cap="none" normalizeH="0" baseline="0" dirty="0" smtClean="0">
                          <a:ln>
                            <a:noFill/>
                          </a:ln>
                          <a:solidFill>
                            <a:srgbClr val="0070C0"/>
                          </a:solidFill>
                          <a:effectLst/>
                          <a:latin typeface="+mj-lt"/>
                          <a:cs typeface="Times New Roman" pitchFamily="18" charset="0"/>
                        </a:rPr>
                        <a:t>Изчерпване на озоновия слой</a:t>
                      </a:r>
                      <a:endParaRPr kumimoji="0" lang="bg-BG" altLang="en-US" sz="2400" b="0" i="0" u="none" strike="noStrike" cap="none" normalizeH="0" baseline="0" dirty="0" smtClean="0">
                        <a:ln>
                          <a:noFill/>
                        </a:ln>
                        <a:solidFill>
                          <a:srgbClr val="0070C0"/>
                        </a:solidFill>
                        <a:effectLst/>
                        <a:latin typeface="+mj-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altLang="en-US" sz="2400" b="0" i="0" u="none" strike="noStrike" cap="none" normalizeH="0" baseline="0" dirty="0" smtClean="0">
                          <a:ln>
                            <a:noFill/>
                          </a:ln>
                          <a:solidFill>
                            <a:schemeClr val="tx1"/>
                          </a:solidFill>
                          <a:effectLst/>
                          <a:latin typeface="+mj-lt"/>
                          <a:cs typeface="Times New Roman" pitchFamily="18" charset="0"/>
                        </a:rPr>
                        <a:t>- Травми/</a:t>
                      </a:r>
                      <a:r>
                        <a:rPr kumimoji="0" lang="bg-BG" altLang="en-US" sz="2400" b="0" i="0" u="none" strike="noStrike" cap="none" normalizeH="0" baseline="0" dirty="0" err="1" smtClean="0">
                          <a:ln>
                            <a:noFill/>
                          </a:ln>
                          <a:solidFill>
                            <a:schemeClr val="tx1"/>
                          </a:solidFill>
                          <a:effectLst/>
                          <a:latin typeface="+mj-lt"/>
                          <a:cs typeface="Times New Roman" pitchFamily="18" charset="0"/>
                        </a:rPr>
                        <a:t>умирания</a:t>
                      </a:r>
                      <a:r>
                        <a:rPr kumimoji="0" lang="bg-BG" altLang="en-US" sz="2400" b="0" i="0" u="none" strike="noStrike" cap="none" normalizeH="0" baseline="0" dirty="0" smtClean="0">
                          <a:ln>
                            <a:noFill/>
                          </a:ln>
                          <a:solidFill>
                            <a:schemeClr val="tx1"/>
                          </a:solidFill>
                          <a:effectLst/>
                          <a:latin typeface="+mj-lt"/>
                          <a:cs typeface="Times New Roman" pitchFamily="18" charset="0"/>
                        </a:rPr>
                        <a:t> от екстремални горещини/студ, бури, наводнения и пожари.</a:t>
                      </a:r>
                    </a:p>
                    <a:p>
                      <a:pPr marL="0" marR="0" lvl="0" indent="0" algn="l" defTabSz="914400" rtl="0" eaLnBrk="0" fontAlgn="base" latinLnBrk="0" hangingPunct="0">
                        <a:lnSpc>
                          <a:spcPct val="100000"/>
                        </a:lnSpc>
                        <a:spcBef>
                          <a:spcPct val="0"/>
                        </a:spcBef>
                        <a:spcAft>
                          <a:spcPct val="0"/>
                        </a:spcAft>
                        <a:buClrTx/>
                        <a:buSzTx/>
                        <a:buFontTx/>
                        <a:buNone/>
                        <a:tabLst/>
                      </a:pPr>
                      <a:r>
                        <a:rPr kumimoji="0" lang="bg-BG" altLang="en-US" sz="2400" b="0" i="0" u="none" strike="noStrike" cap="none" normalizeH="0" baseline="0" dirty="0" smtClean="0">
                          <a:ln>
                            <a:noFill/>
                          </a:ln>
                          <a:solidFill>
                            <a:schemeClr val="tx1"/>
                          </a:solidFill>
                          <a:effectLst/>
                          <a:latin typeface="+mj-lt"/>
                          <a:cs typeface="Times New Roman" pitchFamily="18" charset="0"/>
                        </a:rPr>
                        <a:t>- Непреки ефекти: разпространение на преносими заболявания</a:t>
                      </a:r>
                      <a:endParaRPr kumimoji="0" lang="en-US" altLang="en-US" sz="2400" b="0" i="0" u="none" strike="noStrike" cap="none" normalizeH="0" baseline="0" dirty="0" smtClean="0">
                        <a:ln>
                          <a:noFill/>
                        </a:ln>
                        <a:solidFill>
                          <a:schemeClr val="tx1"/>
                        </a:solidFill>
                        <a:effectLst/>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g-BG" altLang="en-US" sz="2400" b="0" i="0" u="none" strike="noStrike" cap="none" normalizeH="0" baseline="0" dirty="0" smtClean="0">
                          <a:ln>
                            <a:noFill/>
                          </a:ln>
                          <a:solidFill>
                            <a:schemeClr val="tx1"/>
                          </a:solidFill>
                          <a:effectLst/>
                          <a:latin typeface="+mj-lt"/>
                          <a:cs typeface="Times New Roman" pitchFamily="18" charset="0"/>
                        </a:rPr>
                        <a:t>- Утежняване на респираторните заболявания, дислокация на населението, замърсяване на водата от високо морско ниво и др.</a:t>
                      </a:r>
                      <a:endParaRPr kumimoji="0" lang="en-US" altLang="en-US" sz="2400" b="0" i="0" u="none" strike="noStrike" cap="none" normalizeH="0" baseline="0" dirty="0" smtClean="0">
                        <a:ln>
                          <a:noFill/>
                        </a:ln>
                        <a:solidFill>
                          <a:schemeClr val="tx1"/>
                        </a:solidFill>
                        <a:effectLst/>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g-BG" altLang="en-US" sz="2400" b="0" i="0" u="none" strike="noStrike" cap="none" normalizeH="0" baseline="0" dirty="0" smtClean="0">
                          <a:ln>
                            <a:noFill/>
                          </a:ln>
                          <a:solidFill>
                            <a:schemeClr val="tx1"/>
                          </a:solidFill>
                          <a:effectLst/>
                          <a:latin typeface="+mj-lt"/>
                          <a:cs typeface="Times New Roman" pitchFamily="18" charset="0"/>
                        </a:rPr>
                        <a:t>- Рак на кожата, катаракти</a:t>
                      </a:r>
                      <a:endParaRPr kumimoji="0" lang="en-US" altLang="en-US" sz="2400" b="0" i="0" u="none" strike="noStrike" cap="none" normalizeH="0" baseline="0" dirty="0" smtClean="0">
                        <a:ln>
                          <a:noFill/>
                        </a:ln>
                        <a:solidFill>
                          <a:schemeClr val="tx1"/>
                        </a:solidFill>
                        <a:effectLst/>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g-BG" altLang="en-US" sz="2400" b="0" i="0" u="none" strike="noStrike" cap="none" normalizeH="0" baseline="0" dirty="0" smtClean="0">
                          <a:ln>
                            <a:noFill/>
                          </a:ln>
                          <a:solidFill>
                            <a:schemeClr val="tx1"/>
                          </a:solidFill>
                          <a:effectLst/>
                          <a:latin typeface="+mj-lt"/>
                          <a:cs typeface="Times New Roman" pitchFamily="18" charset="0"/>
                        </a:rPr>
                        <a:t>- Влошаване на производството на храни и др.</a:t>
                      </a:r>
                      <a:endParaRPr kumimoji="0" lang="bg-BG" altLang="en-US" sz="2400" b="0" i="0" u="none" strike="noStrike" cap="none" normalizeH="0" baseline="0" dirty="0" smtClean="0">
                        <a:ln>
                          <a:noFill/>
                        </a:ln>
                        <a:solidFill>
                          <a:schemeClr val="tx1"/>
                        </a:solidFill>
                        <a:effectLst/>
                        <a:latin typeface="+mj-lt"/>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fld id="{072A6882-B487-4AF4-8990-1FE8FB2F2E9C}"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E1B31EDD-CEE9-4C2D-80B2-6204B7A7A2B6}" type="slidenum">
              <a:rPr lang="en-US" altLang="en-US" smtClean="0"/>
              <a:pPr>
                <a:defRPr/>
              </a:pPr>
              <a:t>20</a:t>
            </a:fld>
            <a:endParaRPr lang="en-US"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title"/>
          </p:nvPr>
        </p:nvSpPr>
        <p:spPr>
          <a:xfrm>
            <a:off x="457200" y="274638"/>
            <a:ext cx="8229600" cy="5746750"/>
          </a:xfrm>
        </p:spPr>
        <p:txBody>
          <a:bodyPr/>
          <a:lstStyle/>
          <a:p>
            <a:pPr eaLnBrk="1" hangingPunct="1"/>
            <a:r>
              <a:rPr lang="bg-BG" altLang="en-US" sz="4000" b="1" dirty="0" smtClean="0">
                <a:solidFill>
                  <a:srgbClr val="C00000"/>
                </a:solidFill>
              </a:rPr>
              <a:t>10 основни факта на СЗО за климатичните промени и глобалното здраве</a:t>
            </a:r>
            <a:br>
              <a:rPr lang="bg-BG" altLang="en-US" sz="4000" b="1" dirty="0" smtClean="0">
                <a:solidFill>
                  <a:srgbClr val="C00000"/>
                </a:solidFill>
              </a:rPr>
            </a:br>
            <a:endParaRPr lang="en-US" altLang="en-US" sz="4000" b="1" dirty="0" smtClean="0">
              <a:solidFill>
                <a:srgbClr val="C00000"/>
              </a:solidFill>
            </a:endParaRPr>
          </a:p>
        </p:txBody>
      </p:sp>
      <p:sp>
        <p:nvSpPr>
          <p:cNvPr id="2" name="Date Placeholder 1"/>
          <p:cNvSpPr>
            <a:spLocks noGrp="1"/>
          </p:cNvSpPr>
          <p:nvPr>
            <p:ph type="dt" sz="half" idx="10"/>
          </p:nvPr>
        </p:nvSpPr>
        <p:spPr/>
        <p:txBody>
          <a:bodyPr/>
          <a:lstStyle/>
          <a:p>
            <a:pPr>
              <a:defRPr/>
            </a:pPr>
            <a:fld id="{22CB35A6-C788-484B-B71B-CD4996F75BC6}"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21</a:t>
            </a:fld>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title"/>
          </p:nvPr>
        </p:nvSpPr>
        <p:spPr>
          <a:xfrm>
            <a:off x="250825" y="274638"/>
            <a:ext cx="8713788" cy="6034087"/>
          </a:xfrm>
        </p:spPr>
        <p:txBody>
          <a:bodyPr/>
          <a:lstStyle/>
          <a:p>
            <a:pPr algn="l" eaLnBrk="1" hangingPunct="1"/>
            <a:r>
              <a:rPr lang="bg-BG" altLang="en-US" sz="3200" b="1" dirty="0" smtClean="0">
                <a:solidFill>
                  <a:srgbClr val="FF0000"/>
                </a:solidFill>
              </a:rPr>
              <a:t>Факт 1.</a:t>
            </a:r>
            <a:r>
              <a:rPr lang="bg-BG" altLang="en-US" sz="3200" b="1" dirty="0" smtClean="0"/>
              <a:t> </a:t>
            </a:r>
            <a:r>
              <a:rPr lang="bg-BG" altLang="en-US" sz="3200" dirty="0" smtClean="0"/>
              <a:t>През последните 50 години, човешките дейности – най-вече използването на твърди горива – са довели до освобождаване на значителни количества въглероден двуокис и други парникови газове, които влияят върху глобалния климат. Концентрацията му в атмосферата е нараснала повече от 30%. Настъпилите промени довеждат до рискове за здравето – от </a:t>
            </a:r>
            <a:r>
              <a:rPr lang="bg-BG" altLang="en-US" sz="3200" dirty="0" err="1" smtClean="0"/>
              <a:t>умирания</a:t>
            </a:r>
            <a:r>
              <a:rPr lang="bg-BG" altLang="en-US" sz="3200" dirty="0" smtClean="0"/>
              <a:t> при екстремално високи температури до променящи се модели на инфекциозните заболявания.</a:t>
            </a:r>
            <a:r>
              <a:rPr lang="bg-BG" altLang="en-US" sz="3200" b="1" dirty="0" smtClean="0"/>
              <a:t> </a:t>
            </a:r>
            <a:endParaRPr lang="en-US" altLang="en-US" sz="3200" b="1" dirty="0" smtClean="0"/>
          </a:p>
        </p:txBody>
      </p:sp>
      <p:sp>
        <p:nvSpPr>
          <p:cNvPr id="2" name="Date Placeholder 1"/>
          <p:cNvSpPr>
            <a:spLocks noGrp="1"/>
          </p:cNvSpPr>
          <p:nvPr>
            <p:ph type="dt" sz="half" idx="10"/>
          </p:nvPr>
        </p:nvSpPr>
        <p:spPr/>
        <p:txBody>
          <a:bodyPr/>
          <a:lstStyle/>
          <a:p>
            <a:pPr>
              <a:defRPr/>
            </a:pPr>
            <a:fld id="{DA3CB9DE-2E76-4B11-ADE6-82D39E4E9D1D}"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22</a:t>
            </a:fld>
            <a:endParaRPr lang="en-US"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74639"/>
            <a:ext cx="8229600" cy="5674642"/>
          </a:xfrm>
        </p:spPr>
        <p:txBody>
          <a:bodyPr/>
          <a:lstStyle/>
          <a:p>
            <a:pPr algn="l" eaLnBrk="1" hangingPunct="1"/>
            <a:r>
              <a:rPr lang="bg-BG" altLang="en-US" sz="3200" b="1" dirty="0" smtClean="0">
                <a:solidFill>
                  <a:srgbClr val="FF0000"/>
                </a:solidFill>
              </a:rPr>
              <a:t>Факт 2.</a:t>
            </a:r>
            <a:r>
              <a:rPr lang="bg-BG" altLang="en-US" sz="3200" b="1" dirty="0" smtClean="0"/>
              <a:t> </a:t>
            </a:r>
            <a:r>
              <a:rPr lang="bg-BG" altLang="en-US" sz="3200" dirty="0" smtClean="0"/>
              <a:t>Екстремалните прояви на времето (проливни дъждове, наводнения, урагани) излагат здравето на опасност и разрушават собствеността и средствата за преживяване. Приблизително 600 000 </a:t>
            </a:r>
            <a:r>
              <a:rPr lang="bg-BG" altLang="en-US" sz="3200" dirty="0" err="1" smtClean="0"/>
              <a:t>умирания</a:t>
            </a:r>
            <a:r>
              <a:rPr lang="bg-BG" altLang="en-US" sz="3200" dirty="0" smtClean="0"/>
              <a:t> са  настъпили в света от свързани с времето природни бедствия през 1990-те години, като около 95% от тях са били в развиващите се страни. </a:t>
            </a:r>
            <a:endParaRPr lang="en-US" altLang="en-US" sz="3200" dirty="0" smtClean="0"/>
          </a:p>
        </p:txBody>
      </p:sp>
      <p:sp>
        <p:nvSpPr>
          <p:cNvPr id="2" name="Date Placeholder 1"/>
          <p:cNvSpPr>
            <a:spLocks noGrp="1"/>
          </p:cNvSpPr>
          <p:nvPr>
            <p:ph type="dt" sz="half" idx="10"/>
          </p:nvPr>
        </p:nvSpPr>
        <p:spPr/>
        <p:txBody>
          <a:bodyPr/>
          <a:lstStyle/>
          <a:p>
            <a:pPr>
              <a:defRPr/>
            </a:pPr>
            <a:fld id="{754B5BBB-4794-40B7-B7BE-CCC969168AA2}"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23</a:t>
            </a:fld>
            <a:endParaRPr lang="en-US"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51520" y="274638"/>
            <a:ext cx="8712968" cy="6034087"/>
          </a:xfrm>
        </p:spPr>
        <p:txBody>
          <a:bodyPr/>
          <a:lstStyle/>
          <a:p>
            <a:pPr algn="l" eaLnBrk="1" hangingPunct="1"/>
            <a:r>
              <a:rPr lang="bg-BG" altLang="en-US" sz="3200" b="1" dirty="0" smtClean="0">
                <a:solidFill>
                  <a:srgbClr val="FF0000"/>
                </a:solidFill>
              </a:rPr>
              <a:t>Факт 3.</a:t>
            </a:r>
            <a:r>
              <a:rPr lang="bg-BG" altLang="en-US" sz="3200" b="1" dirty="0" smtClean="0"/>
              <a:t> </a:t>
            </a:r>
            <a:r>
              <a:rPr lang="bg-BG" altLang="en-US" sz="3200" dirty="0" smtClean="0"/>
              <a:t>Интензивните краткотрайни колебания в температурите влияят сериозно върху здравето, причинявайки топлинен удар (</a:t>
            </a:r>
            <a:r>
              <a:rPr lang="bg-BG" altLang="en-US" sz="3200" dirty="0" err="1" smtClean="0"/>
              <a:t>хипертермия</a:t>
            </a:r>
            <a:r>
              <a:rPr lang="bg-BG" altLang="en-US" sz="3200" dirty="0" smtClean="0"/>
              <a:t>) или екстремален студ (</a:t>
            </a:r>
            <a:r>
              <a:rPr lang="bg-BG" altLang="en-US" sz="3200" dirty="0" err="1" smtClean="0"/>
              <a:t>хипотермия</a:t>
            </a:r>
            <a:r>
              <a:rPr lang="bg-BG" altLang="en-US" sz="3200" dirty="0" smtClean="0"/>
              <a:t>), и довеждат до нарастване на смъртността от сърдечни или респираторни заболявания. </a:t>
            </a:r>
            <a:br>
              <a:rPr lang="bg-BG" altLang="en-US" sz="3200" dirty="0" smtClean="0"/>
            </a:br>
            <a:r>
              <a:rPr lang="bg-BG" altLang="en-US" sz="3200" b="1" dirty="0">
                <a:solidFill>
                  <a:srgbClr val="FF0000"/>
                </a:solidFill>
              </a:rPr>
              <a:t>Факт 4.</a:t>
            </a:r>
            <a:r>
              <a:rPr lang="bg-BG" altLang="en-US" sz="3200" b="1" dirty="0"/>
              <a:t> </a:t>
            </a:r>
            <a:r>
              <a:rPr lang="bg-BG" altLang="en-US" sz="3200" dirty="0"/>
              <a:t>Нивата на </a:t>
            </a:r>
            <a:r>
              <a:rPr lang="bg-BG" altLang="en-US" sz="3200" dirty="0" err="1"/>
              <a:t>полен</a:t>
            </a:r>
            <a:r>
              <a:rPr lang="bg-BG" altLang="en-US" sz="3200" dirty="0"/>
              <a:t> и на други алергени се повишават при екстремално високи температури.</a:t>
            </a:r>
            <a:r>
              <a:rPr lang="bg-BG" altLang="en-US" sz="3200" b="1" dirty="0"/>
              <a:t> </a:t>
            </a:r>
            <a:r>
              <a:rPr lang="bg-BG" altLang="en-US" sz="3200" dirty="0"/>
              <a:t>Това провокира пристъпи на астма, от която са засегнати около 300 милиона души. </a:t>
            </a:r>
            <a:endParaRPr lang="en-US" altLang="en-US" sz="3200" dirty="0" smtClean="0"/>
          </a:p>
        </p:txBody>
      </p:sp>
      <p:sp>
        <p:nvSpPr>
          <p:cNvPr id="2" name="Date Placeholder 1"/>
          <p:cNvSpPr>
            <a:spLocks noGrp="1"/>
          </p:cNvSpPr>
          <p:nvPr>
            <p:ph type="dt" sz="half" idx="10"/>
          </p:nvPr>
        </p:nvSpPr>
        <p:spPr/>
        <p:txBody>
          <a:bodyPr/>
          <a:lstStyle/>
          <a:p>
            <a:pPr>
              <a:defRPr/>
            </a:pPr>
            <a:fld id="{BA42D0ED-F414-4B5A-B4F5-441FE27BC76F}"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24</a:t>
            </a:fld>
            <a:endParaRPr lang="en-US"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4638"/>
            <a:ext cx="8229600" cy="6034087"/>
          </a:xfrm>
        </p:spPr>
        <p:txBody>
          <a:bodyPr/>
          <a:lstStyle/>
          <a:p>
            <a:pPr algn="l" eaLnBrk="1" hangingPunct="1"/>
            <a:r>
              <a:rPr lang="bg-BG" altLang="en-US" sz="3200" b="1" dirty="0" smtClean="0">
                <a:solidFill>
                  <a:srgbClr val="FF0000"/>
                </a:solidFill>
              </a:rPr>
              <a:t>Факт 5.</a:t>
            </a:r>
            <a:r>
              <a:rPr lang="bg-BG" altLang="en-US" sz="3200" b="1" dirty="0" smtClean="0"/>
              <a:t> </a:t>
            </a:r>
            <a:r>
              <a:rPr lang="bg-BG" altLang="en-US" sz="3200" dirty="0" smtClean="0"/>
              <a:t>Повишаването на</a:t>
            </a:r>
            <a:r>
              <a:rPr lang="bg-BG" altLang="en-US" sz="3200" b="1" dirty="0" smtClean="0"/>
              <a:t> </a:t>
            </a:r>
            <a:r>
              <a:rPr lang="bg-BG" altLang="en-US" sz="3200" dirty="0" smtClean="0"/>
              <a:t>морските нива в резултат от глобалното затопляне повишава риска от крайбрежни наводнения и може да причини преместване на населението. Над половината от световното население днес живее в пределите на 60 км от бреговите линии. Наводненията могат пряко да предизвикат наранявания и </a:t>
            </a:r>
            <a:r>
              <a:rPr lang="bg-BG" altLang="en-US" sz="3200" dirty="0" err="1" smtClean="0"/>
              <a:t>умирания</a:t>
            </a:r>
            <a:r>
              <a:rPr lang="bg-BG" altLang="en-US" sz="3200" dirty="0" smtClean="0"/>
              <a:t> и повишаване на рисковете за заразяване със заболявания, предавани чрез водата и чрез водни преносители. </a:t>
            </a:r>
            <a:endParaRPr lang="en-US" altLang="en-US" sz="3200" dirty="0" smtClean="0"/>
          </a:p>
        </p:txBody>
      </p:sp>
      <p:sp>
        <p:nvSpPr>
          <p:cNvPr id="2" name="Date Placeholder 1"/>
          <p:cNvSpPr>
            <a:spLocks noGrp="1"/>
          </p:cNvSpPr>
          <p:nvPr>
            <p:ph type="dt" sz="half" idx="10"/>
          </p:nvPr>
        </p:nvSpPr>
        <p:spPr/>
        <p:txBody>
          <a:bodyPr/>
          <a:lstStyle/>
          <a:p>
            <a:pPr>
              <a:defRPr/>
            </a:pPr>
            <a:fld id="{67D767E5-93E2-448E-B865-9E1001736A89}"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25</a:t>
            </a:fld>
            <a:endParaRPr lang="en-US"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4638"/>
            <a:ext cx="8229600" cy="6034087"/>
          </a:xfrm>
        </p:spPr>
        <p:txBody>
          <a:bodyPr/>
          <a:lstStyle/>
          <a:p>
            <a:pPr algn="l" eaLnBrk="1" hangingPunct="1"/>
            <a:r>
              <a:rPr lang="bg-BG" altLang="en-US" sz="3200" b="1" dirty="0" smtClean="0">
                <a:solidFill>
                  <a:srgbClr val="FF0000"/>
                </a:solidFill>
              </a:rPr>
              <a:t>Факт 6.</a:t>
            </a:r>
            <a:r>
              <a:rPr lang="bg-BG" altLang="en-US" sz="3200" b="1" dirty="0" smtClean="0"/>
              <a:t> </a:t>
            </a:r>
            <a:r>
              <a:rPr lang="bg-BG" altLang="en-US" sz="3200" dirty="0" smtClean="0"/>
              <a:t>Променящите се модели на валежите</a:t>
            </a:r>
            <a:r>
              <a:rPr lang="bg-BG" altLang="en-US" sz="3200" b="1" dirty="0" smtClean="0"/>
              <a:t> </a:t>
            </a:r>
            <a:r>
              <a:rPr lang="bg-BG" altLang="en-US" sz="3200" dirty="0" smtClean="0"/>
              <a:t>излагат на риск снабдяването с прясна вода. В глобален мащаб, недостигът на вода вече засяга всеки четири от десет души. Това повишава риска от </a:t>
            </a:r>
            <a:r>
              <a:rPr lang="bg-BG" altLang="en-US" sz="3200" dirty="0" err="1" smtClean="0"/>
              <a:t>диарийни</a:t>
            </a:r>
            <a:r>
              <a:rPr lang="bg-BG" altLang="en-US" sz="3200" dirty="0" smtClean="0"/>
              <a:t> заболявания, които убиват над 2 милиона души годишно, както и риска за трахома и други заболявания. </a:t>
            </a:r>
            <a:endParaRPr lang="en-US" altLang="en-US" sz="3200" dirty="0" smtClean="0"/>
          </a:p>
        </p:txBody>
      </p:sp>
      <p:sp>
        <p:nvSpPr>
          <p:cNvPr id="2" name="Date Placeholder 1"/>
          <p:cNvSpPr>
            <a:spLocks noGrp="1"/>
          </p:cNvSpPr>
          <p:nvPr>
            <p:ph type="dt" sz="half" idx="10"/>
          </p:nvPr>
        </p:nvSpPr>
        <p:spPr/>
        <p:txBody>
          <a:bodyPr/>
          <a:lstStyle/>
          <a:p>
            <a:pPr>
              <a:defRPr/>
            </a:pPr>
            <a:fld id="{A0E3BB5A-D97F-49AC-B2CA-2AA3563BC654}"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26</a:t>
            </a:fld>
            <a:endParaRPr lang="en-US"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274638"/>
            <a:ext cx="8229600" cy="6034087"/>
          </a:xfrm>
        </p:spPr>
        <p:txBody>
          <a:bodyPr/>
          <a:lstStyle/>
          <a:p>
            <a:pPr algn="l" eaLnBrk="1" hangingPunct="1"/>
            <a:r>
              <a:rPr lang="bg-BG" altLang="en-US" sz="3200" b="1" dirty="0" smtClean="0">
                <a:solidFill>
                  <a:srgbClr val="FF0000"/>
                </a:solidFill>
              </a:rPr>
              <a:t>Факт 7.</a:t>
            </a:r>
            <a:r>
              <a:rPr lang="bg-BG" altLang="en-US" sz="3200" b="1" dirty="0" smtClean="0"/>
              <a:t> </a:t>
            </a:r>
            <a:r>
              <a:rPr lang="bg-BG" altLang="en-US" sz="3200" dirty="0" smtClean="0"/>
              <a:t>Недостигът на вода</a:t>
            </a:r>
            <a:r>
              <a:rPr lang="bg-BG" altLang="en-US" sz="3200" b="1" dirty="0" smtClean="0"/>
              <a:t> </a:t>
            </a:r>
            <a:r>
              <a:rPr lang="bg-BG" altLang="en-US" sz="3200" dirty="0" smtClean="0"/>
              <a:t>заставя хората да транспортират вода от далечни разстояния и да съхраняват запасите в домовете си. Това води до повишаване на риска от замърсяване на водата и до причиняване на заболявания. </a:t>
            </a:r>
            <a:endParaRPr lang="en-US" altLang="en-US" sz="3200" dirty="0" smtClean="0"/>
          </a:p>
        </p:txBody>
      </p:sp>
      <p:sp>
        <p:nvSpPr>
          <p:cNvPr id="2" name="Date Placeholder 1"/>
          <p:cNvSpPr>
            <a:spLocks noGrp="1"/>
          </p:cNvSpPr>
          <p:nvPr>
            <p:ph type="dt" sz="half" idx="10"/>
          </p:nvPr>
        </p:nvSpPr>
        <p:spPr/>
        <p:txBody>
          <a:bodyPr/>
          <a:lstStyle/>
          <a:p>
            <a:pPr>
              <a:defRPr/>
            </a:pPr>
            <a:fld id="{05CC1BB7-8E35-487E-A17E-0581B5318DBE}"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27</a:t>
            </a:fld>
            <a:endParaRPr lang="en-US"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74638"/>
            <a:ext cx="8229600" cy="6034087"/>
          </a:xfrm>
        </p:spPr>
        <p:txBody>
          <a:bodyPr/>
          <a:lstStyle/>
          <a:p>
            <a:pPr algn="l" eaLnBrk="1" hangingPunct="1"/>
            <a:r>
              <a:rPr lang="bg-BG" altLang="en-US" sz="3200" b="1" dirty="0" smtClean="0">
                <a:solidFill>
                  <a:srgbClr val="FF0000"/>
                </a:solidFill>
              </a:rPr>
              <a:t>Факт 8.</a:t>
            </a:r>
            <a:r>
              <a:rPr lang="bg-BG" altLang="en-US" sz="3200" b="1" dirty="0" smtClean="0"/>
              <a:t> </a:t>
            </a:r>
            <a:r>
              <a:rPr lang="bg-BG" altLang="en-US" sz="3200" dirty="0" smtClean="0"/>
              <a:t>Климатичните условия влияят върху заболяванията, предавани чрез вода или чрез такива преносители като комарите. </a:t>
            </a:r>
            <a:r>
              <a:rPr lang="bg-BG" altLang="en-US" sz="3200" dirty="0" err="1" smtClean="0"/>
              <a:t>Диарийните</a:t>
            </a:r>
            <a:r>
              <a:rPr lang="bg-BG" altLang="en-US" sz="3200" dirty="0" smtClean="0"/>
              <a:t> заболявания, маларията и белтъчното недохранване причиняват над 3 милиона </a:t>
            </a:r>
            <a:r>
              <a:rPr lang="bg-BG" altLang="en-US" sz="3200" dirty="0" err="1" smtClean="0"/>
              <a:t>умирания</a:t>
            </a:r>
            <a:r>
              <a:rPr lang="bg-BG" altLang="en-US" sz="3200" dirty="0" smtClean="0"/>
              <a:t> годишно, една трета от които настъпват в Африка. </a:t>
            </a:r>
            <a:endParaRPr lang="en-US" altLang="en-US" sz="3200" dirty="0" smtClean="0"/>
          </a:p>
        </p:txBody>
      </p:sp>
      <p:sp>
        <p:nvSpPr>
          <p:cNvPr id="2" name="Date Placeholder 1"/>
          <p:cNvSpPr>
            <a:spLocks noGrp="1"/>
          </p:cNvSpPr>
          <p:nvPr>
            <p:ph type="dt" sz="half" idx="10"/>
          </p:nvPr>
        </p:nvSpPr>
        <p:spPr/>
        <p:txBody>
          <a:bodyPr/>
          <a:lstStyle/>
          <a:p>
            <a:pPr>
              <a:defRPr/>
            </a:pPr>
            <a:fld id="{51E87065-31E5-4E72-AD66-67849F5218BE}"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28</a:t>
            </a:fld>
            <a:endParaRPr lang="en-US"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74638"/>
            <a:ext cx="8229600" cy="6034087"/>
          </a:xfrm>
        </p:spPr>
        <p:txBody>
          <a:bodyPr/>
          <a:lstStyle/>
          <a:p>
            <a:pPr algn="l" eaLnBrk="1" hangingPunct="1"/>
            <a:r>
              <a:rPr lang="bg-BG" altLang="en-US" sz="3200" b="1" dirty="0" smtClean="0">
                <a:solidFill>
                  <a:srgbClr val="FF0000"/>
                </a:solidFill>
              </a:rPr>
              <a:t>Факт 9.</a:t>
            </a:r>
            <a:r>
              <a:rPr lang="bg-BG" altLang="en-US" sz="3200" b="1" dirty="0" smtClean="0"/>
              <a:t> </a:t>
            </a:r>
            <a:r>
              <a:rPr lang="bg-BG" altLang="en-US" sz="3200" dirty="0" smtClean="0"/>
              <a:t>Недохранването причинява милиони </a:t>
            </a:r>
            <a:r>
              <a:rPr lang="bg-BG" altLang="en-US" sz="3200" dirty="0" err="1" smtClean="0"/>
              <a:t>умирания</a:t>
            </a:r>
            <a:r>
              <a:rPr lang="bg-BG" altLang="en-US" sz="3200" dirty="0" smtClean="0"/>
              <a:t> годишно от недостиг на </a:t>
            </a:r>
            <a:r>
              <a:rPr lang="bg-BG" altLang="en-US" sz="3200" dirty="0" err="1" smtClean="0"/>
              <a:t>животоподдържащи</a:t>
            </a:r>
            <a:r>
              <a:rPr lang="bg-BG" altLang="en-US" sz="3200" dirty="0" smtClean="0"/>
              <a:t> хранителни елементи и от повишена уязвимост към инфекциозни заболявания като малария, </a:t>
            </a:r>
            <a:r>
              <a:rPr lang="bg-BG" altLang="en-US" sz="3200" dirty="0" err="1" smtClean="0"/>
              <a:t>диарийни</a:t>
            </a:r>
            <a:r>
              <a:rPr lang="bg-BG" altLang="en-US" sz="3200" dirty="0" smtClean="0"/>
              <a:t> заболявания и респираторни заболявания. </a:t>
            </a:r>
            <a:endParaRPr lang="en-US" altLang="en-US" sz="3200" dirty="0" smtClean="0"/>
          </a:p>
        </p:txBody>
      </p:sp>
      <p:sp>
        <p:nvSpPr>
          <p:cNvPr id="2" name="Date Placeholder 1"/>
          <p:cNvSpPr>
            <a:spLocks noGrp="1"/>
          </p:cNvSpPr>
          <p:nvPr>
            <p:ph type="dt" sz="half" idx="10"/>
          </p:nvPr>
        </p:nvSpPr>
        <p:spPr/>
        <p:txBody>
          <a:bodyPr/>
          <a:lstStyle/>
          <a:p>
            <a:pPr>
              <a:defRPr/>
            </a:pPr>
            <a:fld id="{F191D163-1E37-4100-859D-3C6AE25E704F}"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29</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6034087"/>
          </a:xfrm>
        </p:spPr>
        <p:txBody>
          <a:bodyPr/>
          <a:lstStyle/>
          <a:p>
            <a:pPr algn="l" eaLnBrk="1" hangingPunct="1"/>
            <a:r>
              <a:rPr lang="bg-BG" altLang="en-US" sz="3200" dirty="0" smtClean="0"/>
              <a:t>Факторите от околната среда са водещи сред рисковите фактори за глобалната тежест на заболяванията, като особено важни са </a:t>
            </a:r>
            <a:r>
              <a:rPr lang="bg-BG" altLang="en-US" sz="3200" dirty="0" smtClean="0">
                <a:solidFill>
                  <a:srgbClr val="FF0000"/>
                </a:solidFill>
              </a:rPr>
              <a:t>три условия на околната среда</a:t>
            </a:r>
            <a:r>
              <a:rPr lang="bg-BG" altLang="en-US" sz="3200" dirty="0" smtClean="0"/>
              <a:t>:</a:t>
            </a:r>
            <a:r>
              <a:rPr lang="en-US" altLang="en-US" sz="3200" dirty="0" smtClean="0"/>
              <a:t/>
            </a:r>
            <a:br>
              <a:rPr lang="en-US" altLang="en-US" sz="3200" dirty="0" smtClean="0"/>
            </a:br>
            <a:r>
              <a:rPr lang="bg-BG" altLang="en-US" sz="3200" dirty="0" smtClean="0"/>
              <a:t> </a:t>
            </a:r>
            <a:br>
              <a:rPr lang="bg-BG" altLang="en-US" sz="3200" dirty="0" smtClean="0"/>
            </a:br>
            <a:r>
              <a:rPr lang="en-US" altLang="en-US" sz="2800" dirty="0" smtClean="0"/>
              <a:t>1. </a:t>
            </a:r>
            <a:r>
              <a:rPr lang="bg-BG" altLang="en-US" sz="2800" dirty="0" smtClean="0"/>
              <a:t>небезопасна питейна вода;</a:t>
            </a:r>
            <a:r>
              <a:rPr lang="en-US" altLang="en-US" sz="2800" dirty="0" smtClean="0"/>
              <a:t/>
            </a:r>
            <a:br>
              <a:rPr lang="en-US" altLang="en-US" sz="2800" dirty="0" smtClean="0"/>
            </a:br>
            <a:r>
              <a:rPr lang="bg-BG" altLang="en-US" sz="2800" dirty="0" smtClean="0"/>
              <a:t> </a:t>
            </a:r>
            <a:br>
              <a:rPr lang="bg-BG" altLang="en-US" sz="2800" dirty="0" smtClean="0"/>
            </a:br>
            <a:r>
              <a:rPr lang="en-US" altLang="en-US" sz="2800" dirty="0" smtClean="0"/>
              <a:t>2. </a:t>
            </a:r>
            <a:r>
              <a:rPr lang="bg-BG" altLang="en-US" sz="2800" dirty="0" smtClean="0"/>
              <a:t>лоши хигиенни условия и липса на канализация; </a:t>
            </a:r>
            <a:r>
              <a:rPr lang="en-US" altLang="en-US" sz="2800" dirty="0" smtClean="0"/>
              <a:t/>
            </a:r>
            <a:br>
              <a:rPr lang="en-US" altLang="en-US" sz="2800" dirty="0" smtClean="0"/>
            </a:br>
            <a:r>
              <a:rPr lang="bg-BG" altLang="en-US" sz="2800" dirty="0" smtClean="0"/>
              <a:t/>
            </a:r>
            <a:br>
              <a:rPr lang="bg-BG" altLang="en-US" sz="2800" dirty="0" smtClean="0"/>
            </a:br>
            <a:r>
              <a:rPr lang="en-US" altLang="en-US" sz="2800" dirty="0" smtClean="0"/>
              <a:t>3. </a:t>
            </a:r>
            <a:r>
              <a:rPr lang="bg-BG" altLang="en-US" sz="2800" dirty="0" smtClean="0"/>
              <a:t>замърсяване на въздуха в градовете и задимяване на помещенията при използване на твърди горива в домашни условия. </a:t>
            </a:r>
            <a:endParaRPr lang="en-US" altLang="en-US" sz="2800" dirty="0" smtClean="0"/>
          </a:p>
        </p:txBody>
      </p:sp>
      <p:sp>
        <p:nvSpPr>
          <p:cNvPr id="2" name="Date Placeholder 1"/>
          <p:cNvSpPr>
            <a:spLocks noGrp="1"/>
          </p:cNvSpPr>
          <p:nvPr>
            <p:ph type="dt" sz="half" idx="10"/>
          </p:nvPr>
        </p:nvSpPr>
        <p:spPr/>
        <p:txBody>
          <a:bodyPr/>
          <a:lstStyle/>
          <a:p>
            <a:pPr>
              <a:defRPr/>
            </a:pPr>
            <a:fld id="{38D86555-07F2-4C0A-9A50-583B97C01E0F}"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3</a:t>
            </a:fld>
            <a:endParaRPr lang="en-US"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4638"/>
            <a:ext cx="8229600" cy="6034087"/>
          </a:xfrm>
        </p:spPr>
        <p:txBody>
          <a:bodyPr/>
          <a:lstStyle/>
          <a:p>
            <a:pPr algn="l" eaLnBrk="1" hangingPunct="1"/>
            <a:r>
              <a:rPr lang="bg-BG" altLang="en-US" sz="3200" b="1" dirty="0" smtClean="0">
                <a:solidFill>
                  <a:srgbClr val="FF0000"/>
                </a:solidFill>
              </a:rPr>
              <a:t>Факт 10.</a:t>
            </a:r>
            <a:r>
              <a:rPr lang="bg-BG" altLang="en-US" sz="3200" b="1" dirty="0" smtClean="0"/>
              <a:t> </a:t>
            </a:r>
            <a:r>
              <a:rPr lang="bg-BG" altLang="en-US" sz="3200" dirty="0" smtClean="0"/>
              <a:t>Намаляването на емисиите на парникови газове би имало позитивни резултати за здравето. Насърчаването на безопасно ползване на обществен транспорт и на двигателната активност чрез велосипеди или ходене може да намали емисиите на въглероден двуокис, да намали травмите при пътни произшествия, замърсяването на въздуха и свързаните с него респираторни и сърдечно-съдови заболявания. </a:t>
            </a:r>
            <a:endParaRPr lang="en-US" altLang="en-US" sz="3200" dirty="0" smtClean="0"/>
          </a:p>
        </p:txBody>
      </p:sp>
      <p:sp>
        <p:nvSpPr>
          <p:cNvPr id="2" name="Date Placeholder 1"/>
          <p:cNvSpPr>
            <a:spLocks noGrp="1"/>
          </p:cNvSpPr>
          <p:nvPr>
            <p:ph type="dt" sz="half" idx="10"/>
          </p:nvPr>
        </p:nvSpPr>
        <p:spPr/>
        <p:txBody>
          <a:bodyPr/>
          <a:lstStyle/>
          <a:p>
            <a:pPr>
              <a:defRPr/>
            </a:pPr>
            <a:fld id="{2796922B-7154-4EDE-8C63-374969AE93D1}"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30</a:t>
            </a:fld>
            <a:endParaRPr lang="en-US"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50825" y="274638"/>
            <a:ext cx="8642350" cy="6034087"/>
          </a:xfrm>
        </p:spPr>
        <p:txBody>
          <a:bodyPr/>
          <a:lstStyle/>
          <a:p>
            <a:pPr algn="l" eaLnBrk="1" hangingPunct="1">
              <a:lnSpc>
                <a:spcPct val="90000"/>
              </a:lnSpc>
            </a:pPr>
            <a:r>
              <a:rPr lang="bg-BG" altLang="en-US" sz="2800" b="1" dirty="0" smtClean="0">
                <a:solidFill>
                  <a:srgbClr val="C00000"/>
                </a:solidFill>
              </a:rPr>
              <a:t>Планът за действие на СЗО в областта на климатичните промени и здравето</a:t>
            </a:r>
            <a:r>
              <a:rPr lang="bg-BG" altLang="en-US" sz="2800" dirty="0" smtClean="0"/>
              <a:t> е насочен към:</a:t>
            </a:r>
            <a:br>
              <a:rPr lang="bg-BG" altLang="en-US" sz="2800" dirty="0" smtClean="0"/>
            </a:br>
            <a:r>
              <a:rPr lang="bg-BG" altLang="en-US" sz="2800" dirty="0" smtClean="0"/>
              <a:t/>
            </a:r>
            <a:br>
              <a:rPr lang="bg-BG" altLang="en-US" sz="2800" dirty="0" smtClean="0"/>
            </a:br>
            <a:r>
              <a:rPr lang="bg-BG" altLang="en-US" sz="2800" dirty="0" smtClean="0"/>
              <a:t>- подкрепа на здравните системи във всички страни, особено страните с нисък и среден доход и малките островни държави, за повишаване на капацитета за оценяване и проследяване на уязвимостта, рисковете и здравните ефекти, дължащи се на климатичните промени;</a:t>
            </a:r>
            <a:br>
              <a:rPr lang="bg-BG" altLang="en-US" sz="2800" dirty="0" smtClean="0"/>
            </a:br>
            <a:r>
              <a:rPr lang="bg-BG" altLang="en-US" sz="2800" dirty="0" smtClean="0"/>
              <a:t> </a:t>
            </a:r>
            <a:br>
              <a:rPr lang="bg-BG" altLang="en-US" sz="2800" dirty="0" smtClean="0"/>
            </a:br>
            <a:r>
              <a:rPr lang="bg-BG" altLang="en-US" sz="2800" dirty="0" smtClean="0"/>
              <a:t>- определяне на стратегии и мерки за защита на човешкото здраве, особено </a:t>
            </a:r>
            <a:r>
              <a:rPr lang="bg-BG" altLang="en-US" sz="2800" dirty="0" err="1" smtClean="0"/>
              <a:t>най-ранимите</a:t>
            </a:r>
            <a:r>
              <a:rPr lang="bg-BG" altLang="en-US" sz="2800" dirty="0" smtClean="0"/>
              <a:t> групи;</a:t>
            </a:r>
            <a:br>
              <a:rPr lang="bg-BG" altLang="en-US" sz="2800" dirty="0" smtClean="0"/>
            </a:br>
            <a:r>
              <a:rPr lang="bg-BG" altLang="en-US" sz="2800" dirty="0" smtClean="0"/>
              <a:t>  </a:t>
            </a:r>
            <a:br>
              <a:rPr lang="bg-BG" altLang="en-US" sz="2800" dirty="0" smtClean="0"/>
            </a:br>
            <a:r>
              <a:rPr lang="bg-BG" altLang="en-US" sz="2800" dirty="0" smtClean="0"/>
              <a:t>- споделяне на познания и добри практики. </a:t>
            </a:r>
            <a:endParaRPr lang="en-US" altLang="en-US" sz="2800" dirty="0" smtClean="0"/>
          </a:p>
        </p:txBody>
      </p:sp>
      <p:sp>
        <p:nvSpPr>
          <p:cNvPr id="2" name="Date Placeholder 1"/>
          <p:cNvSpPr>
            <a:spLocks noGrp="1"/>
          </p:cNvSpPr>
          <p:nvPr>
            <p:ph type="dt" sz="half" idx="10"/>
          </p:nvPr>
        </p:nvSpPr>
        <p:spPr/>
        <p:txBody>
          <a:bodyPr/>
          <a:lstStyle/>
          <a:p>
            <a:pPr>
              <a:defRPr/>
            </a:pPr>
            <a:fld id="{9EF228B8-DB58-4A53-9346-34776069DB52}"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31</a:t>
            </a:fld>
            <a:endParaRPr lang="en-US"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4638"/>
            <a:ext cx="8229600" cy="6034087"/>
          </a:xfrm>
        </p:spPr>
        <p:txBody>
          <a:bodyPr/>
          <a:lstStyle/>
          <a:p>
            <a:pPr algn="l" eaLnBrk="1" hangingPunct="1"/>
            <a:r>
              <a:rPr lang="bg-BG" altLang="en-US" sz="3200" dirty="0" smtClean="0"/>
              <a:t>Планът за действие определя </a:t>
            </a:r>
            <a:r>
              <a:rPr lang="bg-BG" altLang="en-US" sz="3200" b="1" i="1" dirty="0" smtClean="0">
                <a:solidFill>
                  <a:srgbClr val="C00000"/>
                </a:solidFill>
              </a:rPr>
              <a:t>приоритети за дейности в четири ключови области:</a:t>
            </a:r>
            <a:r>
              <a:rPr lang="bg-BG" altLang="en-US" sz="3200" dirty="0" smtClean="0">
                <a:solidFill>
                  <a:srgbClr val="C00000"/>
                </a:solidFill>
              </a:rPr>
              <a:t> </a:t>
            </a:r>
            <a:br>
              <a:rPr lang="bg-BG" altLang="en-US" sz="3200" dirty="0" smtClean="0">
                <a:solidFill>
                  <a:srgbClr val="C00000"/>
                </a:solidFill>
              </a:rPr>
            </a:br>
            <a:r>
              <a:rPr lang="bg-BG" altLang="en-US" sz="3200" dirty="0" smtClean="0">
                <a:solidFill>
                  <a:srgbClr val="C00000"/>
                </a:solidFill>
              </a:rPr>
              <a:t/>
            </a:r>
            <a:br>
              <a:rPr lang="bg-BG" altLang="en-US" sz="3200" dirty="0" smtClean="0">
                <a:solidFill>
                  <a:srgbClr val="C00000"/>
                </a:solidFill>
              </a:rPr>
            </a:br>
            <a:r>
              <a:rPr lang="en-US" altLang="en-US" sz="3200" b="1" i="1" dirty="0" smtClean="0">
                <a:solidFill>
                  <a:srgbClr val="C00000"/>
                </a:solidFill>
              </a:rPr>
              <a:t>1.</a:t>
            </a:r>
            <a:r>
              <a:rPr lang="en-US" altLang="en-US" sz="3200" b="1" dirty="0" smtClean="0">
                <a:solidFill>
                  <a:srgbClr val="C00000"/>
                </a:solidFill>
              </a:rPr>
              <a:t> </a:t>
            </a:r>
            <a:r>
              <a:rPr lang="bg-BG" altLang="en-US" sz="3200" b="1" i="1" dirty="0" smtClean="0">
                <a:solidFill>
                  <a:srgbClr val="C00000"/>
                </a:solidFill>
              </a:rPr>
              <a:t>Повишаване </a:t>
            </a:r>
            <a:r>
              <a:rPr lang="bg-BG" altLang="en-US" sz="3200" b="1" i="1" dirty="0">
                <a:solidFill>
                  <a:srgbClr val="C00000"/>
                </a:solidFill>
              </a:rPr>
              <a:t>на осъзнаването на проблемите </a:t>
            </a:r>
            <a:r>
              <a:rPr lang="bg-BG" altLang="en-US" sz="3200" dirty="0"/>
              <a:t>чрез кампании за подкрепа, публикации и инструкции, насърчаване участието във форуми по климатичните проблеми, предоставяне на мултимедийни продукти за значимостта на здравните проблеми, породени от климатичните промени и др. </a:t>
            </a:r>
            <a:endParaRPr lang="en-US" altLang="en-US" sz="3200" dirty="0" smtClean="0">
              <a:solidFill>
                <a:srgbClr val="C00000"/>
              </a:solidFill>
            </a:endParaRPr>
          </a:p>
        </p:txBody>
      </p:sp>
      <p:sp>
        <p:nvSpPr>
          <p:cNvPr id="2" name="Date Placeholder 1"/>
          <p:cNvSpPr>
            <a:spLocks noGrp="1"/>
          </p:cNvSpPr>
          <p:nvPr>
            <p:ph type="dt" sz="half" idx="10"/>
          </p:nvPr>
        </p:nvSpPr>
        <p:spPr/>
        <p:txBody>
          <a:bodyPr/>
          <a:lstStyle/>
          <a:p>
            <a:pPr>
              <a:defRPr/>
            </a:pPr>
            <a:fld id="{74CE0BE9-D5E5-418D-9E10-F70AF1CF128B}"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32</a:t>
            </a:fld>
            <a:endParaRPr lang="en-US"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8229600" cy="6034087"/>
          </a:xfrm>
        </p:spPr>
        <p:txBody>
          <a:bodyPr/>
          <a:lstStyle/>
          <a:p>
            <a:pPr algn="l" eaLnBrk="1" hangingPunct="1"/>
            <a:r>
              <a:rPr lang="en-US" altLang="en-US" sz="3200" b="1" i="1" dirty="0" smtClean="0">
                <a:solidFill>
                  <a:srgbClr val="C00000"/>
                </a:solidFill>
              </a:rPr>
              <a:t>2.</a:t>
            </a:r>
            <a:r>
              <a:rPr lang="en-US" altLang="en-US" sz="3200" dirty="0" smtClean="0">
                <a:solidFill>
                  <a:srgbClr val="C00000"/>
                </a:solidFill>
              </a:rPr>
              <a:t> </a:t>
            </a:r>
            <a:r>
              <a:rPr lang="bg-BG" altLang="en-US" sz="3200" b="1" i="1" dirty="0" smtClean="0">
                <a:solidFill>
                  <a:srgbClr val="C00000"/>
                </a:solidFill>
              </a:rPr>
              <a:t>Засилване на партньорството</a:t>
            </a:r>
            <a:r>
              <a:rPr lang="bg-BG" altLang="en-US" sz="3200" b="1" dirty="0" smtClean="0">
                <a:solidFill>
                  <a:srgbClr val="C00000"/>
                </a:solidFill>
              </a:rPr>
              <a:t>.</a:t>
            </a:r>
            <a:r>
              <a:rPr lang="bg-BG" altLang="en-US" sz="3200" dirty="0" smtClean="0">
                <a:solidFill>
                  <a:srgbClr val="C00000"/>
                </a:solidFill>
              </a:rPr>
              <a:t> </a:t>
            </a:r>
            <a:r>
              <a:rPr lang="bg-BG" altLang="en-US" sz="3200" dirty="0" smtClean="0"/>
              <a:t>СЗО се ангажира активно в инициативите на ООН за климатичните промени. </a:t>
            </a:r>
            <a:br>
              <a:rPr lang="bg-BG" altLang="en-US" sz="3200" dirty="0" smtClean="0"/>
            </a:br>
            <a:r>
              <a:rPr lang="bg-BG" altLang="en-US" sz="3200" dirty="0"/>
              <a:t/>
            </a:r>
            <a:br>
              <a:rPr lang="bg-BG" altLang="en-US" sz="3200" dirty="0"/>
            </a:br>
            <a:r>
              <a:rPr lang="en-US" altLang="en-US" sz="3200" b="1" i="1" dirty="0" smtClean="0">
                <a:solidFill>
                  <a:srgbClr val="C00000"/>
                </a:solidFill>
              </a:rPr>
              <a:t>3.</a:t>
            </a:r>
            <a:r>
              <a:rPr lang="bg-BG" altLang="en-US" sz="3200" dirty="0" smtClean="0">
                <a:solidFill>
                  <a:srgbClr val="C00000"/>
                </a:solidFill>
              </a:rPr>
              <a:t> </a:t>
            </a:r>
            <a:r>
              <a:rPr lang="bg-BG" altLang="en-US" sz="3200" b="1" i="1" dirty="0">
                <a:solidFill>
                  <a:srgbClr val="C00000"/>
                </a:solidFill>
              </a:rPr>
              <a:t>Повишаване на научните доказателства </a:t>
            </a:r>
            <a:r>
              <a:rPr lang="bg-BG" altLang="en-US" sz="3200" dirty="0"/>
              <a:t>чрез ангажиране на водещи световни експерти и институции за подобряване на разбирането и набирането на доказателства за връзките на здравето и климата и др. </a:t>
            </a:r>
            <a:endParaRPr lang="en-US" altLang="en-US" sz="3200" dirty="0" smtClean="0"/>
          </a:p>
        </p:txBody>
      </p:sp>
      <p:sp>
        <p:nvSpPr>
          <p:cNvPr id="2" name="Date Placeholder 1"/>
          <p:cNvSpPr>
            <a:spLocks noGrp="1"/>
          </p:cNvSpPr>
          <p:nvPr>
            <p:ph type="dt" sz="half" idx="10"/>
          </p:nvPr>
        </p:nvSpPr>
        <p:spPr/>
        <p:txBody>
          <a:bodyPr/>
          <a:lstStyle/>
          <a:p>
            <a:pPr>
              <a:defRPr/>
            </a:pPr>
            <a:fld id="{3F93767D-803E-428D-AFC7-2268773E53FE}"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33</a:t>
            </a:fld>
            <a:endParaRPr lang="en-US"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29600" cy="6034087"/>
          </a:xfrm>
        </p:spPr>
        <p:txBody>
          <a:bodyPr/>
          <a:lstStyle/>
          <a:p>
            <a:pPr algn="l" eaLnBrk="1" hangingPunct="1"/>
            <a:r>
              <a:rPr lang="en-US" altLang="en-US" sz="3200" b="1" i="1" dirty="0" smtClean="0">
                <a:solidFill>
                  <a:srgbClr val="FF0000"/>
                </a:solidFill>
              </a:rPr>
              <a:t>4.</a:t>
            </a:r>
            <a:r>
              <a:rPr lang="en-US" altLang="en-US" sz="3200" dirty="0" smtClean="0">
                <a:solidFill>
                  <a:srgbClr val="FF0000"/>
                </a:solidFill>
              </a:rPr>
              <a:t> </a:t>
            </a:r>
            <a:r>
              <a:rPr lang="bg-BG" altLang="en-US" sz="3200" b="1" i="1" dirty="0" smtClean="0">
                <a:solidFill>
                  <a:srgbClr val="FF0000"/>
                </a:solidFill>
              </a:rPr>
              <a:t>Засилване на ролята на здравните системи </a:t>
            </a:r>
            <a:r>
              <a:rPr lang="bg-BG" altLang="en-US" sz="3200" dirty="0" smtClean="0"/>
              <a:t>за подобряване на здравето на популациите и повишаване на устойчивостта на общностите към климатичните промени и на здравните системи за разкриване, проследяване и подготовка за промените в здравето и</a:t>
            </a:r>
            <a:r>
              <a:rPr lang="bg-BG" altLang="en-US" sz="3200" b="1" dirty="0" smtClean="0"/>
              <a:t> </a:t>
            </a:r>
            <a:r>
              <a:rPr lang="bg-BG" altLang="en-US" sz="3200" dirty="0" smtClean="0"/>
              <a:t>тежестите на заболяванията, свързани с климата. </a:t>
            </a:r>
            <a:endParaRPr lang="en-US" altLang="en-US" sz="3200" dirty="0" smtClean="0"/>
          </a:p>
        </p:txBody>
      </p:sp>
      <p:sp>
        <p:nvSpPr>
          <p:cNvPr id="2" name="Date Placeholder 1"/>
          <p:cNvSpPr>
            <a:spLocks noGrp="1"/>
          </p:cNvSpPr>
          <p:nvPr>
            <p:ph type="dt" sz="half" idx="10"/>
          </p:nvPr>
        </p:nvSpPr>
        <p:spPr/>
        <p:txBody>
          <a:bodyPr/>
          <a:lstStyle/>
          <a:p>
            <a:pPr>
              <a:defRPr/>
            </a:pPr>
            <a:fld id="{6CC66B6B-1877-4E46-B1E1-F25954EF0749}"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34</a:t>
            </a:fld>
            <a:endParaRPr lang="en-US"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lstStyle/>
          <a:p>
            <a:r>
              <a:rPr lang="bg-BG" b="1" dirty="0">
                <a:solidFill>
                  <a:srgbClr val="C00000"/>
                </a:solidFill>
              </a:rPr>
              <a:t>Международни споразумения за действия в областта на климата</a:t>
            </a:r>
            <a:r>
              <a:rPr lang="en-US" dirty="0"/>
              <a:t/>
            </a:r>
            <a:br>
              <a:rPr lang="en-US" dirty="0"/>
            </a:br>
            <a:endParaRPr lang="en-US" dirty="0"/>
          </a:p>
        </p:txBody>
      </p:sp>
      <p:sp>
        <p:nvSpPr>
          <p:cNvPr id="3" name="Date Placeholder 2"/>
          <p:cNvSpPr>
            <a:spLocks noGrp="1"/>
          </p:cNvSpPr>
          <p:nvPr>
            <p:ph type="dt" sz="half" idx="10"/>
          </p:nvPr>
        </p:nvSpPr>
        <p:spPr/>
        <p:txBody>
          <a:bodyPr/>
          <a:lstStyle/>
          <a:p>
            <a:pPr>
              <a:defRPr/>
            </a:pPr>
            <a:fld id="{5CFD2F34-06B6-40CE-BF3E-528F04895279}" type="datetime1">
              <a:rPr lang="bg-BG" altLang="en-US" smtClean="0"/>
              <a:t>27.9.2017 г.</a:t>
            </a:fld>
            <a:endParaRPr lang="en-US" altLang="en-US"/>
          </a:p>
        </p:txBody>
      </p:sp>
      <p:sp>
        <p:nvSpPr>
          <p:cNvPr id="4" name="Slide Number Placeholder 3"/>
          <p:cNvSpPr>
            <a:spLocks noGrp="1"/>
          </p:cNvSpPr>
          <p:nvPr>
            <p:ph type="sldNum" sz="quarter" idx="12"/>
          </p:nvPr>
        </p:nvSpPr>
        <p:spPr/>
        <p:txBody>
          <a:bodyPr/>
          <a:lstStyle/>
          <a:p>
            <a:pPr>
              <a:defRPr/>
            </a:pPr>
            <a:fld id="{66A4F9DF-C00B-4E08-8D13-356406FB81EE}" type="slidenum">
              <a:rPr lang="en-US" altLang="en-US" smtClean="0"/>
              <a:pPr>
                <a:defRPr/>
              </a:pPr>
              <a:t>35</a:t>
            </a:fld>
            <a:endParaRPr lang="en-US" altLang="en-US"/>
          </a:p>
        </p:txBody>
      </p:sp>
    </p:spTree>
    <p:extLst>
      <p:ext uri="{BB962C8B-B14F-4D97-AF65-F5344CB8AC3E}">
        <p14:creationId xmlns:p14="http://schemas.microsoft.com/office/powerpoint/2010/main" val="3940248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712968" cy="5818658"/>
          </a:xfrm>
        </p:spPr>
        <p:txBody>
          <a:bodyPr/>
          <a:lstStyle/>
          <a:p>
            <a:pPr algn="l"/>
            <a:r>
              <a:rPr lang="bg-BG" sz="3200" dirty="0"/>
              <a:t>Основното международно споразумение в тази област е </a:t>
            </a:r>
            <a:r>
              <a:rPr lang="bg-BG" sz="3200" dirty="0">
                <a:solidFill>
                  <a:srgbClr val="C00000"/>
                </a:solidFill>
              </a:rPr>
              <a:t>Рамковата конвенция на ООН по изменение на климата (</a:t>
            </a:r>
            <a:r>
              <a:rPr lang="bg-BG" sz="3200" dirty="0" err="1">
                <a:solidFill>
                  <a:srgbClr val="C00000"/>
                </a:solidFill>
              </a:rPr>
              <a:t>РКООНИК</a:t>
            </a:r>
            <a:r>
              <a:rPr lang="bg-BG" sz="3200" dirty="0">
                <a:solidFill>
                  <a:srgbClr val="C00000"/>
                </a:solidFill>
              </a:rPr>
              <a:t>). </a:t>
            </a:r>
            <a:r>
              <a:rPr lang="bg-BG" sz="3200" dirty="0"/>
              <a:t>Тя е една от трите конвенции, приети на срещата на върха за Земята през 1992 г. в Рио. До момента е ратифицирана от </a:t>
            </a:r>
            <a:r>
              <a:rPr lang="bg-BG" sz="3200" b="1" dirty="0"/>
              <a:t>195 държави</a:t>
            </a:r>
            <a:r>
              <a:rPr lang="bg-BG" sz="3200" dirty="0"/>
              <a:t>. Започнала е като </a:t>
            </a:r>
            <a:r>
              <a:rPr lang="bg-BG" sz="3200" b="1" dirty="0"/>
              <a:t>начин за държавите да работят заедно и да ограничат повишаването на температурата и изменението на климата в световен мащаб</a:t>
            </a:r>
            <a:r>
              <a:rPr lang="bg-BG" sz="3200" dirty="0"/>
              <a:t> , както и да се справят с последиците от тях.</a:t>
            </a:r>
            <a:endParaRPr lang="en-US" sz="3200" dirty="0"/>
          </a:p>
        </p:txBody>
      </p:sp>
      <p:sp>
        <p:nvSpPr>
          <p:cNvPr id="3" name="Date Placeholder 2"/>
          <p:cNvSpPr>
            <a:spLocks noGrp="1"/>
          </p:cNvSpPr>
          <p:nvPr>
            <p:ph type="dt" sz="half" idx="10"/>
          </p:nvPr>
        </p:nvSpPr>
        <p:spPr/>
        <p:txBody>
          <a:bodyPr/>
          <a:lstStyle/>
          <a:p>
            <a:pPr>
              <a:defRPr/>
            </a:pPr>
            <a:fld id="{5CFD2F34-06B6-40CE-BF3E-528F04895279}" type="datetime1">
              <a:rPr lang="bg-BG" altLang="en-US" smtClean="0"/>
              <a:t>27.9.2017 г.</a:t>
            </a:fld>
            <a:endParaRPr lang="en-US" altLang="en-US"/>
          </a:p>
        </p:txBody>
      </p:sp>
      <p:sp>
        <p:nvSpPr>
          <p:cNvPr id="4" name="Slide Number Placeholder 3"/>
          <p:cNvSpPr>
            <a:spLocks noGrp="1"/>
          </p:cNvSpPr>
          <p:nvPr>
            <p:ph type="sldNum" sz="quarter" idx="12"/>
          </p:nvPr>
        </p:nvSpPr>
        <p:spPr/>
        <p:txBody>
          <a:bodyPr/>
          <a:lstStyle/>
          <a:p>
            <a:pPr>
              <a:defRPr/>
            </a:pPr>
            <a:fld id="{66A4F9DF-C00B-4E08-8D13-356406FB81EE}" type="slidenum">
              <a:rPr lang="en-US" altLang="en-US" smtClean="0"/>
              <a:pPr>
                <a:defRPr/>
              </a:pPr>
              <a:t>36</a:t>
            </a:fld>
            <a:endParaRPr lang="en-US" altLang="en-US"/>
          </a:p>
        </p:txBody>
      </p:sp>
    </p:spTree>
    <p:extLst>
      <p:ext uri="{BB962C8B-B14F-4D97-AF65-F5344CB8AC3E}">
        <p14:creationId xmlns:p14="http://schemas.microsoft.com/office/powerpoint/2010/main" val="14598155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lstStyle/>
          <a:p>
            <a:pPr algn="l"/>
            <a:r>
              <a:rPr lang="bg-BG" sz="2400" b="1" dirty="0">
                <a:solidFill>
                  <a:srgbClr val="C00000"/>
                </a:solidFill>
              </a:rPr>
              <a:t>Протокол от Киото</a:t>
            </a:r>
            <a:r>
              <a:rPr lang="en-US" sz="2400" dirty="0">
                <a:solidFill>
                  <a:srgbClr val="C00000"/>
                </a:solidFill>
              </a:rPr>
              <a:t/>
            </a:r>
            <a:br>
              <a:rPr lang="en-US" sz="2400" dirty="0">
                <a:solidFill>
                  <a:srgbClr val="C00000"/>
                </a:solidFill>
              </a:rPr>
            </a:br>
            <a:r>
              <a:rPr lang="bg-BG" sz="2400" dirty="0"/>
              <a:t>В средата на 90-те години страните, подписали </a:t>
            </a:r>
            <a:r>
              <a:rPr lang="bg-BG" sz="2400" dirty="0" err="1"/>
              <a:t>РКООНИК</a:t>
            </a:r>
            <a:r>
              <a:rPr lang="bg-BG" sz="2400" dirty="0"/>
              <a:t>, осъзнават необходимостта от по-строги разпоредби за намаляване на емисиите. През 1997 г. те одобряват Протокола от Киото, с който се въвеждат </a:t>
            </a:r>
            <a:r>
              <a:rPr lang="bg-BG" sz="2400" b="1" dirty="0"/>
              <a:t>правно обвързващи цели за намаляване на емисиите</a:t>
            </a:r>
            <a:r>
              <a:rPr lang="bg-BG" sz="2400" dirty="0"/>
              <a:t> за развитите държави</a:t>
            </a:r>
            <a:r>
              <a:rPr lang="bg-BG" sz="2400" dirty="0" smtClean="0"/>
              <a:t>.</a:t>
            </a:r>
            <a:r>
              <a:rPr lang="en-US" sz="2400" dirty="0" smtClean="0"/>
              <a:t/>
            </a:r>
            <a:br>
              <a:rPr lang="en-US" sz="2400" dirty="0" smtClean="0"/>
            </a:br>
            <a:r>
              <a:rPr lang="bg-BG" sz="2400" b="1" dirty="0"/>
              <a:t>Вторият период на задължения по Протокола от Киото</a:t>
            </a:r>
            <a:r>
              <a:rPr lang="bg-BG" sz="2400" dirty="0"/>
              <a:t> започва на 1 януари 2013 г. и ще завърши през 2020 г. Участват 38 развити държави, включително ЕС и неговите 28 държави членки. Вторият период е обхванат от </a:t>
            </a:r>
            <a:r>
              <a:rPr lang="bg-BG" sz="2400" b="1" dirty="0"/>
              <a:t>Изменението от Доха</a:t>
            </a:r>
            <a:r>
              <a:rPr lang="bg-BG" sz="2400" dirty="0"/>
              <a:t>, по което участващите държави са поели задължението </a:t>
            </a:r>
            <a:r>
              <a:rPr lang="bg-BG" sz="2400" b="1" dirty="0"/>
              <a:t>да намалят емисиите си с най-малко 18 % под нивата от 1990 г.</a:t>
            </a:r>
            <a:r>
              <a:rPr lang="bg-BG" sz="2400" dirty="0"/>
              <a:t> ЕС се е ангажирал да намали емисиите в този период до 20 % под нивата от 1990 г</a:t>
            </a:r>
            <a:r>
              <a:rPr lang="bg-BG" sz="2400" dirty="0" smtClean="0"/>
              <a:t>.</a:t>
            </a:r>
            <a:endParaRPr lang="en-US" sz="2800" dirty="0"/>
          </a:p>
        </p:txBody>
      </p:sp>
      <p:sp>
        <p:nvSpPr>
          <p:cNvPr id="3" name="Date Placeholder 2"/>
          <p:cNvSpPr>
            <a:spLocks noGrp="1"/>
          </p:cNvSpPr>
          <p:nvPr>
            <p:ph type="dt" sz="half" idx="10"/>
          </p:nvPr>
        </p:nvSpPr>
        <p:spPr/>
        <p:txBody>
          <a:bodyPr/>
          <a:lstStyle/>
          <a:p>
            <a:pPr>
              <a:defRPr/>
            </a:pPr>
            <a:fld id="{5CFD2F34-06B6-40CE-BF3E-528F04895279}" type="datetime1">
              <a:rPr lang="bg-BG" altLang="en-US" smtClean="0"/>
              <a:t>27.9.2017 г.</a:t>
            </a:fld>
            <a:endParaRPr lang="en-US" altLang="en-US"/>
          </a:p>
        </p:txBody>
      </p:sp>
      <p:sp>
        <p:nvSpPr>
          <p:cNvPr id="4" name="Slide Number Placeholder 3"/>
          <p:cNvSpPr>
            <a:spLocks noGrp="1"/>
          </p:cNvSpPr>
          <p:nvPr>
            <p:ph type="sldNum" sz="quarter" idx="12"/>
          </p:nvPr>
        </p:nvSpPr>
        <p:spPr/>
        <p:txBody>
          <a:bodyPr/>
          <a:lstStyle/>
          <a:p>
            <a:pPr>
              <a:defRPr/>
            </a:pPr>
            <a:fld id="{66A4F9DF-C00B-4E08-8D13-356406FB81EE}" type="slidenum">
              <a:rPr lang="en-US" altLang="en-US" smtClean="0"/>
              <a:pPr>
                <a:defRPr/>
              </a:pPr>
              <a:t>37</a:t>
            </a:fld>
            <a:endParaRPr lang="en-US" altLang="en-US"/>
          </a:p>
        </p:txBody>
      </p:sp>
    </p:spTree>
    <p:extLst>
      <p:ext uri="{BB962C8B-B14F-4D97-AF65-F5344CB8AC3E}">
        <p14:creationId xmlns:p14="http://schemas.microsoft.com/office/powerpoint/2010/main" val="39926149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lstStyle/>
          <a:p>
            <a:pPr algn="l"/>
            <a:r>
              <a:rPr lang="bg-BG" sz="2800" dirty="0"/>
              <a:t>Основната слабост на Протокола от Киото е, че </a:t>
            </a:r>
            <a:r>
              <a:rPr lang="bg-BG" sz="2800" b="1" dirty="0"/>
              <a:t>изисква само развитите страни да предприемат действия</a:t>
            </a:r>
            <a:r>
              <a:rPr lang="bg-BG" sz="2800" dirty="0"/>
              <a:t>. Тъй като САЩ </a:t>
            </a:r>
            <a:r>
              <a:rPr lang="bg-BG" sz="2800" dirty="0" smtClean="0"/>
              <a:t>не </a:t>
            </a:r>
            <a:r>
              <a:rPr lang="bg-BG" sz="2800" dirty="0"/>
              <a:t>подписват Протокола от Киото, Канада се оттегля преди края на първия период на задължения, а Русия, Япония и Нова Зеландия не участват във втория период, </a:t>
            </a:r>
            <a:r>
              <a:rPr lang="bg-BG" sz="2800" dirty="0" smtClean="0"/>
              <a:t>понастоящем </a:t>
            </a:r>
            <a:r>
              <a:rPr lang="bg-BG" sz="2800" dirty="0"/>
              <a:t>протоколът </a:t>
            </a:r>
            <a:r>
              <a:rPr lang="bg-BG" sz="2800" b="1" dirty="0"/>
              <a:t>се прилага само за около 14 % от емисиите в световен мащаб</a:t>
            </a:r>
            <a:r>
              <a:rPr lang="bg-BG" sz="2800" dirty="0"/>
              <a:t>. Въпреки това повече от 70 развиващи се и развити държави са поели различни </a:t>
            </a:r>
            <a:r>
              <a:rPr lang="bg-BG" sz="2800" b="1" dirty="0"/>
              <a:t>необвързващи задължения</a:t>
            </a:r>
            <a:r>
              <a:rPr lang="bg-BG" sz="2800" dirty="0"/>
              <a:t> за намаляване или ограничаване на емисиите си на парникови газове</a:t>
            </a:r>
            <a:endParaRPr lang="en-US" sz="2800" dirty="0"/>
          </a:p>
        </p:txBody>
      </p:sp>
      <p:sp>
        <p:nvSpPr>
          <p:cNvPr id="3" name="Date Placeholder 2"/>
          <p:cNvSpPr>
            <a:spLocks noGrp="1"/>
          </p:cNvSpPr>
          <p:nvPr>
            <p:ph type="dt" sz="half" idx="10"/>
          </p:nvPr>
        </p:nvSpPr>
        <p:spPr/>
        <p:txBody>
          <a:bodyPr/>
          <a:lstStyle/>
          <a:p>
            <a:pPr>
              <a:defRPr/>
            </a:pPr>
            <a:fld id="{5CFD2F34-06B6-40CE-BF3E-528F04895279}" type="datetime1">
              <a:rPr lang="bg-BG" altLang="en-US" smtClean="0"/>
              <a:t>27.9.2017 г.</a:t>
            </a:fld>
            <a:endParaRPr lang="en-US" altLang="en-US"/>
          </a:p>
        </p:txBody>
      </p:sp>
      <p:sp>
        <p:nvSpPr>
          <p:cNvPr id="4" name="Slide Number Placeholder 3"/>
          <p:cNvSpPr>
            <a:spLocks noGrp="1"/>
          </p:cNvSpPr>
          <p:nvPr>
            <p:ph type="sldNum" sz="quarter" idx="12"/>
          </p:nvPr>
        </p:nvSpPr>
        <p:spPr/>
        <p:txBody>
          <a:bodyPr/>
          <a:lstStyle/>
          <a:p>
            <a:pPr>
              <a:defRPr/>
            </a:pPr>
            <a:fld id="{66A4F9DF-C00B-4E08-8D13-356406FB81EE}" type="slidenum">
              <a:rPr lang="en-US" altLang="en-US" smtClean="0"/>
              <a:pPr>
                <a:defRPr/>
              </a:pPr>
              <a:t>38</a:t>
            </a:fld>
            <a:endParaRPr lang="en-US" altLang="en-US"/>
          </a:p>
        </p:txBody>
      </p:sp>
    </p:spTree>
    <p:extLst>
      <p:ext uri="{BB962C8B-B14F-4D97-AF65-F5344CB8AC3E}">
        <p14:creationId xmlns:p14="http://schemas.microsoft.com/office/powerpoint/2010/main" val="35520404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lstStyle/>
          <a:p>
            <a:pPr algn="l"/>
            <a:r>
              <a:rPr lang="bg-BG" i="1" u="sng" dirty="0">
                <a:solidFill>
                  <a:srgbClr val="FF0000"/>
                </a:solidFill>
                <a:hlinkClick r:id="rId2" tooltip="Конференция на ООН по изменението на климата, Париж, 30.11—11.12.2015 г."/>
              </a:rPr>
              <a:t>Конференция на ООН по изменението на климата, Париж, 30.11—11.12.2015 г</a:t>
            </a:r>
            <a:r>
              <a:rPr lang="bg-BG" i="1" u="sng" dirty="0" smtClean="0">
                <a:solidFill>
                  <a:srgbClr val="FF0000"/>
                </a:solidFill>
                <a:hlinkClick r:id="rId2" tooltip="Конференция на ООН по изменението на климата, Париж, 30.11—11.12.2015 г."/>
              </a:rPr>
              <a:t>.</a:t>
            </a:r>
            <a:r>
              <a:rPr lang="bg-BG" i="1" u="sng" dirty="0" smtClean="0">
                <a:solidFill>
                  <a:srgbClr val="FF0000"/>
                </a:solidFill>
              </a:rPr>
              <a:t/>
            </a:r>
            <a:br>
              <a:rPr lang="bg-BG" i="1" u="sng" dirty="0" smtClean="0">
                <a:solidFill>
                  <a:srgbClr val="FF0000"/>
                </a:solidFill>
              </a:rPr>
            </a:br>
            <a:r>
              <a:rPr lang="bg-BG" dirty="0" smtClean="0">
                <a:solidFill>
                  <a:srgbClr val="C00000"/>
                </a:solidFill>
              </a:rPr>
              <a:t>приема ново Парижко споразумение, чиито основни елементи включват: </a:t>
            </a:r>
            <a:endParaRPr lang="en-US" dirty="0">
              <a:solidFill>
                <a:srgbClr val="C00000"/>
              </a:solidFill>
            </a:endParaRPr>
          </a:p>
        </p:txBody>
      </p:sp>
      <p:sp>
        <p:nvSpPr>
          <p:cNvPr id="3" name="Date Placeholder 2"/>
          <p:cNvSpPr>
            <a:spLocks noGrp="1"/>
          </p:cNvSpPr>
          <p:nvPr>
            <p:ph type="dt" sz="half" idx="10"/>
          </p:nvPr>
        </p:nvSpPr>
        <p:spPr/>
        <p:txBody>
          <a:bodyPr/>
          <a:lstStyle/>
          <a:p>
            <a:pPr>
              <a:defRPr/>
            </a:pPr>
            <a:fld id="{5CFD2F34-06B6-40CE-BF3E-528F04895279}" type="datetime1">
              <a:rPr lang="bg-BG" altLang="en-US" smtClean="0"/>
              <a:t>27.9.2017 г.</a:t>
            </a:fld>
            <a:endParaRPr lang="en-US" altLang="en-US"/>
          </a:p>
        </p:txBody>
      </p:sp>
      <p:sp>
        <p:nvSpPr>
          <p:cNvPr id="4" name="Slide Number Placeholder 3"/>
          <p:cNvSpPr>
            <a:spLocks noGrp="1"/>
          </p:cNvSpPr>
          <p:nvPr>
            <p:ph type="sldNum" sz="quarter" idx="12"/>
          </p:nvPr>
        </p:nvSpPr>
        <p:spPr/>
        <p:txBody>
          <a:bodyPr/>
          <a:lstStyle/>
          <a:p>
            <a:pPr>
              <a:defRPr/>
            </a:pPr>
            <a:fld id="{66A4F9DF-C00B-4E08-8D13-356406FB81EE}" type="slidenum">
              <a:rPr lang="en-US" altLang="en-US" smtClean="0"/>
              <a:pPr>
                <a:defRPr/>
              </a:pPr>
              <a:t>39</a:t>
            </a:fld>
            <a:endParaRPr lang="en-US" altLang="en-US"/>
          </a:p>
        </p:txBody>
      </p:sp>
    </p:spTree>
    <p:extLst>
      <p:ext uri="{BB962C8B-B14F-4D97-AF65-F5344CB8AC3E}">
        <p14:creationId xmlns:p14="http://schemas.microsoft.com/office/powerpoint/2010/main" val="823186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6034087"/>
          </a:xfrm>
        </p:spPr>
        <p:txBody>
          <a:bodyPr/>
          <a:lstStyle/>
          <a:p>
            <a:pPr algn="l" eaLnBrk="1" hangingPunct="1"/>
            <a:r>
              <a:rPr lang="bg-BG" altLang="en-US" sz="3200" dirty="0" smtClean="0"/>
              <a:t>Според GBD 2010:</a:t>
            </a:r>
            <a:br>
              <a:rPr lang="bg-BG" altLang="en-US" sz="3200" dirty="0" smtClean="0"/>
            </a:br>
            <a:r>
              <a:rPr lang="bg-BG" altLang="en-US" sz="3200" dirty="0" smtClean="0"/>
              <a:t>- инфекциите на долните дихателни пътища се нареждат на 2-ро място сред  водещите причини за </a:t>
            </a:r>
            <a:r>
              <a:rPr lang="bg-BG" altLang="en-US" sz="3200" dirty="0" err="1" smtClean="0"/>
              <a:t>умирания</a:t>
            </a:r>
            <a:r>
              <a:rPr lang="bg-BG" altLang="en-US" sz="3200" dirty="0" smtClean="0"/>
              <a:t> в страните с нисък и среден доход; </a:t>
            </a:r>
            <a:br>
              <a:rPr lang="bg-BG" altLang="en-US" sz="3200" dirty="0" smtClean="0"/>
            </a:br>
            <a:r>
              <a:rPr lang="bg-BG" altLang="en-US" sz="3200" dirty="0" smtClean="0"/>
              <a:t>- </a:t>
            </a:r>
            <a:r>
              <a:rPr lang="bg-BG" altLang="en-US" sz="3200" dirty="0" err="1" smtClean="0"/>
              <a:t>диарийните</a:t>
            </a:r>
            <a:r>
              <a:rPr lang="bg-BG" altLang="en-US" sz="3200" dirty="0" smtClean="0"/>
              <a:t> заболявания – на 4-то място; </a:t>
            </a:r>
            <a:br>
              <a:rPr lang="bg-BG" altLang="en-US" sz="3200" dirty="0" smtClean="0"/>
            </a:br>
            <a:r>
              <a:rPr lang="bg-BG" altLang="en-US" sz="3200" dirty="0" smtClean="0"/>
              <a:t>- хроничните </a:t>
            </a:r>
            <a:r>
              <a:rPr lang="bg-BG" altLang="en-US" sz="3200" dirty="0" err="1" smtClean="0"/>
              <a:t>обструктивни</a:t>
            </a:r>
            <a:r>
              <a:rPr lang="bg-BG" altLang="en-US" sz="3200" dirty="0" smtClean="0"/>
              <a:t> белодробни заболявания - на 9-то място. </a:t>
            </a:r>
            <a:br>
              <a:rPr lang="bg-BG" altLang="en-US" sz="3200" dirty="0" smtClean="0"/>
            </a:br>
            <a:r>
              <a:rPr lang="bg-BG" altLang="en-US" sz="3200" b="1" dirty="0" smtClean="0">
                <a:solidFill>
                  <a:srgbClr val="FF0000"/>
                </a:solidFill>
              </a:rPr>
              <a:t>Всяка от тези групи заболявания е тясно свързана с факторите от околната среда. </a:t>
            </a:r>
            <a:endParaRPr lang="en-US" altLang="en-US" sz="3200" b="1" dirty="0" smtClean="0">
              <a:solidFill>
                <a:srgbClr val="FF0000"/>
              </a:solidFill>
            </a:endParaRPr>
          </a:p>
        </p:txBody>
      </p:sp>
      <p:sp>
        <p:nvSpPr>
          <p:cNvPr id="2" name="Date Placeholder 1"/>
          <p:cNvSpPr>
            <a:spLocks noGrp="1"/>
          </p:cNvSpPr>
          <p:nvPr>
            <p:ph type="dt" sz="half" idx="10"/>
          </p:nvPr>
        </p:nvSpPr>
        <p:spPr/>
        <p:txBody>
          <a:bodyPr/>
          <a:lstStyle/>
          <a:p>
            <a:pPr>
              <a:defRPr/>
            </a:pPr>
            <a:fld id="{5AA83C4D-1159-47EA-B190-284CC0DEECD1}"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4</a:t>
            </a:fld>
            <a:endParaRPr lang="en-US"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640960" cy="5962674"/>
          </a:xfrm>
        </p:spPr>
        <p:txBody>
          <a:bodyPr/>
          <a:lstStyle/>
          <a:p>
            <a:pPr lvl="0" algn="l"/>
            <a:r>
              <a:rPr lang="bg-BG" sz="2400" i="1" dirty="0">
                <a:solidFill>
                  <a:srgbClr val="FF0000"/>
                </a:solidFill>
              </a:rPr>
              <a:t>Д</a:t>
            </a:r>
            <a:r>
              <a:rPr lang="bg-BG" sz="2400" i="1" dirty="0" smtClean="0">
                <a:solidFill>
                  <a:srgbClr val="FF0000"/>
                </a:solidFill>
              </a:rPr>
              <a:t>ългосрочна </a:t>
            </a:r>
            <a:r>
              <a:rPr lang="bg-BG" sz="2400" i="1" dirty="0">
                <a:solidFill>
                  <a:srgbClr val="FF0000"/>
                </a:solidFill>
              </a:rPr>
              <a:t>цел: </a:t>
            </a:r>
            <a:r>
              <a:rPr lang="bg-BG" sz="2400" dirty="0"/>
              <a:t>правителствата </a:t>
            </a:r>
            <a:r>
              <a:rPr lang="bg-BG" sz="2400" dirty="0" smtClean="0"/>
              <a:t>да </a:t>
            </a:r>
            <a:r>
              <a:rPr lang="bg-BG" sz="2400" dirty="0"/>
              <a:t>поддържат покачването на глобалната средна температура </a:t>
            </a:r>
            <a:r>
              <a:rPr lang="bg-BG" sz="2400" dirty="0" smtClean="0"/>
              <a:t>под </a:t>
            </a:r>
            <a:r>
              <a:rPr lang="bg-BG" sz="2400" dirty="0"/>
              <a:t>2°C в сравнение с </a:t>
            </a:r>
            <a:r>
              <a:rPr lang="bg-BG" sz="2400" dirty="0" err="1"/>
              <a:t>прединдустриалните</a:t>
            </a:r>
            <a:r>
              <a:rPr lang="bg-BG" sz="2400" dirty="0"/>
              <a:t> стойности и да полагат усилия за ограничаването ѝ до </a:t>
            </a:r>
            <a:r>
              <a:rPr lang="bg-BG" sz="2400" dirty="0" smtClean="0"/>
              <a:t>1,5°C;</a:t>
            </a:r>
            <a:r>
              <a:rPr lang="en-US" sz="2400" dirty="0"/>
              <a:t/>
            </a:r>
            <a:br>
              <a:rPr lang="en-US" sz="2400" dirty="0"/>
            </a:br>
            <a:r>
              <a:rPr lang="bg-BG" sz="2400" b="1" i="1" dirty="0" smtClean="0">
                <a:solidFill>
                  <a:srgbClr val="FF0000"/>
                </a:solidFill>
              </a:rPr>
              <a:t>Амбиция</a:t>
            </a:r>
            <a:r>
              <a:rPr lang="bg-BG" sz="2400" b="1" i="1" dirty="0">
                <a:solidFill>
                  <a:srgbClr val="FF0000"/>
                </a:solidFill>
              </a:rPr>
              <a:t>: </a:t>
            </a:r>
            <a:r>
              <a:rPr lang="bg-BG" sz="2400" dirty="0"/>
              <a:t>правителствата </a:t>
            </a:r>
            <a:r>
              <a:rPr lang="bg-BG" sz="2400" dirty="0" smtClean="0"/>
              <a:t>да </a:t>
            </a:r>
            <a:r>
              <a:rPr lang="bg-BG" sz="2400" dirty="0"/>
              <a:t>съобщават на всеки 5 години за своя принос, за да се определят по-амбициозни </a:t>
            </a:r>
            <a:r>
              <a:rPr lang="bg-BG" sz="2400" dirty="0" smtClean="0"/>
              <a:t>цели;</a:t>
            </a:r>
            <a:r>
              <a:rPr lang="en-US" sz="2400" dirty="0"/>
              <a:t/>
            </a:r>
            <a:br>
              <a:rPr lang="en-US" sz="2400" dirty="0"/>
            </a:br>
            <a:r>
              <a:rPr lang="bg-BG" sz="2400" b="1" i="1" dirty="0">
                <a:solidFill>
                  <a:srgbClr val="FF0000"/>
                </a:solidFill>
              </a:rPr>
              <a:t>П</a:t>
            </a:r>
            <a:r>
              <a:rPr lang="bg-BG" sz="2400" b="1" i="1" dirty="0" smtClean="0">
                <a:solidFill>
                  <a:srgbClr val="FF0000"/>
                </a:solidFill>
              </a:rPr>
              <a:t>розрачност</a:t>
            </a:r>
            <a:r>
              <a:rPr lang="bg-BG" sz="2400" b="1" i="1" dirty="0">
                <a:solidFill>
                  <a:srgbClr val="FF0000"/>
                </a:solidFill>
              </a:rPr>
              <a:t>:</a:t>
            </a:r>
            <a:r>
              <a:rPr lang="bg-BG" sz="2400" dirty="0"/>
              <a:t> правителствата </a:t>
            </a:r>
            <a:r>
              <a:rPr lang="bg-BG" sz="2400" dirty="0" smtClean="0"/>
              <a:t>да </a:t>
            </a:r>
            <a:r>
              <a:rPr lang="bg-BG" sz="2400" dirty="0"/>
              <a:t>се отчитат както взаимно, така и пред обществеността доколко се справят с изпълнението на целите, за да се гарантира прозрачност и </a:t>
            </a:r>
            <a:r>
              <a:rPr lang="bg-BG" sz="2400" dirty="0" smtClean="0"/>
              <a:t>надзор;</a:t>
            </a:r>
            <a:r>
              <a:rPr lang="en-US" sz="2400" dirty="0"/>
              <a:t/>
            </a:r>
            <a:br>
              <a:rPr lang="en-US" sz="2400" dirty="0"/>
            </a:br>
            <a:r>
              <a:rPr lang="bg-BG" sz="2400" b="1" i="1" dirty="0">
                <a:solidFill>
                  <a:srgbClr val="FF0000"/>
                </a:solidFill>
              </a:rPr>
              <a:t>С</a:t>
            </a:r>
            <a:r>
              <a:rPr lang="bg-BG" sz="2400" b="1" i="1" dirty="0" smtClean="0">
                <a:solidFill>
                  <a:srgbClr val="FF0000"/>
                </a:solidFill>
              </a:rPr>
              <a:t>олидарност</a:t>
            </a:r>
            <a:r>
              <a:rPr lang="bg-BG" sz="2400" b="1" i="1" dirty="0">
                <a:solidFill>
                  <a:srgbClr val="FF0000"/>
                </a:solidFill>
              </a:rPr>
              <a:t>:</a:t>
            </a:r>
            <a:r>
              <a:rPr lang="bg-BG" sz="2400" dirty="0"/>
              <a:t> ЕС и други развити държави ще продължат да </a:t>
            </a:r>
            <a:r>
              <a:rPr lang="bg-BG" sz="2400" dirty="0" smtClean="0"/>
              <a:t>финансират </a:t>
            </a:r>
            <a:r>
              <a:rPr lang="bg-BG" sz="2400" dirty="0"/>
              <a:t>в областта на климата за подпомагане на развиващите се страни, за да могат те да намаляват емисиите си и да изграждат устойчивост спрямо последиците от изменението на климата</a:t>
            </a:r>
            <a:r>
              <a:rPr lang="en-US" sz="2400" dirty="0"/>
              <a:t/>
            </a:r>
            <a:br>
              <a:rPr lang="en-US" sz="2400" dirty="0"/>
            </a:br>
            <a:endParaRPr lang="en-US" sz="2400" dirty="0"/>
          </a:p>
        </p:txBody>
      </p:sp>
      <p:sp>
        <p:nvSpPr>
          <p:cNvPr id="3" name="Date Placeholder 2"/>
          <p:cNvSpPr>
            <a:spLocks noGrp="1"/>
          </p:cNvSpPr>
          <p:nvPr>
            <p:ph type="dt" sz="half" idx="10"/>
          </p:nvPr>
        </p:nvSpPr>
        <p:spPr/>
        <p:txBody>
          <a:bodyPr/>
          <a:lstStyle/>
          <a:p>
            <a:pPr>
              <a:defRPr/>
            </a:pPr>
            <a:fld id="{5CFD2F34-06B6-40CE-BF3E-528F04895279}" type="datetime1">
              <a:rPr lang="bg-BG" altLang="en-US" smtClean="0"/>
              <a:t>27.9.2017 г.</a:t>
            </a:fld>
            <a:endParaRPr lang="en-US" altLang="en-US"/>
          </a:p>
        </p:txBody>
      </p:sp>
      <p:sp>
        <p:nvSpPr>
          <p:cNvPr id="4" name="Slide Number Placeholder 3"/>
          <p:cNvSpPr>
            <a:spLocks noGrp="1"/>
          </p:cNvSpPr>
          <p:nvPr>
            <p:ph type="sldNum" sz="quarter" idx="12"/>
          </p:nvPr>
        </p:nvSpPr>
        <p:spPr/>
        <p:txBody>
          <a:bodyPr/>
          <a:lstStyle/>
          <a:p>
            <a:pPr>
              <a:defRPr/>
            </a:pPr>
            <a:fld id="{66A4F9DF-C00B-4E08-8D13-356406FB81EE}" type="slidenum">
              <a:rPr lang="en-US" altLang="en-US" smtClean="0"/>
              <a:pPr>
                <a:defRPr/>
              </a:pPr>
              <a:t>40</a:t>
            </a:fld>
            <a:endParaRPr lang="en-US" altLang="en-US" dirty="0"/>
          </a:p>
        </p:txBody>
      </p:sp>
    </p:spTree>
    <p:extLst>
      <p:ext uri="{BB962C8B-B14F-4D97-AF65-F5344CB8AC3E}">
        <p14:creationId xmlns:p14="http://schemas.microsoft.com/office/powerpoint/2010/main" val="3136812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79388" y="274638"/>
            <a:ext cx="8713787" cy="6034087"/>
          </a:xfrm>
        </p:spPr>
        <p:txBody>
          <a:bodyPr/>
          <a:lstStyle/>
          <a:p>
            <a:pPr algn="l" eaLnBrk="1" hangingPunct="1"/>
            <a:r>
              <a:rPr lang="bg-BG" altLang="en-US" sz="3600" dirty="0" smtClean="0"/>
              <a:t>Освен това, факторите от околната среда имат още по-важна роля за причините за </a:t>
            </a:r>
            <a:r>
              <a:rPr lang="bg-BG" altLang="en-US" sz="3600" dirty="0" err="1" smtClean="0"/>
              <a:t>умирания</a:t>
            </a:r>
            <a:r>
              <a:rPr lang="bg-BG" altLang="en-US" sz="3600" dirty="0" smtClean="0"/>
              <a:t> при децата на възраст 0-14 г. в страните с нисък и среден доход. </a:t>
            </a:r>
            <a:br>
              <a:rPr lang="bg-BG" altLang="en-US" sz="3600" dirty="0" smtClean="0"/>
            </a:br>
            <a:r>
              <a:rPr lang="bg-BG" altLang="en-US" sz="3600" dirty="0" smtClean="0"/>
              <a:t/>
            </a:r>
            <a:br>
              <a:rPr lang="bg-BG" altLang="en-US" sz="3600" dirty="0" smtClean="0"/>
            </a:br>
            <a:r>
              <a:rPr lang="bg-BG" altLang="en-US" sz="3600" dirty="0" smtClean="0"/>
              <a:t>Инфекциите на долните дихателни пътища и </a:t>
            </a:r>
            <a:r>
              <a:rPr lang="bg-BG" altLang="en-US" sz="3600" dirty="0" err="1" smtClean="0"/>
              <a:t>диарийните</a:t>
            </a:r>
            <a:r>
              <a:rPr lang="bg-BG" altLang="en-US" sz="3600" dirty="0" smtClean="0"/>
              <a:t> заболявания съставляват около 30% от всички </a:t>
            </a:r>
            <a:r>
              <a:rPr lang="bg-BG" altLang="en-US" sz="3600" dirty="0" err="1" smtClean="0"/>
              <a:t>умирания</a:t>
            </a:r>
            <a:r>
              <a:rPr lang="bg-BG" altLang="en-US" sz="3600" dirty="0" smtClean="0"/>
              <a:t> в тази възрастова група. </a:t>
            </a:r>
            <a:endParaRPr lang="en-US" altLang="en-US" sz="3600" dirty="0" smtClean="0"/>
          </a:p>
        </p:txBody>
      </p:sp>
      <p:sp>
        <p:nvSpPr>
          <p:cNvPr id="2" name="Date Placeholder 1"/>
          <p:cNvSpPr>
            <a:spLocks noGrp="1"/>
          </p:cNvSpPr>
          <p:nvPr>
            <p:ph type="dt" sz="half" idx="10"/>
          </p:nvPr>
        </p:nvSpPr>
        <p:spPr/>
        <p:txBody>
          <a:bodyPr/>
          <a:lstStyle/>
          <a:p>
            <a:pPr>
              <a:defRPr/>
            </a:pPr>
            <a:fld id="{3F8E3AF9-7F9E-4E82-94A4-8C59DA1732B1}"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5</a:t>
            </a:fld>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6034087"/>
          </a:xfrm>
        </p:spPr>
        <p:txBody>
          <a:bodyPr/>
          <a:lstStyle/>
          <a:p>
            <a:pPr eaLnBrk="1" hangingPunct="1"/>
            <a:r>
              <a:rPr lang="bg-BG" altLang="en-US" b="1" dirty="0" smtClean="0">
                <a:solidFill>
                  <a:srgbClr val="C00000"/>
                </a:solidFill>
              </a:rPr>
              <a:t>2. Основни понятия</a:t>
            </a:r>
            <a:endParaRPr lang="en-US" altLang="en-US" b="1" dirty="0" smtClean="0">
              <a:solidFill>
                <a:srgbClr val="C00000"/>
              </a:solidFill>
            </a:endParaRPr>
          </a:p>
        </p:txBody>
      </p:sp>
      <p:sp>
        <p:nvSpPr>
          <p:cNvPr id="2" name="Date Placeholder 1"/>
          <p:cNvSpPr>
            <a:spLocks noGrp="1"/>
          </p:cNvSpPr>
          <p:nvPr>
            <p:ph type="dt" sz="half" idx="10"/>
          </p:nvPr>
        </p:nvSpPr>
        <p:spPr/>
        <p:txBody>
          <a:bodyPr/>
          <a:lstStyle/>
          <a:p>
            <a:pPr>
              <a:defRPr/>
            </a:pPr>
            <a:fld id="{86991D90-1C6C-4CE7-833B-FFD10C35BD87}"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6</a:t>
            </a:fld>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79388" y="274638"/>
            <a:ext cx="8713787" cy="6034087"/>
          </a:xfrm>
        </p:spPr>
        <p:txBody>
          <a:bodyPr/>
          <a:lstStyle/>
          <a:p>
            <a:pPr algn="l" eaLnBrk="1" hangingPunct="1"/>
            <a:r>
              <a:rPr lang="bg-BG" altLang="en-US" sz="3200" dirty="0" smtClean="0"/>
              <a:t>В контекста на глобалното здраве, околната среда може да бъде определена като </a:t>
            </a:r>
            <a:r>
              <a:rPr lang="bg-BG" altLang="en-US" sz="3200" b="1" i="1" dirty="0" smtClean="0">
                <a:solidFill>
                  <a:srgbClr val="C00000"/>
                </a:solidFill>
              </a:rPr>
              <a:t>система от</a:t>
            </a:r>
            <a:r>
              <a:rPr lang="bg-BG" altLang="en-US" sz="3200" b="1" dirty="0" smtClean="0">
                <a:solidFill>
                  <a:srgbClr val="C00000"/>
                </a:solidFill>
              </a:rPr>
              <a:t> </a:t>
            </a:r>
            <a:r>
              <a:rPr lang="bg-BG" altLang="en-US" sz="3200" b="1" i="1" dirty="0" smtClean="0">
                <a:solidFill>
                  <a:srgbClr val="C00000"/>
                </a:solidFill>
              </a:rPr>
              <a:t>външни физически, химически и микробиологични експозиции и процеси, които  въздействат върху индивидите и групите и са извън непосредствения контрол на индивидите.</a:t>
            </a:r>
            <a:r>
              <a:rPr lang="bg-BG" altLang="en-US" sz="3200" dirty="0" smtClean="0">
                <a:solidFill>
                  <a:srgbClr val="C00000"/>
                </a:solidFill>
              </a:rPr>
              <a:t> </a:t>
            </a:r>
            <a:br>
              <a:rPr lang="bg-BG" altLang="en-US" sz="3200" dirty="0" smtClean="0">
                <a:solidFill>
                  <a:srgbClr val="C00000"/>
                </a:solidFill>
              </a:rPr>
            </a:br>
            <a:r>
              <a:rPr lang="bg-BG" altLang="en-US" sz="3200" dirty="0" smtClean="0">
                <a:solidFill>
                  <a:srgbClr val="C00000"/>
                </a:solidFill>
              </a:rPr>
              <a:t/>
            </a:r>
            <a:br>
              <a:rPr lang="bg-BG" altLang="en-US" sz="3200" dirty="0" smtClean="0">
                <a:solidFill>
                  <a:srgbClr val="C00000"/>
                </a:solidFill>
              </a:rPr>
            </a:br>
            <a:r>
              <a:rPr lang="bg-BG" altLang="en-US" sz="3200" dirty="0" smtClean="0"/>
              <a:t>Може </a:t>
            </a:r>
            <a:r>
              <a:rPr lang="bg-BG" altLang="en-US" sz="3200" dirty="0"/>
              <a:t>да се посочи </a:t>
            </a:r>
            <a:r>
              <a:rPr lang="bg-BG" altLang="en-US" sz="3200" dirty="0" smtClean="0"/>
              <a:t>още </a:t>
            </a:r>
            <a:r>
              <a:rPr lang="bg-BG" altLang="en-US" sz="3200" dirty="0"/>
              <a:t>по-широко тълкуване на термина „околна среда”, в което да бъдат </a:t>
            </a:r>
            <a:r>
              <a:rPr lang="bg-BG" altLang="en-US" sz="3200" dirty="0" smtClean="0"/>
              <a:t>включени:</a:t>
            </a:r>
            <a:endParaRPr lang="en-US" altLang="en-US" sz="3200" dirty="0" smtClean="0">
              <a:solidFill>
                <a:srgbClr val="FF0000"/>
              </a:solidFill>
            </a:endParaRPr>
          </a:p>
        </p:txBody>
      </p:sp>
      <p:sp>
        <p:nvSpPr>
          <p:cNvPr id="2" name="Date Placeholder 1"/>
          <p:cNvSpPr>
            <a:spLocks noGrp="1"/>
          </p:cNvSpPr>
          <p:nvPr>
            <p:ph type="dt" sz="half" idx="10"/>
          </p:nvPr>
        </p:nvSpPr>
        <p:spPr/>
        <p:txBody>
          <a:bodyPr/>
          <a:lstStyle/>
          <a:p>
            <a:pPr>
              <a:defRPr/>
            </a:pPr>
            <a:fld id="{44356791-AE25-4BFF-A79E-6CFDB93A8F86}"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7</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6034087"/>
          </a:xfrm>
        </p:spPr>
        <p:txBody>
          <a:bodyPr/>
          <a:lstStyle/>
          <a:p>
            <a:pPr algn="l" eaLnBrk="1" hangingPunct="1"/>
            <a:r>
              <a:rPr lang="bg-BG" altLang="en-US" sz="3200" b="1" i="1" dirty="0">
                <a:solidFill>
                  <a:srgbClr val="C00000"/>
                </a:solidFill>
              </a:rPr>
              <a:t>- Естествена околна среда</a:t>
            </a:r>
            <a:r>
              <a:rPr lang="bg-BG" altLang="en-US" sz="3200" dirty="0">
                <a:solidFill>
                  <a:srgbClr val="C00000"/>
                </a:solidFill>
              </a:rPr>
              <a:t> </a:t>
            </a:r>
            <a:r>
              <a:rPr lang="bg-BG" altLang="en-US" sz="3200" dirty="0"/>
              <a:t>– физически, химически и биологични фактори и процеси, външни за хората, макар и потенциално създавани от хората</a:t>
            </a:r>
            <a:r>
              <a:rPr lang="bg-BG" altLang="en-US" sz="3200" dirty="0" smtClean="0"/>
              <a:t>;</a:t>
            </a:r>
            <a:br>
              <a:rPr lang="bg-BG" altLang="en-US" sz="3200" dirty="0" smtClean="0"/>
            </a:br>
            <a:r>
              <a:rPr lang="bg-BG" altLang="en-US" sz="3200" dirty="0" smtClean="0"/>
              <a:t/>
            </a:r>
            <a:br>
              <a:rPr lang="bg-BG" altLang="en-US" sz="3200" dirty="0" smtClean="0"/>
            </a:br>
            <a:r>
              <a:rPr lang="bg-BG" altLang="en-US" sz="3200" b="1" i="1" dirty="0">
                <a:solidFill>
                  <a:srgbClr val="C00000"/>
                </a:solidFill>
              </a:rPr>
              <a:t>- Изградена околна среда</a:t>
            </a:r>
            <a:r>
              <a:rPr lang="bg-BG" altLang="en-US" sz="3200" dirty="0">
                <a:solidFill>
                  <a:srgbClr val="C00000"/>
                </a:solidFill>
              </a:rPr>
              <a:t> </a:t>
            </a:r>
            <a:r>
              <a:rPr lang="bg-BG" altLang="en-US" sz="3200" dirty="0"/>
              <a:t>– създадени от хората условия, като сгради, жилища, канализация, транспортни системи, независимо дали са част от големи градски пейзажи, пътища или малки селища;</a:t>
            </a:r>
            <a:endParaRPr lang="en-US" altLang="en-US" sz="3200" dirty="0" smtClean="0"/>
          </a:p>
        </p:txBody>
      </p:sp>
      <p:sp>
        <p:nvSpPr>
          <p:cNvPr id="2" name="Date Placeholder 1"/>
          <p:cNvSpPr>
            <a:spLocks noGrp="1"/>
          </p:cNvSpPr>
          <p:nvPr>
            <p:ph type="dt" sz="half" idx="10"/>
          </p:nvPr>
        </p:nvSpPr>
        <p:spPr/>
        <p:txBody>
          <a:bodyPr/>
          <a:lstStyle/>
          <a:p>
            <a:pPr>
              <a:defRPr/>
            </a:pPr>
            <a:fld id="{CAE3C638-7024-40F3-B28B-C4400013E1FD}"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8</a:t>
            </a:fld>
            <a:endParaRPr lang="en-US"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6034087"/>
          </a:xfrm>
        </p:spPr>
        <p:txBody>
          <a:bodyPr/>
          <a:lstStyle/>
          <a:p>
            <a:pPr algn="l" eaLnBrk="1" hangingPunct="1"/>
            <a:r>
              <a:rPr lang="bg-BG" altLang="en-US" sz="3200" b="1" i="1" dirty="0" smtClean="0">
                <a:solidFill>
                  <a:srgbClr val="C00000"/>
                </a:solidFill>
              </a:rPr>
              <a:t>- Социална околна среда</a:t>
            </a:r>
            <a:r>
              <a:rPr lang="bg-BG" altLang="en-US" sz="3200" dirty="0" smtClean="0">
                <a:solidFill>
                  <a:srgbClr val="C00000"/>
                </a:solidFill>
              </a:rPr>
              <a:t> </a:t>
            </a:r>
            <a:r>
              <a:rPr lang="bg-BG" altLang="en-US" sz="3200" dirty="0" smtClean="0"/>
              <a:t>– условията, в рамките на които хората живеят и работят, очертани от културни, исторически, социални, икономически и политически връзки и фактори;</a:t>
            </a:r>
            <a:br>
              <a:rPr lang="bg-BG" altLang="en-US" sz="3200" dirty="0" smtClean="0"/>
            </a:br>
            <a:r>
              <a:rPr lang="bg-BG" altLang="en-US" sz="3200" dirty="0"/>
              <a:t/>
            </a:r>
            <a:br>
              <a:rPr lang="bg-BG" altLang="en-US" sz="3200" dirty="0"/>
            </a:br>
            <a:r>
              <a:rPr lang="bg-BG" altLang="en-US" sz="3200" b="1" i="1" dirty="0">
                <a:solidFill>
                  <a:srgbClr val="C00000"/>
                </a:solidFill>
              </a:rPr>
              <a:t>- Екосистема</a:t>
            </a:r>
            <a:r>
              <a:rPr lang="bg-BG" altLang="en-US" sz="3200" dirty="0">
                <a:solidFill>
                  <a:srgbClr val="C00000"/>
                </a:solidFill>
              </a:rPr>
              <a:t> </a:t>
            </a:r>
            <a:r>
              <a:rPr lang="bg-BG" altLang="en-US" sz="3200" dirty="0"/>
              <a:t>– система, формирана от взаимодействието на дадена общност и нейната естествена околна среда, обикновено в определени географски граници.</a:t>
            </a:r>
            <a:r>
              <a:rPr lang="bg-BG" altLang="en-US" sz="3200" dirty="0" smtClean="0"/>
              <a:t/>
            </a:r>
            <a:br>
              <a:rPr lang="bg-BG" altLang="en-US" sz="3200" dirty="0" smtClean="0"/>
            </a:br>
            <a:endParaRPr lang="en-US" altLang="en-US" sz="3200" dirty="0" smtClean="0"/>
          </a:p>
        </p:txBody>
      </p:sp>
      <p:sp>
        <p:nvSpPr>
          <p:cNvPr id="2" name="Date Placeholder 1"/>
          <p:cNvSpPr>
            <a:spLocks noGrp="1"/>
          </p:cNvSpPr>
          <p:nvPr>
            <p:ph type="dt" sz="half" idx="10"/>
          </p:nvPr>
        </p:nvSpPr>
        <p:spPr/>
        <p:txBody>
          <a:bodyPr/>
          <a:lstStyle/>
          <a:p>
            <a:pPr>
              <a:defRPr/>
            </a:pPr>
            <a:fld id="{398C00D6-05D1-477D-B20B-6649165EEDC9}" type="datetime1">
              <a:rPr lang="bg-BG" altLang="en-US" smtClean="0"/>
              <a:t>27.9.2017 г.</a:t>
            </a:fld>
            <a:endParaRPr lang="en-US" altLang="en-US"/>
          </a:p>
        </p:txBody>
      </p:sp>
      <p:sp>
        <p:nvSpPr>
          <p:cNvPr id="3" name="Slide Number Placeholder 2"/>
          <p:cNvSpPr>
            <a:spLocks noGrp="1"/>
          </p:cNvSpPr>
          <p:nvPr>
            <p:ph type="sldNum" sz="quarter" idx="12"/>
          </p:nvPr>
        </p:nvSpPr>
        <p:spPr/>
        <p:txBody>
          <a:bodyPr/>
          <a:lstStyle/>
          <a:p>
            <a:pPr>
              <a:defRPr/>
            </a:pPr>
            <a:fld id="{66A4F9DF-C00B-4E08-8D13-356406FB81EE}" type="slidenum">
              <a:rPr lang="en-US" altLang="en-US" smtClean="0"/>
              <a:pPr>
                <a:defRPr/>
              </a:pPr>
              <a:t>9</a:t>
            </a:fld>
            <a:endParaRPr lang="en-U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1516</Words>
  <Application>Microsoft Office PowerPoint</Application>
  <PresentationFormat>On-screen Show (4:3)</PresentationFormat>
  <Paragraphs>152</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Default Design</vt:lpstr>
      <vt:lpstr>Презентация 9  към глава 9  ОКОЛНА СРЕДА И ГЛОБАЛНО ЗДРАВЕ</vt:lpstr>
      <vt:lpstr>1. Значимост на факторите от околната среда за глобалното здраве</vt:lpstr>
      <vt:lpstr>Факторите от околната среда са водещи сред рисковите фактори за глобалната тежест на заболяванията, като особено важни са три условия на околната среда:   1. небезопасна питейна вода;   2. лоши хигиенни условия и липса на канализация;   3. замърсяване на въздуха в градовете и задимяване на помещенията при използване на твърди горива в домашни условия. </vt:lpstr>
      <vt:lpstr>Според GBD 2010: - инфекциите на долните дихателни пътища се нареждат на 2-ро място сред  водещите причини за умирания в страните с нисък и среден доход;  - диарийните заболявания – на 4-то място;  - хроничните обструктивни белодробни заболявания - на 9-то място.  Всяка от тези групи заболявания е тясно свързана с факторите от околната среда. </vt:lpstr>
      <vt:lpstr>Освен това, факторите от околната среда имат още по-важна роля за причините за умирания при децата на възраст 0-14 г. в страните с нисък и среден доход.   Инфекциите на долните дихателни пътища и диарийните заболявания съставляват около 30% от всички умирания в тази възрастова група. </vt:lpstr>
      <vt:lpstr>2. Основни понятия</vt:lpstr>
      <vt:lpstr>В контекста на глобалното здраве, околната среда може да бъде определена като система от външни физически, химически и микробиологични експозиции и процеси, които  въздействат върху индивидите и групите и са извън непосредствения контрол на индивидите.   Може да се посочи още по-широко тълкуване на термина „околна среда”, в което да бъдат включени:</vt:lpstr>
      <vt:lpstr>- Естествена околна среда – физически, химически и биологични фактори и процеси, външни за хората, макар и потенциално създавани от хората;  - Изградена околна среда – създадени от хората условия, като сгради, жилища, канализация, транспортни системи, независимо дали са част от големи градски пейзажи, пътища или малки селища;</vt:lpstr>
      <vt:lpstr>- Социална околна среда – условията, в рамките на които хората живеят и работят, очертани от културни, исторически, социални, икономически и политически връзки и фактори;  - Екосистема – система, формирана от взаимодействието на дадена общност и нейната естествена околна среда, обикновено в определени географски граници. </vt:lpstr>
      <vt:lpstr>3. Здравни мерки, свързани с околната среда  Това понятие включва система от обществено-здравни мероприятия за предотвратяване на заболяванията, умиранията и инвалидността чрез редуциране на експозициите към неблагоприятни условия на околната среда и насърчаване на промени в поведението. </vt:lpstr>
      <vt:lpstr>СЗО приема доста още по-широка гледна точка за околната среда и подчертава, че „здраве, свързано с околната среда” обхваща онези аспекти на човешкото здраве, включително качеството на живот, които са определени от физическите, химическите, биологичните, социалните и психологическите фактори от околната среда”.</vt:lpstr>
      <vt:lpstr>4. Връзки между факторите от околната среда и Целите на ООН за устойчиво развитие до 2030 г. </vt:lpstr>
      <vt:lpstr>Факторите от околната среда имат изключителна важност и поради това, че справянето с тяхното неблагоприятно влияние има решаващо значение за постигане на Целите на хилядолетието за развитие.  Всяка една от приетите 8 основни цели има пряка или непряка връзка с различни аспекти на влияние на факторите на околната среда върху здравето. </vt:lpstr>
      <vt:lpstr>PowerPoint Presentation</vt:lpstr>
      <vt:lpstr>PowerPoint Presentation</vt:lpstr>
      <vt:lpstr>PowerPoint Presentation</vt:lpstr>
      <vt:lpstr>5. Основни здравни тежести, причинени от фактори на околната среда </vt:lpstr>
      <vt:lpstr>PowerPoint Presentation</vt:lpstr>
      <vt:lpstr>PowerPoint Presentation</vt:lpstr>
      <vt:lpstr>PowerPoint Presentation</vt:lpstr>
      <vt:lpstr>10 основни факта на СЗО за климатичните промени и глобалното здраве </vt:lpstr>
      <vt:lpstr>Факт 1. През последните 50 години, човешките дейности – най-вече използването на твърди горива – са довели до освобождаване на значителни количества въглероден двуокис и други парникови газове, които влияят върху глобалния климат. Концентрацията му в атмосферата е нараснала повече от 30%. Настъпилите промени довеждат до рискове за здравето – от умирания при екстремално високи температури до променящи се модели на инфекциозните заболявания. </vt:lpstr>
      <vt:lpstr>Факт 2. Екстремалните прояви на времето (проливни дъждове, наводнения, урагани) излагат здравето на опасност и разрушават собствеността и средствата за преживяване. Приблизително 600 000 умирания са  настъпили в света от свързани с времето природни бедствия през 1990-те години, като около 95% от тях са били в развиващите се страни. </vt:lpstr>
      <vt:lpstr>Факт 3. Интензивните краткотрайни колебания в температурите влияят сериозно върху здравето, причинявайки топлинен удар (хипертермия) или екстремален студ (хипотермия), и довеждат до нарастване на смъртността от сърдечни или респираторни заболявания.  Факт 4. Нивата на полен и на други алергени се повишават при екстремално високи температури. Това провокира пристъпи на астма, от която са засегнати около 300 милиона души. </vt:lpstr>
      <vt:lpstr>Факт 5. Повишаването на морските нива в резултат от глобалното затопляне повишава риска от крайбрежни наводнения и може да причини преместване на населението. Над половината от световното население днес живее в пределите на 60 км от бреговите линии. Наводненията могат пряко да предизвикат наранявания и умирания и повишаване на рисковете за заразяване със заболявания, предавани чрез водата и чрез водни преносители. </vt:lpstr>
      <vt:lpstr>Факт 6. Променящите се модели на валежите излагат на риск снабдяването с прясна вода. В глобален мащаб, недостигът на вода вече засяга всеки четири от десет души. Това повишава риска от диарийни заболявания, които убиват над 2 милиона души годишно, както и риска за трахома и други заболявания. </vt:lpstr>
      <vt:lpstr>Факт 7. Недостигът на вода заставя хората да транспортират вода от далечни разстояния и да съхраняват запасите в домовете си. Това води до повишаване на риска от замърсяване на водата и до причиняване на заболявания. </vt:lpstr>
      <vt:lpstr>Факт 8. Климатичните условия влияят върху заболяванията, предавани чрез вода или чрез такива преносители като комарите. Диарийните заболявания, маларията и белтъчното недохранване причиняват над 3 милиона умирания годишно, една трета от които настъпват в Африка. </vt:lpstr>
      <vt:lpstr>Факт 9. Недохранването причинява милиони умирания годишно от недостиг на животоподдържащи хранителни елементи и от повишена уязвимост към инфекциозни заболявания като малария, диарийни заболявания и респираторни заболявания. </vt:lpstr>
      <vt:lpstr>Факт 10. Намаляването на емисиите на парникови газове би имало позитивни резултати за здравето. Насърчаването на безопасно ползване на обществен транспорт и на двигателната активност чрез велосипеди или ходене може да намали емисиите на въглероден двуокис, да намали травмите при пътни произшествия, замърсяването на въздуха и свързаните с него респираторни и сърдечно-съдови заболявания. </vt:lpstr>
      <vt:lpstr>Планът за действие на СЗО в областта на климатичните промени и здравето е насочен към:  - подкрепа на здравните системи във всички страни, особено страните с нисък и среден доход и малките островни държави, за повишаване на капацитета за оценяване и проследяване на уязвимостта, рисковете и здравните ефекти, дължащи се на климатичните промени;   - определяне на стратегии и мерки за защита на човешкото здраве, особено най-ранимите групи;    - споделяне на познания и добри практики. </vt:lpstr>
      <vt:lpstr>Планът за действие определя приоритети за дейности в четири ключови области:   1. Повишаване на осъзнаването на проблемите чрез кампании за подкрепа, публикации и инструкции, насърчаване участието във форуми по климатичните проблеми, предоставяне на мултимедийни продукти за значимостта на здравните проблеми, породени от климатичните промени и др. </vt:lpstr>
      <vt:lpstr>2. Засилване на партньорството. СЗО се ангажира активно в инициативите на ООН за климатичните промени.   3. Повишаване на научните доказателства чрез ангажиране на водещи световни експерти и институции за подобряване на разбирането и набирането на доказателства за връзките на здравето и климата и др. </vt:lpstr>
      <vt:lpstr>4. Засилване на ролята на здравните системи за подобряване на здравето на популациите и повишаване на устойчивостта на общностите към климатичните промени и на здравните системи за разкриване, проследяване и подготовка за промените в здравето и тежестите на заболяванията, свързани с климата. </vt:lpstr>
      <vt:lpstr>Международни споразумения за действия в областта на климата </vt:lpstr>
      <vt:lpstr>Основното международно споразумение в тази област е Рамковата конвенция на ООН по изменение на климата (РКООНИК). Тя е една от трите конвенции, приети на срещата на върха за Земята през 1992 г. в Рио. До момента е ратифицирана от 195 държави. Започнала е като начин за държавите да работят заедно и да ограничат повишаването на температурата и изменението на климата в световен мащаб , както и да се справят с последиците от тях.</vt:lpstr>
      <vt:lpstr>Протокол от Киото В средата на 90-те години страните, подписали РКООНИК, осъзнават необходимостта от по-строги разпоредби за намаляване на емисиите. През 1997 г. те одобряват Протокола от Киото, с който се въвеждат правно обвързващи цели за намаляване на емисиите за развитите държави. Вторият период на задължения по Протокола от Киото започва на 1 януари 2013 г. и ще завърши през 2020 г. Участват 38 развити държави, включително ЕС и неговите 28 държави членки. Вторият период е обхванат от Изменението от Доха, по което участващите държави са поели задължението да намалят емисиите си с най-малко 18 % под нивата от 1990 г. ЕС се е ангажирал да намали емисиите в този период до 20 % под нивата от 1990 г.</vt:lpstr>
      <vt:lpstr>Основната слабост на Протокола от Киото е, че изисква само развитите страни да предприемат действия. Тъй като САЩ не подписват Протокола от Киото, Канада се оттегля преди края на първия период на задължения, а Русия, Япония и Нова Зеландия не участват във втория период, понастоящем протоколът се прилага само за около 14 % от емисиите в световен мащаб. Въпреки това повече от 70 развиващи се и развити държави са поели различни необвързващи задължения за намаляване или ограничаване на емисиите си на парникови газове</vt:lpstr>
      <vt:lpstr>Конференция на ООН по изменението на климата, Париж, 30.11—11.12.2015 г. приема ново Парижко споразумение, чиито основни елементи включват: </vt:lpstr>
      <vt:lpstr>Дългосрочна цел: правителствата да поддържат покачването на глобалната средна температура под 2°C в сравнение с прединдустриалните стойности и да полагат усилия за ограничаването ѝ до 1,5°C; Амбиция: правителствата да съобщават на всеки 5 години за своя принос, за да се определят по-амбициозни цели; Прозрачност: правителствата да се отчитат както взаимно, така и пред обществеността доколко се справят с изпълнението на целите, за да се гарантира прозрачност и надзор; Солидарност: ЕС и други развити държави ще продължат да финансират в областта на климата за подпомагане на развиващите се страни, за да могат те да намаляват емисиите си и да изграждат устойчивост спрямо последиците от изменението на климата </vt:lpstr>
    </vt:vector>
  </TitlesOfParts>
  <Company>MU Pleven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ОКОЛНА СРЕДА И ГЛОБАЛНО ЗДРАВЕ</dc:title>
  <dc:creator>G. Grancharova</dc:creator>
  <cp:lastModifiedBy>User</cp:lastModifiedBy>
  <cp:revision>18</cp:revision>
  <dcterms:created xsi:type="dcterms:W3CDTF">2013-12-09T16:14:57Z</dcterms:created>
  <dcterms:modified xsi:type="dcterms:W3CDTF">2017-09-27T11:59:44Z</dcterms:modified>
</cp:coreProperties>
</file>