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0" r:id="rId6"/>
    <p:sldId id="261" r:id="rId7"/>
    <p:sldId id="269" r:id="rId8"/>
    <p:sldId id="270" r:id="rId9"/>
    <p:sldId id="272" r:id="rId10"/>
    <p:sldId id="327" r:id="rId11"/>
    <p:sldId id="380" r:id="rId12"/>
    <p:sldId id="381" r:id="rId13"/>
    <p:sldId id="394" r:id="rId14"/>
    <p:sldId id="382" r:id="rId15"/>
    <p:sldId id="383" r:id="rId16"/>
    <p:sldId id="385" r:id="rId17"/>
    <p:sldId id="384" r:id="rId18"/>
    <p:sldId id="386" r:id="rId19"/>
    <p:sldId id="387" r:id="rId20"/>
    <p:sldId id="388" r:id="rId21"/>
    <p:sldId id="338" r:id="rId22"/>
    <p:sldId id="340" r:id="rId23"/>
    <p:sldId id="354" r:id="rId24"/>
    <p:sldId id="353" r:id="rId25"/>
    <p:sldId id="356" r:id="rId26"/>
    <p:sldId id="352" r:id="rId27"/>
    <p:sldId id="357" r:id="rId28"/>
    <p:sldId id="358" r:id="rId29"/>
    <p:sldId id="355" r:id="rId30"/>
    <p:sldId id="359" r:id="rId31"/>
    <p:sldId id="360" r:id="rId32"/>
    <p:sldId id="361" r:id="rId33"/>
    <p:sldId id="293" r:id="rId34"/>
    <p:sldId id="372" r:id="rId35"/>
    <p:sldId id="391" r:id="rId36"/>
    <p:sldId id="373" r:id="rId37"/>
    <p:sldId id="370" r:id="rId38"/>
    <p:sldId id="393" r:id="rId39"/>
    <p:sldId id="306" r:id="rId40"/>
    <p:sldId id="308" r:id="rId41"/>
    <p:sldId id="309" r:id="rId42"/>
    <p:sldId id="294" r:id="rId43"/>
    <p:sldId id="367" r:id="rId44"/>
    <p:sldId id="364" r:id="rId45"/>
    <p:sldId id="368" r:id="rId46"/>
    <p:sldId id="365" r:id="rId47"/>
    <p:sldId id="369" r:id="rId48"/>
    <p:sldId id="366" r:id="rId49"/>
    <p:sldId id="312" r:id="rId50"/>
    <p:sldId id="313" r:id="rId51"/>
    <p:sldId id="314" r:id="rId52"/>
    <p:sldId id="315" r:id="rId53"/>
    <p:sldId id="317" r:id="rId54"/>
    <p:sldId id="318" r:id="rId55"/>
    <p:sldId id="319" r:id="rId56"/>
    <p:sldId id="322" r:id="rId57"/>
    <p:sldId id="323" r:id="rId58"/>
    <p:sldId id="377" r:id="rId59"/>
    <p:sldId id="374" r:id="rId60"/>
    <p:sldId id="379" r:id="rId61"/>
    <p:sldId id="390" r:id="rId62"/>
    <p:sldId id="375"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67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bg-BG"/>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bg-BG"/>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bg-BG"/>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3617BC-275A-46C2-B3B7-CE4C1C44563B}" type="slidenum">
              <a:rPr lang="en-US" altLang="bg-BG"/>
              <a:pPr/>
              <a:t>‹#›</a:t>
            </a:fld>
            <a:endParaRPr lang="en-US" altLang="bg-BG"/>
          </a:p>
        </p:txBody>
      </p:sp>
    </p:spTree>
    <p:extLst>
      <p:ext uri="{BB962C8B-B14F-4D97-AF65-F5344CB8AC3E}">
        <p14:creationId xmlns:p14="http://schemas.microsoft.com/office/powerpoint/2010/main" val="1845826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617BC-275A-46C2-B3B7-CE4C1C44563B}" type="slidenum">
              <a:rPr lang="en-US" altLang="bg-BG" smtClean="0"/>
              <a:pPr/>
              <a:t>12</a:t>
            </a:fld>
            <a:endParaRPr lang="en-US" altLang="bg-BG"/>
          </a:p>
        </p:txBody>
      </p:sp>
    </p:spTree>
    <p:extLst>
      <p:ext uri="{BB962C8B-B14F-4D97-AF65-F5344CB8AC3E}">
        <p14:creationId xmlns:p14="http://schemas.microsoft.com/office/powerpoint/2010/main" val="307193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8AD3D3B7-ADDC-43CA-A04F-6BD09CDE83BA}" type="datetime1">
              <a:rPr lang="bg-BG" altLang="bg-BG" smtClean="0"/>
              <a:t>27.9.2017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F079F52-B98E-4AC1-A3C5-08FAD305EBB8}" type="slidenum">
              <a:rPr lang="en-US" altLang="bg-BG"/>
              <a:pPr/>
              <a:t>‹#›</a:t>
            </a:fld>
            <a:endParaRPr lang="en-US" altLang="bg-BG"/>
          </a:p>
        </p:txBody>
      </p:sp>
    </p:spTree>
    <p:extLst>
      <p:ext uri="{BB962C8B-B14F-4D97-AF65-F5344CB8AC3E}">
        <p14:creationId xmlns:p14="http://schemas.microsoft.com/office/powerpoint/2010/main" val="30412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fld id="{421DE957-BC6E-42E9-99FD-6A760473A5F9}" type="datetime1">
              <a:rPr lang="bg-BG" altLang="bg-BG" smtClean="0"/>
              <a:t>27.9.2017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1917A14-9A64-473B-9D52-C7007D273FB2}" type="slidenum">
              <a:rPr lang="en-US" altLang="bg-BG"/>
              <a:pPr/>
              <a:t>‹#›</a:t>
            </a:fld>
            <a:endParaRPr lang="en-US" altLang="bg-BG"/>
          </a:p>
        </p:txBody>
      </p:sp>
    </p:spTree>
    <p:extLst>
      <p:ext uri="{BB962C8B-B14F-4D97-AF65-F5344CB8AC3E}">
        <p14:creationId xmlns:p14="http://schemas.microsoft.com/office/powerpoint/2010/main" val="292174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fld id="{1D3DC85B-6F1B-4FAD-8312-64A95F1F2B45}" type="datetime1">
              <a:rPr lang="bg-BG" altLang="bg-BG" smtClean="0"/>
              <a:t>27.9.2017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D8486176-2248-4C8D-A9B4-AD5EE2EDE910}" type="slidenum">
              <a:rPr lang="en-US" altLang="bg-BG"/>
              <a:pPr/>
              <a:t>‹#›</a:t>
            </a:fld>
            <a:endParaRPr lang="en-US" altLang="bg-BG"/>
          </a:p>
        </p:txBody>
      </p:sp>
    </p:spTree>
    <p:extLst>
      <p:ext uri="{BB962C8B-B14F-4D97-AF65-F5344CB8AC3E}">
        <p14:creationId xmlns:p14="http://schemas.microsoft.com/office/powerpoint/2010/main" val="309097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6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fld id="{7CA0747B-CB3B-4A77-99B8-E1402292CFD0}" type="datetime1">
              <a:rPr lang="bg-BG" altLang="bg-BG" smtClean="0"/>
              <a:t>27.9.2017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61442DF-F2DB-4354-95E5-7B0C4176B88D}" type="slidenum">
              <a:rPr lang="en-US" altLang="bg-BG"/>
              <a:pPr/>
              <a:t>‹#›</a:t>
            </a:fld>
            <a:endParaRPr lang="en-US" altLang="bg-BG"/>
          </a:p>
        </p:txBody>
      </p:sp>
    </p:spTree>
    <p:extLst>
      <p:ext uri="{BB962C8B-B14F-4D97-AF65-F5344CB8AC3E}">
        <p14:creationId xmlns:p14="http://schemas.microsoft.com/office/powerpoint/2010/main" val="368174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7DD166E-6E10-43DD-8380-E726F659C7AA}" type="datetime1">
              <a:rPr lang="bg-BG" altLang="bg-BG" smtClean="0"/>
              <a:t>27.9.2017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4287CB0-84CE-4546-AAA3-D9E5C3D031CF}" type="slidenum">
              <a:rPr lang="en-US" altLang="bg-BG"/>
              <a:pPr/>
              <a:t>‹#›</a:t>
            </a:fld>
            <a:endParaRPr lang="en-US" altLang="bg-BG"/>
          </a:p>
        </p:txBody>
      </p:sp>
    </p:spTree>
    <p:extLst>
      <p:ext uri="{BB962C8B-B14F-4D97-AF65-F5344CB8AC3E}">
        <p14:creationId xmlns:p14="http://schemas.microsoft.com/office/powerpoint/2010/main" val="292402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fld id="{08045495-18D1-4351-9A14-4BE2F4D855B2}" type="datetime1">
              <a:rPr lang="bg-BG" altLang="bg-BG" smtClean="0"/>
              <a:t>27.9.2017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F80E2DEA-8DDC-4922-8D7B-752622AC3D66}" type="slidenum">
              <a:rPr lang="en-US" altLang="bg-BG"/>
              <a:pPr/>
              <a:t>‹#›</a:t>
            </a:fld>
            <a:endParaRPr lang="en-US" altLang="bg-BG"/>
          </a:p>
        </p:txBody>
      </p:sp>
    </p:spTree>
    <p:extLst>
      <p:ext uri="{BB962C8B-B14F-4D97-AF65-F5344CB8AC3E}">
        <p14:creationId xmlns:p14="http://schemas.microsoft.com/office/powerpoint/2010/main" val="359200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fld id="{DE600039-0130-47D1-A679-A86E34BFAF94}" type="datetime1">
              <a:rPr lang="bg-BG" altLang="bg-BG" smtClean="0"/>
              <a:t>27.9.2017 г.</a:t>
            </a:fld>
            <a:endParaRPr lang="en-US" altLang="bg-BG"/>
          </a:p>
        </p:txBody>
      </p:sp>
      <p:sp>
        <p:nvSpPr>
          <p:cNvPr id="8" name="Footer Placeholder 7"/>
          <p:cNvSpPr>
            <a:spLocks noGrp="1"/>
          </p:cNvSpPr>
          <p:nvPr>
            <p:ph type="ftr" sz="quarter" idx="11"/>
          </p:nvPr>
        </p:nvSpPr>
        <p:spPr/>
        <p:txBody>
          <a:bodyPr/>
          <a:lstStyle>
            <a:lvl1pPr>
              <a:defRPr/>
            </a:lvl1pPr>
          </a:lstStyle>
          <a:p>
            <a:endParaRPr lang="en-US" altLang="bg-BG"/>
          </a:p>
        </p:txBody>
      </p:sp>
      <p:sp>
        <p:nvSpPr>
          <p:cNvPr id="9" name="Slide Number Placeholder 8"/>
          <p:cNvSpPr>
            <a:spLocks noGrp="1"/>
          </p:cNvSpPr>
          <p:nvPr>
            <p:ph type="sldNum" sz="quarter" idx="12"/>
          </p:nvPr>
        </p:nvSpPr>
        <p:spPr/>
        <p:txBody>
          <a:bodyPr/>
          <a:lstStyle>
            <a:lvl1pPr>
              <a:defRPr/>
            </a:lvl1pPr>
          </a:lstStyle>
          <a:p>
            <a:fld id="{81D1C394-BB6B-4C02-A4D9-FA297FC2920D}" type="slidenum">
              <a:rPr lang="en-US" altLang="bg-BG"/>
              <a:pPr/>
              <a:t>‹#›</a:t>
            </a:fld>
            <a:endParaRPr lang="en-US" altLang="bg-BG"/>
          </a:p>
        </p:txBody>
      </p:sp>
    </p:spTree>
    <p:extLst>
      <p:ext uri="{BB962C8B-B14F-4D97-AF65-F5344CB8AC3E}">
        <p14:creationId xmlns:p14="http://schemas.microsoft.com/office/powerpoint/2010/main" val="76847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fld id="{4CF1F9DB-BBAA-4FA3-9428-4DE33BD3EAAD}" type="datetime1">
              <a:rPr lang="bg-BG" altLang="bg-BG" smtClean="0"/>
              <a:t>27.9.2017 г.</a:t>
            </a:fld>
            <a:endParaRPr lang="en-US" altLang="bg-BG"/>
          </a:p>
        </p:txBody>
      </p:sp>
      <p:sp>
        <p:nvSpPr>
          <p:cNvPr id="4" name="Footer Placeholder 3"/>
          <p:cNvSpPr>
            <a:spLocks noGrp="1"/>
          </p:cNvSpPr>
          <p:nvPr>
            <p:ph type="ftr" sz="quarter" idx="11"/>
          </p:nvPr>
        </p:nvSpPr>
        <p:spPr/>
        <p:txBody>
          <a:bodyPr/>
          <a:lstStyle>
            <a:lvl1pPr>
              <a:defRPr/>
            </a:lvl1pPr>
          </a:lstStyle>
          <a:p>
            <a:endParaRPr lang="en-US" altLang="bg-BG"/>
          </a:p>
        </p:txBody>
      </p:sp>
      <p:sp>
        <p:nvSpPr>
          <p:cNvPr id="5" name="Slide Number Placeholder 4"/>
          <p:cNvSpPr>
            <a:spLocks noGrp="1"/>
          </p:cNvSpPr>
          <p:nvPr>
            <p:ph type="sldNum" sz="quarter" idx="12"/>
          </p:nvPr>
        </p:nvSpPr>
        <p:spPr/>
        <p:txBody>
          <a:bodyPr/>
          <a:lstStyle>
            <a:lvl1pPr>
              <a:defRPr/>
            </a:lvl1pPr>
          </a:lstStyle>
          <a:p>
            <a:fld id="{C06CB2B0-8DF5-4D56-ABA8-8FCF4CD4D583}" type="slidenum">
              <a:rPr lang="en-US" altLang="bg-BG"/>
              <a:pPr/>
              <a:t>‹#›</a:t>
            </a:fld>
            <a:endParaRPr lang="en-US" altLang="bg-BG"/>
          </a:p>
        </p:txBody>
      </p:sp>
    </p:spTree>
    <p:extLst>
      <p:ext uri="{BB962C8B-B14F-4D97-AF65-F5344CB8AC3E}">
        <p14:creationId xmlns:p14="http://schemas.microsoft.com/office/powerpoint/2010/main" val="11987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F808E1-90DA-4B79-9029-53925154370A}" type="datetime1">
              <a:rPr lang="bg-BG" altLang="bg-BG" smtClean="0"/>
              <a:t>27.9.2017 г.</a:t>
            </a:fld>
            <a:endParaRPr lang="en-US" altLang="bg-BG"/>
          </a:p>
        </p:txBody>
      </p:sp>
      <p:sp>
        <p:nvSpPr>
          <p:cNvPr id="3" name="Footer Placeholder 2"/>
          <p:cNvSpPr>
            <a:spLocks noGrp="1"/>
          </p:cNvSpPr>
          <p:nvPr>
            <p:ph type="ftr" sz="quarter" idx="11"/>
          </p:nvPr>
        </p:nvSpPr>
        <p:spPr/>
        <p:txBody>
          <a:bodyPr/>
          <a:lstStyle>
            <a:lvl1pPr>
              <a:defRPr/>
            </a:lvl1pPr>
          </a:lstStyle>
          <a:p>
            <a:endParaRPr lang="en-US" altLang="bg-BG"/>
          </a:p>
        </p:txBody>
      </p:sp>
      <p:sp>
        <p:nvSpPr>
          <p:cNvPr id="4" name="Slide Number Placeholder 3"/>
          <p:cNvSpPr>
            <a:spLocks noGrp="1"/>
          </p:cNvSpPr>
          <p:nvPr>
            <p:ph type="sldNum" sz="quarter" idx="12"/>
          </p:nvPr>
        </p:nvSpPr>
        <p:spPr/>
        <p:txBody>
          <a:bodyPr/>
          <a:lstStyle>
            <a:lvl1pPr>
              <a:defRPr/>
            </a:lvl1pPr>
          </a:lstStyle>
          <a:p>
            <a:fld id="{7E7D2D26-9B03-4EDF-ACDD-59088A4CA850}" type="slidenum">
              <a:rPr lang="en-US" altLang="bg-BG"/>
              <a:pPr/>
              <a:t>‹#›</a:t>
            </a:fld>
            <a:endParaRPr lang="en-US" altLang="bg-BG"/>
          </a:p>
        </p:txBody>
      </p:sp>
    </p:spTree>
    <p:extLst>
      <p:ext uri="{BB962C8B-B14F-4D97-AF65-F5344CB8AC3E}">
        <p14:creationId xmlns:p14="http://schemas.microsoft.com/office/powerpoint/2010/main" val="8429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F5B090A-D59A-4F09-A06E-116753F403F5}" type="datetime1">
              <a:rPr lang="bg-BG" altLang="bg-BG" smtClean="0"/>
              <a:t>27.9.2017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07180306-8628-4FF3-ACF3-32A0D268CB8D}" type="slidenum">
              <a:rPr lang="en-US" altLang="bg-BG"/>
              <a:pPr/>
              <a:t>‹#›</a:t>
            </a:fld>
            <a:endParaRPr lang="en-US" altLang="bg-BG"/>
          </a:p>
        </p:txBody>
      </p:sp>
    </p:spTree>
    <p:extLst>
      <p:ext uri="{BB962C8B-B14F-4D97-AF65-F5344CB8AC3E}">
        <p14:creationId xmlns:p14="http://schemas.microsoft.com/office/powerpoint/2010/main" val="406478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73C9D4-F095-4D5A-BA48-FC5D9EB10CCF}" type="datetime1">
              <a:rPr lang="bg-BG" altLang="bg-BG" smtClean="0"/>
              <a:t>27.9.2017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E32D6516-2B72-4CAB-BD71-EBD08D4C6053}" type="slidenum">
              <a:rPr lang="en-US" altLang="bg-BG"/>
              <a:pPr/>
              <a:t>‹#›</a:t>
            </a:fld>
            <a:endParaRPr lang="en-US" altLang="bg-BG"/>
          </a:p>
        </p:txBody>
      </p:sp>
    </p:spTree>
    <p:extLst>
      <p:ext uri="{BB962C8B-B14F-4D97-AF65-F5344CB8AC3E}">
        <p14:creationId xmlns:p14="http://schemas.microsoft.com/office/powerpoint/2010/main" val="29727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1CAA757-CB26-437B-87BB-EA521E9E59AA}" type="datetime1">
              <a:rPr lang="bg-BG" altLang="bg-BG" smtClean="0"/>
              <a:t>27.9.2017 г.</a:t>
            </a:fld>
            <a:endParaRPr lang="en-US"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EDF37EB-754E-4A8A-A858-CBC399FAD880}" type="slidenum">
              <a:rPr lang="en-US" altLang="bg-BG"/>
              <a:pPr/>
              <a:t>‹#›</a:t>
            </a:fld>
            <a:endParaRPr lang="en-US"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59216A2-8E94-4174-8206-89B7453BE609}" type="slidenum">
              <a:rPr lang="en-US" altLang="bg-BG"/>
              <a:pPr/>
              <a:t>1</a:t>
            </a:fld>
            <a:endParaRPr lang="en-US" altLang="bg-BG"/>
          </a:p>
        </p:txBody>
      </p:sp>
      <p:sp>
        <p:nvSpPr>
          <p:cNvPr id="2052" name="Rectangle 4"/>
          <p:cNvSpPr>
            <a:spLocks noGrp="1" noChangeArrowheads="1"/>
          </p:cNvSpPr>
          <p:nvPr>
            <p:ph type="title"/>
          </p:nvPr>
        </p:nvSpPr>
        <p:spPr>
          <a:xfrm>
            <a:off x="457200" y="274638"/>
            <a:ext cx="8229600" cy="6034087"/>
          </a:xfrm>
        </p:spPr>
        <p:txBody>
          <a:bodyPr/>
          <a:lstStyle/>
          <a:p>
            <a:r>
              <a:rPr lang="bg-BG" altLang="bg-BG" b="1" dirty="0" smtClean="0">
                <a:solidFill>
                  <a:srgbClr val="0070C0"/>
                </a:solidFill>
              </a:rPr>
              <a:t>Презентация 13 </a:t>
            </a:r>
            <a:br>
              <a:rPr lang="bg-BG" altLang="bg-BG" b="1" dirty="0" smtClean="0">
                <a:solidFill>
                  <a:srgbClr val="0070C0"/>
                </a:solidFill>
              </a:rPr>
            </a:br>
            <a:r>
              <a:rPr lang="bg-BG" altLang="bg-BG" b="1" dirty="0" smtClean="0">
                <a:solidFill>
                  <a:srgbClr val="0070C0"/>
                </a:solidFill>
              </a:rPr>
              <a:t>към глава 13</a:t>
            </a:r>
            <a:r>
              <a:rPr lang="bg-BG" altLang="bg-BG" b="1" dirty="0" smtClean="0">
                <a:solidFill>
                  <a:srgbClr val="0070C0"/>
                </a:solidFill>
              </a:rPr>
              <a:t/>
            </a:r>
            <a:br>
              <a:rPr lang="bg-BG" altLang="bg-BG" b="1" dirty="0" smtClean="0">
                <a:solidFill>
                  <a:srgbClr val="0070C0"/>
                </a:solidFill>
              </a:rPr>
            </a:br>
            <a:r>
              <a:rPr lang="en-US" altLang="bg-BG" b="1" dirty="0" smtClean="0">
                <a:solidFill>
                  <a:srgbClr val="FF0000"/>
                </a:solidFill>
              </a:rPr>
              <a:t/>
            </a:r>
            <a:br>
              <a:rPr lang="en-US" altLang="bg-BG" b="1" dirty="0" smtClean="0">
                <a:solidFill>
                  <a:srgbClr val="FF0000"/>
                </a:solidFill>
              </a:rPr>
            </a:br>
            <a:r>
              <a:rPr lang="bg-BG" altLang="bg-BG" sz="4000" b="1" dirty="0" smtClean="0">
                <a:solidFill>
                  <a:srgbClr val="C00000"/>
                </a:solidFill>
              </a:rPr>
              <a:t>ГЛОБАЛНИ </a:t>
            </a:r>
            <a:r>
              <a:rPr lang="bg-BG" altLang="bg-BG" sz="4000" b="1" dirty="0">
                <a:solidFill>
                  <a:srgbClr val="C00000"/>
                </a:solidFill>
              </a:rPr>
              <a:t>ПРОБЛЕМИ НА ЗАРАЗНИТЕ </a:t>
            </a:r>
            <a:r>
              <a:rPr lang="bg-BG" altLang="bg-BG" sz="4000" b="1" dirty="0" smtClean="0">
                <a:solidFill>
                  <a:srgbClr val="C00000"/>
                </a:solidFill>
              </a:rPr>
              <a:t>ЗАБОЛЯВАНИЯ</a:t>
            </a:r>
            <a:r>
              <a:rPr lang="en-US" altLang="bg-BG" sz="4000" dirty="0" smtClean="0">
                <a:solidFill>
                  <a:srgbClr val="C00000"/>
                </a:solidFill>
              </a:rPr>
              <a:t> </a:t>
            </a:r>
            <a:r>
              <a:rPr lang="bg-BG" altLang="bg-BG" sz="4000" dirty="0" smtClean="0">
                <a:solidFill>
                  <a:srgbClr val="C00000"/>
                </a:solidFill>
              </a:rPr>
              <a:t/>
            </a:r>
            <a:br>
              <a:rPr lang="bg-BG" altLang="bg-BG" sz="4000" dirty="0" smtClean="0">
                <a:solidFill>
                  <a:srgbClr val="C00000"/>
                </a:solidFill>
              </a:rPr>
            </a:br>
            <a:endParaRPr lang="en-US" altLang="bg-BG" sz="4000" dirty="0">
              <a:solidFill>
                <a:srgbClr val="C00000"/>
              </a:solidFill>
            </a:endParaRPr>
          </a:p>
        </p:txBody>
      </p:sp>
      <p:sp>
        <p:nvSpPr>
          <p:cNvPr id="2" name="Date Placeholder 1"/>
          <p:cNvSpPr>
            <a:spLocks noGrp="1"/>
          </p:cNvSpPr>
          <p:nvPr>
            <p:ph type="dt" sz="half" idx="10"/>
          </p:nvPr>
        </p:nvSpPr>
        <p:spPr/>
        <p:txBody>
          <a:bodyPr/>
          <a:lstStyle/>
          <a:p>
            <a:fld id="{FD570C3A-B434-4DF6-ADAA-628D6C7AF1B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F8133BE-6E78-4D96-BD4E-38D024159F7A}" type="slidenum">
              <a:rPr lang="en-US" altLang="bg-BG"/>
              <a:pPr/>
              <a:t>10</a:t>
            </a:fld>
            <a:endParaRPr lang="en-US" altLang="bg-BG"/>
          </a:p>
        </p:txBody>
      </p:sp>
      <p:sp>
        <p:nvSpPr>
          <p:cNvPr id="7987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AA06C8E5-BBAA-44FB-87B5-1CD44205DE77}" type="slidenum">
              <a:rPr lang="en-US" altLang="en-US" sz="1400">
                <a:solidFill>
                  <a:srgbClr val="000000"/>
                </a:solidFill>
              </a:rPr>
              <a:pPr algn="r">
                <a:spcBef>
                  <a:spcPct val="0"/>
                </a:spcBef>
                <a:buFontTx/>
                <a:buNone/>
              </a:pPr>
              <a:t>10</a:t>
            </a:fld>
            <a:endParaRPr lang="en-US" altLang="en-US" sz="1400">
              <a:solidFill>
                <a:srgbClr val="000000"/>
              </a:solidFill>
            </a:endParaRPr>
          </a:p>
        </p:txBody>
      </p:sp>
      <p:sp>
        <p:nvSpPr>
          <p:cNvPr id="79875" name="Rectangle 2"/>
          <p:cNvSpPr>
            <a:spLocks noGrp="1" noChangeArrowheads="1"/>
          </p:cNvSpPr>
          <p:nvPr>
            <p:ph type="title" idx="4294967295"/>
          </p:nvPr>
        </p:nvSpPr>
        <p:spPr>
          <a:xfrm>
            <a:off x="457200" y="274638"/>
            <a:ext cx="8229600" cy="6178550"/>
          </a:xfrm>
        </p:spPr>
        <p:txBody>
          <a:bodyPr/>
          <a:lstStyle/>
          <a:p>
            <a:r>
              <a:rPr lang="bg-BG" altLang="en-US" sz="3600" b="1" dirty="0">
                <a:solidFill>
                  <a:srgbClr val="C00000"/>
                </a:solidFill>
              </a:rPr>
              <a:t>3. Глобална тежест и тенденции на </a:t>
            </a:r>
            <a:r>
              <a:rPr lang="bg-BG" altLang="en-US" sz="3600" b="1" dirty="0" err="1">
                <a:solidFill>
                  <a:srgbClr val="C00000"/>
                </a:solidFill>
              </a:rPr>
              <a:t>ХИВ</a:t>
            </a:r>
            <a:r>
              <a:rPr lang="bg-BG" altLang="en-US" sz="3600" b="1" dirty="0">
                <a:solidFill>
                  <a:srgbClr val="C00000"/>
                </a:solidFill>
              </a:rPr>
              <a:t>/СПИН</a:t>
            </a:r>
            <a:r>
              <a:rPr lang="bg-BG" altLang="en-US" b="1" dirty="0">
                <a:solidFill>
                  <a:srgbClr val="FF0000"/>
                </a:solidFill>
              </a:rPr>
              <a:t/>
            </a:r>
            <a:br>
              <a:rPr lang="bg-BG" altLang="en-US" b="1" dirty="0">
                <a:solidFill>
                  <a:srgbClr val="FF0000"/>
                </a:solidFill>
              </a:rPr>
            </a:br>
            <a:endParaRPr lang="en-US" altLang="en-US" b="1" dirty="0">
              <a:solidFill>
                <a:srgbClr val="FF0000"/>
              </a:solidFill>
            </a:endParaRPr>
          </a:p>
        </p:txBody>
      </p:sp>
      <p:sp>
        <p:nvSpPr>
          <p:cNvPr id="2" name="Date Placeholder 1"/>
          <p:cNvSpPr>
            <a:spLocks noGrp="1"/>
          </p:cNvSpPr>
          <p:nvPr>
            <p:ph type="dt" sz="half" idx="10"/>
          </p:nvPr>
        </p:nvSpPr>
        <p:spPr/>
        <p:txBody>
          <a:bodyPr/>
          <a:lstStyle/>
          <a:p>
            <a:fld id="{BB0E7202-5130-470E-AF36-D65D48BF0725}"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6012160" y="1403853"/>
            <a:ext cx="3023242" cy="38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tabLst>
                <a:tab pos="2863850" algn="l"/>
                <a:tab pos="6578600" algn="l"/>
              </a:tabLst>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tabLst>
                <a:tab pos="2863850" algn="l"/>
                <a:tab pos="6578600" algn="l"/>
              </a:tabLst>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tabLst>
                <a:tab pos="2863850" algn="l"/>
                <a:tab pos="6578600" algn="l"/>
              </a:tabLst>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tabLst>
                <a:tab pos="2863850" algn="l"/>
                <a:tab pos="6578600" algn="l"/>
              </a:tabLst>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9pPr>
          </a:lstStyle>
          <a:p>
            <a:pPr rtl="1">
              <a:lnSpc>
                <a:spcPts val="2126"/>
              </a:lnSpc>
              <a:spcBef>
                <a:spcPct val="0"/>
              </a:spcBef>
              <a:spcAft>
                <a:spcPct val="0"/>
              </a:spcAft>
              <a:buNone/>
            </a:pPr>
            <a:r>
              <a:rPr lang="en-GB" altLang="en-US" sz="2400" b="1" dirty="0">
                <a:solidFill>
                  <a:srgbClr val="FF0000"/>
                </a:solidFill>
                <a:latin typeface="Arial Narrow" pitchFamily="34" charset="0"/>
                <a:ea typeface="MS PGothic" pitchFamily="34" charset="-128"/>
              </a:rPr>
              <a:t>36.7 </a:t>
            </a:r>
            <a:r>
              <a:rPr lang="bg-BG" altLang="en-US" sz="2400" b="1" dirty="0" smtClean="0">
                <a:solidFill>
                  <a:srgbClr val="FF0000"/>
                </a:solidFill>
                <a:latin typeface="Arial Narrow" pitchFamily="34" charset="0"/>
                <a:ea typeface="MS PGothic" pitchFamily="34" charset="-128"/>
              </a:rPr>
              <a:t>милиона</a:t>
            </a:r>
            <a:endParaRPr lang="en-GB"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GB" altLang="en-US" sz="2400" b="1" dirty="0">
                <a:latin typeface="Arial Narrow" pitchFamily="34" charset="0"/>
                <a:ea typeface="MS PGothic" pitchFamily="34" charset="-128"/>
              </a:rPr>
              <a:t>31.8 </a:t>
            </a:r>
            <a:r>
              <a:rPr lang="bg-BG" altLang="en-US" sz="2400" b="1" dirty="0" smtClean="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GB" altLang="en-US" sz="2400" b="1" dirty="0">
                <a:latin typeface="Arial Narrow" pitchFamily="34" charset="0"/>
                <a:ea typeface="MS PGothic" pitchFamily="34" charset="-128"/>
              </a:rPr>
              <a:t>16.0 </a:t>
            </a:r>
            <a:r>
              <a:rPr lang="bg-BG" altLang="en-US" sz="2400" b="1" dirty="0" smtClean="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US" altLang="en-US" sz="2400" b="1" dirty="0">
                <a:latin typeface="Arial Narrow" pitchFamily="34" charset="0"/>
                <a:ea typeface="MS PGothic" pitchFamily="34" charset="-128"/>
              </a:rPr>
              <a:t>  3.2 </a:t>
            </a:r>
            <a:r>
              <a:rPr lang="bg-BG" altLang="en-US" sz="2400" b="1" dirty="0" smtClean="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r>
              <a:rPr lang="en-US" altLang="en-US" sz="2400" b="1" dirty="0">
                <a:solidFill>
                  <a:srgbClr val="FF0000"/>
                </a:solidFill>
                <a:latin typeface="Arial Narrow" pitchFamily="34" charset="0"/>
                <a:ea typeface="MS PGothic" pitchFamily="34" charset="-128"/>
              </a:rPr>
              <a:t>2.1 </a:t>
            </a:r>
            <a:r>
              <a:rPr lang="bg-BG" altLang="en-US" sz="2400" b="1" dirty="0" smtClean="0">
                <a:solidFill>
                  <a:srgbClr val="FF0000"/>
                </a:solidFill>
                <a:latin typeface="Arial Narrow" pitchFamily="34" charset="0"/>
                <a:ea typeface="MS PGothic" pitchFamily="34" charset="-128"/>
              </a:rPr>
              <a:t>милиона</a:t>
            </a:r>
            <a:r>
              <a:rPr lang="en-US" altLang="en-US" sz="2400" b="1" dirty="0">
                <a:latin typeface="Arial Narrow" pitchFamily="34" charset="0"/>
                <a:ea typeface="MS PGothic" pitchFamily="34" charset="-128"/>
              </a:rPr>
              <a:t/>
            </a:r>
            <a:br>
              <a:rPr lang="en-US" altLang="en-US" sz="2400" b="1" dirty="0">
                <a:latin typeface="Arial Narrow" pitchFamily="34" charset="0"/>
                <a:ea typeface="MS PGothic" pitchFamily="34" charset="-128"/>
              </a:rPr>
            </a:br>
            <a:r>
              <a:rPr lang="en-GB" altLang="en-US" sz="2400" b="1" dirty="0">
                <a:latin typeface="Arial Narrow" pitchFamily="34" charset="0"/>
                <a:ea typeface="MS PGothic" pitchFamily="34" charset="-128"/>
              </a:rPr>
              <a:t>1.9 </a:t>
            </a:r>
            <a:r>
              <a:rPr lang="bg-BG" altLang="en-US" sz="2400" b="1" dirty="0" smtClean="0">
                <a:latin typeface="Arial Narrow" pitchFamily="34" charset="0"/>
                <a:ea typeface="MS PGothic" pitchFamily="34" charset="-128"/>
              </a:rPr>
              <a:t>милиона</a:t>
            </a:r>
            <a:r>
              <a:rPr lang="en-GB" altLang="en-US" sz="2400" b="1" dirty="0" smtClean="0">
                <a:solidFill>
                  <a:srgbClr val="7F7F7F"/>
                </a:solidFill>
                <a:latin typeface="Arial Narrow" pitchFamily="34" charset="0"/>
                <a:ea typeface="MS PGothic" pitchFamily="34" charset="-128"/>
              </a:rPr>
              <a:t> </a:t>
            </a:r>
            <a:endParaRPr lang="en-GB"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US" altLang="en-US" sz="2400" b="1" dirty="0">
                <a:solidFill>
                  <a:srgbClr val="000000"/>
                </a:solidFill>
                <a:latin typeface="Arial Narrow" pitchFamily="34" charset="0"/>
                <a:ea typeface="MS PGothic" pitchFamily="34" charset="-128"/>
              </a:rPr>
              <a:t>240 000 </a:t>
            </a: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bg-BG" altLang="en-US" sz="2400" b="1" dirty="0" smtClean="0">
              <a:solidFill>
                <a:srgbClr val="FF0000"/>
              </a:solidFill>
              <a:latin typeface="Arial Narrow" pitchFamily="34" charset="0"/>
              <a:ea typeface="MS PGothic" pitchFamily="34" charset="-128"/>
            </a:endParaRPr>
          </a:p>
          <a:p>
            <a:pPr rtl="1">
              <a:lnSpc>
                <a:spcPts val="2126"/>
              </a:lnSpc>
              <a:spcBef>
                <a:spcPct val="0"/>
              </a:spcBef>
              <a:spcAft>
                <a:spcPct val="0"/>
              </a:spcAft>
              <a:buNone/>
            </a:pPr>
            <a:r>
              <a:rPr lang="en-US" altLang="en-US" sz="2400" b="1" dirty="0" smtClean="0">
                <a:solidFill>
                  <a:srgbClr val="FF0000"/>
                </a:solidFill>
                <a:latin typeface="Arial Narrow" pitchFamily="34" charset="0"/>
                <a:ea typeface="MS PGothic" pitchFamily="34" charset="-128"/>
              </a:rPr>
              <a:t>1.1 </a:t>
            </a:r>
            <a:r>
              <a:rPr lang="bg-BG" altLang="en-US" sz="2400" b="1" dirty="0" smtClean="0">
                <a:solidFill>
                  <a:srgbClr val="FF0000"/>
                </a:solidFill>
                <a:latin typeface="Arial Narrow" pitchFamily="34" charset="0"/>
                <a:ea typeface="MS PGothic" pitchFamily="34" charset="-128"/>
              </a:rPr>
              <a:t>милиона</a:t>
            </a:r>
            <a:r>
              <a:rPr lang="en-US" altLang="en-US" sz="2400" b="1" dirty="0">
                <a:latin typeface="Arial Narrow" pitchFamily="34" charset="0"/>
                <a:ea typeface="MS PGothic" pitchFamily="34" charset="-128"/>
              </a:rPr>
              <a:t/>
            </a:r>
            <a:br>
              <a:rPr lang="en-US" altLang="en-US" sz="2400" b="1" dirty="0">
                <a:latin typeface="Arial Narrow" pitchFamily="34" charset="0"/>
                <a:ea typeface="MS PGothic" pitchFamily="34" charset="-128"/>
              </a:rPr>
            </a:br>
            <a:r>
              <a:rPr lang="en-GB" altLang="en-US" sz="2400" b="1" dirty="0">
                <a:latin typeface="Arial Narrow" pitchFamily="34" charset="0"/>
                <a:ea typeface="MS PGothic" pitchFamily="34" charset="-128"/>
              </a:rPr>
              <a:t>1.0 </a:t>
            </a:r>
            <a:r>
              <a:rPr lang="bg-BG" altLang="en-US" sz="2400" b="1" dirty="0" smtClean="0">
                <a:latin typeface="Arial Narrow" pitchFamily="34" charset="0"/>
                <a:ea typeface="MS PGothic" pitchFamily="34" charset="-128"/>
              </a:rPr>
              <a:t>милион</a:t>
            </a:r>
            <a:r>
              <a:rPr lang="en-GB" altLang="en-US" sz="2400" b="1" dirty="0" smtClean="0">
                <a:solidFill>
                  <a:srgbClr val="7F7F7F"/>
                </a:solidFill>
                <a:latin typeface="Arial Narrow" pitchFamily="34" charset="0"/>
                <a:ea typeface="MS PGothic" pitchFamily="34" charset="-128"/>
              </a:rPr>
              <a:t> </a:t>
            </a:r>
            <a:endParaRPr lang="en-GB"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US" altLang="en-US" sz="2400" b="1" dirty="0">
                <a:latin typeface="Arial Narrow" pitchFamily="34" charset="0"/>
                <a:ea typeface="MS PGothic" pitchFamily="34" charset="-128"/>
              </a:rPr>
              <a:t>190 000 </a:t>
            </a:r>
            <a:endParaRPr lang="en-GB" altLang="en-US" sz="2400" b="1" dirty="0">
              <a:solidFill>
                <a:srgbClr val="7F7F7F"/>
              </a:solidFill>
              <a:latin typeface="Arial Narrow" pitchFamily="34" charset="0"/>
              <a:ea typeface="MS PGothic" pitchFamily="34" charset="-128"/>
            </a:endParaRPr>
          </a:p>
        </p:txBody>
      </p:sp>
      <p:sp>
        <p:nvSpPr>
          <p:cNvPr id="56323" name="Text Box 4"/>
          <p:cNvSpPr txBox="1">
            <a:spLocks noChangeArrowheads="1"/>
          </p:cNvSpPr>
          <p:nvPr/>
        </p:nvSpPr>
        <p:spPr bwMode="auto">
          <a:xfrm>
            <a:off x="699104" y="1403853"/>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smtClean="0">
                <a:latin typeface="Arial Narrow" pitchFamily="34" charset="0"/>
                <a:ea typeface="MS PGothic" pitchFamily="34" charset="-128"/>
                <a:cs typeface="Arial Bold" pitchFamily="34" charset="0"/>
              </a:rPr>
              <a:t>Брой лица с </a:t>
            </a:r>
            <a:r>
              <a:rPr lang="bg-BG" altLang="en-US" sz="2400" b="1" dirty="0" err="1" smtClean="0">
                <a:latin typeface="Arial Narrow" pitchFamily="34" charset="0"/>
                <a:ea typeface="MS PGothic" pitchFamily="34" charset="-128"/>
                <a:cs typeface="Arial Bold" pitchFamily="34" charset="0"/>
              </a:rPr>
              <a:t>ХИВ</a:t>
            </a:r>
            <a:r>
              <a:rPr lang="bg-BG" altLang="en-US" sz="2400" b="1" dirty="0" smtClean="0">
                <a:latin typeface="Arial Narrow" pitchFamily="34" charset="0"/>
                <a:ea typeface="MS PGothic" pitchFamily="34" charset="-128"/>
                <a:cs typeface="Arial Bold" pitchFamily="34" charset="0"/>
              </a:rPr>
              <a:t> </a:t>
            </a:r>
          </a:p>
          <a:p>
            <a:pPr rtl="1" eaLnBrk="1" hangingPunct="1">
              <a:spcBef>
                <a:spcPct val="0"/>
              </a:spcBef>
              <a:spcAft>
                <a:spcPct val="0"/>
              </a:spcAft>
              <a:buFontTx/>
              <a:buNone/>
            </a:pPr>
            <a:r>
              <a:rPr lang="bg-BG" altLang="en-US" sz="2400" b="1" dirty="0" smtClean="0">
                <a:latin typeface="Arial Narrow" pitchFamily="34" charset="0"/>
                <a:ea typeface="MS PGothic" pitchFamily="34" charset="-128"/>
                <a:cs typeface="Arial Bold" pitchFamily="34" charset="0"/>
              </a:rPr>
              <a:t> през  </a:t>
            </a:r>
            <a:r>
              <a:rPr lang="en-US" altLang="en-US" sz="2400" b="1" dirty="0" smtClean="0">
                <a:latin typeface="Arial Narrow" pitchFamily="34" charset="0"/>
                <a:ea typeface="MS PGothic" pitchFamily="34" charset="-128"/>
                <a:cs typeface="Arial Bold" pitchFamily="34" charset="0"/>
              </a:rPr>
              <a:t>2015</a:t>
            </a:r>
            <a:r>
              <a:rPr lang="bg-BG" altLang="en-US" sz="2400" b="1" dirty="0" smtClean="0">
                <a:latin typeface="Arial Narrow" pitchFamily="34" charset="0"/>
                <a:ea typeface="MS PGothic" pitchFamily="34" charset="-128"/>
                <a:cs typeface="Arial Bold" pitchFamily="34" charset="0"/>
              </a:rPr>
              <a:t> г.</a:t>
            </a:r>
            <a:endParaRPr lang="en-US" altLang="en-US" sz="2400" b="1" dirty="0">
              <a:latin typeface="Arial Narrow" pitchFamily="34" charset="0"/>
              <a:ea typeface="MS PGothic" pitchFamily="34" charset="-128"/>
              <a:cs typeface="Arial Bold" pitchFamily="34" charset="0"/>
            </a:endParaRPr>
          </a:p>
        </p:txBody>
      </p:sp>
      <p:sp>
        <p:nvSpPr>
          <p:cNvPr id="56324" name="Text Box 5"/>
          <p:cNvSpPr txBox="1">
            <a:spLocks noChangeArrowheads="1"/>
          </p:cNvSpPr>
          <p:nvPr/>
        </p:nvSpPr>
        <p:spPr bwMode="auto">
          <a:xfrm>
            <a:off x="699104" y="2999206"/>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smtClean="0">
                <a:latin typeface="Arial Narrow" pitchFamily="34" charset="0"/>
                <a:ea typeface="MS PGothic" pitchFamily="34" charset="-128"/>
                <a:cs typeface="Arial Bold" pitchFamily="34" charset="0"/>
              </a:rPr>
              <a:t>Новозаразени</a:t>
            </a:r>
            <a:r>
              <a:rPr lang="bg-BG" altLang="en-US" sz="2400" b="1" dirty="0" smtClean="0">
                <a:latin typeface="Arial Narrow" pitchFamily="34" charset="0"/>
                <a:ea typeface="MS PGothic" pitchFamily="34" charset="-128"/>
                <a:cs typeface="Arial Bold" pitchFamily="34" charset="0"/>
              </a:rPr>
              <a:t> лица през 2015 г.</a:t>
            </a:r>
            <a:endParaRPr lang="en-US" altLang="en-US" sz="2400" b="1" dirty="0">
              <a:latin typeface="Arial Narrow" pitchFamily="34" charset="0"/>
              <a:ea typeface="MS PGothic" pitchFamily="34" charset="-128"/>
              <a:cs typeface="Arial Bold" pitchFamily="34" charset="0"/>
            </a:endParaRPr>
          </a:p>
        </p:txBody>
      </p:sp>
      <p:sp>
        <p:nvSpPr>
          <p:cNvPr id="56325" name="Text Box 6"/>
          <p:cNvSpPr txBox="1">
            <a:spLocks noChangeArrowheads="1"/>
          </p:cNvSpPr>
          <p:nvPr/>
        </p:nvSpPr>
        <p:spPr bwMode="auto">
          <a:xfrm>
            <a:off x="699104" y="4433295"/>
            <a:ext cx="2576752"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smtClean="0">
                <a:latin typeface="Arial Narrow" pitchFamily="34" charset="0"/>
                <a:ea typeface="MS PGothic" pitchFamily="34" charset="-128"/>
                <a:cs typeface="Arial Bold" pitchFamily="34" charset="0"/>
              </a:rPr>
              <a:t>Умирания</a:t>
            </a:r>
            <a:r>
              <a:rPr lang="bg-BG" altLang="en-US" sz="2400" b="1" dirty="0" smtClean="0">
                <a:latin typeface="Arial Narrow" pitchFamily="34" charset="0"/>
                <a:ea typeface="MS PGothic" pitchFamily="34" charset="-128"/>
                <a:cs typeface="Arial Bold" pitchFamily="34" charset="0"/>
              </a:rPr>
              <a:t> от СПИН през 2015 г.</a:t>
            </a:r>
            <a:endParaRPr lang="en-US" altLang="en-US" sz="2400" b="1" dirty="0">
              <a:latin typeface="Arial Narrow" pitchFamily="34" charset="0"/>
              <a:ea typeface="MS PGothic" pitchFamily="34" charset="-128"/>
              <a:cs typeface="Arial Bold" pitchFamily="34" charset="0"/>
            </a:endParaRPr>
          </a:p>
        </p:txBody>
      </p:sp>
      <p:sp>
        <p:nvSpPr>
          <p:cNvPr id="56326" name="Line 7"/>
          <p:cNvSpPr>
            <a:spLocks noChangeShapeType="1"/>
          </p:cNvSpPr>
          <p:nvPr/>
        </p:nvSpPr>
        <p:spPr bwMode="auto">
          <a:xfrm>
            <a:off x="779195" y="2794747"/>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7" name="Line 8"/>
          <p:cNvSpPr>
            <a:spLocks noChangeShapeType="1"/>
          </p:cNvSpPr>
          <p:nvPr/>
        </p:nvSpPr>
        <p:spPr bwMode="auto">
          <a:xfrm>
            <a:off x="779195" y="4135246"/>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8" name="TextBox 10"/>
          <p:cNvSpPr txBox="1">
            <a:spLocks noChangeArrowheads="1"/>
          </p:cNvSpPr>
          <p:nvPr/>
        </p:nvSpPr>
        <p:spPr bwMode="auto">
          <a:xfrm>
            <a:off x="3275856" y="1403853"/>
            <a:ext cx="2592288" cy="38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Общо</a:t>
            </a:r>
            <a:r>
              <a:rPr lang="en-US" altLang="en-US" sz="2400" b="1" dirty="0" smtClean="0">
                <a:latin typeface="Arial Narrow" pitchFamily="34" charset="0"/>
                <a:ea typeface="MS PGothic" pitchFamily="34" charset="-128"/>
              </a:rPr>
              <a:t>l</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Възрастни</a:t>
            </a: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Жени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Деца</a:t>
            </a:r>
            <a:r>
              <a:rPr lang="en-US" altLang="en-US" sz="2400" b="1" dirty="0" smtClean="0">
                <a:latin typeface="Arial Narrow" pitchFamily="34" charset="0"/>
                <a:ea typeface="MS PGothic" pitchFamily="34" charset="-128"/>
              </a:rPr>
              <a:t> </a:t>
            </a:r>
            <a:r>
              <a:rPr lang="en-US" altLang="en-US" sz="2400" b="1" dirty="0">
                <a:latin typeface="Arial Narrow" pitchFamily="34" charset="0"/>
                <a:ea typeface="MS PGothic" pitchFamily="34" charset="-128"/>
              </a:rPr>
              <a:t>(&lt;15 </a:t>
            </a:r>
            <a:r>
              <a:rPr lang="bg-BG" altLang="en-US" sz="2400" b="1" dirty="0" smtClean="0">
                <a:latin typeface="Arial Narrow" pitchFamily="34" charset="0"/>
                <a:ea typeface="MS PGothic" pitchFamily="34" charset="-128"/>
              </a:rPr>
              <a:t>години</a:t>
            </a:r>
            <a:r>
              <a:rPr lang="en-US" altLang="en-US" sz="2400" b="1" dirty="0" smtClean="0">
                <a:latin typeface="Arial Narrow" pitchFamily="34" charset="0"/>
                <a:ea typeface="MS PGothic" pitchFamily="34" charset="-128"/>
              </a:rPr>
              <a:t>)</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Деца</a:t>
            </a:r>
            <a:r>
              <a:rPr lang="en-US" altLang="en-US" sz="2400" b="1" dirty="0" smtClean="0">
                <a:latin typeface="Arial Narrow" pitchFamily="34" charset="0"/>
                <a:ea typeface="MS PGothic" pitchFamily="34" charset="-128"/>
              </a:rPr>
              <a:t> </a:t>
            </a:r>
            <a:r>
              <a:rPr lang="en-US" altLang="en-US" sz="2400" b="1" dirty="0">
                <a:latin typeface="Arial Narrow" pitchFamily="34" charset="0"/>
                <a:ea typeface="MS PGothic" pitchFamily="34" charset="-128"/>
              </a:rPr>
              <a:t>(&lt;15 </a:t>
            </a:r>
            <a:r>
              <a:rPr lang="bg-BG" altLang="en-US" sz="2400" b="1" dirty="0" smtClean="0">
                <a:latin typeface="Arial Narrow" pitchFamily="34" charset="0"/>
                <a:ea typeface="MS PGothic" pitchFamily="34" charset="-128"/>
              </a:rPr>
              <a:t>години</a:t>
            </a:r>
            <a:r>
              <a:rPr lang="en-US" altLang="en-US" sz="2400" b="1" dirty="0" smtClean="0">
                <a:latin typeface="Arial Narrow" pitchFamily="34" charset="0"/>
                <a:ea typeface="MS PGothic" pitchFamily="34" charset="-128"/>
              </a:rPr>
              <a:t>)</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smtClean="0">
                <a:latin typeface="Arial Narrow" pitchFamily="34" charset="0"/>
                <a:ea typeface="MS PGothic" pitchFamily="34" charset="-128"/>
              </a:rPr>
              <a:t>Деца</a:t>
            </a:r>
            <a:r>
              <a:rPr lang="en-US" altLang="en-US" sz="2400" b="1" dirty="0" smtClean="0">
                <a:latin typeface="Arial Narrow" pitchFamily="34" charset="0"/>
                <a:ea typeface="MS PGothic" pitchFamily="34" charset="-128"/>
              </a:rPr>
              <a:t> </a:t>
            </a:r>
            <a:r>
              <a:rPr lang="en-US" altLang="en-US" sz="2400" b="1" dirty="0">
                <a:latin typeface="Arial Narrow" pitchFamily="34" charset="0"/>
                <a:ea typeface="MS PGothic" pitchFamily="34" charset="-128"/>
              </a:rPr>
              <a:t>(&lt;15 </a:t>
            </a:r>
            <a:r>
              <a:rPr lang="bg-BG" altLang="en-US" sz="2400" b="1" dirty="0" smtClean="0">
                <a:latin typeface="Arial Narrow" pitchFamily="34" charset="0"/>
                <a:ea typeface="MS PGothic" pitchFamily="34" charset="-128"/>
              </a:rPr>
              <a:t>години</a:t>
            </a:r>
            <a:r>
              <a:rPr lang="en-US" altLang="en-US" sz="2400" b="1" dirty="0" smtClean="0">
                <a:latin typeface="Arial Narrow" pitchFamily="34" charset="0"/>
                <a:ea typeface="MS PGothic" pitchFamily="34" charset="-128"/>
              </a:rPr>
              <a:t>)</a:t>
            </a:r>
            <a:endParaRPr lang="en-US" altLang="en-US" sz="2400" b="1" dirty="0">
              <a:latin typeface="Arial Narrow" pitchFamily="34" charset="0"/>
              <a:ea typeface="MS PGothic" pitchFamily="34" charset="-128"/>
            </a:endParaRPr>
          </a:p>
        </p:txBody>
      </p:sp>
      <p:sp>
        <p:nvSpPr>
          <p:cNvPr id="4105" name="TextBox 3"/>
          <p:cNvSpPr txBox="1">
            <a:spLocks noChangeArrowheads="1"/>
          </p:cNvSpPr>
          <p:nvPr/>
        </p:nvSpPr>
        <p:spPr bwMode="auto">
          <a:xfrm>
            <a:off x="327154" y="374361"/>
            <a:ext cx="8708248" cy="40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33" tIns="42666" rIns="85333" bIns="42666">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100" b="1" dirty="0" smtClean="0">
                <a:solidFill>
                  <a:srgbClr val="C00000"/>
                </a:solidFill>
                <a:ea typeface="MS PGothic" pitchFamily="34" charset="-128"/>
                <a:cs typeface="Arial Bold" pitchFamily="34" charset="0"/>
              </a:rPr>
              <a:t>ГЛОБАЛНИ ОБОБЩАВАЩИ ДАННИ ЗА ЕПИДЕМИЯТА ОТ СПИН</a:t>
            </a:r>
            <a:endParaRPr lang="en-US" altLang="en-US" sz="2100" b="1" dirty="0">
              <a:solidFill>
                <a:srgbClr val="C00000"/>
              </a:solidFill>
              <a:ea typeface="MS PGothic" pitchFamily="34" charset="-128"/>
              <a:cs typeface="Arial Bold" pitchFamily="34" charset="0"/>
            </a:endParaRPr>
          </a:p>
        </p:txBody>
      </p:sp>
      <p:cxnSp>
        <p:nvCxnSpPr>
          <p:cNvPr id="10" name="Straight Connector 9"/>
          <p:cNvCxnSpPr/>
          <p:nvPr/>
        </p:nvCxnSpPr>
        <p:spPr>
          <a:xfrm>
            <a:off x="386883" y="961819"/>
            <a:ext cx="8537205" cy="1440"/>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6331" name="TextBox 11"/>
          <p:cNvSpPr txBox="1">
            <a:spLocks noChangeArrowheads="1"/>
          </p:cNvSpPr>
          <p:nvPr/>
        </p:nvSpPr>
        <p:spPr bwMode="auto">
          <a:xfrm>
            <a:off x="619012" y="6220147"/>
            <a:ext cx="3105919" cy="2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rtl="0"/>
            <a:r>
              <a:rPr lang="fr-CH" altLang="en-US" sz="1200"/>
              <a:t>Source: UNAIDS/WHO estimates.</a:t>
            </a:r>
          </a:p>
        </p:txBody>
      </p:sp>
    </p:spTree>
    <p:extLst>
      <p:ext uri="{BB962C8B-B14F-4D97-AF65-F5344CB8AC3E}">
        <p14:creationId xmlns:p14="http://schemas.microsoft.com/office/powerpoint/2010/main" val="361121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12</a:t>
            </a:fld>
            <a:endParaRPr lang="en-US" altLang="bg-B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6764"/>
            <a:ext cx="7211233" cy="498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288032"/>
            <a:ext cx="9164461" cy="461665"/>
          </a:xfrm>
          <a:prstGeom prst="rect">
            <a:avLst/>
          </a:prstGeom>
          <a:noFill/>
        </p:spPr>
        <p:txBody>
          <a:bodyPr wrap="square" rtlCol="0">
            <a:spAutoFit/>
          </a:bodyPr>
          <a:lstStyle/>
          <a:p>
            <a:pPr algn="ctr"/>
            <a:r>
              <a:rPr lang="bg-BG" sz="2400" b="1" dirty="0" smtClean="0"/>
              <a:t>Снижение на </a:t>
            </a:r>
            <a:r>
              <a:rPr lang="bg-BG" sz="2400" b="1" dirty="0" err="1" smtClean="0"/>
              <a:t>заболяемостта</a:t>
            </a:r>
            <a:r>
              <a:rPr lang="bg-BG" sz="2400" b="1" dirty="0" smtClean="0"/>
              <a:t> и смъртността от </a:t>
            </a:r>
            <a:r>
              <a:rPr lang="bg-BG" sz="2400" b="1" dirty="0" err="1" smtClean="0"/>
              <a:t>ХИВ</a:t>
            </a:r>
            <a:r>
              <a:rPr lang="bg-BG" sz="2400" b="1" dirty="0" smtClean="0"/>
              <a:t>/СПИН</a:t>
            </a:r>
            <a:endParaRPr lang="en-US" sz="2400" b="1" dirty="0"/>
          </a:p>
        </p:txBody>
      </p:sp>
      <p:sp>
        <p:nvSpPr>
          <p:cNvPr id="5" name="TextBox 4"/>
          <p:cNvSpPr txBox="1"/>
          <p:nvPr/>
        </p:nvSpPr>
        <p:spPr>
          <a:xfrm>
            <a:off x="2699792" y="5814213"/>
            <a:ext cx="1689501" cy="369332"/>
          </a:xfrm>
          <a:prstGeom prst="rect">
            <a:avLst/>
          </a:prstGeom>
          <a:noFill/>
          <a:ln>
            <a:solidFill>
              <a:schemeClr val="tx1"/>
            </a:solidFill>
          </a:ln>
        </p:spPr>
        <p:txBody>
          <a:bodyPr wrap="none" rtlCol="0">
            <a:spAutoFit/>
          </a:bodyPr>
          <a:lstStyle/>
          <a:p>
            <a:r>
              <a:rPr lang="bg-BG" b="1" dirty="0" err="1" smtClean="0">
                <a:solidFill>
                  <a:srgbClr val="002060"/>
                </a:solidFill>
              </a:rPr>
              <a:t>Заболяемост</a:t>
            </a:r>
            <a:endParaRPr lang="en-US" b="1" dirty="0">
              <a:solidFill>
                <a:srgbClr val="002060"/>
              </a:solidFill>
            </a:endParaRPr>
          </a:p>
        </p:txBody>
      </p:sp>
      <p:sp>
        <p:nvSpPr>
          <p:cNvPr id="6" name="TextBox 5"/>
          <p:cNvSpPr txBox="1"/>
          <p:nvPr/>
        </p:nvSpPr>
        <p:spPr>
          <a:xfrm>
            <a:off x="5054207" y="5814213"/>
            <a:ext cx="1526765" cy="369332"/>
          </a:xfrm>
          <a:prstGeom prst="rect">
            <a:avLst/>
          </a:prstGeom>
          <a:noFill/>
          <a:ln>
            <a:solidFill>
              <a:schemeClr val="tx1"/>
            </a:solidFill>
          </a:ln>
        </p:spPr>
        <p:txBody>
          <a:bodyPr wrap="none" rtlCol="0">
            <a:spAutoFit/>
          </a:bodyPr>
          <a:lstStyle/>
          <a:p>
            <a:r>
              <a:rPr lang="bg-BG" b="1" dirty="0" smtClean="0">
                <a:solidFill>
                  <a:srgbClr val="C00000"/>
                </a:solidFill>
              </a:rPr>
              <a:t>Смъртност </a:t>
            </a:r>
            <a:endParaRPr lang="en-US" b="1" dirty="0">
              <a:solidFill>
                <a:srgbClr val="C00000"/>
              </a:solidFill>
            </a:endParaRPr>
          </a:p>
        </p:txBody>
      </p:sp>
      <p:cxnSp>
        <p:nvCxnSpPr>
          <p:cNvPr id="8" name="Straight Connector 7"/>
          <p:cNvCxnSpPr/>
          <p:nvPr/>
        </p:nvCxnSpPr>
        <p:spPr>
          <a:xfrm>
            <a:off x="899592" y="613394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576" y="594928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9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3200" dirty="0" smtClean="0">
                <a:solidFill>
                  <a:srgbClr val="C00000"/>
                </a:solidFill>
              </a:rPr>
              <a:t>На слайд 12 </a:t>
            </a:r>
            <a:r>
              <a:rPr lang="bg-BG" sz="3200" dirty="0" smtClean="0"/>
              <a:t>ясно се вижда добре очертаващата се след 2000 г. тенденция за намаляване на общия брой на </a:t>
            </a:r>
            <a:r>
              <a:rPr lang="bg-BG" sz="3200" dirty="0" err="1" smtClean="0"/>
              <a:t>новозаразените</a:t>
            </a:r>
            <a:r>
              <a:rPr lang="bg-BG" sz="3200" dirty="0" smtClean="0"/>
              <a:t> лица (</a:t>
            </a:r>
            <a:r>
              <a:rPr lang="bg-BG" sz="3200" dirty="0" err="1" smtClean="0"/>
              <a:t>заболяемостта</a:t>
            </a:r>
            <a:r>
              <a:rPr lang="bg-BG" sz="3200" dirty="0" smtClean="0"/>
              <a:t> – </a:t>
            </a:r>
            <a:r>
              <a:rPr lang="bg-BG" sz="3200" dirty="0" smtClean="0">
                <a:solidFill>
                  <a:srgbClr val="0070C0"/>
                </a:solidFill>
              </a:rPr>
              <a:t>синята линия</a:t>
            </a:r>
            <a:r>
              <a:rPr lang="bg-BG" sz="3200" dirty="0" smtClean="0"/>
              <a:t>) и низходящата тенденция на смъртността от </a:t>
            </a:r>
            <a:r>
              <a:rPr lang="bg-BG" sz="3200" dirty="0" err="1" smtClean="0"/>
              <a:t>ХИВ</a:t>
            </a:r>
            <a:r>
              <a:rPr lang="bg-BG" sz="3200" dirty="0" smtClean="0"/>
              <a:t>/СПИН (</a:t>
            </a:r>
            <a:r>
              <a:rPr lang="bg-BG" sz="3200" dirty="0" smtClean="0">
                <a:solidFill>
                  <a:srgbClr val="C00000"/>
                </a:solidFill>
              </a:rPr>
              <a:t>червената линия</a:t>
            </a:r>
            <a:r>
              <a:rPr lang="bg-BG" sz="3200" dirty="0" smtClean="0"/>
              <a:t>) след 2005 г., което дава надежда за съществени промени и постигане на обратно развитие в пандемията от </a:t>
            </a:r>
            <a:r>
              <a:rPr lang="bg-BG" sz="3200" dirty="0" err="1" smtClean="0"/>
              <a:t>ХИВ</a:t>
            </a:r>
            <a:r>
              <a:rPr lang="bg-BG" sz="3200" dirty="0" smtClean="0"/>
              <a:t>/СПИН.</a:t>
            </a:r>
            <a:br>
              <a:rPr lang="bg-BG" sz="3200" dirty="0" smtClean="0"/>
            </a:br>
            <a:r>
              <a:rPr lang="bg-BG" sz="3200" dirty="0" smtClean="0"/>
              <a:t>Същите тенденции са изобразени и на </a:t>
            </a:r>
            <a:r>
              <a:rPr lang="bg-BG" sz="3200" dirty="0" smtClean="0">
                <a:solidFill>
                  <a:srgbClr val="C00000"/>
                </a:solidFill>
              </a:rPr>
              <a:t>слайдове 14 и 15.</a:t>
            </a:r>
            <a:endParaRPr lang="en-US" sz="3200" dirty="0">
              <a:solidFill>
                <a:srgbClr val="C00000"/>
              </a:solidFill>
            </a:endParaRPr>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13</a:t>
            </a:fld>
            <a:endParaRPr lang="en-US" altLang="bg-BG"/>
          </a:p>
        </p:txBody>
      </p:sp>
    </p:spTree>
    <p:extLst>
      <p:ext uri="{BB962C8B-B14F-4D97-AF65-F5344CB8AC3E}">
        <p14:creationId xmlns:p14="http://schemas.microsoft.com/office/powerpoint/2010/main" val="1898024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14</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971550"/>
            <a:ext cx="74485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48680"/>
            <a:ext cx="9036496" cy="400110"/>
          </a:xfrm>
          <a:prstGeom prst="rect">
            <a:avLst/>
          </a:prstGeom>
          <a:noFill/>
        </p:spPr>
        <p:txBody>
          <a:bodyPr wrap="square" rtlCol="0">
            <a:spAutoFit/>
          </a:bodyPr>
          <a:lstStyle/>
          <a:p>
            <a:pPr algn="ctr"/>
            <a:r>
              <a:rPr lang="bg-BG" sz="2000" b="1" dirty="0" smtClean="0">
                <a:solidFill>
                  <a:srgbClr val="C00000"/>
                </a:solidFill>
              </a:rPr>
              <a:t>БРОЙ </a:t>
            </a:r>
            <a:r>
              <a:rPr lang="bg-BG" sz="2000" b="1" dirty="0" err="1" smtClean="0">
                <a:solidFill>
                  <a:srgbClr val="C00000"/>
                </a:solidFill>
              </a:rPr>
              <a:t>НОВОЗАРАЗЕНИ</a:t>
            </a:r>
            <a:r>
              <a:rPr lang="bg-BG" sz="2000" b="1" dirty="0" smtClean="0">
                <a:solidFill>
                  <a:srgbClr val="C00000"/>
                </a:solidFill>
              </a:rPr>
              <a:t> с </a:t>
            </a:r>
            <a:r>
              <a:rPr lang="bg-BG" sz="2000" b="1" dirty="0" err="1" smtClean="0">
                <a:solidFill>
                  <a:srgbClr val="C00000"/>
                </a:solidFill>
              </a:rPr>
              <a:t>ХИВ</a:t>
            </a:r>
            <a:r>
              <a:rPr lang="bg-BG" sz="2000" b="1" dirty="0" smtClean="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66365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15</a:t>
            </a:fld>
            <a:endParaRPr lang="en-US" altLang="bg-BG"/>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809625"/>
            <a:ext cx="74771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БРОЙ </a:t>
            </a:r>
            <a:r>
              <a:rPr lang="bg-BG" sz="2000" b="1" dirty="0" err="1" smtClean="0">
                <a:solidFill>
                  <a:srgbClr val="C00000"/>
                </a:solidFill>
              </a:rPr>
              <a:t>УМИРАНИЯ</a:t>
            </a:r>
            <a:r>
              <a:rPr lang="bg-BG" sz="2000" b="1" dirty="0" smtClean="0">
                <a:solidFill>
                  <a:srgbClr val="C00000"/>
                </a:solidFill>
              </a:rPr>
              <a:t> от </a:t>
            </a:r>
            <a:r>
              <a:rPr lang="bg-BG" sz="2000" b="1" dirty="0" err="1" smtClean="0">
                <a:solidFill>
                  <a:srgbClr val="C00000"/>
                </a:solidFill>
              </a:rPr>
              <a:t>ХИВ</a:t>
            </a:r>
            <a:r>
              <a:rPr lang="bg-BG" sz="2000" b="1" dirty="0" smtClean="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416067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16</a:t>
            </a:fld>
            <a:endParaRPr lang="en-US" altLang="bg-BG"/>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704850"/>
            <a:ext cx="76295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НЕОБХОДИМИ ПОДОБРЕНИЯ В ТЕСТВАНЕТО И ЛЕЧЕНИЕТО НА </a:t>
            </a:r>
            <a:r>
              <a:rPr lang="bg-BG" sz="2000" b="1" dirty="0" err="1" smtClean="0">
                <a:solidFill>
                  <a:srgbClr val="C00000"/>
                </a:solidFill>
              </a:rPr>
              <a:t>ХИВ</a:t>
            </a:r>
            <a:r>
              <a:rPr lang="bg-BG" sz="2000" b="1" dirty="0" smtClean="0">
                <a:solidFill>
                  <a:srgbClr val="C00000"/>
                </a:solidFill>
              </a:rPr>
              <a:t> </a:t>
            </a:r>
            <a:endParaRPr lang="en-US" sz="2000" b="1" dirty="0">
              <a:solidFill>
                <a:srgbClr val="C00000"/>
              </a:solidFill>
            </a:endParaRPr>
          </a:p>
        </p:txBody>
      </p:sp>
    </p:spTree>
    <p:extLst>
      <p:ext uri="{BB962C8B-B14F-4D97-AF65-F5344CB8AC3E}">
        <p14:creationId xmlns:p14="http://schemas.microsoft.com/office/powerpoint/2010/main" val="997548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17</a:t>
            </a:fld>
            <a:endParaRPr lang="en-US" altLang="bg-BG"/>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БРОЙ ЛИЦА НА </a:t>
            </a:r>
            <a:r>
              <a:rPr lang="en-US" sz="2000" b="1" dirty="0" smtClean="0">
                <a:solidFill>
                  <a:srgbClr val="C00000"/>
                </a:solidFill>
              </a:rPr>
              <a:t>ARV-</a:t>
            </a:r>
            <a:r>
              <a:rPr lang="bg-BG" sz="2000" b="1" dirty="0" smtClean="0">
                <a:solidFill>
                  <a:srgbClr val="C00000"/>
                </a:solidFill>
              </a:rPr>
              <a:t>ТЕРАПИЯ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2554423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18</a:t>
            </a:fld>
            <a:endParaRPr lang="en-US" altLang="bg-BG"/>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747713"/>
            <a:ext cx="77628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РЪСТ НА ЛИЦАТА НА </a:t>
            </a:r>
            <a:r>
              <a:rPr lang="en-US" sz="2000" b="1" dirty="0" smtClean="0">
                <a:solidFill>
                  <a:srgbClr val="C00000"/>
                </a:solidFill>
              </a:rPr>
              <a:t>ARV-</a:t>
            </a:r>
            <a:r>
              <a:rPr lang="bg-BG" sz="2000" b="1" dirty="0" smtClean="0">
                <a:solidFill>
                  <a:srgbClr val="C00000"/>
                </a:solidFill>
              </a:rPr>
              <a:t>ТЕРАПИЯ  - 2000-2030 г.</a:t>
            </a:r>
            <a:endParaRPr lang="en-US" sz="2000" b="1" dirty="0">
              <a:solidFill>
                <a:srgbClr val="C00000"/>
              </a:solidFill>
            </a:endParaRPr>
          </a:p>
        </p:txBody>
      </p:sp>
    </p:spTree>
    <p:extLst>
      <p:ext uri="{BB962C8B-B14F-4D97-AF65-F5344CB8AC3E}">
        <p14:creationId xmlns:p14="http://schemas.microsoft.com/office/powerpoint/2010/main" val="182574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19</a:t>
            </a:fld>
            <a:endParaRPr lang="en-US" altLang="bg-BG"/>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62000"/>
            <a:ext cx="76390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ОБХВАТ С </a:t>
            </a:r>
            <a:r>
              <a:rPr lang="en-US" sz="2000" b="1" dirty="0" smtClean="0">
                <a:solidFill>
                  <a:srgbClr val="C00000"/>
                </a:solidFill>
              </a:rPr>
              <a:t>ARV-</a:t>
            </a:r>
            <a:r>
              <a:rPr lang="bg-BG" sz="2000" b="1" dirty="0" smtClean="0">
                <a:solidFill>
                  <a:srgbClr val="C00000"/>
                </a:solidFill>
              </a:rPr>
              <a:t>ТЕРАПИЯ  - 2000-2015 г.</a:t>
            </a:r>
            <a:endParaRPr lang="en-US" sz="2000" b="1" dirty="0">
              <a:solidFill>
                <a:srgbClr val="C00000"/>
              </a:solidFill>
            </a:endParaRPr>
          </a:p>
        </p:txBody>
      </p:sp>
    </p:spTree>
    <p:extLst>
      <p:ext uri="{BB962C8B-B14F-4D97-AF65-F5344CB8AC3E}">
        <p14:creationId xmlns:p14="http://schemas.microsoft.com/office/powerpoint/2010/main" val="641307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37C80F-82DB-4E9C-901D-AA4AA86E15B3}" type="slidenum">
              <a:rPr lang="en-US" altLang="bg-BG"/>
              <a:pPr/>
              <a:t>2</a:t>
            </a:fld>
            <a:endParaRPr lang="en-US" altLang="bg-BG"/>
          </a:p>
        </p:txBody>
      </p:sp>
      <p:sp>
        <p:nvSpPr>
          <p:cNvPr id="4100" name="Rectangle 4"/>
          <p:cNvSpPr>
            <a:spLocks noGrp="1" noChangeArrowheads="1"/>
          </p:cNvSpPr>
          <p:nvPr>
            <p:ph type="title"/>
          </p:nvPr>
        </p:nvSpPr>
        <p:spPr>
          <a:xfrm>
            <a:off x="457200" y="274638"/>
            <a:ext cx="8229600" cy="6178550"/>
          </a:xfrm>
        </p:spPr>
        <p:txBody>
          <a:bodyPr/>
          <a:lstStyle/>
          <a:p>
            <a:r>
              <a:rPr lang="bg-BG" altLang="bg-BG" sz="4000" b="1" dirty="0" smtClean="0">
                <a:solidFill>
                  <a:srgbClr val="C00000"/>
                </a:solidFill>
              </a:rPr>
              <a:t>1. Значимост </a:t>
            </a:r>
            <a:r>
              <a:rPr lang="bg-BG" altLang="bg-BG" sz="4000" b="1" dirty="0">
                <a:solidFill>
                  <a:srgbClr val="C00000"/>
                </a:solidFill>
              </a:rPr>
              <a:t>на заразните заболявания</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4DD1052-7F6D-43EB-AC94-A6FC42C7804C}"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20</a:t>
            </a:fld>
            <a:endParaRPr lang="en-US" altLang="bg-BG"/>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776288"/>
            <a:ext cx="75914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smtClean="0">
                <a:solidFill>
                  <a:srgbClr val="C00000"/>
                </a:solidFill>
              </a:rPr>
              <a:t>ОБХВАТ С </a:t>
            </a:r>
            <a:r>
              <a:rPr lang="en-US" sz="2000" b="1" dirty="0" smtClean="0">
                <a:solidFill>
                  <a:srgbClr val="C00000"/>
                </a:solidFill>
              </a:rPr>
              <a:t>ARV-</a:t>
            </a:r>
            <a:r>
              <a:rPr lang="bg-BG" sz="2000" b="1" dirty="0" smtClean="0">
                <a:solidFill>
                  <a:srgbClr val="C00000"/>
                </a:solidFill>
              </a:rPr>
              <a:t>ТЕРАПИЯ  ПО ПОЛ И РЕГИОНИ - 2015 г.</a:t>
            </a:r>
            <a:endParaRPr lang="en-US" sz="2000" b="1" dirty="0">
              <a:solidFill>
                <a:srgbClr val="C00000"/>
              </a:solidFill>
            </a:endParaRPr>
          </a:p>
        </p:txBody>
      </p:sp>
    </p:spTree>
    <p:extLst>
      <p:ext uri="{BB962C8B-B14F-4D97-AF65-F5344CB8AC3E}">
        <p14:creationId xmlns:p14="http://schemas.microsoft.com/office/powerpoint/2010/main" val="2168990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7A5FA22-4954-4699-A895-19F80BB1A1B8}" type="slidenum">
              <a:rPr lang="en-US" altLang="bg-BG"/>
              <a:pPr/>
              <a:t>21</a:t>
            </a:fld>
            <a:endParaRPr lang="en-US" altLang="bg-BG"/>
          </a:p>
        </p:txBody>
      </p:sp>
      <p:sp>
        <p:nvSpPr>
          <p:cNvPr id="91138"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2B85E18C-097A-4644-A74A-B7CDAD6AB30A}" type="slidenum">
              <a:rPr lang="en-US" altLang="en-US" sz="1400">
                <a:solidFill>
                  <a:srgbClr val="000000"/>
                </a:solidFill>
              </a:rPr>
              <a:pPr algn="r">
                <a:spcBef>
                  <a:spcPct val="0"/>
                </a:spcBef>
                <a:buFontTx/>
                <a:buNone/>
              </a:pPr>
              <a:t>21</a:t>
            </a:fld>
            <a:endParaRPr lang="en-US" altLang="en-US" sz="1400">
              <a:solidFill>
                <a:srgbClr val="000000"/>
              </a:solidFill>
            </a:endParaRPr>
          </a:p>
        </p:txBody>
      </p:sp>
      <p:sp>
        <p:nvSpPr>
          <p:cNvPr id="91139" name="Rectangle 2"/>
          <p:cNvSpPr>
            <a:spLocks noGrp="1" noChangeArrowheads="1"/>
          </p:cNvSpPr>
          <p:nvPr>
            <p:ph type="title" idx="4294967295"/>
          </p:nvPr>
        </p:nvSpPr>
        <p:spPr>
          <a:xfrm>
            <a:off x="457200" y="274638"/>
            <a:ext cx="8229600" cy="6178550"/>
          </a:xfrm>
        </p:spPr>
        <p:txBody>
          <a:bodyPr/>
          <a:lstStyle/>
          <a:p>
            <a:pPr algn="l"/>
            <a:r>
              <a:rPr lang="bg-BG" altLang="en-US" sz="3200" dirty="0"/>
              <a:t>От началото на епидемията СЗО провежда глобална стратегия срещу </a:t>
            </a:r>
            <a:r>
              <a:rPr lang="bg-BG" altLang="en-US" sz="3200" dirty="0" err="1"/>
              <a:t>ХИВ</a:t>
            </a:r>
            <a:r>
              <a:rPr lang="bg-BG" altLang="en-US" sz="3200" dirty="0"/>
              <a:t>/СПИН. Като участник и спонсор на Общата програма на ООН срещу СПИН (</a:t>
            </a:r>
            <a:r>
              <a:rPr lang="bg-BG" altLang="en-US" sz="3200" dirty="0" err="1"/>
              <a:t>UNAIDS</a:t>
            </a:r>
            <a:r>
              <a:rPr lang="bg-BG" altLang="en-US" sz="3200" dirty="0"/>
              <a:t>), СЗО насочва усилията си към приоритетните области на лечение и грижи за заразените с </a:t>
            </a:r>
            <a:r>
              <a:rPr lang="bg-BG" altLang="en-US" sz="3200" dirty="0" err="1"/>
              <a:t>ХИВ</a:t>
            </a:r>
            <a:r>
              <a:rPr lang="bg-BG" altLang="en-US" sz="3200" dirty="0"/>
              <a:t>, с </a:t>
            </a:r>
            <a:r>
              <a:rPr lang="bg-BG" altLang="en-US" sz="3200" dirty="0" err="1"/>
              <a:t>ХИВ</a:t>
            </a:r>
            <a:r>
              <a:rPr lang="bg-BG" altLang="en-US" sz="3200" dirty="0"/>
              <a:t> и туберкулоза едновременно и координира действията си с УНИЦЕФ по отношение на елиминирането на трансмисията на </a:t>
            </a:r>
            <a:r>
              <a:rPr lang="bg-BG" altLang="en-US" sz="3200" dirty="0" err="1"/>
              <a:t>ХИВ</a:t>
            </a:r>
            <a:r>
              <a:rPr lang="bg-BG" altLang="en-US" sz="3200" dirty="0"/>
              <a:t> от майките към децата. </a:t>
            </a:r>
            <a:endParaRPr lang="en-US" altLang="en-US" sz="3200" dirty="0"/>
          </a:p>
        </p:txBody>
      </p:sp>
      <p:sp>
        <p:nvSpPr>
          <p:cNvPr id="2" name="Date Placeholder 1"/>
          <p:cNvSpPr>
            <a:spLocks noGrp="1"/>
          </p:cNvSpPr>
          <p:nvPr>
            <p:ph type="dt" sz="half" idx="10"/>
          </p:nvPr>
        </p:nvSpPr>
        <p:spPr/>
        <p:txBody>
          <a:bodyPr/>
          <a:lstStyle/>
          <a:p>
            <a:fld id="{82824CF5-FC1E-4DD1-9598-F44B1E596DE6}"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A837317-6F0F-47BF-B458-F3B95F94C60C}" type="slidenum">
              <a:rPr lang="en-US" altLang="bg-BG"/>
              <a:pPr/>
              <a:t>22</a:t>
            </a:fld>
            <a:endParaRPr lang="en-US" altLang="bg-BG"/>
          </a:p>
        </p:txBody>
      </p:sp>
      <p:sp>
        <p:nvSpPr>
          <p:cNvPr id="93186"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5DA32F5F-CF5B-4068-B383-0AEA8DCC00FA}" type="slidenum">
              <a:rPr lang="en-US" altLang="en-US" sz="1400">
                <a:solidFill>
                  <a:srgbClr val="000000"/>
                </a:solidFill>
              </a:rPr>
              <a:pPr algn="r">
                <a:spcBef>
                  <a:spcPct val="0"/>
                </a:spcBef>
                <a:buFontTx/>
                <a:buNone/>
              </a:pPr>
              <a:t>22</a:t>
            </a:fld>
            <a:endParaRPr lang="en-US" altLang="en-US" sz="1400">
              <a:solidFill>
                <a:srgbClr val="000000"/>
              </a:solidFill>
            </a:endParaRPr>
          </a:p>
        </p:txBody>
      </p:sp>
      <p:sp>
        <p:nvSpPr>
          <p:cNvPr id="93187" name="Rectangle 2"/>
          <p:cNvSpPr>
            <a:spLocks noGrp="1" noChangeArrowheads="1"/>
          </p:cNvSpPr>
          <p:nvPr>
            <p:ph type="title" idx="4294967295"/>
          </p:nvPr>
        </p:nvSpPr>
        <p:spPr>
          <a:xfrm>
            <a:off x="457200" y="274638"/>
            <a:ext cx="8229600" cy="6178550"/>
          </a:xfrm>
        </p:spPr>
        <p:txBody>
          <a:bodyPr/>
          <a:lstStyle/>
          <a:p>
            <a:r>
              <a:rPr lang="bg-BG" altLang="en-US" sz="4000" b="1" dirty="0">
                <a:solidFill>
                  <a:srgbClr val="FF0000"/>
                </a:solidFill>
              </a:rPr>
              <a:t>10 факта на СЗО за </a:t>
            </a:r>
            <a:r>
              <a:rPr lang="bg-BG" altLang="en-US" sz="4000" b="1" dirty="0" err="1">
                <a:solidFill>
                  <a:srgbClr val="FF0000"/>
                </a:solidFill>
              </a:rPr>
              <a:t>ХИВ</a:t>
            </a:r>
            <a:r>
              <a:rPr lang="bg-BG" altLang="en-US" sz="4000" b="1" dirty="0">
                <a:solidFill>
                  <a:srgbClr val="FF0000"/>
                </a:solidFill>
              </a:rPr>
              <a:t>/СПИН</a:t>
            </a:r>
            <a:endParaRPr lang="en-US" altLang="en-US" sz="4000" b="1" dirty="0">
              <a:solidFill>
                <a:srgbClr val="FF0000"/>
              </a:solidFill>
            </a:endParaRPr>
          </a:p>
        </p:txBody>
      </p:sp>
      <p:sp>
        <p:nvSpPr>
          <p:cNvPr id="2" name="Date Placeholder 1"/>
          <p:cNvSpPr>
            <a:spLocks noGrp="1"/>
          </p:cNvSpPr>
          <p:nvPr>
            <p:ph type="dt" sz="half" idx="10"/>
          </p:nvPr>
        </p:nvSpPr>
        <p:spPr/>
        <p:txBody>
          <a:bodyPr/>
          <a:lstStyle/>
          <a:p>
            <a:fld id="{9BDDC71F-BC88-42A7-9DEE-EEA973014A0F}"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A7BCD8B-52B3-4376-80F3-4E922DDB681C}" type="slidenum">
              <a:rPr lang="en-US" altLang="bg-BG"/>
              <a:pPr/>
              <a:t>23</a:t>
            </a:fld>
            <a:endParaRPr lang="en-US" altLang="bg-BG"/>
          </a:p>
        </p:txBody>
      </p:sp>
      <p:sp>
        <p:nvSpPr>
          <p:cNvPr id="108548" name="Rectangle 4"/>
          <p:cNvSpPr>
            <a:spLocks noChangeArrowheads="1"/>
          </p:cNvSpPr>
          <p:nvPr/>
        </p:nvSpPr>
        <p:spPr bwMode="auto">
          <a:xfrm>
            <a:off x="179388" y="548680"/>
            <a:ext cx="87852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1. </a:t>
            </a:r>
            <a:r>
              <a:rPr lang="bg-BG" altLang="en-US" sz="3200" b="1" dirty="0" err="1">
                <a:solidFill>
                  <a:srgbClr val="FF0000"/>
                </a:solidFill>
              </a:rPr>
              <a:t>ХИВ</a:t>
            </a:r>
            <a:r>
              <a:rPr lang="bg-BG" altLang="en-US" sz="3200" b="1" dirty="0">
                <a:solidFill>
                  <a:srgbClr val="FF0000"/>
                </a:solidFill>
              </a:rPr>
              <a:t> инфектира клетките на имунната система.</a:t>
            </a:r>
            <a:r>
              <a:rPr lang="bg-BG" altLang="en-US" sz="3200" b="1" dirty="0">
                <a:solidFill>
                  <a:schemeClr val="tx2"/>
                </a:solidFill>
              </a:rPr>
              <a:t> </a:t>
            </a:r>
            <a:r>
              <a:rPr lang="bg-BG" altLang="en-US" sz="3200" dirty="0">
                <a:solidFill>
                  <a:schemeClr val="tx2"/>
                </a:solidFill>
              </a:rPr>
              <a:t>Инфекцията води до прогресивно разрушаване на имунната система, снижавайки способността на организма да се справя с някои инфекции и други </a:t>
            </a:r>
            <a:r>
              <a:rPr lang="bg-BG" altLang="en-US" sz="3200" dirty="0" smtClean="0">
                <a:solidFill>
                  <a:schemeClr val="tx2"/>
                </a:solidFill>
              </a:rPr>
              <a:t>заболявания.</a:t>
            </a:r>
            <a:r>
              <a:rPr lang="bg-BG" altLang="en-US" sz="3200" dirty="0">
                <a:solidFill>
                  <a:schemeClr val="tx2"/>
                </a:solidFill>
              </a:rPr>
              <a:t> </a:t>
            </a:r>
            <a:r>
              <a:rPr lang="bg-BG" altLang="en-US" sz="3200" dirty="0" smtClean="0">
                <a:solidFill>
                  <a:schemeClr val="tx2"/>
                </a:solidFill>
              </a:rPr>
              <a:t>СПИН се отнася до напредналите стадии на </a:t>
            </a:r>
            <a:r>
              <a:rPr lang="bg-BG" altLang="en-US" sz="3200" dirty="0" err="1" smtClean="0">
                <a:solidFill>
                  <a:schemeClr val="tx2"/>
                </a:solidFill>
              </a:rPr>
              <a:t>ХИВ-инфекцията</a:t>
            </a:r>
            <a:r>
              <a:rPr lang="bg-BG" altLang="en-US" sz="3200" dirty="0" smtClean="0">
                <a:solidFill>
                  <a:schemeClr val="tx2"/>
                </a:solidFill>
              </a:rPr>
              <a:t>, определяни от честотата на всяка от над 20-те опортюнистични инфекции или свързани с </a:t>
            </a:r>
            <a:r>
              <a:rPr lang="bg-BG" altLang="en-US" sz="3200" dirty="0" err="1" smtClean="0">
                <a:solidFill>
                  <a:schemeClr val="tx2"/>
                </a:solidFill>
              </a:rPr>
              <a:t>ХИВ</a:t>
            </a:r>
            <a:r>
              <a:rPr lang="bg-BG" altLang="en-US" sz="3200" dirty="0" smtClean="0">
                <a:solidFill>
                  <a:schemeClr val="tx2"/>
                </a:solidFill>
              </a:rPr>
              <a:t> съответни форми на рак.</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D97BB482-D093-4E5A-8B63-FA85D228FCD5}"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9E5E2CF-68FC-4E90-A74F-8723CBA96DAF}" type="slidenum">
              <a:rPr lang="en-US" altLang="bg-BG"/>
              <a:pPr/>
              <a:t>24</a:t>
            </a:fld>
            <a:endParaRPr lang="en-US" altLang="bg-BG"/>
          </a:p>
        </p:txBody>
      </p:sp>
      <p:sp>
        <p:nvSpPr>
          <p:cNvPr id="107526" name="Rectangle 6"/>
          <p:cNvSpPr>
            <a:spLocks noChangeArrowheads="1"/>
          </p:cNvSpPr>
          <p:nvPr/>
        </p:nvSpPr>
        <p:spPr bwMode="auto">
          <a:xfrm>
            <a:off x="179512" y="425450"/>
            <a:ext cx="871296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600" b="1" dirty="0">
                <a:solidFill>
                  <a:srgbClr val="FF0000"/>
                </a:solidFill>
              </a:rPr>
              <a:t>Факт 2. </a:t>
            </a:r>
            <a:r>
              <a:rPr lang="bg-BG" altLang="en-US" sz="2600" b="1" dirty="0" err="1">
                <a:solidFill>
                  <a:srgbClr val="FF0000"/>
                </a:solidFill>
              </a:rPr>
              <a:t>ХИВ</a:t>
            </a:r>
            <a:r>
              <a:rPr lang="bg-BG" altLang="en-US" sz="2600" b="1" dirty="0">
                <a:solidFill>
                  <a:srgbClr val="FF0000"/>
                </a:solidFill>
              </a:rPr>
              <a:t> може да се предава по няколко начина:</a:t>
            </a:r>
            <a:r>
              <a:rPr lang="bg-BG" altLang="en-US" sz="2600" dirty="0">
                <a:solidFill>
                  <a:schemeClr val="tx2"/>
                </a:solidFill>
              </a:rPr>
              <a:t> </a:t>
            </a:r>
            <a:endParaRPr lang="bg-BG" altLang="en-US" sz="2600" dirty="0" smtClean="0">
              <a:solidFill>
                <a:schemeClr val="tx2"/>
              </a:solidFill>
            </a:endParaRPr>
          </a:p>
          <a:p>
            <a:pPr marL="457200" indent="-457200">
              <a:buFontTx/>
              <a:buChar char="-"/>
            </a:pPr>
            <a:r>
              <a:rPr lang="bg-BG" altLang="en-US" sz="2600" dirty="0" smtClean="0">
                <a:solidFill>
                  <a:schemeClr val="tx2"/>
                </a:solidFill>
              </a:rPr>
              <a:t>небезопасен </a:t>
            </a:r>
            <a:r>
              <a:rPr lang="bg-BG" altLang="en-US" sz="2600" dirty="0">
                <a:solidFill>
                  <a:schemeClr val="tx2"/>
                </a:solidFill>
              </a:rPr>
              <a:t>секс (вагинален или анален) или орален секс със заразени лица; </a:t>
            </a:r>
            <a:endParaRPr lang="bg-BG" altLang="en-US" sz="2600" dirty="0" smtClean="0">
              <a:solidFill>
                <a:schemeClr val="tx2"/>
              </a:solidFill>
            </a:endParaRPr>
          </a:p>
          <a:p>
            <a:pPr marL="457200" indent="-457200">
              <a:buFontTx/>
              <a:buChar char="-"/>
            </a:pPr>
            <a:r>
              <a:rPr lang="bg-BG" altLang="en-US" sz="2600" dirty="0" smtClean="0">
                <a:solidFill>
                  <a:schemeClr val="tx2"/>
                </a:solidFill>
              </a:rPr>
              <a:t>преливания </a:t>
            </a:r>
            <a:r>
              <a:rPr lang="bg-BG" altLang="en-US" sz="2600" dirty="0">
                <a:solidFill>
                  <a:schemeClr val="tx2"/>
                </a:solidFill>
              </a:rPr>
              <a:t>на заразена </a:t>
            </a:r>
            <a:r>
              <a:rPr lang="bg-BG" altLang="en-US" sz="2600" dirty="0" smtClean="0">
                <a:solidFill>
                  <a:schemeClr val="tx2"/>
                </a:solidFill>
              </a:rPr>
              <a:t>кръв или кръвни продукти, или трансплантация на заразена тъкан; </a:t>
            </a:r>
          </a:p>
          <a:p>
            <a:pPr marL="457200" indent="-457200">
              <a:buFontTx/>
              <a:buChar char="-"/>
            </a:pPr>
            <a:r>
              <a:rPr lang="bg-BG" altLang="en-US" sz="2600" dirty="0" smtClean="0">
                <a:solidFill>
                  <a:schemeClr val="tx2"/>
                </a:solidFill>
              </a:rPr>
              <a:t>размяна </a:t>
            </a:r>
            <a:r>
              <a:rPr lang="bg-BG" altLang="en-US" sz="2600" dirty="0">
                <a:solidFill>
                  <a:schemeClr val="tx2"/>
                </a:solidFill>
              </a:rPr>
              <a:t>на </a:t>
            </a:r>
            <a:r>
              <a:rPr lang="bg-BG" altLang="en-US" sz="2600" dirty="0" smtClean="0">
                <a:solidFill>
                  <a:schemeClr val="tx2"/>
                </a:solidFill>
              </a:rPr>
              <a:t>заразено инжекционно оборудване или разтвори (игли</a:t>
            </a:r>
            <a:r>
              <a:rPr lang="bg-BG" altLang="en-US" sz="2600" dirty="0">
                <a:solidFill>
                  <a:schemeClr val="tx2"/>
                </a:solidFill>
              </a:rPr>
              <a:t>, </a:t>
            </a:r>
            <a:r>
              <a:rPr lang="bg-BG" altLang="en-US" sz="2600" dirty="0" smtClean="0">
                <a:solidFill>
                  <a:schemeClr val="tx2"/>
                </a:solidFill>
              </a:rPr>
              <a:t>спринцовки) или оборудване за татуировки; </a:t>
            </a:r>
          </a:p>
          <a:p>
            <a:pPr marL="457200" indent="-457200">
              <a:buFontTx/>
              <a:buChar char="-"/>
            </a:pPr>
            <a:r>
              <a:rPr lang="bg-BG" altLang="en-US" sz="2600" dirty="0" smtClean="0">
                <a:solidFill>
                  <a:schemeClr val="tx2"/>
                </a:solidFill>
              </a:rPr>
              <a:t>Чрез използване на заразена хирургична</a:t>
            </a:r>
            <a:r>
              <a:rPr lang="en-US" altLang="en-US" sz="2600" dirty="0" smtClean="0">
                <a:solidFill>
                  <a:schemeClr val="tx2"/>
                </a:solidFill>
              </a:rPr>
              <a:t> </a:t>
            </a:r>
            <a:r>
              <a:rPr lang="bg-BG" altLang="en-US" sz="2600" dirty="0" smtClean="0">
                <a:solidFill>
                  <a:schemeClr val="tx2"/>
                </a:solidFill>
              </a:rPr>
              <a:t>апаратура или други остри инструменти;</a:t>
            </a:r>
          </a:p>
          <a:p>
            <a:pPr marL="457200" indent="-457200">
              <a:buFontTx/>
              <a:buChar char="-"/>
            </a:pPr>
            <a:r>
              <a:rPr lang="bg-BG" altLang="en-US" sz="2600" dirty="0" smtClean="0">
                <a:solidFill>
                  <a:schemeClr val="tx2"/>
                </a:solidFill>
              </a:rPr>
              <a:t>Чрез трансмисия </a:t>
            </a:r>
            <a:r>
              <a:rPr lang="bg-BG" altLang="en-US" sz="2600" dirty="0">
                <a:solidFill>
                  <a:schemeClr val="tx2"/>
                </a:solidFill>
              </a:rPr>
              <a:t>на вируса между майката и детето по време на бременността, раждането и кърменето.</a:t>
            </a:r>
            <a:endParaRPr lang="bg-BG" altLang="bg-BG" sz="2600" dirty="0">
              <a:solidFill>
                <a:schemeClr val="tx2"/>
              </a:solidFill>
            </a:endParaRPr>
          </a:p>
        </p:txBody>
      </p:sp>
      <p:sp>
        <p:nvSpPr>
          <p:cNvPr id="2" name="Date Placeholder 1"/>
          <p:cNvSpPr>
            <a:spLocks noGrp="1"/>
          </p:cNvSpPr>
          <p:nvPr>
            <p:ph type="dt" sz="half" idx="10"/>
          </p:nvPr>
        </p:nvSpPr>
        <p:spPr/>
        <p:txBody>
          <a:bodyPr/>
          <a:lstStyle/>
          <a:p>
            <a:fld id="{CFC6899F-5B51-4B53-BFB3-A0F6204867EF}"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276440A-3D26-4959-AF47-E31B469723D1}" type="slidenum">
              <a:rPr lang="en-US" altLang="bg-BG"/>
              <a:pPr/>
              <a:t>25</a:t>
            </a:fld>
            <a:endParaRPr lang="en-US" altLang="bg-BG"/>
          </a:p>
        </p:txBody>
      </p:sp>
      <p:sp>
        <p:nvSpPr>
          <p:cNvPr id="110598" name="Rectangle 6"/>
          <p:cNvSpPr>
            <a:spLocks noChangeArrowheads="1"/>
          </p:cNvSpPr>
          <p:nvPr/>
        </p:nvSpPr>
        <p:spPr bwMode="auto">
          <a:xfrm>
            <a:off x="251520" y="116632"/>
            <a:ext cx="856895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bg-BG" altLang="bg-BG" sz="2200" b="1" dirty="0">
                <a:solidFill>
                  <a:srgbClr val="FF0000"/>
                </a:solidFill>
              </a:rPr>
              <a:t>Факт </a:t>
            </a:r>
            <a:r>
              <a:rPr lang="bg-BG" altLang="bg-BG" sz="2200" b="1" dirty="0" smtClean="0">
                <a:solidFill>
                  <a:srgbClr val="FF0000"/>
                </a:solidFill>
              </a:rPr>
              <a:t>3. Предаването на </a:t>
            </a:r>
            <a:r>
              <a:rPr lang="bg-BG" altLang="bg-BG" sz="2200" b="1" dirty="0" err="1" smtClean="0">
                <a:solidFill>
                  <a:srgbClr val="FF0000"/>
                </a:solidFill>
              </a:rPr>
              <a:t>ХИВ</a:t>
            </a:r>
            <a:r>
              <a:rPr lang="bg-BG" altLang="bg-BG" sz="2200" b="1" dirty="0" smtClean="0">
                <a:solidFill>
                  <a:srgbClr val="FF0000"/>
                </a:solidFill>
              </a:rPr>
              <a:t> може да се предотврати чрез: </a:t>
            </a:r>
            <a:endParaRPr lang="bg-BG" altLang="bg-BG" sz="2200" b="1" dirty="0">
              <a:solidFill>
                <a:srgbClr val="FF0000"/>
              </a:solidFill>
            </a:endParaRPr>
          </a:p>
          <a:p>
            <a:pPr>
              <a:buFontTx/>
              <a:buChar char="-"/>
            </a:pPr>
            <a:r>
              <a:rPr lang="bg-BG" altLang="bg-BG" sz="2200" dirty="0"/>
              <a:t> </a:t>
            </a:r>
            <a:r>
              <a:rPr lang="bg-BG" altLang="bg-BG" sz="2200" dirty="0" smtClean="0"/>
              <a:t>безопасно сексуално поведение с </a:t>
            </a:r>
            <a:r>
              <a:rPr lang="bg-BG" altLang="bg-BG" sz="2200" dirty="0"/>
              <a:t>използване на кондоми;</a:t>
            </a:r>
          </a:p>
          <a:p>
            <a:pPr>
              <a:buFontTx/>
              <a:buChar char="-"/>
            </a:pPr>
            <a:r>
              <a:rPr lang="bg-BG" altLang="bg-BG" sz="2200" dirty="0"/>
              <a:t> тестване </a:t>
            </a:r>
            <a:r>
              <a:rPr lang="bg-BG" altLang="bg-BG" sz="2200" dirty="0" smtClean="0"/>
              <a:t>за и </a:t>
            </a:r>
            <a:r>
              <a:rPr lang="bg-BG" altLang="bg-BG" sz="2200" dirty="0"/>
              <a:t>лечение на </a:t>
            </a:r>
            <a:r>
              <a:rPr lang="bg-BG" altLang="bg-BG" sz="2200" dirty="0" err="1" smtClean="0"/>
              <a:t>половопредавани</a:t>
            </a:r>
            <a:r>
              <a:rPr lang="bg-BG" altLang="bg-BG" sz="2200" dirty="0" smtClean="0"/>
              <a:t> </a:t>
            </a:r>
            <a:r>
              <a:rPr lang="bg-BG" altLang="bg-BG" sz="2200" dirty="0"/>
              <a:t>инфекции, вкл. </a:t>
            </a:r>
            <a:r>
              <a:rPr lang="bg-BG" altLang="bg-BG" sz="2200" dirty="0" smtClean="0"/>
              <a:t>и </a:t>
            </a:r>
            <a:r>
              <a:rPr lang="bg-BG" altLang="bg-BG" sz="2200" dirty="0" err="1" smtClean="0"/>
              <a:t>ХИВ</a:t>
            </a:r>
            <a:r>
              <a:rPr lang="bg-BG" altLang="bg-BG" sz="2200" dirty="0" smtClean="0"/>
              <a:t>;</a:t>
            </a:r>
            <a:endParaRPr lang="bg-BG" altLang="bg-BG" sz="2200" dirty="0"/>
          </a:p>
          <a:p>
            <a:pPr>
              <a:buFontTx/>
              <a:buChar char="-"/>
            </a:pPr>
            <a:r>
              <a:rPr lang="bg-BG" altLang="bg-BG" sz="2200" dirty="0"/>
              <a:t> избягване на употребата на инжекционни наркотици или използване винаги на нови игли и спринцовки за еднократна употреба; </a:t>
            </a:r>
            <a:endParaRPr lang="en-US" altLang="bg-BG" sz="2200" dirty="0"/>
          </a:p>
          <a:p>
            <a:r>
              <a:rPr lang="bg-BG" altLang="bg-BG" sz="2200" dirty="0"/>
              <a:t>- </a:t>
            </a:r>
            <a:r>
              <a:rPr lang="bg-BG" altLang="bg-BG" sz="2200" dirty="0" smtClean="0"/>
              <a:t>тестване </a:t>
            </a:r>
            <a:r>
              <a:rPr lang="bg-BG" altLang="bg-BG" sz="2200" dirty="0"/>
              <a:t>за </a:t>
            </a:r>
            <a:r>
              <a:rPr lang="bg-BG" altLang="bg-BG" sz="2200" dirty="0" err="1"/>
              <a:t>ХИВ</a:t>
            </a:r>
            <a:r>
              <a:rPr lang="bg-BG" altLang="bg-BG" sz="2200" dirty="0"/>
              <a:t> </a:t>
            </a:r>
            <a:r>
              <a:rPr lang="bg-BG" altLang="bg-BG" sz="2200" dirty="0" smtClean="0"/>
              <a:t>на всяка </a:t>
            </a:r>
            <a:r>
              <a:rPr lang="bg-BG" altLang="bg-BG" sz="2200" dirty="0"/>
              <a:t>кръв или кръвен продукт </a:t>
            </a:r>
            <a:r>
              <a:rPr lang="bg-BG" altLang="bg-BG" sz="2200" dirty="0" smtClean="0"/>
              <a:t>за преливане;</a:t>
            </a:r>
          </a:p>
          <a:p>
            <a:r>
              <a:rPr lang="bg-BG" altLang="bg-BG" sz="2200" dirty="0" smtClean="0"/>
              <a:t>- незабавно започване на </a:t>
            </a:r>
            <a:r>
              <a:rPr lang="bg-BG" altLang="bg-BG" sz="2200" dirty="0" err="1" smtClean="0"/>
              <a:t>антиретровирусна</a:t>
            </a:r>
            <a:r>
              <a:rPr lang="bg-BG" altLang="bg-BG" sz="2200" dirty="0" smtClean="0"/>
              <a:t> терапия при наличие на заболяване - не само с цел собственото здраве, но и за предотвратяване на предаването на инфекцията на партньора или на детето по време на бременността или кърменето;</a:t>
            </a:r>
          </a:p>
          <a:p>
            <a:r>
              <a:rPr lang="bg-BG" altLang="bg-BG" sz="2200" dirty="0" smtClean="0"/>
              <a:t>- вземане на предварителни профилактични мерки при високорисково поведение или </a:t>
            </a:r>
            <a:r>
              <a:rPr lang="bg-BG" altLang="bg-BG" sz="2200" dirty="0" err="1" smtClean="0"/>
              <a:t>постекспозиционна</a:t>
            </a:r>
            <a:r>
              <a:rPr lang="bg-BG" altLang="bg-BG" sz="2200" dirty="0" smtClean="0"/>
              <a:t> профилактика, ако има риск за излагане на </a:t>
            </a:r>
            <a:r>
              <a:rPr lang="bg-BG" altLang="bg-BG" sz="2200" dirty="0" err="1" smtClean="0"/>
              <a:t>ХИВ-инфекция</a:t>
            </a:r>
            <a:r>
              <a:rPr lang="bg-BG" altLang="bg-BG" sz="2200" dirty="0" smtClean="0"/>
              <a:t> в условията на професионална заетост или при други условия.</a:t>
            </a:r>
            <a:endParaRPr lang="en-US" altLang="bg-BG" sz="2200" dirty="0"/>
          </a:p>
        </p:txBody>
      </p:sp>
      <p:sp>
        <p:nvSpPr>
          <p:cNvPr id="2" name="Date Placeholder 1"/>
          <p:cNvSpPr>
            <a:spLocks noGrp="1"/>
          </p:cNvSpPr>
          <p:nvPr>
            <p:ph type="dt" sz="half" idx="10"/>
          </p:nvPr>
        </p:nvSpPr>
        <p:spPr/>
        <p:txBody>
          <a:bodyPr/>
          <a:lstStyle/>
          <a:p>
            <a:fld id="{C8FEBDE6-C95D-475C-94CF-ACDACA693D45}"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90FC0FB-918B-41A3-ACD7-E122242F3AA2}" type="slidenum">
              <a:rPr lang="en-US" altLang="bg-BG"/>
              <a:pPr/>
              <a:t>26</a:t>
            </a:fld>
            <a:endParaRPr lang="en-US" altLang="bg-BG"/>
          </a:p>
        </p:txBody>
      </p:sp>
      <p:sp>
        <p:nvSpPr>
          <p:cNvPr id="106502" name="Rectangle 6"/>
          <p:cNvSpPr>
            <a:spLocks noChangeArrowheads="1"/>
          </p:cNvSpPr>
          <p:nvPr/>
        </p:nvSpPr>
        <p:spPr bwMode="auto">
          <a:xfrm>
            <a:off x="323528" y="260648"/>
            <a:ext cx="849694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a:t>
            </a:r>
            <a:r>
              <a:rPr lang="bg-BG" altLang="en-US" sz="3200" b="1" dirty="0" smtClean="0">
                <a:solidFill>
                  <a:srgbClr val="FF0000"/>
                </a:solidFill>
              </a:rPr>
              <a:t>4. Над 36 </a:t>
            </a:r>
            <a:r>
              <a:rPr lang="bg-BG" altLang="en-US" sz="3200" b="1" dirty="0">
                <a:solidFill>
                  <a:srgbClr val="FF0000"/>
                </a:solidFill>
              </a:rPr>
              <a:t>милиона души в света живеят с </a:t>
            </a:r>
            <a:r>
              <a:rPr lang="bg-BG" altLang="en-US" sz="3200" b="1" dirty="0" err="1" smtClean="0">
                <a:solidFill>
                  <a:srgbClr val="FF0000"/>
                </a:solidFill>
              </a:rPr>
              <a:t>ХИВ</a:t>
            </a:r>
            <a:r>
              <a:rPr lang="bg-BG" altLang="en-US" sz="3200" b="1" dirty="0" smtClean="0">
                <a:solidFill>
                  <a:srgbClr val="FF0000"/>
                </a:solidFill>
              </a:rPr>
              <a:t>/СПИН. </a:t>
            </a:r>
          </a:p>
          <a:p>
            <a:r>
              <a:rPr lang="bg-BG" altLang="en-US" sz="3200" dirty="0" smtClean="0"/>
              <a:t>- Глобално, около 36,7 милиона души са заразените с НИВ през 2015 г. и 1,8 милиона от тях са деца. </a:t>
            </a:r>
          </a:p>
          <a:p>
            <a:r>
              <a:rPr lang="bg-BG" altLang="en-US" sz="3200" dirty="0" smtClean="0"/>
              <a:t>- Огромното </a:t>
            </a:r>
            <a:r>
              <a:rPr lang="bg-BG" altLang="en-US" sz="3200" dirty="0"/>
              <a:t>мнозинство </a:t>
            </a:r>
            <a:r>
              <a:rPr lang="bg-BG" altLang="en-US" sz="3200" dirty="0" smtClean="0"/>
              <a:t>от хората с </a:t>
            </a:r>
            <a:r>
              <a:rPr lang="bg-BG" altLang="en-US" sz="3200" dirty="0" err="1" smtClean="0"/>
              <a:t>ХИВ</a:t>
            </a:r>
            <a:r>
              <a:rPr lang="bg-BG" altLang="en-US" sz="3200" dirty="0" smtClean="0"/>
              <a:t> са </a:t>
            </a:r>
            <a:r>
              <a:rPr lang="bg-BG" altLang="en-US" sz="3200" dirty="0"/>
              <a:t>в страните с нисък и среден доход. </a:t>
            </a:r>
            <a:endParaRPr lang="bg-BG" altLang="en-US" sz="3200" dirty="0" smtClean="0"/>
          </a:p>
          <a:p>
            <a:r>
              <a:rPr lang="bg-BG" altLang="en-US" sz="3200" dirty="0" smtClean="0"/>
              <a:t>- Около </a:t>
            </a:r>
            <a:r>
              <a:rPr lang="bg-BG" altLang="en-US" sz="3200" dirty="0"/>
              <a:t>2,1 милиона са </a:t>
            </a:r>
            <a:r>
              <a:rPr lang="bg-BG" altLang="en-US" sz="3200" dirty="0" err="1"/>
              <a:t>новозаразените</a:t>
            </a:r>
            <a:r>
              <a:rPr lang="bg-BG" altLang="en-US" sz="3200" dirty="0"/>
              <a:t> с </a:t>
            </a:r>
            <a:r>
              <a:rPr lang="bg-BG" altLang="en-US" sz="3200" dirty="0" err="1"/>
              <a:t>ХИВ</a:t>
            </a:r>
            <a:r>
              <a:rPr lang="bg-BG" altLang="en-US" sz="3200" dirty="0"/>
              <a:t> през </a:t>
            </a:r>
            <a:r>
              <a:rPr lang="bg-BG" altLang="en-US" sz="3200" dirty="0" smtClean="0"/>
              <a:t>2015 </a:t>
            </a:r>
            <a:r>
              <a:rPr lang="bg-BG" altLang="en-US" sz="3200" dirty="0">
                <a:solidFill>
                  <a:schemeClr val="tx2"/>
                </a:solidFill>
              </a:rPr>
              <a:t>г</a:t>
            </a:r>
            <a:r>
              <a:rPr lang="bg-BG" altLang="en-US" sz="3200" dirty="0" smtClean="0">
                <a:solidFill>
                  <a:schemeClr val="tx2"/>
                </a:solidFill>
              </a:rPr>
              <a:t>. </a:t>
            </a:r>
          </a:p>
          <a:p>
            <a:r>
              <a:rPr lang="bg-BG" altLang="en-US" sz="3200" dirty="0" smtClean="0">
                <a:solidFill>
                  <a:schemeClr val="tx2"/>
                </a:solidFill>
              </a:rPr>
              <a:t>- Около 35 милиона са </a:t>
            </a:r>
            <a:r>
              <a:rPr lang="bg-BG" altLang="en-US" sz="3200" dirty="0" err="1" smtClean="0">
                <a:solidFill>
                  <a:schemeClr val="tx2"/>
                </a:solidFill>
              </a:rPr>
              <a:t>умиранията</a:t>
            </a:r>
            <a:r>
              <a:rPr lang="bg-BG" altLang="en-US" sz="3200" dirty="0" smtClean="0">
                <a:solidFill>
                  <a:schemeClr val="tx2"/>
                </a:solidFill>
              </a:rPr>
              <a:t> от свързани с </a:t>
            </a:r>
            <a:r>
              <a:rPr lang="bg-BG" altLang="en-US" sz="3200" dirty="0" err="1" smtClean="0">
                <a:solidFill>
                  <a:schemeClr val="tx2"/>
                </a:solidFill>
              </a:rPr>
              <a:t>ХИВ</a:t>
            </a:r>
            <a:r>
              <a:rPr lang="bg-BG" altLang="en-US" sz="3200" dirty="0" smtClean="0">
                <a:solidFill>
                  <a:schemeClr val="tx2"/>
                </a:solidFill>
              </a:rPr>
              <a:t> причини досега, включително 1.1 милиона само през 2015 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06E689D3-FB4A-4154-A019-E13785C0C5FE}"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3A41A-EC9F-46BE-9D72-5E09E34DE978}" type="slidenum">
              <a:rPr lang="en-US" altLang="bg-BG"/>
              <a:pPr/>
              <a:t>27</a:t>
            </a:fld>
            <a:endParaRPr lang="en-US" altLang="bg-BG"/>
          </a:p>
        </p:txBody>
      </p:sp>
      <p:sp>
        <p:nvSpPr>
          <p:cNvPr id="111622" name="Rectangle 6"/>
          <p:cNvSpPr>
            <a:spLocks noChangeArrowheads="1"/>
          </p:cNvSpPr>
          <p:nvPr/>
        </p:nvSpPr>
        <p:spPr bwMode="auto">
          <a:xfrm>
            <a:off x="179387" y="188640"/>
            <a:ext cx="871378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2800" b="1" dirty="0">
                <a:solidFill>
                  <a:srgbClr val="FF0000"/>
                </a:solidFill>
              </a:rPr>
              <a:t>Факт </a:t>
            </a:r>
            <a:r>
              <a:rPr lang="bg-BG" altLang="en-US" sz="2800" b="1" dirty="0" smtClean="0">
                <a:solidFill>
                  <a:srgbClr val="FF0000"/>
                </a:solidFill>
              </a:rPr>
              <a:t>5. </a:t>
            </a:r>
            <a:r>
              <a:rPr lang="bg-BG" altLang="en-US" sz="2800" b="1" dirty="0">
                <a:solidFill>
                  <a:srgbClr val="FF0000"/>
                </a:solidFill>
              </a:rPr>
              <a:t>Комбинираната </a:t>
            </a:r>
            <a:r>
              <a:rPr lang="bg-BG" altLang="en-US" sz="2800" b="1" dirty="0" err="1">
                <a:solidFill>
                  <a:srgbClr val="FF0000"/>
                </a:solidFill>
              </a:rPr>
              <a:t>ARV</a:t>
            </a:r>
            <a:r>
              <a:rPr lang="bg-BG" altLang="en-US" sz="2800" b="1" dirty="0">
                <a:solidFill>
                  <a:srgbClr val="FF0000"/>
                </a:solidFill>
              </a:rPr>
              <a:t> терапия предпазва </a:t>
            </a:r>
            <a:r>
              <a:rPr lang="bg-BG" altLang="en-US" sz="2800" b="1" dirty="0" err="1">
                <a:solidFill>
                  <a:srgbClr val="FF0000"/>
                </a:solidFill>
              </a:rPr>
              <a:t>ХИВ</a:t>
            </a:r>
            <a:r>
              <a:rPr lang="bg-BG" altLang="en-US" sz="2800" b="1" dirty="0">
                <a:solidFill>
                  <a:srgbClr val="FF0000"/>
                </a:solidFill>
              </a:rPr>
              <a:t> от размножаване в човешкия организъм.</a:t>
            </a:r>
            <a:r>
              <a:rPr lang="bg-BG" altLang="en-US" sz="2800" dirty="0">
                <a:solidFill>
                  <a:schemeClr val="tx2"/>
                </a:solidFill>
              </a:rPr>
              <a:t> Ако размножаването на </a:t>
            </a:r>
            <a:r>
              <a:rPr lang="bg-BG" altLang="en-US" sz="2800" dirty="0" err="1">
                <a:solidFill>
                  <a:schemeClr val="tx2"/>
                </a:solidFill>
              </a:rPr>
              <a:t>ХИВ</a:t>
            </a:r>
            <a:r>
              <a:rPr lang="bg-BG" altLang="en-US" sz="2800" dirty="0">
                <a:solidFill>
                  <a:schemeClr val="tx2"/>
                </a:solidFill>
              </a:rPr>
              <a:t> бъде спряно, тогава клетките на имунната система са способни да живеят по-дълго и да защитават организма от </a:t>
            </a:r>
            <a:r>
              <a:rPr lang="bg-BG" altLang="en-US" sz="2800" dirty="0" smtClean="0">
                <a:solidFill>
                  <a:schemeClr val="tx2"/>
                </a:solidFill>
              </a:rPr>
              <a:t> </a:t>
            </a:r>
            <a:r>
              <a:rPr lang="bg-BG" altLang="en-US" sz="2800" dirty="0">
                <a:solidFill>
                  <a:schemeClr val="tx2"/>
                </a:solidFill>
              </a:rPr>
              <a:t>инфекции. </a:t>
            </a:r>
            <a:endParaRPr lang="bg-BG" altLang="en-US" sz="2800" dirty="0" smtClean="0">
              <a:solidFill>
                <a:schemeClr val="tx2"/>
              </a:solidFill>
            </a:endParaRPr>
          </a:p>
          <a:p>
            <a:r>
              <a:rPr lang="bg-BG" altLang="en-US" sz="2800" dirty="0" smtClean="0">
                <a:solidFill>
                  <a:schemeClr val="tx2"/>
                </a:solidFill>
              </a:rPr>
              <a:t>Ефективната </a:t>
            </a:r>
            <a:r>
              <a:rPr lang="bg-BG" altLang="en-US" sz="2800" dirty="0" err="1" smtClean="0">
                <a:solidFill>
                  <a:schemeClr val="tx2"/>
                </a:solidFill>
              </a:rPr>
              <a:t>антиретровирусна</a:t>
            </a:r>
            <a:r>
              <a:rPr lang="bg-BG" altLang="en-US" sz="2800" dirty="0" smtClean="0">
                <a:solidFill>
                  <a:schemeClr val="tx2"/>
                </a:solidFill>
              </a:rPr>
              <a:t> терапия води до намаляване на количеството на вируса в човешкото </a:t>
            </a:r>
            <a:r>
              <a:rPr lang="bg-BG" altLang="en-US" sz="2800" dirty="0" err="1" smtClean="0">
                <a:solidFill>
                  <a:schemeClr val="tx2"/>
                </a:solidFill>
              </a:rPr>
              <a:t>тчло</a:t>
            </a:r>
            <a:r>
              <a:rPr lang="bg-BG" altLang="en-US" sz="2800" dirty="0" smtClean="0">
                <a:solidFill>
                  <a:schemeClr val="tx2"/>
                </a:solidFill>
              </a:rPr>
              <a:t>, намалявайки по такъв начин </a:t>
            </a:r>
            <a:r>
              <a:rPr lang="bg-BG" altLang="en-US" sz="2800" dirty="0" err="1" smtClean="0">
                <a:solidFill>
                  <a:schemeClr val="tx2"/>
                </a:solidFill>
              </a:rPr>
              <a:t>риака</a:t>
            </a:r>
            <a:r>
              <a:rPr lang="bg-BG" altLang="en-US" sz="2800" dirty="0" smtClean="0">
                <a:solidFill>
                  <a:schemeClr val="tx2"/>
                </a:solidFill>
              </a:rPr>
              <a:t> за трансмисия на вируса на сексуалния партньор. Ако </a:t>
            </a:r>
            <a:r>
              <a:rPr lang="bg-BG" altLang="en-US" sz="2800" dirty="0" err="1">
                <a:solidFill>
                  <a:schemeClr val="tx2"/>
                </a:solidFill>
              </a:rPr>
              <a:t>ХИВ-позитивен</a:t>
            </a:r>
            <a:r>
              <a:rPr lang="bg-BG" altLang="en-US" sz="2800" dirty="0">
                <a:solidFill>
                  <a:schemeClr val="tx2"/>
                </a:solidFill>
              </a:rPr>
              <a:t> партньор е на </a:t>
            </a:r>
            <a:r>
              <a:rPr lang="bg-BG" altLang="en-US" sz="2800" dirty="0" err="1">
                <a:solidFill>
                  <a:schemeClr val="tx2"/>
                </a:solidFill>
              </a:rPr>
              <a:t>ARV</a:t>
            </a:r>
            <a:r>
              <a:rPr lang="bg-BG" altLang="en-US" sz="2800" dirty="0">
                <a:solidFill>
                  <a:schemeClr val="tx2"/>
                </a:solidFill>
              </a:rPr>
              <a:t> терапия, вероятността за трансмисия на </a:t>
            </a:r>
            <a:r>
              <a:rPr lang="bg-BG" altLang="en-US" sz="2800" dirty="0" err="1">
                <a:solidFill>
                  <a:schemeClr val="tx2"/>
                </a:solidFill>
              </a:rPr>
              <a:t>ХИВ</a:t>
            </a:r>
            <a:r>
              <a:rPr lang="bg-BG" altLang="en-US" sz="2800" dirty="0">
                <a:solidFill>
                  <a:schemeClr val="tx2"/>
                </a:solidFill>
              </a:rPr>
              <a:t> по полов път към здравия партньор </a:t>
            </a:r>
            <a:r>
              <a:rPr lang="bg-BG" altLang="en-US" sz="2800" dirty="0" smtClean="0">
                <a:solidFill>
                  <a:schemeClr val="tx2"/>
                </a:solidFill>
              </a:rPr>
              <a:t>може да бъде намалена на 96%.</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6E4714B3-F63D-4BA4-ACD8-FBA78F5C4DDB}"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27BA07C-101E-427F-B0D5-74B58FAF8DEC}" type="slidenum">
              <a:rPr lang="en-US" altLang="bg-BG"/>
              <a:pPr/>
              <a:t>28</a:t>
            </a:fld>
            <a:endParaRPr lang="en-US" altLang="bg-BG"/>
          </a:p>
        </p:txBody>
      </p:sp>
      <p:sp>
        <p:nvSpPr>
          <p:cNvPr id="112646" name="Rectangle 6"/>
          <p:cNvSpPr>
            <a:spLocks noChangeArrowheads="1"/>
          </p:cNvSpPr>
          <p:nvPr/>
        </p:nvSpPr>
        <p:spPr bwMode="auto">
          <a:xfrm>
            <a:off x="179497" y="260648"/>
            <a:ext cx="878522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2800" b="1" dirty="0">
                <a:solidFill>
                  <a:srgbClr val="FF0000"/>
                </a:solidFill>
              </a:rPr>
              <a:t>Факт </a:t>
            </a:r>
            <a:r>
              <a:rPr lang="bg-BG" altLang="en-US" sz="2800" b="1" dirty="0" smtClean="0">
                <a:solidFill>
                  <a:srgbClr val="FF0000"/>
                </a:solidFill>
              </a:rPr>
              <a:t>6. Към средата на 2016 г. около 18.2 милиона </a:t>
            </a:r>
            <a:r>
              <a:rPr lang="bg-BG" altLang="en-US" sz="2800" b="1" dirty="0" err="1" smtClean="0">
                <a:solidFill>
                  <a:srgbClr val="FF0000"/>
                </a:solidFill>
              </a:rPr>
              <a:t>HIV-позитивни</a:t>
            </a:r>
            <a:r>
              <a:rPr lang="bg-BG" altLang="en-US" sz="2800" b="1" dirty="0" smtClean="0">
                <a:solidFill>
                  <a:srgbClr val="FF0000"/>
                </a:solidFill>
              </a:rPr>
              <a:t> </a:t>
            </a:r>
            <a:r>
              <a:rPr lang="bg-BG" altLang="en-US" sz="2800" b="1" dirty="0">
                <a:solidFill>
                  <a:srgbClr val="FF0000"/>
                </a:solidFill>
              </a:rPr>
              <a:t>лица </a:t>
            </a:r>
            <a:r>
              <a:rPr lang="bg-BG" altLang="en-US" sz="2800" b="1" dirty="0" smtClean="0">
                <a:solidFill>
                  <a:srgbClr val="FF0000"/>
                </a:solidFill>
              </a:rPr>
              <a:t>в света са получавали </a:t>
            </a:r>
            <a:r>
              <a:rPr lang="bg-BG" altLang="en-US" sz="2800" b="1" dirty="0" err="1" smtClean="0">
                <a:solidFill>
                  <a:srgbClr val="FF0000"/>
                </a:solidFill>
              </a:rPr>
              <a:t>ARV</a:t>
            </a:r>
            <a:r>
              <a:rPr lang="bg-BG" altLang="en-US" sz="2800" b="1" dirty="0" smtClean="0">
                <a:solidFill>
                  <a:srgbClr val="FF0000"/>
                </a:solidFill>
              </a:rPr>
              <a:t> терапия. </a:t>
            </a:r>
            <a:r>
              <a:rPr lang="bg-BG" altLang="en-US" sz="2800" dirty="0" smtClean="0"/>
              <a:t>От тях 16 милиона са от </a:t>
            </a:r>
            <a:r>
              <a:rPr lang="bg-BG" altLang="en-US" sz="2800" dirty="0"/>
              <a:t>страните с нисък и среден </a:t>
            </a:r>
            <a:r>
              <a:rPr lang="bg-BG" altLang="en-US" sz="2800" dirty="0" smtClean="0"/>
              <a:t>доход. През 2016 г. СЗО публикува второто издание на „Общи насоки за използване на </a:t>
            </a:r>
            <a:r>
              <a:rPr lang="bg-BG" altLang="en-US" sz="2800" dirty="0" err="1" smtClean="0"/>
              <a:t>антиретровирусните</a:t>
            </a:r>
            <a:r>
              <a:rPr lang="bg-BG" altLang="en-US" sz="2800" dirty="0" smtClean="0"/>
              <a:t> медикаменти за лечение и профилактика на </a:t>
            </a:r>
            <a:r>
              <a:rPr lang="bg-BG" altLang="en-US" sz="2800" dirty="0" err="1" smtClean="0"/>
              <a:t>ХИВ-инфекцията</a:t>
            </a:r>
            <a:r>
              <a:rPr lang="bg-BG" altLang="en-US" sz="2800" dirty="0" smtClean="0"/>
              <a:t>“. Тези нови насоки представят няколко препоръки, вкл. препоръка за предоставяне на продължителна А</a:t>
            </a:r>
            <a:r>
              <a:rPr lang="en-US" altLang="en-US" sz="2800" dirty="0" smtClean="0"/>
              <a:t>RV</a:t>
            </a:r>
            <a:r>
              <a:rPr lang="bg-BG" altLang="en-US" sz="2800" dirty="0" smtClean="0">
                <a:solidFill>
                  <a:schemeClr val="tx2"/>
                </a:solidFill>
              </a:rPr>
              <a:t>-терапия на всички заразени деца, юноши и възрастни, вкл. всички бременни жени и кърмачки, независимо от броя на </a:t>
            </a:r>
            <a:r>
              <a:rPr lang="en-US" altLang="en-US" sz="2800" dirty="0" smtClean="0">
                <a:solidFill>
                  <a:schemeClr val="tx2"/>
                </a:solidFill>
              </a:rPr>
              <a:t>CD4 </a:t>
            </a:r>
            <a:r>
              <a:rPr lang="bg-BG" altLang="en-US" sz="2800" dirty="0" smtClean="0">
                <a:solidFill>
                  <a:schemeClr val="tx2"/>
                </a:solidFill>
              </a:rPr>
              <a:t>клетките</a:t>
            </a:r>
            <a:r>
              <a:rPr lang="en-US" altLang="en-US" sz="2800" dirty="0" smtClean="0">
                <a:solidFill>
                  <a:schemeClr val="tx2"/>
                </a:solidFill>
              </a:rPr>
              <a:t>,</a:t>
            </a:r>
            <a:r>
              <a:rPr lang="bg-BG" altLang="en-US" sz="2800" dirty="0" smtClean="0">
                <a:solidFill>
                  <a:schemeClr val="tx2"/>
                </a:solidFill>
              </a:rPr>
              <a:t> колкото е възможно по-рано след поставяне на диагнозата.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1C418452-BD22-4072-ADEC-F9D72DBD63F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6370D49-FF01-493A-B7DE-E8D9C4B523A6}" type="slidenum">
              <a:rPr lang="en-US" altLang="bg-BG"/>
              <a:pPr/>
              <a:t>29</a:t>
            </a:fld>
            <a:endParaRPr lang="en-US" altLang="bg-BG"/>
          </a:p>
        </p:txBody>
      </p:sp>
      <p:sp>
        <p:nvSpPr>
          <p:cNvPr id="109574" name="Rectangle 6"/>
          <p:cNvSpPr>
            <a:spLocks noChangeArrowheads="1"/>
          </p:cNvSpPr>
          <p:nvPr/>
        </p:nvSpPr>
        <p:spPr bwMode="auto">
          <a:xfrm>
            <a:off x="353839" y="260648"/>
            <a:ext cx="8389938"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a:t>
            </a:r>
            <a:r>
              <a:rPr lang="bg-BG" altLang="en-US" sz="3200" b="1" dirty="0" smtClean="0">
                <a:solidFill>
                  <a:srgbClr val="FF0000"/>
                </a:solidFill>
              </a:rPr>
              <a:t>7. Тестването за </a:t>
            </a:r>
            <a:r>
              <a:rPr lang="bg-BG" altLang="en-US" sz="3200" b="1" dirty="0" err="1" smtClean="0">
                <a:solidFill>
                  <a:srgbClr val="FF0000"/>
                </a:solidFill>
              </a:rPr>
              <a:t>ХИВ</a:t>
            </a:r>
            <a:r>
              <a:rPr lang="bg-BG" altLang="en-US" sz="3200" b="1" dirty="0" smtClean="0">
                <a:solidFill>
                  <a:srgbClr val="FF0000"/>
                </a:solidFill>
              </a:rPr>
              <a:t> може да помогне да се осигури лечение на нуждаещите се. </a:t>
            </a:r>
          </a:p>
          <a:p>
            <a:r>
              <a:rPr lang="bg-BG" altLang="bg-BG" sz="2600" dirty="0" smtClean="0"/>
              <a:t>Достъпът до тестване и лекарства трябва да нарасне драматично, за да се постигне целта за ликвидиране на СПИН към 2030 г. </a:t>
            </a:r>
          </a:p>
          <a:p>
            <a:r>
              <a:rPr lang="bg-BG" altLang="bg-BG" sz="2600" dirty="0" smtClean="0"/>
              <a:t>Тестването за </a:t>
            </a:r>
            <a:r>
              <a:rPr lang="bg-BG" altLang="bg-BG" sz="2600" dirty="0" err="1" smtClean="0"/>
              <a:t>ХИВ</a:t>
            </a:r>
            <a:r>
              <a:rPr lang="bg-BG" altLang="bg-BG" sz="2600" dirty="0" smtClean="0"/>
              <a:t> е все още ограничено, като приблизително 40% от лицата с </a:t>
            </a:r>
            <a:r>
              <a:rPr lang="bg-BG" altLang="bg-BG" sz="2600" dirty="0" err="1" smtClean="0"/>
              <a:t>ХИВ</a:t>
            </a:r>
            <a:r>
              <a:rPr lang="bg-BG" altLang="bg-BG" sz="2600" dirty="0" smtClean="0"/>
              <a:t> или над 14 милиона </a:t>
            </a:r>
            <a:r>
              <a:rPr lang="bg-BG" altLang="bg-BG" sz="2600" dirty="0" err="1" smtClean="0"/>
              <a:t>недиагностицирани</a:t>
            </a:r>
            <a:r>
              <a:rPr lang="bg-BG" altLang="bg-BG" sz="2600" dirty="0" smtClean="0"/>
              <a:t> или не знаят за своя инфекциозен статус. </a:t>
            </a:r>
          </a:p>
          <a:p>
            <a:r>
              <a:rPr lang="bg-BG" altLang="bg-BG" sz="2600" dirty="0" smtClean="0"/>
              <a:t>СЗО препоръчва иновативни подходи за </a:t>
            </a:r>
            <a:r>
              <a:rPr lang="bg-BG" altLang="bg-BG" sz="2600" dirty="0" err="1" smtClean="0"/>
              <a:t>самотестуване</a:t>
            </a:r>
            <a:r>
              <a:rPr lang="bg-BG" altLang="bg-BG" sz="2600" dirty="0" smtClean="0"/>
              <a:t> и уведомяване на партньора с цел разширяване на услугите за тестване сред </a:t>
            </a:r>
            <a:r>
              <a:rPr lang="bg-BG" altLang="bg-BG" sz="2600" dirty="0" err="1" smtClean="0"/>
              <a:t>недиагностицираните</a:t>
            </a:r>
            <a:r>
              <a:rPr lang="bg-BG" altLang="bg-BG" sz="2600" dirty="0" smtClean="0"/>
              <a:t> лица.</a:t>
            </a:r>
            <a:endParaRPr lang="bg-BG" altLang="bg-BG" sz="2600" dirty="0"/>
          </a:p>
        </p:txBody>
      </p:sp>
      <p:sp>
        <p:nvSpPr>
          <p:cNvPr id="2" name="Date Placeholder 1"/>
          <p:cNvSpPr>
            <a:spLocks noGrp="1"/>
          </p:cNvSpPr>
          <p:nvPr>
            <p:ph type="dt" sz="half" idx="10"/>
          </p:nvPr>
        </p:nvSpPr>
        <p:spPr/>
        <p:txBody>
          <a:bodyPr/>
          <a:lstStyle/>
          <a:p>
            <a:fld id="{73E11383-5A4C-4983-BC33-AAC1E6C90DB2}"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BDE8A5-7357-44F9-868A-64234353835D}" type="slidenum">
              <a:rPr lang="en-US" altLang="bg-BG"/>
              <a:pPr/>
              <a:t>3</a:t>
            </a:fld>
            <a:endParaRPr lang="en-US" altLang="bg-BG"/>
          </a:p>
        </p:txBody>
      </p:sp>
      <p:sp>
        <p:nvSpPr>
          <p:cNvPr id="6146" name="Rectangle 2"/>
          <p:cNvSpPr>
            <a:spLocks noGrp="1" noChangeArrowheads="1"/>
          </p:cNvSpPr>
          <p:nvPr>
            <p:ph type="title"/>
          </p:nvPr>
        </p:nvSpPr>
        <p:spPr>
          <a:xfrm>
            <a:off x="251520" y="274638"/>
            <a:ext cx="8712968" cy="6178550"/>
          </a:xfrm>
        </p:spPr>
        <p:txBody>
          <a:bodyPr/>
          <a:lstStyle/>
          <a:p>
            <a:pPr algn="l"/>
            <a:r>
              <a:rPr lang="bg-BG" altLang="bg-BG" sz="3200" b="1" dirty="0">
                <a:solidFill>
                  <a:srgbClr val="C00000"/>
                </a:solidFill>
              </a:rPr>
              <a:t>Заразните заболявания са изключително важни за глобалната тежест на заболяванията:</a:t>
            </a:r>
            <a:br>
              <a:rPr lang="bg-BG" altLang="bg-BG" sz="3200" b="1" dirty="0">
                <a:solidFill>
                  <a:srgbClr val="C00000"/>
                </a:solidFill>
              </a:rPr>
            </a:br>
            <a:r>
              <a:rPr lang="bg-BG" altLang="bg-BG" sz="3200" dirty="0"/>
              <a:t/>
            </a:r>
            <a:br>
              <a:rPr lang="bg-BG" altLang="bg-BG" sz="3200" dirty="0"/>
            </a:br>
            <a:r>
              <a:rPr lang="bg-BG" altLang="bg-BG" sz="3200" dirty="0"/>
              <a:t>= те причиняват около 40% от тежестта на заболяванията в страните с нисък и среден доход, особено в Африка и Южна Азия;</a:t>
            </a:r>
            <a:br>
              <a:rPr lang="bg-BG" altLang="bg-BG" sz="3200" dirty="0"/>
            </a:br>
            <a:r>
              <a:rPr lang="bg-BG" altLang="bg-BG" sz="3200" dirty="0"/>
              <a:t/>
            </a:r>
            <a:br>
              <a:rPr lang="bg-BG" altLang="bg-BG" sz="3200" dirty="0"/>
            </a:br>
            <a:r>
              <a:rPr lang="bg-BG" altLang="bg-BG" sz="3200" dirty="0"/>
              <a:t>= засягат в по-голяма степен бедните слоеве на населението; </a:t>
            </a:r>
            <a:endParaRPr lang="en-US" altLang="bg-BG" sz="3200" dirty="0"/>
          </a:p>
        </p:txBody>
      </p:sp>
      <p:sp>
        <p:nvSpPr>
          <p:cNvPr id="2" name="Date Placeholder 1"/>
          <p:cNvSpPr>
            <a:spLocks noGrp="1"/>
          </p:cNvSpPr>
          <p:nvPr>
            <p:ph type="dt" sz="half" idx="10"/>
          </p:nvPr>
        </p:nvSpPr>
        <p:spPr/>
        <p:txBody>
          <a:bodyPr/>
          <a:lstStyle/>
          <a:p>
            <a:fld id="{1C6F81BE-D158-4BEA-8BC7-72AFA89B377F}"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7398394-E336-45EA-ACA6-0A01B80FAEDE}" type="slidenum">
              <a:rPr lang="en-US" altLang="bg-BG"/>
              <a:pPr/>
              <a:t>30</a:t>
            </a:fld>
            <a:endParaRPr lang="en-US" altLang="bg-BG"/>
          </a:p>
        </p:txBody>
      </p:sp>
      <p:sp>
        <p:nvSpPr>
          <p:cNvPr id="113670" name="Rectangle 6"/>
          <p:cNvSpPr>
            <a:spLocks noChangeArrowheads="1"/>
          </p:cNvSpPr>
          <p:nvPr/>
        </p:nvSpPr>
        <p:spPr bwMode="auto">
          <a:xfrm>
            <a:off x="611561" y="548680"/>
            <a:ext cx="81369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8. </a:t>
            </a:r>
            <a:r>
              <a:rPr lang="bg-BG" altLang="en-US" sz="3200" b="1" dirty="0" smtClean="0">
                <a:solidFill>
                  <a:srgbClr val="FF0000"/>
                </a:solidFill>
              </a:rPr>
              <a:t>По оценъчни данни около 1.8 </a:t>
            </a:r>
            <a:r>
              <a:rPr lang="bg-BG" altLang="en-US" sz="3200" b="1" dirty="0">
                <a:solidFill>
                  <a:srgbClr val="FF0000"/>
                </a:solidFill>
              </a:rPr>
              <a:t>милиона деца живеят с </a:t>
            </a:r>
            <a:r>
              <a:rPr lang="bg-BG" altLang="en-US" sz="3200" b="1" dirty="0" err="1">
                <a:solidFill>
                  <a:srgbClr val="FF0000"/>
                </a:solidFill>
              </a:rPr>
              <a:t>ХИВ</a:t>
            </a:r>
            <a:r>
              <a:rPr lang="bg-BG" altLang="en-US" sz="3200" b="1" dirty="0">
                <a:solidFill>
                  <a:srgbClr val="FF0000"/>
                </a:solidFill>
              </a:rPr>
              <a:t>.</a:t>
            </a:r>
            <a:r>
              <a:rPr lang="bg-BG" altLang="en-US" sz="3200" dirty="0">
                <a:solidFill>
                  <a:schemeClr val="tx2"/>
                </a:solidFill>
              </a:rPr>
              <a:t> </a:t>
            </a:r>
            <a:endParaRPr lang="bg-BG" altLang="en-US" sz="3200" dirty="0" smtClean="0">
              <a:solidFill>
                <a:schemeClr val="tx2"/>
              </a:solidFill>
            </a:endParaRPr>
          </a:p>
          <a:p>
            <a:endParaRPr lang="bg-BG" altLang="en-US" sz="3200" dirty="0">
              <a:solidFill>
                <a:schemeClr val="tx2"/>
              </a:solidFill>
            </a:endParaRPr>
          </a:p>
          <a:p>
            <a:r>
              <a:rPr lang="bg-BG" altLang="en-US" sz="3200" dirty="0" smtClean="0">
                <a:solidFill>
                  <a:schemeClr val="tx2"/>
                </a:solidFill>
              </a:rPr>
              <a:t>Според </a:t>
            </a:r>
            <a:r>
              <a:rPr lang="bg-BG" altLang="en-US" sz="3200" dirty="0">
                <a:solidFill>
                  <a:schemeClr val="tx2"/>
                </a:solidFill>
              </a:rPr>
              <a:t>данните за </a:t>
            </a:r>
            <a:r>
              <a:rPr lang="bg-BG" altLang="en-US" sz="3200" dirty="0" smtClean="0">
                <a:solidFill>
                  <a:schemeClr val="tx2"/>
                </a:solidFill>
              </a:rPr>
              <a:t>2015 </a:t>
            </a:r>
            <a:r>
              <a:rPr lang="bg-BG" altLang="en-US" sz="3200" dirty="0">
                <a:solidFill>
                  <a:schemeClr val="tx2"/>
                </a:solidFill>
              </a:rPr>
              <a:t>г. по-голямата част от тези деца живеят в Африка и са заразени от техните </a:t>
            </a:r>
            <a:r>
              <a:rPr lang="bg-BG" altLang="en-US" sz="3200" dirty="0" err="1">
                <a:solidFill>
                  <a:schemeClr val="tx2"/>
                </a:solidFill>
              </a:rPr>
              <a:t>ХИВ-позитивни</a:t>
            </a:r>
            <a:r>
              <a:rPr lang="bg-BG" altLang="en-US" sz="3200" dirty="0">
                <a:solidFill>
                  <a:schemeClr val="tx2"/>
                </a:solidFill>
              </a:rPr>
              <a:t> майки по време на бременността, раждането и кърменето. </a:t>
            </a:r>
            <a:r>
              <a:rPr lang="bg-BG" altLang="en-US" sz="3200" dirty="0" smtClean="0">
                <a:solidFill>
                  <a:schemeClr val="tx2"/>
                </a:solidFill>
              </a:rPr>
              <a:t>Близо 150000 </a:t>
            </a:r>
            <a:r>
              <a:rPr lang="bg-BG" altLang="en-US" sz="3200" dirty="0">
                <a:solidFill>
                  <a:schemeClr val="tx2"/>
                </a:solidFill>
              </a:rPr>
              <a:t>деца са </a:t>
            </a:r>
            <a:r>
              <a:rPr lang="bg-BG" altLang="en-US" sz="3200" dirty="0" err="1">
                <a:solidFill>
                  <a:schemeClr val="tx2"/>
                </a:solidFill>
              </a:rPr>
              <a:t>новозаразени</a:t>
            </a:r>
            <a:r>
              <a:rPr lang="bg-BG" altLang="en-US" sz="3200" dirty="0">
                <a:solidFill>
                  <a:schemeClr val="tx2"/>
                </a:solidFill>
              </a:rPr>
              <a:t> през </a:t>
            </a:r>
            <a:r>
              <a:rPr lang="bg-BG" altLang="en-US" sz="3200" dirty="0" smtClean="0">
                <a:solidFill>
                  <a:schemeClr val="tx2"/>
                </a:solidFill>
              </a:rPr>
              <a:t>2015 </a:t>
            </a:r>
            <a:r>
              <a:rPr lang="bg-BG" altLang="en-US" sz="3200" dirty="0">
                <a:solidFill>
                  <a:schemeClr val="tx2"/>
                </a:solidFill>
              </a:rPr>
              <a:t>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30BE9103-EE67-45BA-8FEA-3C3C4FC6162A}"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BCABDED-304A-4A10-9FC3-DB01DFAD2504}" type="slidenum">
              <a:rPr lang="en-US" altLang="bg-BG"/>
              <a:pPr/>
              <a:t>31</a:t>
            </a:fld>
            <a:endParaRPr lang="en-US" altLang="bg-BG"/>
          </a:p>
        </p:txBody>
      </p:sp>
      <p:sp>
        <p:nvSpPr>
          <p:cNvPr id="114694" name="Rectangle 6"/>
          <p:cNvSpPr>
            <a:spLocks noChangeArrowheads="1"/>
          </p:cNvSpPr>
          <p:nvPr/>
        </p:nvSpPr>
        <p:spPr bwMode="auto">
          <a:xfrm>
            <a:off x="323528" y="332656"/>
            <a:ext cx="856895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9. Трансмисията на </a:t>
            </a:r>
            <a:r>
              <a:rPr lang="bg-BG" altLang="en-US" sz="2800" b="1" dirty="0" err="1">
                <a:solidFill>
                  <a:srgbClr val="FF0000"/>
                </a:solidFill>
              </a:rPr>
              <a:t>ХИВ</a:t>
            </a:r>
            <a:r>
              <a:rPr lang="bg-BG" altLang="en-US" sz="2800" b="1" dirty="0">
                <a:solidFill>
                  <a:srgbClr val="FF0000"/>
                </a:solidFill>
              </a:rPr>
              <a:t> от майките към децата </a:t>
            </a:r>
            <a:r>
              <a:rPr lang="bg-BG" altLang="en-US" sz="2800" b="1" dirty="0" smtClean="0">
                <a:solidFill>
                  <a:srgbClr val="FF0000"/>
                </a:solidFill>
              </a:rPr>
              <a:t>става реалност,</a:t>
            </a:r>
          </a:p>
          <a:p>
            <a:r>
              <a:rPr lang="bg-BG" altLang="en-US" sz="2400" dirty="0" smtClean="0">
                <a:solidFill>
                  <a:schemeClr val="tx2"/>
                </a:solidFill>
              </a:rPr>
              <a:t>Достъпът </a:t>
            </a:r>
            <a:r>
              <a:rPr lang="bg-BG" altLang="en-US" sz="2400" dirty="0">
                <a:solidFill>
                  <a:schemeClr val="tx2"/>
                </a:solidFill>
              </a:rPr>
              <a:t>до профилактични интервенции остава ограничен в </a:t>
            </a:r>
            <a:r>
              <a:rPr lang="bg-BG" altLang="en-US" sz="2400" dirty="0" smtClean="0">
                <a:solidFill>
                  <a:schemeClr val="tx2"/>
                </a:solidFill>
              </a:rPr>
              <a:t>много </a:t>
            </a:r>
            <a:r>
              <a:rPr lang="bg-BG" altLang="en-US" sz="2400" dirty="0">
                <a:solidFill>
                  <a:schemeClr val="tx2"/>
                </a:solidFill>
              </a:rPr>
              <a:t>страни с нисък и среден доход, но </a:t>
            </a:r>
            <a:r>
              <a:rPr lang="bg-BG" altLang="en-US" sz="2400" dirty="0" smtClean="0">
                <a:solidFill>
                  <a:schemeClr val="tx2"/>
                </a:solidFill>
              </a:rPr>
              <a:t>е постигнат напредък </a:t>
            </a:r>
            <a:r>
              <a:rPr lang="bg-BG" altLang="en-US" sz="2400" dirty="0">
                <a:solidFill>
                  <a:schemeClr val="tx2"/>
                </a:solidFill>
              </a:rPr>
              <a:t>в </a:t>
            </a:r>
            <a:r>
              <a:rPr lang="bg-BG" altLang="en-US" sz="2400" dirty="0" smtClean="0">
                <a:solidFill>
                  <a:schemeClr val="tx2"/>
                </a:solidFill>
              </a:rPr>
              <a:t>предотвратяването на предаването на </a:t>
            </a:r>
            <a:r>
              <a:rPr lang="bg-BG" altLang="en-US" sz="2400" dirty="0" err="1" smtClean="0">
                <a:solidFill>
                  <a:schemeClr val="tx2"/>
                </a:solidFill>
              </a:rPr>
              <a:t>ХИВ</a:t>
            </a:r>
            <a:r>
              <a:rPr lang="bg-BG" altLang="en-US" sz="2400" dirty="0" smtClean="0">
                <a:solidFill>
                  <a:schemeClr val="tx2"/>
                </a:solidFill>
              </a:rPr>
              <a:t> от майката към детето и запазване на живота на майките. </a:t>
            </a:r>
          </a:p>
          <a:p>
            <a:r>
              <a:rPr lang="bg-BG" altLang="en-US" sz="2400" dirty="0" smtClean="0">
                <a:solidFill>
                  <a:schemeClr val="tx2"/>
                </a:solidFill>
              </a:rPr>
              <a:t>През 2015 г. осем от десет бременни </a:t>
            </a:r>
            <a:r>
              <a:rPr lang="bg-BG" altLang="en-US" sz="2400" dirty="0">
                <a:solidFill>
                  <a:schemeClr val="tx2"/>
                </a:solidFill>
              </a:rPr>
              <a:t>с </a:t>
            </a:r>
            <a:r>
              <a:rPr lang="bg-BG" altLang="en-US" sz="2400" dirty="0" err="1">
                <a:solidFill>
                  <a:schemeClr val="tx2"/>
                </a:solidFill>
              </a:rPr>
              <a:t>ХИВ</a:t>
            </a:r>
            <a:r>
              <a:rPr lang="bg-BG" altLang="en-US" sz="2400" dirty="0">
                <a:solidFill>
                  <a:schemeClr val="tx2"/>
                </a:solidFill>
              </a:rPr>
              <a:t> </a:t>
            </a:r>
            <a:r>
              <a:rPr lang="bg-BG" altLang="en-US" sz="2400" dirty="0" smtClean="0">
                <a:solidFill>
                  <a:schemeClr val="tx2"/>
                </a:solidFill>
              </a:rPr>
              <a:t>– 1.1 милиона жени в света - са </a:t>
            </a:r>
            <a:r>
              <a:rPr lang="bg-BG" altLang="en-US" sz="2400" dirty="0">
                <a:solidFill>
                  <a:schemeClr val="tx2"/>
                </a:solidFill>
              </a:rPr>
              <a:t>получавали </a:t>
            </a:r>
            <a:r>
              <a:rPr lang="bg-BG" altLang="en-US" sz="2400" dirty="0" smtClean="0">
                <a:solidFill>
                  <a:schemeClr val="tx2"/>
                </a:solidFill>
              </a:rPr>
              <a:t>А</a:t>
            </a:r>
            <a:r>
              <a:rPr lang="en-US" altLang="en-US" sz="2400" dirty="0" smtClean="0">
                <a:solidFill>
                  <a:schemeClr val="tx2"/>
                </a:solidFill>
              </a:rPr>
              <a:t>RV</a:t>
            </a:r>
            <a:r>
              <a:rPr lang="bg-BG" altLang="en-US" sz="2400" dirty="0" smtClean="0">
                <a:solidFill>
                  <a:schemeClr val="tx2"/>
                </a:solidFill>
              </a:rPr>
              <a:t>-терапия</a:t>
            </a:r>
            <a:r>
              <a:rPr lang="en-US" altLang="en-US" sz="2400" dirty="0" smtClean="0">
                <a:solidFill>
                  <a:schemeClr val="tx2"/>
                </a:solidFill>
              </a:rPr>
              <a:t>. </a:t>
            </a:r>
            <a:endParaRPr lang="bg-BG" altLang="en-US" sz="2400" dirty="0" smtClean="0">
              <a:solidFill>
                <a:schemeClr val="tx2"/>
              </a:solidFill>
            </a:endParaRPr>
          </a:p>
          <a:p>
            <a:r>
              <a:rPr lang="bg-BG" altLang="en-US" sz="2400" dirty="0" smtClean="0">
                <a:solidFill>
                  <a:schemeClr val="tx2"/>
                </a:solidFill>
              </a:rPr>
              <a:t>През 2015 г. Куба първа обяви чрез СЗО, че е елиминирала трансмисията на </a:t>
            </a:r>
            <a:r>
              <a:rPr lang="bg-BG" altLang="en-US" sz="2400" dirty="0" err="1" smtClean="0">
                <a:solidFill>
                  <a:schemeClr val="tx2"/>
                </a:solidFill>
              </a:rPr>
              <a:t>ХИВ</a:t>
            </a:r>
            <a:r>
              <a:rPr lang="bg-BG" altLang="en-US" sz="2400" dirty="0" smtClean="0">
                <a:solidFill>
                  <a:schemeClr val="tx2"/>
                </a:solidFill>
              </a:rPr>
              <a:t> и сифилис от майката към детето. </a:t>
            </a:r>
          </a:p>
          <a:p>
            <a:r>
              <a:rPr lang="bg-BG" altLang="en-US" sz="2400" dirty="0" smtClean="0">
                <a:solidFill>
                  <a:schemeClr val="tx2"/>
                </a:solidFill>
              </a:rPr>
              <a:t>През м.юни 2016 г. три други страни: Армения, Беларус и Тайланд също са обявени за страни елиминирали трансмисията на </a:t>
            </a:r>
            <a:r>
              <a:rPr lang="bg-BG" altLang="en-US" sz="2400" dirty="0" err="1" smtClean="0">
                <a:solidFill>
                  <a:schemeClr val="tx2"/>
                </a:solidFill>
              </a:rPr>
              <a:t>ХИВ</a:t>
            </a:r>
            <a:r>
              <a:rPr lang="bg-BG" altLang="en-US" sz="2400" dirty="0" smtClean="0">
                <a:solidFill>
                  <a:schemeClr val="tx2"/>
                </a:solidFill>
              </a:rPr>
              <a:t> от майката към детето. </a:t>
            </a:r>
            <a:endParaRPr lang="bg-BG" altLang="bg-BG" sz="2400" dirty="0">
              <a:solidFill>
                <a:schemeClr val="tx2"/>
              </a:solidFill>
            </a:endParaRPr>
          </a:p>
        </p:txBody>
      </p:sp>
      <p:sp>
        <p:nvSpPr>
          <p:cNvPr id="2" name="Date Placeholder 1"/>
          <p:cNvSpPr>
            <a:spLocks noGrp="1"/>
          </p:cNvSpPr>
          <p:nvPr>
            <p:ph type="dt" sz="half" idx="10"/>
          </p:nvPr>
        </p:nvSpPr>
        <p:spPr/>
        <p:txBody>
          <a:bodyPr/>
          <a:lstStyle/>
          <a:p>
            <a:fld id="{3D8CAB8C-CD54-47B1-808C-7F523DF119DF}" type="datetime1">
              <a:rPr lang="bg-BG" altLang="bg-BG" smtClean="0"/>
              <a:t>27.9.2017 г.</a:t>
            </a:fld>
            <a:endParaRPr lang="en-US" altLang="bg-B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03955-E3FF-4D25-AAB6-92CF22A237B0}" type="slidenum">
              <a:rPr lang="en-US" altLang="bg-BG"/>
              <a:pPr/>
              <a:t>32</a:t>
            </a:fld>
            <a:endParaRPr lang="en-US" altLang="bg-BG"/>
          </a:p>
        </p:txBody>
      </p:sp>
      <p:sp>
        <p:nvSpPr>
          <p:cNvPr id="115718" name="Rectangle 6"/>
          <p:cNvSpPr>
            <a:spLocks noChangeArrowheads="1"/>
          </p:cNvSpPr>
          <p:nvPr/>
        </p:nvSpPr>
        <p:spPr bwMode="auto">
          <a:xfrm>
            <a:off x="395536" y="453232"/>
            <a:ext cx="82809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10. ХИВ е най-силният рисков фактор за развитие на активна туберкулоза.</a:t>
            </a:r>
            <a:r>
              <a:rPr lang="bg-BG" altLang="en-US" sz="2800" dirty="0">
                <a:solidFill>
                  <a:schemeClr val="tx2"/>
                </a:solidFill>
              </a:rPr>
              <a:t> </a:t>
            </a:r>
            <a:endParaRPr lang="bg-BG" altLang="en-US" sz="2800" dirty="0" smtClean="0">
              <a:solidFill>
                <a:schemeClr val="tx2"/>
              </a:solidFill>
            </a:endParaRPr>
          </a:p>
          <a:p>
            <a:endParaRPr lang="bg-BG" altLang="en-US" sz="2800" dirty="0" smtClean="0">
              <a:solidFill>
                <a:schemeClr val="tx2"/>
              </a:solidFill>
            </a:endParaRPr>
          </a:p>
          <a:p>
            <a:r>
              <a:rPr lang="bg-BG" altLang="en-US" sz="2800" dirty="0" smtClean="0">
                <a:solidFill>
                  <a:schemeClr val="tx2"/>
                </a:solidFill>
              </a:rPr>
              <a:t>През 2015 </a:t>
            </a:r>
            <a:r>
              <a:rPr lang="bg-BG" altLang="en-US" sz="2800" dirty="0">
                <a:solidFill>
                  <a:schemeClr val="tx2"/>
                </a:solidFill>
              </a:rPr>
              <a:t>г. около </a:t>
            </a:r>
            <a:r>
              <a:rPr lang="bg-BG" altLang="en-US" sz="2800" dirty="0" smtClean="0">
                <a:solidFill>
                  <a:schemeClr val="tx2"/>
                </a:solidFill>
              </a:rPr>
              <a:t>1.2 милиона (11%) от общо 10.4 милиона болни от туберкулоза са били </a:t>
            </a:r>
            <a:r>
              <a:rPr lang="bg-BG" altLang="en-US" sz="2800" dirty="0" err="1" smtClean="0">
                <a:solidFill>
                  <a:schemeClr val="tx2"/>
                </a:solidFill>
              </a:rPr>
              <a:t>ХИВ-позитивни</a:t>
            </a:r>
            <a:r>
              <a:rPr lang="bg-BG" altLang="en-US" sz="2800" dirty="0" smtClean="0">
                <a:solidFill>
                  <a:schemeClr val="tx2"/>
                </a:solidFill>
              </a:rPr>
              <a:t>. </a:t>
            </a:r>
          </a:p>
          <a:p>
            <a:r>
              <a:rPr lang="bg-BG" altLang="en-US" sz="2800" dirty="0" smtClean="0">
                <a:solidFill>
                  <a:schemeClr val="tx2"/>
                </a:solidFill>
              </a:rPr>
              <a:t>През същата година близо 390000 </a:t>
            </a:r>
            <a:r>
              <a:rPr lang="bg-BG" altLang="en-US" sz="2800" dirty="0" err="1">
                <a:solidFill>
                  <a:schemeClr val="tx2"/>
                </a:solidFill>
              </a:rPr>
              <a:t>умирания</a:t>
            </a:r>
            <a:r>
              <a:rPr lang="bg-BG" altLang="en-US" sz="2800" dirty="0">
                <a:solidFill>
                  <a:schemeClr val="tx2"/>
                </a:solidFill>
              </a:rPr>
              <a:t> от туберкулоза са наблюдавани сред лица заразени с ХИВ. </a:t>
            </a:r>
            <a:endParaRPr lang="bg-BG" altLang="en-US" sz="2800" dirty="0" smtClean="0">
              <a:solidFill>
                <a:schemeClr val="tx2"/>
              </a:solidFill>
            </a:endParaRPr>
          </a:p>
          <a:p>
            <a:r>
              <a:rPr lang="bg-BG" altLang="en-US" sz="2800" dirty="0" smtClean="0">
                <a:solidFill>
                  <a:schemeClr val="tx2"/>
                </a:solidFill>
              </a:rPr>
              <a:t>На Африканския </a:t>
            </a:r>
            <a:r>
              <a:rPr lang="bg-BG" altLang="en-US" sz="2800" dirty="0">
                <a:solidFill>
                  <a:schemeClr val="tx2"/>
                </a:solidFill>
              </a:rPr>
              <a:t>регион на СЗО </a:t>
            </a:r>
            <a:r>
              <a:rPr lang="bg-BG" altLang="en-US" sz="2800" dirty="0" smtClean="0">
                <a:solidFill>
                  <a:schemeClr val="tx2"/>
                </a:solidFill>
              </a:rPr>
              <a:t>се падат около 75% от всички </a:t>
            </a:r>
            <a:r>
              <a:rPr lang="bg-BG" altLang="en-US" sz="2800" dirty="0" err="1" smtClean="0">
                <a:solidFill>
                  <a:schemeClr val="tx2"/>
                </a:solidFill>
              </a:rPr>
              <a:t>умирания</a:t>
            </a:r>
            <a:r>
              <a:rPr lang="bg-BG" altLang="en-US" sz="2800" dirty="0" smtClean="0">
                <a:solidFill>
                  <a:schemeClr val="tx2"/>
                </a:solidFill>
              </a:rPr>
              <a:t> от свързана с </a:t>
            </a:r>
            <a:r>
              <a:rPr lang="bg-BG" altLang="en-US" sz="2800" dirty="0" err="1" smtClean="0">
                <a:solidFill>
                  <a:schemeClr val="tx2"/>
                </a:solidFill>
              </a:rPr>
              <a:t>ХИВ</a:t>
            </a:r>
            <a:r>
              <a:rPr lang="bg-BG" altLang="en-US" sz="2800" dirty="0" smtClean="0">
                <a:solidFill>
                  <a:schemeClr val="tx2"/>
                </a:solidFill>
              </a:rPr>
              <a:t>  туберкулоза.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CB3C4629-2A88-47DB-B470-81BBD088B17A}"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509DBD-02C0-4EC9-9DE8-2B1A2C3565C5}" type="slidenum">
              <a:rPr lang="en-US" altLang="bg-BG"/>
              <a:pPr/>
              <a:t>33</a:t>
            </a:fld>
            <a:endParaRPr lang="en-US" altLang="bg-BG"/>
          </a:p>
        </p:txBody>
      </p:sp>
      <p:sp>
        <p:nvSpPr>
          <p:cNvPr id="43010" name="Rectangle 2"/>
          <p:cNvSpPr>
            <a:spLocks noGrp="1" noChangeArrowheads="1"/>
          </p:cNvSpPr>
          <p:nvPr>
            <p:ph type="title"/>
          </p:nvPr>
        </p:nvSpPr>
        <p:spPr>
          <a:xfrm>
            <a:off x="457200" y="274638"/>
            <a:ext cx="8229600" cy="6178550"/>
          </a:xfrm>
        </p:spPr>
        <p:txBody>
          <a:bodyPr/>
          <a:lstStyle/>
          <a:p>
            <a:r>
              <a:rPr lang="bg-BG" altLang="bg-BG" sz="4000" b="1" dirty="0" smtClean="0">
                <a:solidFill>
                  <a:srgbClr val="C00000"/>
                </a:solidFill>
              </a:rPr>
              <a:t>4. Глобална </a:t>
            </a:r>
            <a:r>
              <a:rPr lang="bg-BG" altLang="bg-BG" sz="4000" b="1" dirty="0">
                <a:solidFill>
                  <a:srgbClr val="C00000"/>
                </a:solidFill>
              </a:rPr>
              <a:t>тежест и тенденции на туберкулозата</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8844619-C07D-47FA-8BBE-DF8A73C4C6AE}"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34</a:t>
            </a:fld>
            <a:endParaRPr lang="en-US" altLang="bg-BG"/>
          </a:p>
        </p:txBody>
      </p:sp>
      <p:sp>
        <p:nvSpPr>
          <p:cNvPr id="44034" name="Rectangle 2"/>
          <p:cNvSpPr>
            <a:spLocks noGrp="1" noChangeArrowheads="1"/>
          </p:cNvSpPr>
          <p:nvPr>
            <p:ph type="title"/>
          </p:nvPr>
        </p:nvSpPr>
        <p:spPr>
          <a:xfrm>
            <a:off x="457200" y="274638"/>
            <a:ext cx="8229600" cy="5818658"/>
          </a:xfrm>
        </p:spPr>
        <p:txBody>
          <a:bodyPr/>
          <a:lstStyle/>
          <a:p>
            <a:pPr algn="l"/>
            <a:r>
              <a:rPr lang="bg-BG" altLang="bg-BG" sz="3200" dirty="0"/>
              <a:t>Туберкулозата е вторият след </a:t>
            </a:r>
            <a:r>
              <a:rPr lang="bg-BG" altLang="bg-BG" sz="3200" dirty="0" err="1"/>
              <a:t>ХИВ</a:t>
            </a:r>
            <a:r>
              <a:rPr lang="bg-BG" altLang="bg-BG" sz="3200" dirty="0"/>
              <a:t>/СПИН най-голям убиец в глобален мащаб, дължаща се на единичен инфекциозен агент. </a:t>
            </a:r>
            <a:r>
              <a:rPr lang="bg-BG" altLang="bg-BG" sz="3200" dirty="0" smtClean="0"/>
              <a:t/>
            </a:r>
            <a:br>
              <a:rPr lang="bg-BG" altLang="bg-BG" sz="3200" dirty="0" smtClean="0"/>
            </a:br>
            <a:r>
              <a:rPr lang="bg-BG" altLang="bg-BG" sz="3200" dirty="0" smtClean="0"/>
              <a:t/>
            </a:r>
            <a:br>
              <a:rPr lang="bg-BG" altLang="bg-BG" sz="3200" dirty="0" smtClean="0"/>
            </a:br>
            <a:r>
              <a:rPr lang="bg-BG" altLang="bg-BG" sz="3200" dirty="0" smtClean="0"/>
              <a:t>Туберкулозата е една от 10-те водещи причини за </a:t>
            </a:r>
            <a:r>
              <a:rPr lang="bg-BG" altLang="bg-BG" sz="3200" dirty="0" err="1" smtClean="0"/>
              <a:t>умирания</a:t>
            </a:r>
            <a:r>
              <a:rPr lang="bg-BG" altLang="bg-BG" sz="3200" dirty="0" smtClean="0"/>
              <a:t> в света през 2015 г., заедно с </a:t>
            </a:r>
            <a:r>
              <a:rPr lang="bg-BG" altLang="bg-BG" sz="3200" dirty="0" err="1" smtClean="0"/>
              <a:t>ХИВ</a:t>
            </a:r>
            <a:r>
              <a:rPr lang="bg-BG" altLang="bg-BG" sz="3200" dirty="0" smtClean="0"/>
              <a:t> и маларията.</a:t>
            </a:r>
            <a:br>
              <a:rPr lang="bg-BG" altLang="bg-BG" sz="3200" dirty="0" smtClean="0"/>
            </a:br>
            <a:r>
              <a:rPr lang="bg-BG" altLang="bg-BG" sz="3200" dirty="0" smtClean="0"/>
              <a:t/>
            </a:r>
            <a:br>
              <a:rPr lang="bg-BG" altLang="bg-BG" sz="3200" dirty="0" smtClean="0"/>
            </a:br>
            <a:r>
              <a:rPr lang="bg-BG" altLang="bg-BG" sz="3200" dirty="0" smtClean="0"/>
              <a:t>През 2015 г. един милион деца са заболели от туб</a:t>
            </a:r>
            <a:r>
              <a:rPr lang="en-US" altLang="bg-BG" sz="3200" dirty="0"/>
              <a:t>e</a:t>
            </a:r>
            <a:r>
              <a:rPr lang="bg-BG" altLang="bg-BG" sz="3200" dirty="0" smtClean="0"/>
              <a:t>ркулоза и 210000 деца (вкл. 40000 с </a:t>
            </a:r>
            <a:r>
              <a:rPr lang="bg-BG" altLang="bg-BG" sz="3200" dirty="0" err="1" smtClean="0"/>
              <a:t>ХИВ</a:t>
            </a:r>
            <a:r>
              <a:rPr lang="bg-BG" altLang="bg-BG" sz="3200" dirty="0" smtClean="0"/>
              <a:t>) са умрели. </a:t>
            </a:r>
            <a:r>
              <a:rPr lang="bg-BG" altLang="bg-BG" sz="3200" dirty="0"/>
              <a:t/>
            </a:r>
            <a:br>
              <a:rPr lang="bg-BG" altLang="bg-BG" sz="3200" dirty="0"/>
            </a:b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27.9.2017 г.</a:t>
            </a:fld>
            <a:endParaRPr lang="en-US" altLang="bg-BG"/>
          </a:p>
        </p:txBody>
      </p:sp>
    </p:spTree>
    <p:extLst>
      <p:ext uri="{BB962C8B-B14F-4D97-AF65-F5344CB8AC3E}">
        <p14:creationId xmlns:p14="http://schemas.microsoft.com/office/powerpoint/2010/main" val="128051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35</a:t>
            </a:fld>
            <a:endParaRPr lang="en-US" altLang="bg-BG"/>
          </a:p>
        </p:txBody>
      </p:sp>
      <p:sp>
        <p:nvSpPr>
          <p:cNvPr id="44034" name="Rectangle 2"/>
          <p:cNvSpPr>
            <a:spLocks noGrp="1" noChangeArrowheads="1"/>
          </p:cNvSpPr>
          <p:nvPr>
            <p:ph type="title"/>
          </p:nvPr>
        </p:nvSpPr>
        <p:spPr>
          <a:xfrm>
            <a:off x="457200" y="274638"/>
            <a:ext cx="8229600" cy="5818658"/>
          </a:xfrm>
        </p:spPr>
        <p:txBody>
          <a:bodyPr/>
          <a:lstStyle/>
          <a:p>
            <a:pPr algn="l"/>
            <a:r>
              <a:rPr lang="bg-BG" altLang="bg-BG" sz="3200" dirty="0" smtClean="0"/>
              <a:t>От 1995 г, СЗО прилага </a:t>
            </a:r>
            <a:r>
              <a:rPr lang="bg-BG" altLang="bg-BG" sz="3200" dirty="0"/>
              <a:t>две основни </a:t>
            </a:r>
            <a:r>
              <a:rPr lang="bg-BG" altLang="bg-BG" sz="3200" dirty="0" smtClean="0"/>
              <a:t>стратегии за борба с туберкулозата (ТБ):</a:t>
            </a:r>
            <a:br>
              <a:rPr lang="bg-BG" altLang="bg-BG" sz="3200" dirty="0" smtClean="0"/>
            </a:br>
            <a:r>
              <a:rPr lang="bg-BG" altLang="bg-BG" sz="3200" dirty="0" smtClean="0"/>
              <a:t> </a:t>
            </a:r>
            <a:br>
              <a:rPr lang="bg-BG" altLang="bg-BG" sz="3200" dirty="0" smtClean="0"/>
            </a:br>
            <a:r>
              <a:rPr lang="bg-BG" altLang="bg-BG" sz="3200" dirty="0" smtClean="0"/>
              <a:t>- </a:t>
            </a:r>
            <a:r>
              <a:rPr lang="bg-BG" altLang="bg-BG" sz="3200" b="1" i="1" dirty="0" err="1" smtClean="0"/>
              <a:t>DOTS</a:t>
            </a:r>
            <a:r>
              <a:rPr lang="bg-BG" altLang="bg-BG" sz="3200" b="1" i="1" dirty="0" smtClean="0"/>
              <a:t> </a:t>
            </a:r>
            <a:r>
              <a:rPr lang="bg-BG" altLang="bg-BG" sz="3200" b="1" i="1" dirty="0"/>
              <a:t>стратегията</a:t>
            </a:r>
            <a:r>
              <a:rPr lang="bg-BG" altLang="bg-BG" sz="3200" dirty="0"/>
              <a:t> (Кратък курс директно наблюдавано лечение) и </a:t>
            </a:r>
            <a:r>
              <a:rPr lang="bg-BG" altLang="bg-BG" sz="3200" dirty="0" smtClean="0"/>
              <a:t/>
            </a:r>
            <a:br>
              <a:rPr lang="bg-BG" altLang="bg-BG" sz="3200" dirty="0" smtClean="0"/>
            </a:br>
            <a:r>
              <a:rPr lang="bg-BG" altLang="bg-BG" sz="3200" dirty="0" smtClean="0"/>
              <a:t/>
            </a:r>
            <a:br>
              <a:rPr lang="bg-BG" altLang="bg-BG" sz="3200" dirty="0" smtClean="0"/>
            </a:br>
            <a:r>
              <a:rPr lang="bg-BG" altLang="bg-BG" sz="3200" dirty="0" smtClean="0"/>
              <a:t>- </a:t>
            </a:r>
            <a:r>
              <a:rPr lang="bg-BG" altLang="bg-BG" sz="3200" b="1" i="1" dirty="0" err="1" smtClean="0"/>
              <a:t>Stop</a:t>
            </a:r>
            <a:r>
              <a:rPr lang="bg-BG" altLang="bg-BG" sz="3200" b="1" i="1" dirty="0" smtClean="0"/>
              <a:t> </a:t>
            </a:r>
            <a:r>
              <a:rPr lang="bg-BG" altLang="bg-BG" sz="3200" b="1" i="1" dirty="0" err="1"/>
              <a:t>TB</a:t>
            </a:r>
            <a:r>
              <a:rPr lang="bg-BG" altLang="bg-BG" sz="3200" b="1" i="1" dirty="0"/>
              <a:t> </a:t>
            </a:r>
            <a:r>
              <a:rPr lang="bg-BG" altLang="bg-BG" sz="3200" b="1" i="1" dirty="0" smtClean="0"/>
              <a:t>стратегията, </a:t>
            </a:r>
            <a:r>
              <a:rPr lang="bg-BG" altLang="bg-BG" sz="3200" dirty="0" smtClean="0"/>
              <a:t>с които над </a:t>
            </a:r>
            <a:r>
              <a:rPr lang="bg-BG" altLang="bg-BG" sz="3200" dirty="0"/>
              <a:t>51 мил. души са лекувани успешно </a:t>
            </a:r>
            <a:r>
              <a:rPr lang="bg-BG" altLang="bg-BG" sz="3200" dirty="0" smtClean="0"/>
              <a:t>и </a:t>
            </a:r>
            <a:r>
              <a:rPr lang="bg-BG" altLang="bg-BG" sz="3200" dirty="0"/>
              <a:t>е спасен животът на 20 милиона души</a:t>
            </a:r>
            <a:r>
              <a:rPr lang="bg-BG" altLang="bg-BG" sz="3200" dirty="0" smtClean="0"/>
              <a:t>.</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27.9.2017 г.</a:t>
            </a:fld>
            <a:endParaRPr lang="en-US" altLang="bg-BG"/>
          </a:p>
        </p:txBody>
      </p:sp>
    </p:spTree>
    <p:extLst>
      <p:ext uri="{BB962C8B-B14F-4D97-AF65-F5344CB8AC3E}">
        <p14:creationId xmlns:p14="http://schemas.microsoft.com/office/powerpoint/2010/main" val="2641960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88166D-C7AE-40E7-8994-1FF9DC1E1F13}" type="slidenum">
              <a:rPr lang="en-US" altLang="bg-BG"/>
              <a:pPr/>
              <a:t>36</a:t>
            </a:fld>
            <a:endParaRPr lang="en-US" altLang="bg-BG"/>
          </a:p>
        </p:txBody>
      </p:sp>
      <p:sp>
        <p:nvSpPr>
          <p:cNvPr id="51202" name="Rectangle 2"/>
          <p:cNvSpPr>
            <a:spLocks noGrp="1" noChangeArrowheads="1"/>
          </p:cNvSpPr>
          <p:nvPr>
            <p:ph type="title"/>
          </p:nvPr>
        </p:nvSpPr>
        <p:spPr>
          <a:xfrm>
            <a:off x="323528" y="274638"/>
            <a:ext cx="8568952" cy="5890666"/>
          </a:xfrm>
        </p:spPr>
        <p:txBody>
          <a:bodyPr/>
          <a:lstStyle/>
          <a:p>
            <a:pPr algn="l"/>
            <a:r>
              <a:rPr lang="bg-BG" altLang="bg-BG" sz="3200" dirty="0"/>
              <a:t>За 20 години новите случаи на заболявания от туберкулоза и смъртността са намалели във всички региони, особено през последното десетилетие. </a:t>
            </a:r>
            <a:r>
              <a:rPr lang="bg-BG" altLang="bg-BG" sz="3200" dirty="0" smtClean="0"/>
              <a:t/>
            </a:r>
            <a:br>
              <a:rPr lang="bg-BG" altLang="bg-BG" sz="3200" dirty="0" smtClean="0"/>
            </a:br>
            <a:r>
              <a:rPr lang="bg-BG" altLang="bg-BG" sz="3200" dirty="0" smtClean="0"/>
              <a:t>Снижението </a:t>
            </a:r>
            <a:r>
              <a:rPr lang="bg-BG" altLang="bg-BG" sz="3200" dirty="0"/>
              <a:t>на болестността  </a:t>
            </a:r>
            <a:r>
              <a:rPr lang="bg-BG" altLang="bg-BG" sz="3200" dirty="0" smtClean="0"/>
              <a:t>глобално само за периода 200</a:t>
            </a:r>
            <a:r>
              <a:rPr lang="en-US" altLang="bg-BG" sz="3200" dirty="0" smtClean="0"/>
              <a:t>0</a:t>
            </a:r>
            <a:r>
              <a:rPr lang="bg-BG" altLang="bg-BG" sz="3200" dirty="0" smtClean="0"/>
              <a:t>-2015 г. е 22%.</a:t>
            </a:r>
            <a:br>
              <a:rPr lang="bg-BG" altLang="bg-BG" sz="3200" dirty="0" smtClean="0"/>
            </a:br>
            <a:r>
              <a:rPr lang="bg-BG" altLang="bg-BG" sz="3200" dirty="0" smtClean="0"/>
              <a:t>Най-голямо снижение на смъртността от туберкулоза е постигнато в Източното Средиземноморие и Европейския регион на СЗО – съответно 6.5% и 6,2% годишно, а най-слабо е снижението в Африканския регион – едва 2,2% годишно. </a:t>
            </a:r>
            <a:endParaRPr lang="en-US" altLang="bg-BG" sz="3200" dirty="0"/>
          </a:p>
        </p:txBody>
      </p:sp>
      <p:sp>
        <p:nvSpPr>
          <p:cNvPr id="2" name="Date Placeholder 1"/>
          <p:cNvSpPr>
            <a:spLocks noGrp="1"/>
          </p:cNvSpPr>
          <p:nvPr>
            <p:ph type="dt" sz="half" idx="10"/>
          </p:nvPr>
        </p:nvSpPr>
        <p:spPr/>
        <p:txBody>
          <a:bodyPr/>
          <a:lstStyle/>
          <a:p>
            <a:fld id="{F5D2F931-3945-4354-9D05-E2CB54010E23}" type="datetime1">
              <a:rPr lang="bg-BG" altLang="bg-BG" smtClean="0"/>
              <a:t>27.9.2017 г.</a:t>
            </a:fld>
            <a:endParaRPr lang="en-US" altLang="bg-BG"/>
          </a:p>
        </p:txBody>
      </p:sp>
    </p:spTree>
    <p:extLst>
      <p:ext uri="{BB962C8B-B14F-4D97-AF65-F5344CB8AC3E}">
        <p14:creationId xmlns:p14="http://schemas.microsoft.com/office/powerpoint/2010/main" val="3197884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88166D-C7AE-40E7-8994-1FF9DC1E1F13}" type="slidenum">
              <a:rPr lang="en-US" altLang="bg-BG"/>
              <a:pPr/>
              <a:t>37</a:t>
            </a:fld>
            <a:endParaRPr lang="en-US" altLang="bg-BG"/>
          </a:p>
        </p:txBody>
      </p:sp>
      <p:sp>
        <p:nvSpPr>
          <p:cNvPr id="51202" name="Rectangle 2"/>
          <p:cNvSpPr>
            <a:spLocks noGrp="1" noChangeArrowheads="1"/>
          </p:cNvSpPr>
          <p:nvPr>
            <p:ph type="title"/>
          </p:nvPr>
        </p:nvSpPr>
        <p:spPr>
          <a:xfrm>
            <a:off x="457200" y="274638"/>
            <a:ext cx="8229600" cy="5818658"/>
          </a:xfrm>
        </p:spPr>
        <p:txBody>
          <a:bodyPr/>
          <a:lstStyle/>
          <a:p>
            <a:pPr algn="l"/>
            <a:r>
              <a:rPr lang="bg-BG" altLang="bg-BG" sz="3200" dirty="0" smtClean="0"/>
              <a:t>През 2015 г. 30 страни имат най-висока тежест на туберкулозата и отговарят за 87% от всички случаи на туберкулоза в света – 61% от случаите са в Азия и 26% - в Африка.</a:t>
            </a:r>
            <a:br>
              <a:rPr lang="bg-BG" altLang="bg-BG" sz="3200" dirty="0" smtClean="0"/>
            </a:br>
            <a:r>
              <a:rPr lang="bg-BG" altLang="bg-BG" sz="3200" dirty="0"/>
              <a:t/>
            </a:r>
            <a:br>
              <a:rPr lang="bg-BG" altLang="bg-BG" sz="3200" dirty="0"/>
            </a:br>
            <a:r>
              <a:rPr lang="bg-BG" altLang="bg-BG" sz="3200" dirty="0" smtClean="0"/>
              <a:t>В резултат на успешно лечение са спасени 49 милиона души, но все още съществуват диагностични и лечебни пропуски. През 2015 г. от 10,4 милиона нови случаи (по </a:t>
            </a:r>
            <a:r>
              <a:rPr lang="bg-BG" altLang="bg-BG" sz="3200" dirty="0"/>
              <a:t>оценъчни </a:t>
            </a:r>
            <a:r>
              <a:rPr lang="bg-BG" altLang="bg-BG" sz="3200" dirty="0" smtClean="0"/>
              <a:t>данни) само 6,1 милиона са разкрити и регистрирани.</a:t>
            </a:r>
            <a:endParaRPr lang="en-US" altLang="bg-BG" sz="3200" dirty="0"/>
          </a:p>
        </p:txBody>
      </p:sp>
      <p:sp>
        <p:nvSpPr>
          <p:cNvPr id="2" name="Date Placeholder 1"/>
          <p:cNvSpPr>
            <a:spLocks noGrp="1"/>
          </p:cNvSpPr>
          <p:nvPr>
            <p:ph type="dt" sz="half" idx="10"/>
          </p:nvPr>
        </p:nvSpPr>
        <p:spPr/>
        <p:txBody>
          <a:bodyPr/>
          <a:lstStyle/>
          <a:p>
            <a:fld id="{F5D2F931-3945-4354-9D05-E2CB54010E23}" type="datetime1">
              <a:rPr lang="bg-BG" altLang="bg-BG" smtClean="0"/>
              <a:t>27.9.2017 г.</a:t>
            </a:fld>
            <a:endParaRPr lang="en-US" altLang="bg-BG"/>
          </a:p>
        </p:txBody>
      </p:sp>
    </p:spTree>
    <p:extLst>
      <p:ext uri="{BB962C8B-B14F-4D97-AF65-F5344CB8AC3E}">
        <p14:creationId xmlns:p14="http://schemas.microsoft.com/office/powerpoint/2010/main" val="468586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88166D-C7AE-40E7-8994-1FF9DC1E1F13}" type="slidenum">
              <a:rPr lang="en-US" altLang="bg-BG"/>
              <a:pPr/>
              <a:t>38</a:t>
            </a:fld>
            <a:endParaRPr lang="en-US" altLang="bg-BG"/>
          </a:p>
        </p:txBody>
      </p:sp>
      <p:sp>
        <p:nvSpPr>
          <p:cNvPr id="51202" name="Rectangle 2"/>
          <p:cNvSpPr>
            <a:spLocks noGrp="1" noChangeArrowheads="1"/>
          </p:cNvSpPr>
          <p:nvPr>
            <p:ph type="title"/>
          </p:nvPr>
        </p:nvSpPr>
        <p:spPr>
          <a:xfrm>
            <a:off x="457200" y="274638"/>
            <a:ext cx="8229600" cy="5530626"/>
          </a:xfrm>
        </p:spPr>
        <p:txBody>
          <a:bodyPr/>
          <a:lstStyle/>
          <a:p>
            <a:pPr algn="l"/>
            <a:r>
              <a:rPr lang="bg-BG" altLang="bg-BG" sz="3200" dirty="0" smtClean="0"/>
              <a:t>През 2015 г. 30 страни имат най-висока тежест на туберкулозата и отговарят за 87% от всички случаи на туберкулоза в света – 61% от случаите са в Азия и 26% - в Африка.</a:t>
            </a:r>
            <a:br>
              <a:rPr lang="bg-BG" altLang="bg-BG" sz="3200" dirty="0" smtClean="0"/>
            </a:br>
            <a:r>
              <a:rPr lang="bg-BG" altLang="bg-BG" sz="3200" dirty="0"/>
              <a:t/>
            </a:r>
            <a:br>
              <a:rPr lang="bg-BG" altLang="bg-BG" sz="3200" dirty="0"/>
            </a:br>
            <a:r>
              <a:rPr lang="bg-BG" altLang="bg-BG" sz="3200" dirty="0" smtClean="0"/>
              <a:t>Важен проблем представлява </a:t>
            </a:r>
            <a:r>
              <a:rPr lang="bg-BG" altLang="bg-BG" sz="3200" dirty="0" err="1" smtClean="0"/>
              <a:t>мултирезистентната</a:t>
            </a:r>
            <a:r>
              <a:rPr lang="bg-BG" altLang="bg-BG" sz="3200" dirty="0" smtClean="0"/>
              <a:t> туберкулоза, с която са свързани 480000 случаи през 2015 г.  </a:t>
            </a:r>
            <a:endParaRPr lang="en-US" altLang="bg-BG" sz="3200" dirty="0"/>
          </a:p>
        </p:txBody>
      </p:sp>
      <p:sp>
        <p:nvSpPr>
          <p:cNvPr id="2" name="Date Placeholder 1"/>
          <p:cNvSpPr>
            <a:spLocks noGrp="1"/>
          </p:cNvSpPr>
          <p:nvPr>
            <p:ph type="dt" sz="half" idx="10"/>
          </p:nvPr>
        </p:nvSpPr>
        <p:spPr/>
        <p:txBody>
          <a:bodyPr/>
          <a:lstStyle/>
          <a:p>
            <a:fld id="{F5D2F931-3945-4354-9D05-E2CB54010E23}" type="datetime1">
              <a:rPr lang="bg-BG" altLang="bg-BG" smtClean="0"/>
              <a:t>27.9.2017 г.</a:t>
            </a:fld>
            <a:endParaRPr lang="en-US" altLang="bg-BG"/>
          </a:p>
        </p:txBody>
      </p:sp>
    </p:spTree>
    <p:extLst>
      <p:ext uri="{BB962C8B-B14F-4D97-AF65-F5344CB8AC3E}">
        <p14:creationId xmlns:p14="http://schemas.microsoft.com/office/powerpoint/2010/main" val="2435198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E85259-2953-4E29-AFBA-C5CD9307F1AB}" type="slidenum">
              <a:rPr lang="en-US" altLang="bg-BG"/>
              <a:pPr/>
              <a:t>39</a:t>
            </a:fld>
            <a:endParaRPr lang="en-US" altLang="bg-BG"/>
          </a:p>
        </p:txBody>
      </p:sp>
      <p:sp>
        <p:nvSpPr>
          <p:cNvPr id="56322" name="Rectangle 2"/>
          <p:cNvSpPr>
            <a:spLocks noGrp="1" noChangeArrowheads="1"/>
          </p:cNvSpPr>
          <p:nvPr>
            <p:ph type="title"/>
          </p:nvPr>
        </p:nvSpPr>
        <p:spPr>
          <a:xfrm>
            <a:off x="457200" y="274638"/>
            <a:ext cx="8229600" cy="5890666"/>
          </a:xfrm>
        </p:spPr>
        <p:txBody>
          <a:bodyPr/>
          <a:lstStyle/>
          <a:p>
            <a:pPr algn="l"/>
            <a:r>
              <a:rPr lang="bg-BG" altLang="bg-BG" sz="3200" b="1" i="1" dirty="0"/>
              <a:t>Туберкулоза и </a:t>
            </a:r>
            <a:r>
              <a:rPr lang="bg-BG" altLang="bg-BG" sz="3200" b="1" i="1" dirty="0" err="1"/>
              <a:t>ХИВ</a:t>
            </a:r>
            <a:r>
              <a:rPr lang="bg-BG" altLang="bg-BG" sz="3200" b="1" i="1" dirty="0"/>
              <a:t>.</a:t>
            </a:r>
            <a:r>
              <a:rPr lang="bg-BG" altLang="bg-BG" sz="3200" b="1" dirty="0"/>
              <a:t> </a:t>
            </a:r>
            <a:r>
              <a:rPr lang="bg-BG" altLang="bg-BG" sz="3200" dirty="0"/>
              <a:t>Най-малко една трета от лицата с </a:t>
            </a:r>
            <a:r>
              <a:rPr lang="bg-BG" altLang="bg-BG" sz="3200" dirty="0" err="1"/>
              <a:t>ХИВ</a:t>
            </a:r>
            <a:r>
              <a:rPr lang="bg-BG" altLang="bg-BG" sz="3200" dirty="0"/>
              <a:t> в света са заразени и с туберкулоза, макар и неразвили още активна форма на </a:t>
            </a:r>
            <a:r>
              <a:rPr lang="bg-BG" altLang="bg-BG" sz="3200" dirty="0" smtClean="0"/>
              <a:t>ТБ. </a:t>
            </a:r>
            <a:r>
              <a:rPr lang="bg-BG" altLang="bg-BG" sz="3200" dirty="0"/>
              <a:t>Такива лица имат </a:t>
            </a:r>
            <a:r>
              <a:rPr lang="bg-BG" altLang="bg-BG" sz="3200" dirty="0" smtClean="0"/>
              <a:t>26-31 </a:t>
            </a:r>
            <a:r>
              <a:rPr lang="bg-BG" altLang="bg-BG" sz="3200" dirty="0"/>
              <a:t>пъти </a:t>
            </a:r>
            <a:r>
              <a:rPr lang="bg-BG" altLang="bg-BG" sz="3200" dirty="0" smtClean="0"/>
              <a:t>по-висок риск </a:t>
            </a:r>
            <a:r>
              <a:rPr lang="bg-BG" altLang="bg-BG" sz="3200" dirty="0"/>
              <a:t>да заболеят от </a:t>
            </a:r>
            <a:r>
              <a:rPr lang="bg-BG" altLang="bg-BG" sz="3200" dirty="0" smtClean="0"/>
              <a:t>ТБ в сравнение </a:t>
            </a:r>
            <a:r>
              <a:rPr lang="bg-BG" altLang="bg-BG" sz="3200" dirty="0"/>
              <a:t>с лицата без </a:t>
            </a:r>
            <a:r>
              <a:rPr lang="bg-BG" altLang="bg-BG" sz="3200" dirty="0" err="1"/>
              <a:t>ХИВ</a:t>
            </a:r>
            <a:r>
              <a:rPr lang="bg-BG" altLang="bg-BG" sz="3200" dirty="0"/>
              <a:t>.</a:t>
            </a:r>
            <a:br>
              <a:rPr lang="bg-BG" altLang="bg-BG" sz="3200" dirty="0"/>
            </a:br>
            <a:r>
              <a:rPr lang="bg-BG" altLang="bg-BG" sz="3200" dirty="0" err="1"/>
              <a:t>ХИВ</a:t>
            </a:r>
            <a:r>
              <a:rPr lang="bg-BG" altLang="bg-BG" sz="3200" dirty="0"/>
              <a:t> и </a:t>
            </a:r>
            <a:r>
              <a:rPr lang="bg-BG" altLang="bg-BG" sz="3200" dirty="0" smtClean="0"/>
              <a:t>ТБ </a:t>
            </a:r>
            <a:r>
              <a:rPr lang="bg-BG" altLang="bg-BG" sz="3200" dirty="0"/>
              <a:t>формират летална комбинация, като всяко от двете заболявания ускорява развитието на другото заболяване. Почти 25% от </a:t>
            </a:r>
            <a:r>
              <a:rPr lang="bg-BG" altLang="bg-BG" sz="3200" dirty="0" err="1"/>
              <a:t>умиранията</a:t>
            </a:r>
            <a:r>
              <a:rPr lang="bg-BG" altLang="bg-BG" sz="3200" dirty="0"/>
              <a:t> сред лицата с </a:t>
            </a:r>
            <a:r>
              <a:rPr lang="bg-BG" altLang="bg-BG" sz="3200" dirty="0" err="1"/>
              <a:t>ХИВ</a:t>
            </a:r>
            <a:r>
              <a:rPr lang="bg-BG" altLang="bg-BG" sz="3200" dirty="0"/>
              <a:t> се дължат на </a:t>
            </a:r>
            <a:r>
              <a:rPr lang="bg-BG" altLang="bg-BG" sz="3200" dirty="0" smtClean="0"/>
              <a:t>ТБ. </a:t>
            </a:r>
            <a:r>
              <a:rPr lang="bg-BG" altLang="bg-BG" sz="4000" dirty="0" smtClean="0"/>
              <a:t> </a:t>
            </a:r>
            <a:endParaRPr lang="en-US" altLang="bg-BG" sz="4000" dirty="0"/>
          </a:p>
        </p:txBody>
      </p:sp>
      <p:sp>
        <p:nvSpPr>
          <p:cNvPr id="2" name="Date Placeholder 1"/>
          <p:cNvSpPr>
            <a:spLocks noGrp="1"/>
          </p:cNvSpPr>
          <p:nvPr>
            <p:ph type="dt" sz="half" idx="10"/>
          </p:nvPr>
        </p:nvSpPr>
        <p:spPr/>
        <p:txBody>
          <a:bodyPr/>
          <a:lstStyle/>
          <a:p>
            <a:fld id="{35521D68-D238-4EB5-AA6F-F2C0ABC15A5A}"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737D63-67D8-4E32-8B7A-A5EFF5090556}" type="slidenum">
              <a:rPr lang="en-US" altLang="bg-BG"/>
              <a:pPr/>
              <a:t>4</a:t>
            </a:fld>
            <a:endParaRPr lang="en-US" altLang="bg-BG"/>
          </a:p>
        </p:txBody>
      </p:sp>
      <p:sp>
        <p:nvSpPr>
          <p:cNvPr id="7170" name="Rectangle 2"/>
          <p:cNvSpPr>
            <a:spLocks noGrp="1" noChangeArrowheads="1"/>
          </p:cNvSpPr>
          <p:nvPr>
            <p:ph type="title"/>
          </p:nvPr>
        </p:nvSpPr>
        <p:spPr>
          <a:xfrm>
            <a:off x="457200" y="274638"/>
            <a:ext cx="8229600" cy="6178550"/>
          </a:xfrm>
        </p:spPr>
        <p:txBody>
          <a:bodyPr/>
          <a:lstStyle/>
          <a:p>
            <a:pPr algn="l"/>
            <a:r>
              <a:rPr lang="bg-BG" altLang="bg-BG" sz="2800" dirty="0"/>
              <a:t>= имат огромни икономически последици, тъй като появата на нови и завръщането на стари заразни заболявания </a:t>
            </a:r>
            <a:r>
              <a:rPr lang="bg-BG" altLang="bg-BG" sz="2800" dirty="0" smtClean="0"/>
              <a:t>причинява </a:t>
            </a:r>
            <a:r>
              <a:rPr lang="bg-BG" altLang="bg-BG" sz="2800" dirty="0"/>
              <a:t>милиарди долари загуби на индивидите, общностите и страните;</a:t>
            </a:r>
            <a:br>
              <a:rPr lang="bg-BG" altLang="bg-BG" sz="2800" dirty="0"/>
            </a:br>
            <a:r>
              <a:rPr lang="bg-BG" altLang="bg-BG" sz="2800" dirty="0"/>
              <a:t/>
            </a:r>
            <a:br>
              <a:rPr lang="bg-BG" altLang="bg-BG" sz="2800" dirty="0"/>
            </a:br>
            <a:r>
              <a:rPr lang="bg-BG" altLang="bg-BG" sz="2800" dirty="0"/>
              <a:t>= задържат физическото и психическо развитие на кърмачетата и малките деца и намаляват техните бъдещи икономически перспективи;</a:t>
            </a:r>
            <a:br>
              <a:rPr lang="bg-BG" altLang="bg-BG" sz="2800" dirty="0"/>
            </a:br>
            <a:r>
              <a:rPr lang="bg-BG" altLang="bg-BG" sz="2800" dirty="0"/>
              <a:t> </a:t>
            </a:r>
            <a:br>
              <a:rPr lang="bg-BG" altLang="bg-BG" sz="2800" dirty="0"/>
            </a:br>
            <a:r>
              <a:rPr lang="bg-BG" altLang="bg-BG" sz="2800" dirty="0"/>
              <a:t>= оказват значително влияние върху продуктивността на възрастното </a:t>
            </a:r>
            <a:r>
              <a:rPr lang="bg-BG" altLang="bg-BG" sz="2800" dirty="0" smtClean="0"/>
              <a:t>население</a:t>
            </a:r>
            <a:r>
              <a:rPr lang="en-US" altLang="bg-BG" sz="2800" dirty="0" smtClean="0"/>
              <a:t>;</a:t>
            </a:r>
            <a:r>
              <a:rPr lang="bg-BG" altLang="bg-BG" sz="2800" dirty="0" smtClean="0"/>
              <a:t> </a:t>
            </a:r>
            <a:endParaRPr lang="en-US" altLang="bg-BG" sz="2800" dirty="0"/>
          </a:p>
        </p:txBody>
      </p:sp>
      <p:sp>
        <p:nvSpPr>
          <p:cNvPr id="2" name="Date Placeholder 1"/>
          <p:cNvSpPr>
            <a:spLocks noGrp="1"/>
          </p:cNvSpPr>
          <p:nvPr>
            <p:ph type="dt" sz="half" idx="10"/>
          </p:nvPr>
        </p:nvSpPr>
        <p:spPr/>
        <p:txBody>
          <a:bodyPr/>
          <a:lstStyle/>
          <a:p>
            <a:fld id="{EE7328A8-B587-44A0-9EFD-9E9C116AF4EC}"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8191DE-994F-4871-B973-A9CE9FCFC701}" type="slidenum">
              <a:rPr lang="en-US" altLang="bg-BG"/>
              <a:pPr/>
              <a:t>40</a:t>
            </a:fld>
            <a:endParaRPr lang="en-US" altLang="bg-BG"/>
          </a:p>
        </p:txBody>
      </p:sp>
      <p:sp>
        <p:nvSpPr>
          <p:cNvPr id="58370" name="Rectangle 2"/>
          <p:cNvSpPr>
            <a:spLocks noGrp="1" noChangeArrowheads="1"/>
          </p:cNvSpPr>
          <p:nvPr>
            <p:ph type="title"/>
          </p:nvPr>
        </p:nvSpPr>
        <p:spPr>
          <a:xfrm>
            <a:off x="457200" y="274638"/>
            <a:ext cx="8229600" cy="6178550"/>
          </a:xfrm>
        </p:spPr>
        <p:txBody>
          <a:bodyPr/>
          <a:lstStyle/>
          <a:p>
            <a:pPr algn="l"/>
            <a:r>
              <a:rPr lang="bg-BG" altLang="bg-BG" sz="4000" dirty="0"/>
              <a:t>СЗО препоръчва 12-компонентен подход към интегрирани </a:t>
            </a:r>
            <a:r>
              <a:rPr lang="bg-BG" altLang="bg-BG" sz="4000" dirty="0" err="1"/>
              <a:t>ТВ-ХИВ</a:t>
            </a:r>
            <a:r>
              <a:rPr lang="bg-BG" altLang="bg-BG" sz="4000" dirty="0"/>
              <a:t> услуги, включващ мерки за превенция и лечение на инфекцията и заболяването до намаляване на </a:t>
            </a:r>
            <a:r>
              <a:rPr lang="bg-BG" altLang="bg-BG" sz="4000" dirty="0" err="1"/>
              <a:t>умиранията</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77D14C3-A300-4410-B24B-004D9C0E64C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EC5566-58A8-44D8-9674-28D2720E5FA3}" type="slidenum">
              <a:rPr lang="en-US" altLang="bg-BG"/>
              <a:pPr/>
              <a:t>41</a:t>
            </a:fld>
            <a:endParaRPr lang="en-US" altLang="bg-BG"/>
          </a:p>
        </p:txBody>
      </p:sp>
      <p:sp>
        <p:nvSpPr>
          <p:cNvPr id="59394" name="Rectangle 2"/>
          <p:cNvSpPr>
            <a:spLocks noGrp="1" noChangeArrowheads="1"/>
          </p:cNvSpPr>
          <p:nvPr>
            <p:ph type="title"/>
          </p:nvPr>
        </p:nvSpPr>
        <p:spPr>
          <a:xfrm>
            <a:off x="457200" y="274638"/>
            <a:ext cx="8229600" cy="6178550"/>
          </a:xfrm>
        </p:spPr>
        <p:txBody>
          <a:bodyPr/>
          <a:lstStyle/>
          <a:p>
            <a:pPr algn="l"/>
            <a:r>
              <a:rPr lang="bg-BG" altLang="bg-BG" sz="3200" dirty="0"/>
              <a:t>Един от сериозните проблеми е развитието на </a:t>
            </a:r>
            <a:r>
              <a:rPr lang="bg-BG" altLang="bg-BG" sz="3200" b="1" i="1" dirty="0"/>
              <a:t>множествена лекарствена </a:t>
            </a:r>
            <a:r>
              <a:rPr lang="bg-BG" altLang="bg-BG" sz="3200" b="1" i="1" dirty="0" err="1"/>
              <a:t>резистентност</a:t>
            </a:r>
            <a:r>
              <a:rPr lang="bg-BG" altLang="bg-BG" sz="3200" b="1" i="1" dirty="0"/>
              <a:t> при туберкулозата, </a:t>
            </a:r>
            <a:r>
              <a:rPr lang="bg-BG" altLang="bg-BG" sz="3200" dirty="0"/>
              <a:t>която в последните години нараства във всички страни. Основни причини за това са неправилното лечение, неподходящо използване на </a:t>
            </a:r>
            <a:r>
              <a:rPr lang="bg-BG" altLang="bg-BG" sz="3200" dirty="0" err="1"/>
              <a:t>противотуберкулозни</a:t>
            </a:r>
            <a:r>
              <a:rPr lang="bg-BG" altLang="bg-BG" sz="3200" dirty="0"/>
              <a:t> лекарствени средства или използване на некачествени лекарствени продукти. </a:t>
            </a:r>
            <a:endParaRPr lang="en-US" altLang="bg-BG" sz="3200" dirty="0"/>
          </a:p>
        </p:txBody>
      </p:sp>
      <p:sp>
        <p:nvSpPr>
          <p:cNvPr id="2" name="Date Placeholder 1"/>
          <p:cNvSpPr>
            <a:spLocks noGrp="1"/>
          </p:cNvSpPr>
          <p:nvPr>
            <p:ph type="dt" sz="half" idx="10"/>
          </p:nvPr>
        </p:nvSpPr>
        <p:spPr/>
        <p:txBody>
          <a:bodyPr/>
          <a:lstStyle/>
          <a:p>
            <a:fld id="{DB40A5E5-ECDB-43B9-BE0F-25F378A3D297}"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42</a:t>
            </a:fld>
            <a:endParaRPr lang="en-US" altLang="bg-BG"/>
          </a:p>
        </p:txBody>
      </p:sp>
      <p:sp>
        <p:nvSpPr>
          <p:cNvPr id="44034" name="Rectangle 2"/>
          <p:cNvSpPr>
            <a:spLocks noGrp="1" noChangeArrowheads="1"/>
          </p:cNvSpPr>
          <p:nvPr>
            <p:ph type="title"/>
          </p:nvPr>
        </p:nvSpPr>
        <p:spPr>
          <a:xfrm>
            <a:off x="457200" y="274638"/>
            <a:ext cx="8229600" cy="6178550"/>
          </a:xfrm>
        </p:spPr>
        <p:txBody>
          <a:bodyPr/>
          <a:lstStyle/>
          <a:p>
            <a:pPr algn="l"/>
            <a:r>
              <a:rPr lang="bg-BG" altLang="bg-BG" sz="3200" b="1" dirty="0" smtClean="0">
                <a:solidFill>
                  <a:srgbClr val="C00000"/>
                </a:solidFill>
              </a:rPr>
              <a:t>Последните</a:t>
            </a:r>
            <a:r>
              <a:rPr lang="bg-BG" altLang="bg-BG" sz="3200" dirty="0" smtClean="0"/>
              <a:t> </a:t>
            </a:r>
            <a:r>
              <a:rPr lang="bg-BG" altLang="bg-BG" sz="3200" b="1" dirty="0" smtClean="0">
                <a:solidFill>
                  <a:srgbClr val="C00000"/>
                </a:solidFill>
              </a:rPr>
              <a:t>данни от Доклада за туберкулозата в света 2016 г.  обаче са силно тревожни (слайдове 37-42):</a:t>
            </a:r>
            <a:r>
              <a:rPr lang="bg-BG" altLang="bg-BG" sz="3200" dirty="0" smtClean="0"/>
              <a:t>  </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5818658"/>
          </a:xfrm>
        </p:spPr>
        <p:txBody>
          <a:bodyPr/>
          <a:lstStyle/>
          <a:p>
            <a:pPr algn="l"/>
            <a:r>
              <a:rPr lang="bg-BG" sz="3200" dirty="0" smtClean="0"/>
              <a:t>- 10,4 милиона заболели (28000 на ден);</a:t>
            </a:r>
            <a:br>
              <a:rPr lang="bg-BG" sz="3200" dirty="0" smtClean="0"/>
            </a:br>
            <a:r>
              <a:rPr lang="bg-BG" sz="3200" dirty="0" smtClean="0"/>
              <a:t/>
            </a:r>
            <a:br>
              <a:rPr lang="bg-BG" sz="3200" dirty="0" smtClean="0"/>
            </a:br>
            <a:r>
              <a:rPr lang="bg-BG" sz="3200" dirty="0" smtClean="0"/>
              <a:t>- 1,8 милиона </a:t>
            </a:r>
            <a:r>
              <a:rPr lang="bg-BG" sz="3200" dirty="0" err="1" smtClean="0"/>
              <a:t>умирания</a:t>
            </a:r>
            <a:r>
              <a:rPr lang="bg-BG" sz="3200" dirty="0" smtClean="0"/>
              <a:t>, вкл. 400000 умирания от ХИВ-ТБ (над 4900 на ден);</a:t>
            </a:r>
            <a:br>
              <a:rPr lang="bg-BG" sz="3200" dirty="0" smtClean="0"/>
            </a:br>
            <a:r>
              <a:rPr lang="bg-BG" sz="3200" dirty="0" smtClean="0"/>
              <a:t/>
            </a:r>
            <a:br>
              <a:rPr lang="bg-BG" sz="3200" dirty="0" smtClean="0"/>
            </a:br>
            <a:r>
              <a:rPr lang="bg-BG" sz="3200" dirty="0" smtClean="0"/>
              <a:t>- 66% от всички случаи на ТБ са съсредоточени в 6 страни –Индия, Индонезия, </a:t>
            </a:r>
            <a:r>
              <a:rPr lang="bg-BG" sz="3200" dirty="0"/>
              <a:t>Китай, Нигерия</a:t>
            </a:r>
            <a:r>
              <a:rPr lang="bg-BG" sz="3200" dirty="0" smtClean="0"/>
              <a:t>, Пакистан и Южна Африка.</a:t>
            </a:r>
            <a:br>
              <a:rPr lang="bg-BG" sz="3200" dirty="0" smtClean="0"/>
            </a:br>
            <a:r>
              <a:rPr lang="bg-BG" sz="3200" dirty="0"/>
              <a:t/>
            </a:r>
            <a:br>
              <a:rPr lang="bg-BG" sz="3200" dirty="0"/>
            </a:br>
            <a:r>
              <a:rPr lang="bg-BG" sz="3200" dirty="0" smtClean="0"/>
              <a:t>- 3 милиона са били спасени с лечение чрез 2015 г.</a:t>
            </a:r>
            <a:endParaRPr lang="en-US" sz="3200" dirty="0"/>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43</a:t>
            </a:fld>
            <a:endParaRPr lang="en-US" altLang="bg-BG"/>
          </a:p>
        </p:txBody>
      </p:sp>
    </p:spTree>
    <p:extLst>
      <p:ext uri="{BB962C8B-B14F-4D97-AF65-F5344CB8AC3E}">
        <p14:creationId xmlns:p14="http://schemas.microsoft.com/office/powerpoint/2010/main" val="1609302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44</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8204984" cy="683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504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3200" b="1" dirty="0" smtClean="0">
                <a:solidFill>
                  <a:srgbClr val="C00000"/>
                </a:solidFill>
              </a:rPr>
              <a:t>Достъп до лечение</a:t>
            </a:r>
            <a:br>
              <a:rPr lang="bg-BG" sz="3200" b="1" dirty="0" smtClean="0">
                <a:solidFill>
                  <a:srgbClr val="C00000"/>
                </a:solidFill>
              </a:rPr>
            </a:br>
            <a:r>
              <a:rPr lang="bg-BG" sz="3200" dirty="0" smtClean="0"/>
              <a:t>- 6,1 милиона са имали достъп до качествена помощ;</a:t>
            </a:r>
            <a:br>
              <a:rPr lang="bg-BG" sz="3200" dirty="0" smtClean="0"/>
            </a:br>
            <a:r>
              <a:rPr lang="bg-BG" sz="3200" dirty="0" smtClean="0"/>
              <a:t>- 4,3 милиона не са получили лечение.</a:t>
            </a:r>
            <a:br>
              <a:rPr lang="bg-BG" sz="3200" dirty="0" smtClean="0"/>
            </a:br>
            <a:r>
              <a:rPr lang="bg-BG" sz="3200" dirty="0"/>
              <a:t/>
            </a:r>
            <a:br>
              <a:rPr lang="bg-BG" sz="3200" dirty="0"/>
            </a:br>
            <a:r>
              <a:rPr lang="bg-BG" sz="3200" b="1" dirty="0" smtClean="0">
                <a:solidFill>
                  <a:srgbClr val="C00000"/>
                </a:solidFill>
              </a:rPr>
              <a:t>Лекарствена </a:t>
            </a:r>
            <a:r>
              <a:rPr lang="bg-BG" sz="3200" b="1" dirty="0" err="1" smtClean="0">
                <a:solidFill>
                  <a:srgbClr val="C00000"/>
                </a:solidFill>
              </a:rPr>
              <a:t>резистентност</a:t>
            </a:r>
            <a:r>
              <a:rPr lang="bg-BG" sz="3200" b="1" dirty="0" smtClean="0">
                <a:solidFill>
                  <a:srgbClr val="C00000"/>
                </a:solidFill>
              </a:rPr>
              <a:t> </a:t>
            </a:r>
            <a:r>
              <a:rPr lang="bg-BG" sz="3200" dirty="0" smtClean="0"/>
              <a:t/>
            </a:r>
            <a:br>
              <a:rPr lang="bg-BG" sz="3200" dirty="0" smtClean="0"/>
            </a:br>
            <a:r>
              <a:rPr lang="bg-BG" sz="3200" dirty="0" smtClean="0"/>
              <a:t>- Само 1 от 5 нуждаещи се от лечение за </a:t>
            </a:r>
            <a:r>
              <a:rPr lang="bg-BG" sz="3200" dirty="0" err="1" smtClean="0"/>
              <a:t>мултирезистентна</a:t>
            </a:r>
            <a:r>
              <a:rPr lang="bg-BG" sz="3200" dirty="0" smtClean="0"/>
              <a:t> ТБ са получили такова;</a:t>
            </a:r>
            <a:br>
              <a:rPr lang="bg-BG" sz="3200" dirty="0" smtClean="0"/>
            </a:br>
            <a:r>
              <a:rPr lang="bg-BG" sz="3200" dirty="0" smtClean="0"/>
              <a:t>- Само половината от започналите лечение за </a:t>
            </a:r>
            <a:r>
              <a:rPr lang="bg-BG" sz="3200" dirty="0" err="1" smtClean="0"/>
              <a:t>мултирезистентна</a:t>
            </a:r>
            <a:r>
              <a:rPr lang="bg-BG" sz="3200" dirty="0" smtClean="0"/>
              <a:t> ТБ са били излекувани.</a:t>
            </a:r>
            <a:endParaRPr lang="en-US" sz="3200" dirty="0"/>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45</a:t>
            </a:fld>
            <a:endParaRPr lang="en-US" altLang="bg-BG"/>
          </a:p>
        </p:txBody>
      </p:sp>
    </p:spTree>
    <p:extLst>
      <p:ext uri="{BB962C8B-B14F-4D97-AF65-F5344CB8AC3E}">
        <p14:creationId xmlns:p14="http://schemas.microsoft.com/office/powerpoint/2010/main" val="638367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46</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84" y="0"/>
            <a:ext cx="8379880" cy="617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77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3600" b="1" dirty="0" smtClean="0">
                <a:solidFill>
                  <a:srgbClr val="C00000"/>
                </a:solidFill>
              </a:rPr>
              <a:t>Глобалните цели към 2030 г. за ликвидиране на епидемията от ТБ</a:t>
            </a:r>
            <a:br>
              <a:rPr lang="bg-BG" sz="3600" b="1" dirty="0" smtClean="0">
                <a:solidFill>
                  <a:srgbClr val="C00000"/>
                </a:solidFill>
              </a:rPr>
            </a:br>
            <a:r>
              <a:rPr lang="bg-BG" sz="3200" dirty="0" smtClean="0"/>
              <a:t/>
            </a:r>
            <a:br>
              <a:rPr lang="bg-BG" sz="3200" dirty="0" smtClean="0"/>
            </a:br>
            <a:r>
              <a:rPr lang="bg-BG" sz="3200" dirty="0" smtClean="0"/>
              <a:t>- 90% снижение на </a:t>
            </a:r>
            <a:r>
              <a:rPr lang="bg-BG" sz="3200" dirty="0" err="1" smtClean="0"/>
              <a:t>умиранията</a:t>
            </a:r>
            <a:r>
              <a:rPr lang="bg-BG" sz="3200" dirty="0" smtClean="0"/>
              <a:t> от ТБ;</a:t>
            </a:r>
            <a:br>
              <a:rPr lang="bg-BG" sz="3200" dirty="0" smtClean="0"/>
            </a:br>
            <a:r>
              <a:rPr lang="bg-BG" sz="3200" dirty="0" smtClean="0"/>
              <a:t/>
            </a:r>
            <a:br>
              <a:rPr lang="bg-BG" sz="3200" dirty="0" smtClean="0"/>
            </a:br>
            <a:r>
              <a:rPr lang="bg-BG" sz="3200" dirty="0" smtClean="0"/>
              <a:t>- 80% снижение на </a:t>
            </a:r>
            <a:r>
              <a:rPr lang="bg-BG" sz="3200" dirty="0" err="1" smtClean="0"/>
              <a:t>заболяемостта</a:t>
            </a:r>
            <a:r>
              <a:rPr lang="bg-BG" sz="3200" dirty="0" smtClean="0"/>
              <a:t> от ТБ.</a:t>
            </a:r>
            <a:br>
              <a:rPr lang="bg-BG" sz="3200" dirty="0" smtClean="0"/>
            </a:br>
            <a:r>
              <a:rPr lang="bg-BG" sz="3200" dirty="0"/>
              <a:t/>
            </a:r>
            <a:br>
              <a:rPr lang="bg-BG" sz="3200" dirty="0"/>
            </a:br>
            <a:r>
              <a:rPr lang="bg-BG" sz="3200" dirty="0" smtClean="0"/>
              <a:t>Нужни са около 10 милиарда за </a:t>
            </a:r>
            <a:r>
              <a:rPr lang="bg-BG" altLang="bg-BG" sz="3200" dirty="0"/>
              <a:t>прилагане на съществуващите интервенции срещу </a:t>
            </a:r>
            <a:r>
              <a:rPr lang="bg-BG" altLang="bg-BG" sz="3200" dirty="0" smtClean="0"/>
              <a:t>туберкулозата </a:t>
            </a:r>
            <a:r>
              <a:rPr lang="bg-BG" sz="3200" dirty="0" smtClean="0"/>
              <a:t>и за изследователска работа, но има недостиг има от близо 3 милиарда.</a:t>
            </a:r>
            <a:endParaRPr lang="en-US" sz="3200" dirty="0"/>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47</a:t>
            </a:fld>
            <a:endParaRPr lang="en-US" altLang="bg-BG"/>
          </a:p>
        </p:txBody>
      </p:sp>
    </p:spTree>
    <p:extLst>
      <p:ext uri="{BB962C8B-B14F-4D97-AF65-F5344CB8AC3E}">
        <p14:creationId xmlns:p14="http://schemas.microsoft.com/office/powerpoint/2010/main" val="1446542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48</a:t>
            </a:fld>
            <a:endParaRPr lang="en-US" altLang="bg-BG"/>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6633"/>
            <a:ext cx="8991600" cy="608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17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8758EFD-E913-484B-A2E9-C522A7D63856}" type="slidenum">
              <a:rPr lang="en-US" altLang="bg-BG"/>
              <a:pPr/>
              <a:t>49</a:t>
            </a:fld>
            <a:endParaRPr lang="en-US" altLang="bg-BG"/>
          </a:p>
        </p:txBody>
      </p:sp>
      <p:sp>
        <p:nvSpPr>
          <p:cNvPr id="62466" name="Rectangle 2"/>
          <p:cNvSpPr>
            <a:spLocks noGrp="1" noChangeArrowheads="1"/>
          </p:cNvSpPr>
          <p:nvPr>
            <p:ph type="title"/>
          </p:nvPr>
        </p:nvSpPr>
        <p:spPr>
          <a:xfrm>
            <a:off x="457200" y="274638"/>
            <a:ext cx="8229600" cy="6178550"/>
          </a:xfrm>
        </p:spPr>
        <p:txBody>
          <a:bodyPr/>
          <a:lstStyle/>
          <a:p>
            <a:r>
              <a:rPr lang="bg-BG" altLang="bg-BG" sz="4000" b="1" dirty="0" smtClean="0">
                <a:solidFill>
                  <a:srgbClr val="C00000"/>
                </a:solidFill>
              </a:rPr>
              <a:t>5. Глобална </a:t>
            </a:r>
            <a:r>
              <a:rPr lang="bg-BG" altLang="bg-BG" sz="4000" b="1" dirty="0">
                <a:solidFill>
                  <a:srgbClr val="C00000"/>
                </a:solidFill>
              </a:rPr>
              <a:t>тежест и тенденции на маларията </a:t>
            </a:r>
            <a:r>
              <a:rPr lang="bg-BG" altLang="bg-BG" b="1" dirty="0">
                <a:solidFill>
                  <a:srgbClr val="FF0000"/>
                </a:solidFill>
              </a:rPr>
              <a:t/>
            </a:r>
            <a:br>
              <a:rPr lang="bg-BG" altLang="bg-BG" b="1" dirty="0">
                <a:solidFill>
                  <a:srgbClr val="FF0000"/>
                </a:solidFill>
              </a:rPr>
            </a:br>
            <a:endParaRPr lang="en-US" altLang="bg-BG" b="1" dirty="0">
              <a:solidFill>
                <a:srgbClr val="FF0000"/>
              </a:solidFill>
            </a:endParaRPr>
          </a:p>
        </p:txBody>
      </p:sp>
      <p:sp>
        <p:nvSpPr>
          <p:cNvPr id="2" name="Date Placeholder 1"/>
          <p:cNvSpPr>
            <a:spLocks noGrp="1"/>
          </p:cNvSpPr>
          <p:nvPr>
            <p:ph type="dt" sz="half" idx="10"/>
          </p:nvPr>
        </p:nvSpPr>
        <p:spPr/>
        <p:txBody>
          <a:bodyPr/>
          <a:lstStyle/>
          <a:p>
            <a:fld id="{4F9E391F-4EEC-42D4-B178-330C96F5CF62}"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5751DA-A820-408D-8F75-596C4E75ADC1}" type="slidenum">
              <a:rPr lang="en-US" altLang="bg-BG"/>
              <a:pPr/>
              <a:t>5</a:t>
            </a:fld>
            <a:endParaRPr lang="en-US" altLang="bg-BG"/>
          </a:p>
        </p:txBody>
      </p:sp>
      <p:sp>
        <p:nvSpPr>
          <p:cNvPr id="8194" name="Rectangle 2"/>
          <p:cNvSpPr>
            <a:spLocks noGrp="1" noChangeArrowheads="1"/>
          </p:cNvSpPr>
          <p:nvPr>
            <p:ph type="title"/>
          </p:nvPr>
        </p:nvSpPr>
        <p:spPr>
          <a:xfrm>
            <a:off x="179512" y="274638"/>
            <a:ext cx="8784976" cy="5890666"/>
          </a:xfrm>
        </p:spPr>
        <p:txBody>
          <a:bodyPr/>
          <a:lstStyle/>
          <a:p>
            <a:pPr algn="l"/>
            <a:r>
              <a:rPr lang="bg-BG" altLang="bg-BG" sz="3200" dirty="0"/>
              <a:t>= преките и непреки разходи за лечение често съставляват значителен дял от дохода на лицата и семействата, довеждайки ги до крайна бедност</a:t>
            </a:r>
            <a:r>
              <a:rPr lang="bg-BG" altLang="bg-BG" sz="3200" dirty="0" smtClean="0"/>
              <a:t>;</a:t>
            </a:r>
            <a:br>
              <a:rPr lang="bg-BG" altLang="bg-BG" sz="3200" dirty="0" smtClean="0"/>
            </a:br>
            <a:r>
              <a:rPr lang="bg-BG" altLang="bg-BG" sz="3200" dirty="0"/>
              <a:t/>
            </a:r>
            <a:br>
              <a:rPr lang="bg-BG" altLang="bg-BG" sz="3200" dirty="0"/>
            </a:br>
            <a:r>
              <a:rPr lang="bg-BG" altLang="bg-BG" sz="3200" dirty="0"/>
              <a:t>= високата </a:t>
            </a:r>
            <a:r>
              <a:rPr lang="bg-BG" altLang="bg-BG" sz="3200" dirty="0" err="1"/>
              <a:t>заболяемост</a:t>
            </a:r>
            <a:r>
              <a:rPr lang="bg-BG" altLang="bg-BG" sz="3200" dirty="0"/>
              <a:t> и смъртност от </a:t>
            </a:r>
            <a:r>
              <a:rPr lang="bg-BG" altLang="bg-BG" sz="3200" dirty="0" smtClean="0"/>
              <a:t>тези заболявания забавя </a:t>
            </a:r>
            <a:r>
              <a:rPr lang="bg-BG" altLang="bg-BG" sz="3200" dirty="0"/>
              <a:t>икономическото развитие на страните</a:t>
            </a:r>
            <a:r>
              <a:rPr lang="bg-BG" altLang="bg-BG" sz="3200" dirty="0" smtClean="0"/>
              <a:t>;</a:t>
            </a:r>
            <a:br>
              <a:rPr lang="bg-BG" altLang="bg-BG" sz="3200" dirty="0" smtClean="0"/>
            </a:br>
            <a:r>
              <a:rPr lang="bg-BG" altLang="bg-BG" sz="3200" dirty="0"/>
              <a:t/>
            </a:r>
            <a:br>
              <a:rPr lang="bg-BG" altLang="bg-BG" sz="3200" dirty="0"/>
            </a:br>
            <a:r>
              <a:rPr lang="bg-BG" altLang="bg-BG" sz="3200" dirty="0" smtClean="0"/>
              <a:t>= голяма </a:t>
            </a:r>
            <a:r>
              <a:rPr lang="bg-BG" altLang="bg-BG" sz="3200" dirty="0"/>
              <a:t>част от тежестта на заразните заболявания може да бъде избегната през </a:t>
            </a:r>
            <a:r>
              <a:rPr lang="bg-BG" altLang="bg-BG" sz="3200" dirty="0" err="1"/>
              <a:t>имунопрофилактика</a:t>
            </a:r>
            <a:r>
              <a:rPr lang="bg-BG" altLang="bg-BG" sz="3200" dirty="0"/>
              <a:t> и лечение</a:t>
            </a:r>
            <a:r>
              <a:rPr lang="bg-BG" altLang="bg-BG" sz="3200" dirty="0" smtClean="0"/>
              <a:t>; </a:t>
            </a:r>
            <a:endParaRPr lang="en-US" altLang="bg-BG" sz="3200" dirty="0"/>
          </a:p>
        </p:txBody>
      </p:sp>
      <p:sp>
        <p:nvSpPr>
          <p:cNvPr id="2" name="Date Placeholder 1"/>
          <p:cNvSpPr>
            <a:spLocks noGrp="1"/>
          </p:cNvSpPr>
          <p:nvPr>
            <p:ph type="dt" sz="half" idx="10"/>
          </p:nvPr>
        </p:nvSpPr>
        <p:spPr/>
        <p:txBody>
          <a:bodyPr/>
          <a:lstStyle/>
          <a:p>
            <a:fld id="{AD711D5F-DCAC-4AB5-8DD3-E1021583073F}"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EC4F9F-6251-44F7-A659-EC857BB6A154}" type="slidenum">
              <a:rPr lang="en-US" altLang="bg-BG"/>
              <a:pPr/>
              <a:t>50</a:t>
            </a:fld>
            <a:endParaRPr lang="en-US" altLang="bg-BG"/>
          </a:p>
        </p:txBody>
      </p:sp>
      <p:sp>
        <p:nvSpPr>
          <p:cNvPr id="63490" name="Rectangle 2"/>
          <p:cNvSpPr>
            <a:spLocks noGrp="1" noChangeArrowheads="1"/>
          </p:cNvSpPr>
          <p:nvPr>
            <p:ph type="title"/>
          </p:nvPr>
        </p:nvSpPr>
        <p:spPr>
          <a:xfrm>
            <a:off x="457200" y="274638"/>
            <a:ext cx="8229600" cy="6178550"/>
          </a:xfrm>
        </p:spPr>
        <p:txBody>
          <a:bodyPr/>
          <a:lstStyle/>
          <a:p>
            <a:pPr algn="l"/>
            <a:r>
              <a:rPr lang="bg-BG" altLang="bg-BG" sz="3600" dirty="0"/>
              <a:t>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a:t>
            </a:r>
            <a:endParaRPr lang="en-US" altLang="bg-BG" sz="3600" dirty="0"/>
          </a:p>
        </p:txBody>
      </p:sp>
      <p:sp>
        <p:nvSpPr>
          <p:cNvPr id="2" name="Date Placeholder 1"/>
          <p:cNvSpPr>
            <a:spLocks noGrp="1"/>
          </p:cNvSpPr>
          <p:nvPr>
            <p:ph type="dt" sz="half" idx="10"/>
          </p:nvPr>
        </p:nvSpPr>
        <p:spPr/>
        <p:txBody>
          <a:bodyPr/>
          <a:lstStyle/>
          <a:p>
            <a:fld id="{5C858DB6-893A-45AC-B63A-375008750977}"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6D992F-AB23-4B96-965A-5B41AD161DE6}" type="slidenum">
              <a:rPr lang="en-US" altLang="bg-BG"/>
              <a:pPr/>
              <a:t>51</a:t>
            </a:fld>
            <a:endParaRPr lang="en-US" altLang="bg-BG"/>
          </a:p>
        </p:txBody>
      </p:sp>
      <p:sp>
        <p:nvSpPr>
          <p:cNvPr id="64514" name="Rectangle 2"/>
          <p:cNvSpPr>
            <a:spLocks noGrp="1" noChangeArrowheads="1"/>
          </p:cNvSpPr>
          <p:nvPr>
            <p:ph type="title"/>
          </p:nvPr>
        </p:nvSpPr>
        <p:spPr>
          <a:xfrm>
            <a:off x="457200" y="274638"/>
            <a:ext cx="8229600" cy="5818658"/>
          </a:xfrm>
        </p:spPr>
        <p:txBody>
          <a:bodyPr/>
          <a:lstStyle/>
          <a:p>
            <a:pPr algn="l"/>
            <a:r>
              <a:rPr lang="bg-BG" altLang="bg-BG" sz="3200" dirty="0"/>
              <a:t>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a:t>
            </a:r>
            <a:r>
              <a:rPr lang="bg-BG" altLang="bg-BG" sz="3200" dirty="0" smtClean="0"/>
              <a:t>Страните </a:t>
            </a:r>
            <a:r>
              <a:rPr lang="bg-BG" altLang="bg-BG" sz="3200" dirty="0"/>
              <a:t>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a:t>
            </a:r>
            <a:endParaRPr lang="en-US" altLang="bg-BG" sz="3200" dirty="0"/>
          </a:p>
        </p:txBody>
      </p:sp>
      <p:sp>
        <p:nvSpPr>
          <p:cNvPr id="2" name="Date Placeholder 1"/>
          <p:cNvSpPr>
            <a:spLocks noGrp="1"/>
          </p:cNvSpPr>
          <p:nvPr>
            <p:ph type="dt" sz="half" idx="10"/>
          </p:nvPr>
        </p:nvSpPr>
        <p:spPr/>
        <p:txBody>
          <a:bodyPr/>
          <a:lstStyle/>
          <a:p>
            <a:fld id="{E12561EB-D132-40FC-8C1E-FD253B5E9DA6}"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9B4570-3D72-4B27-9A2D-106F5686CC3F}" type="slidenum">
              <a:rPr lang="en-US" altLang="bg-BG"/>
              <a:pPr/>
              <a:t>52</a:t>
            </a:fld>
            <a:endParaRPr lang="en-US" altLang="bg-BG"/>
          </a:p>
        </p:txBody>
      </p:sp>
      <p:sp>
        <p:nvSpPr>
          <p:cNvPr id="65538" name="Rectangle 2"/>
          <p:cNvSpPr>
            <a:spLocks noGrp="1" noChangeArrowheads="1"/>
          </p:cNvSpPr>
          <p:nvPr>
            <p:ph type="title"/>
          </p:nvPr>
        </p:nvSpPr>
        <p:spPr>
          <a:xfrm>
            <a:off x="457200" y="274638"/>
            <a:ext cx="8229600" cy="6178550"/>
          </a:xfrm>
        </p:spPr>
        <p:txBody>
          <a:bodyPr/>
          <a:lstStyle/>
          <a:p>
            <a:pPr algn="l"/>
            <a:r>
              <a:rPr lang="bg-BG" altLang="bg-BG" sz="3600" dirty="0"/>
              <a:t>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a:t>
            </a:r>
            <a:br>
              <a:rPr lang="bg-BG" altLang="bg-BG" sz="3600" dirty="0"/>
            </a:br>
            <a:endParaRPr lang="en-US" altLang="bg-BG" sz="3600" dirty="0"/>
          </a:p>
        </p:txBody>
      </p:sp>
      <p:sp>
        <p:nvSpPr>
          <p:cNvPr id="2" name="Date Placeholder 1"/>
          <p:cNvSpPr>
            <a:spLocks noGrp="1"/>
          </p:cNvSpPr>
          <p:nvPr>
            <p:ph type="dt" sz="half" idx="10"/>
          </p:nvPr>
        </p:nvSpPr>
        <p:spPr/>
        <p:txBody>
          <a:bodyPr/>
          <a:lstStyle/>
          <a:p>
            <a:fld id="{BD10D646-1CB9-45B3-B86D-78B3E5ED5833}"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2"/>
          </p:nvPr>
        </p:nvSpPr>
        <p:spPr/>
        <p:txBody>
          <a:bodyPr/>
          <a:lstStyle/>
          <a:p>
            <a:fld id="{9A296F9B-7CA4-4FFE-9A0F-68450899D2A3}" type="slidenum">
              <a:rPr lang="en-US" altLang="bg-BG"/>
              <a:pPr/>
              <a:t>53</a:t>
            </a:fld>
            <a:endParaRPr lang="en-US" altLang="bg-BG"/>
          </a:p>
        </p:txBody>
      </p:sp>
      <p:sp>
        <p:nvSpPr>
          <p:cNvPr id="67587" name="Rectangle 3"/>
          <p:cNvSpPr>
            <a:spLocks noChangeArrowheads="1"/>
          </p:cNvSpPr>
          <p:nvPr/>
        </p:nvSpPr>
        <p:spPr bwMode="auto">
          <a:xfrm>
            <a:off x="323850" y="105202"/>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dirty="0" err="1">
                <a:cs typeface="Times New Roman" pitchFamily="18" charset="0"/>
              </a:rPr>
              <a:t>Заболяемост</a:t>
            </a:r>
            <a:r>
              <a:rPr lang="bg-BG" altLang="bg-BG" sz="2400" b="1" i="1" dirty="0">
                <a:cs typeface="Times New Roman" pitchFamily="18" charset="0"/>
              </a:rPr>
              <a:t> от малария по региони на </a:t>
            </a:r>
            <a:r>
              <a:rPr lang="bg-BG" altLang="bg-BG" sz="2400" b="1" i="1" dirty="0" smtClean="0">
                <a:cs typeface="Times New Roman" pitchFamily="18" charset="0"/>
              </a:rPr>
              <a:t>СЗО </a:t>
            </a:r>
            <a:r>
              <a:rPr lang="bg-BG" altLang="bg-BG" sz="2400" b="1" i="1" dirty="0">
                <a:cs typeface="Times New Roman" pitchFamily="18" charset="0"/>
              </a:rPr>
              <a:t>(брой регистрирани случаи и брой по оценъчни данни)</a:t>
            </a:r>
            <a:endParaRPr lang="en-US" altLang="bg-BG" sz="2400" dirty="0"/>
          </a:p>
        </p:txBody>
      </p:sp>
      <p:graphicFrame>
        <p:nvGraphicFramePr>
          <p:cNvPr id="67741" name="Group 157"/>
          <p:cNvGraphicFramePr>
            <a:graphicFrameLocks noGrp="1"/>
          </p:cNvGraphicFramePr>
          <p:nvPr/>
        </p:nvGraphicFramePr>
        <p:xfrm>
          <a:off x="395288" y="1125538"/>
          <a:ext cx="8137525" cy="4679954"/>
        </p:xfrm>
        <a:graphic>
          <a:graphicData uri="http://schemas.openxmlformats.org/drawingml/2006/table">
            <a:tbl>
              <a:tblPr/>
              <a:tblGrid>
                <a:gridCol w="3313112"/>
                <a:gridCol w="2333625"/>
                <a:gridCol w="2490788"/>
              </a:tblGrid>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dirty="0" smtClean="0">
                          <a:ln>
                            <a:noFill/>
                          </a:ln>
                          <a:solidFill>
                            <a:schemeClr val="tx1"/>
                          </a:solidFill>
                          <a:effectLst/>
                          <a:latin typeface="Times New Roman" pitchFamily="18" charset="0"/>
                          <a:cs typeface="Times New Roman" pitchFamily="18" charset="0"/>
                        </a:rPr>
                        <a:t>Региони на СЗО</a:t>
                      </a:r>
                      <a:endParaRPr kumimoji="0" lang="bg-BG" altLang="bg-BG"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Регистрирани случаи</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Оценъчни данни</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Африка</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20 200 000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174 288 000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Америка</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489 296</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1 061 000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Югоизточна Азия</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2 149 205</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32 041 000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Европа</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Източносредиземноморски</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796 178</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10 360 000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Западнотихоокеански</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223 338</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1 699 000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smtClean="0">
                          <a:ln>
                            <a:noFill/>
                          </a:ln>
                          <a:solidFill>
                            <a:schemeClr val="tx1"/>
                          </a:solidFill>
                          <a:effectLst/>
                          <a:latin typeface="Times New Roman" pitchFamily="18" charset="0"/>
                          <a:cs typeface="Times New Roman" pitchFamily="18" charset="0"/>
                        </a:rPr>
                        <a:t>Глобално</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23 800 000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chemeClr val="tx1"/>
                          </a:solidFill>
                          <a:effectLst/>
                          <a:latin typeface="Times New Roman" pitchFamily="18" charset="0"/>
                          <a:cs typeface="Times New Roman" pitchFamily="18" charset="0"/>
                        </a:rPr>
                        <a:t>219 000 000</a:t>
                      </a:r>
                      <a:endParaRPr kumimoji="0" lang="bg-BG" altLang="bg-BG"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fld id="{A9423186-A336-42A4-A065-EF93930172D5}"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42107CB6-FF61-4352-9A05-67E0BAB445BE}" type="slidenum">
              <a:rPr lang="en-US" altLang="bg-BG"/>
              <a:pPr/>
              <a:t>54</a:t>
            </a:fld>
            <a:endParaRPr lang="en-US" altLang="bg-BG"/>
          </a:p>
        </p:txBody>
      </p:sp>
      <p:sp>
        <p:nvSpPr>
          <p:cNvPr id="68611" name="Rectangle 3"/>
          <p:cNvSpPr>
            <a:spLocks noChangeArrowheads="1"/>
          </p:cNvSpPr>
          <p:nvPr/>
        </p:nvSpPr>
        <p:spPr bwMode="auto">
          <a:xfrm>
            <a:off x="395288" y="107950"/>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a:cs typeface="Times New Roman" pitchFamily="18" charset="0"/>
              </a:rPr>
              <a:t>Смъртност от малария по региони на Световната банка (оценъчни данни за 2010 г. -  на 100 000 души)</a:t>
            </a:r>
            <a:endParaRPr lang="en-US" altLang="bg-BG" sz="2400"/>
          </a:p>
        </p:txBody>
      </p:sp>
      <p:graphicFrame>
        <p:nvGraphicFramePr>
          <p:cNvPr id="68688" name="Group 80"/>
          <p:cNvGraphicFramePr>
            <a:graphicFrameLocks noGrp="1"/>
          </p:cNvGraphicFramePr>
          <p:nvPr>
            <p:extLst>
              <p:ext uri="{D42A27DB-BD31-4B8C-83A1-F6EECF244321}">
                <p14:modId xmlns:p14="http://schemas.microsoft.com/office/powerpoint/2010/main" val="2159293961"/>
              </p:ext>
            </p:extLst>
          </p:nvPr>
        </p:nvGraphicFramePr>
        <p:xfrm>
          <a:off x="719931" y="1124744"/>
          <a:ext cx="7775575" cy="4866959"/>
        </p:xfrm>
        <a:graphic>
          <a:graphicData uri="http://schemas.openxmlformats.org/drawingml/2006/table">
            <a:tbl>
              <a:tblPr/>
              <a:tblGrid>
                <a:gridCol w="4802187"/>
                <a:gridCol w="2973388"/>
              </a:tblGrid>
              <a:tr h="1111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dirty="0" smtClean="0">
                          <a:ln>
                            <a:noFill/>
                          </a:ln>
                          <a:solidFill>
                            <a:schemeClr val="tx1"/>
                          </a:solidFill>
                          <a:effectLst/>
                          <a:latin typeface="Times New Roman" pitchFamily="18" charset="0"/>
                          <a:cs typeface="Times New Roman" pitchFamily="18" charset="0"/>
                        </a:rPr>
                        <a:t>Групи страни</a:t>
                      </a:r>
                      <a:endParaRPr kumimoji="0" lang="bg-BG" altLang="bg-BG"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Умирания на 100 000 души</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Страни с нисък доход</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smtClean="0">
                          <a:ln>
                            <a:noFill/>
                          </a:ln>
                          <a:solidFill>
                            <a:schemeClr val="tx1"/>
                          </a:solidFill>
                          <a:effectLst/>
                          <a:latin typeface="Times New Roman" pitchFamily="18" charset="0"/>
                          <a:cs typeface="Times New Roman" pitchFamily="18" charset="0"/>
                        </a:rPr>
                        <a:t>39.46</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Страни с доход по-нисък от средния</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smtClean="0">
                          <a:ln>
                            <a:noFill/>
                          </a:ln>
                          <a:solidFill>
                            <a:schemeClr val="tx1"/>
                          </a:solidFill>
                          <a:effectLst/>
                          <a:latin typeface="Times New Roman" pitchFamily="18" charset="0"/>
                          <a:cs typeface="Times New Roman" pitchFamily="18" charset="0"/>
                        </a:rPr>
                        <a:t>14.31</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Страни с доход по-висок от средния</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smtClean="0">
                          <a:ln>
                            <a:noFill/>
                          </a:ln>
                          <a:solidFill>
                            <a:schemeClr val="tx1"/>
                          </a:solidFill>
                          <a:effectLst/>
                          <a:latin typeface="Times New Roman" pitchFamily="18" charset="0"/>
                          <a:cs typeface="Times New Roman" pitchFamily="18" charset="0"/>
                        </a:rPr>
                        <a:t>0.58</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Страни с висок доход</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smtClean="0">
                          <a:ln>
                            <a:noFill/>
                          </a:ln>
                          <a:solidFill>
                            <a:schemeClr val="tx1"/>
                          </a:solidFill>
                          <a:effectLst/>
                          <a:latin typeface="Times New Roman" pitchFamily="18" charset="0"/>
                          <a:cs typeface="Times New Roman" pitchFamily="18" charset="0"/>
                        </a:rPr>
                        <a:t>Глобално</a:t>
                      </a:r>
                      <a:endParaRPr kumimoji="0" lang="bg-BG" altLang="bg-BG"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dirty="0" smtClean="0">
                          <a:ln>
                            <a:noFill/>
                          </a:ln>
                          <a:solidFill>
                            <a:schemeClr val="tx1"/>
                          </a:solidFill>
                          <a:effectLst/>
                          <a:latin typeface="Times New Roman" pitchFamily="18" charset="0"/>
                          <a:cs typeface="Times New Roman" pitchFamily="18" charset="0"/>
                        </a:rPr>
                        <a:t>11.92</a:t>
                      </a:r>
                      <a:endParaRPr kumimoji="0" lang="bg-BG" altLang="bg-BG"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fld id="{9F65060D-AA2F-4D3D-8BA1-0CFC8B689E9A}"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B9863D-5843-43C3-9750-9D3644F65AE6}" type="slidenum">
              <a:rPr lang="en-US" altLang="bg-BG"/>
              <a:pPr/>
              <a:t>55</a:t>
            </a:fld>
            <a:endParaRPr lang="en-US" altLang="bg-BG"/>
          </a:p>
        </p:txBody>
      </p:sp>
      <p:sp>
        <p:nvSpPr>
          <p:cNvPr id="69634" name="Rectangle 2"/>
          <p:cNvSpPr>
            <a:spLocks noGrp="1" noChangeArrowheads="1"/>
          </p:cNvSpPr>
          <p:nvPr>
            <p:ph type="title"/>
          </p:nvPr>
        </p:nvSpPr>
        <p:spPr>
          <a:xfrm>
            <a:off x="457200" y="274638"/>
            <a:ext cx="8229600" cy="6178550"/>
          </a:xfrm>
        </p:spPr>
        <p:txBody>
          <a:bodyPr/>
          <a:lstStyle/>
          <a:p>
            <a:pPr algn="l"/>
            <a:r>
              <a:rPr lang="bg-BG" altLang="bg-BG" sz="3600" dirty="0"/>
              <a:t>В съответствие с резолюцията на Световната здравна асамблея и Стратегията за ликвидиране на маларията (</a:t>
            </a:r>
            <a:r>
              <a:rPr lang="bg-BG" altLang="bg-BG" sz="3600" dirty="0" err="1"/>
              <a:t>Roll</a:t>
            </a:r>
            <a:r>
              <a:rPr lang="bg-BG" altLang="bg-BG" sz="3600" dirty="0"/>
              <a:t> </a:t>
            </a:r>
            <a:r>
              <a:rPr lang="bg-BG" altLang="bg-BG" sz="3600" dirty="0" err="1"/>
              <a:t>Back</a:t>
            </a:r>
            <a:r>
              <a:rPr lang="bg-BG" altLang="bg-BG" sz="3600" dirty="0"/>
              <a:t> </a:t>
            </a:r>
            <a:r>
              <a:rPr lang="bg-BG" altLang="bg-BG" sz="3600" dirty="0" err="1"/>
              <a:t>Malaria</a:t>
            </a:r>
            <a:r>
              <a:rPr lang="bg-BG" altLang="bg-BG" sz="3600" dirty="0"/>
              <a:t>), 50 страни са на път да намалят </a:t>
            </a:r>
            <a:r>
              <a:rPr lang="bg-BG" altLang="bg-BG" sz="3600" dirty="0" err="1"/>
              <a:t>заболяемостта</a:t>
            </a:r>
            <a:r>
              <a:rPr lang="bg-BG" altLang="bg-BG" sz="3600" dirty="0"/>
              <a:t> от малария с 75% към 2015 г., но тези страни отговарят само за 3% (7 милиона) от общия оценъчен брой случаи на малария в света.</a:t>
            </a:r>
            <a:endParaRPr lang="en-US" altLang="bg-BG" sz="3600" dirty="0"/>
          </a:p>
        </p:txBody>
      </p:sp>
      <p:sp>
        <p:nvSpPr>
          <p:cNvPr id="2" name="Date Placeholder 1"/>
          <p:cNvSpPr>
            <a:spLocks noGrp="1"/>
          </p:cNvSpPr>
          <p:nvPr>
            <p:ph type="dt" sz="half" idx="10"/>
          </p:nvPr>
        </p:nvSpPr>
        <p:spPr/>
        <p:txBody>
          <a:bodyPr/>
          <a:lstStyle/>
          <a:p>
            <a:fld id="{5FCD3E25-D075-4EDE-8A4B-3FF0C9355B24}"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7AB91B-E19C-4E36-B85A-0A1989C047CC}" type="slidenum">
              <a:rPr lang="en-US" altLang="bg-BG"/>
              <a:pPr/>
              <a:t>56</a:t>
            </a:fld>
            <a:endParaRPr lang="en-US" altLang="bg-BG"/>
          </a:p>
        </p:txBody>
      </p:sp>
      <p:sp>
        <p:nvSpPr>
          <p:cNvPr id="72706" name="Rectangle 2"/>
          <p:cNvSpPr>
            <a:spLocks noGrp="1" noChangeArrowheads="1"/>
          </p:cNvSpPr>
          <p:nvPr>
            <p:ph type="title"/>
          </p:nvPr>
        </p:nvSpPr>
        <p:spPr>
          <a:xfrm>
            <a:off x="457200" y="274638"/>
            <a:ext cx="8229600" cy="6178550"/>
          </a:xfrm>
        </p:spPr>
        <p:txBody>
          <a:bodyPr/>
          <a:lstStyle/>
          <a:p>
            <a:pPr algn="l"/>
            <a:r>
              <a:rPr lang="bg-BG" altLang="bg-BG" sz="2800" b="1" i="1" dirty="0"/>
              <a:t>Специфични рискови групи за заболяване от малария са</a:t>
            </a:r>
            <a:r>
              <a:rPr lang="bg-BG" altLang="bg-BG" sz="2800" dirty="0"/>
              <a:t>: </a:t>
            </a:r>
            <a:r>
              <a:rPr lang="bg-BG" altLang="bg-BG" sz="2800" b="1" i="1" dirty="0"/>
              <a:t>малките деца</a:t>
            </a:r>
            <a:r>
              <a:rPr lang="bg-BG" altLang="bg-BG" sz="2800" b="1" dirty="0"/>
              <a:t> </a:t>
            </a:r>
            <a:r>
              <a:rPr lang="bg-BG" altLang="bg-BG" sz="2800" dirty="0"/>
              <a:t>в</a:t>
            </a:r>
            <a:r>
              <a:rPr lang="bg-BG" altLang="bg-BG" sz="2800" b="1" dirty="0"/>
              <a:t> </a:t>
            </a:r>
            <a:r>
              <a:rPr lang="bg-BG" altLang="bg-BG" sz="2800" dirty="0"/>
              <a:t>райони с постоянно</a:t>
            </a:r>
            <a:r>
              <a:rPr lang="bg-BG" altLang="bg-BG" sz="2800" b="1" dirty="0"/>
              <a:t> </a:t>
            </a:r>
            <a:r>
              <a:rPr lang="bg-BG" altLang="bg-BG" sz="2800" dirty="0"/>
              <a:t>предаване на инфекцията; </a:t>
            </a:r>
            <a:r>
              <a:rPr lang="bg-BG" altLang="bg-BG" sz="2800" b="1" i="1" dirty="0"/>
              <a:t>неимунизирани и </a:t>
            </a:r>
            <a:r>
              <a:rPr lang="bg-BG" altLang="bg-BG" sz="2800" b="1" i="1" dirty="0" err="1"/>
              <a:t>полуимунизирани</a:t>
            </a:r>
            <a:r>
              <a:rPr lang="bg-BG" altLang="bg-BG" sz="2800" b="1" i="1" dirty="0"/>
              <a:t> бременни жени</a:t>
            </a:r>
            <a:r>
              <a:rPr lang="bg-BG" altLang="bg-BG" sz="2800" b="1" dirty="0"/>
              <a:t> </a:t>
            </a:r>
            <a:r>
              <a:rPr lang="bg-BG" altLang="bg-BG" sz="2800" dirty="0"/>
              <a:t>в области с висока  честота на трансмисия на инфекцията</a:t>
            </a:r>
            <a:r>
              <a:rPr lang="bg-BG" altLang="bg-BG" sz="2800" b="1" dirty="0"/>
              <a:t> – </a:t>
            </a:r>
            <a:r>
              <a:rPr lang="bg-BG" altLang="bg-BG" sz="2800" dirty="0"/>
              <a:t>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a:t>
            </a:r>
            <a:r>
              <a:rPr lang="bg-BG" altLang="bg-BG" sz="2800" dirty="0" err="1"/>
              <a:t>ХИВ</a:t>
            </a:r>
            <a:r>
              <a:rPr lang="bg-BG" altLang="bg-BG" sz="2800" dirty="0"/>
              <a:t> към новородените от тях деца; </a:t>
            </a:r>
            <a:r>
              <a:rPr lang="bg-BG" altLang="bg-BG" sz="2800" b="1" i="1" dirty="0"/>
              <a:t>лица с </a:t>
            </a:r>
            <a:r>
              <a:rPr lang="bg-BG" altLang="bg-BG" sz="2800" b="1" i="1" dirty="0" err="1"/>
              <a:t>ХИВ</a:t>
            </a:r>
            <a:r>
              <a:rPr lang="bg-BG" altLang="bg-BG" sz="2800" b="1" i="1" dirty="0"/>
              <a:t>/СПИН; пътуващи лица от неендемични райони; имигранти от неендемични райони и техните деца.</a:t>
            </a:r>
            <a:endParaRPr lang="en-US" altLang="bg-BG" sz="2800" b="1" i="1" dirty="0"/>
          </a:p>
        </p:txBody>
      </p:sp>
      <p:sp>
        <p:nvSpPr>
          <p:cNvPr id="2" name="Date Placeholder 1"/>
          <p:cNvSpPr>
            <a:spLocks noGrp="1"/>
          </p:cNvSpPr>
          <p:nvPr>
            <p:ph type="dt" sz="half" idx="10"/>
          </p:nvPr>
        </p:nvSpPr>
        <p:spPr/>
        <p:txBody>
          <a:bodyPr/>
          <a:lstStyle/>
          <a:p>
            <a:fld id="{9DDD5B89-4FDB-4F8E-95F1-15B853021C3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8DCF49-E55A-49ED-8512-67BE468AD1BC}" type="slidenum">
              <a:rPr lang="en-US" altLang="bg-BG"/>
              <a:pPr/>
              <a:t>57</a:t>
            </a:fld>
            <a:endParaRPr lang="en-US" altLang="bg-BG"/>
          </a:p>
        </p:txBody>
      </p:sp>
      <p:sp>
        <p:nvSpPr>
          <p:cNvPr id="73730" name="Rectangle 2"/>
          <p:cNvSpPr>
            <a:spLocks noGrp="1" noChangeArrowheads="1"/>
          </p:cNvSpPr>
          <p:nvPr>
            <p:ph type="title"/>
          </p:nvPr>
        </p:nvSpPr>
        <p:spPr>
          <a:xfrm>
            <a:off x="457200" y="274638"/>
            <a:ext cx="8229600" cy="6178550"/>
          </a:xfrm>
        </p:spPr>
        <p:txBody>
          <a:bodyPr/>
          <a:lstStyle/>
          <a:p>
            <a:pPr algn="l"/>
            <a:r>
              <a:rPr lang="bg-BG" altLang="bg-BG" sz="3200" dirty="0"/>
              <a:t>Единствената интервенция, която може да намали предаването на малария на ниво на общността е </a:t>
            </a:r>
            <a:r>
              <a:rPr lang="bg-BG" altLang="bg-BG" sz="3200" b="1" i="1" dirty="0"/>
              <a:t>контролът върху преносителите (комарите)</a:t>
            </a:r>
            <a:r>
              <a:rPr lang="bg-BG" altLang="bg-BG" sz="3200" dirty="0"/>
              <a:t>. Две форми на контрол са доказали своята ефективност: </a:t>
            </a:r>
            <a:r>
              <a:rPr lang="bg-BG" altLang="bg-BG" sz="3200" b="1" i="1" dirty="0"/>
              <a:t>използване на защитни мрежи против комари и използване на инсектициди вътре в помещенията. </a:t>
            </a:r>
            <a:r>
              <a:rPr lang="bg-BG" altLang="bg-BG" sz="3200" dirty="0"/>
              <a:t>СЗО препоръчва обхващане на всички рискови групи лица в болшинството рискови области с предоставяне на безплатни защитни мрежи. </a:t>
            </a:r>
            <a:endParaRPr lang="en-US" altLang="bg-BG" sz="3200" dirty="0"/>
          </a:p>
        </p:txBody>
      </p:sp>
      <p:sp>
        <p:nvSpPr>
          <p:cNvPr id="2" name="Date Placeholder 1"/>
          <p:cNvSpPr>
            <a:spLocks noGrp="1"/>
          </p:cNvSpPr>
          <p:nvPr>
            <p:ph type="dt" sz="half" idx="10"/>
          </p:nvPr>
        </p:nvSpPr>
        <p:spPr/>
        <p:txBody>
          <a:bodyPr/>
          <a:lstStyle/>
          <a:p>
            <a:fld id="{03F77ED6-A42B-48BD-A0E1-E4A48AC9963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A0FEC1-ED36-4595-9AC0-8AAD2C7B6363}" type="slidenum">
              <a:rPr lang="en-US" altLang="bg-BG"/>
              <a:pPr/>
              <a:t>58</a:t>
            </a:fld>
            <a:endParaRPr lang="en-US" altLang="bg-BG"/>
          </a:p>
        </p:txBody>
      </p:sp>
      <p:sp>
        <p:nvSpPr>
          <p:cNvPr id="75778" name="Rectangle 2"/>
          <p:cNvSpPr>
            <a:spLocks noGrp="1" noChangeArrowheads="1"/>
          </p:cNvSpPr>
          <p:nvPr>
            <p:ph type="title"/>
          </p:nvPr>
        </p:nvSpPr>
        <p:spPr>
          <a:xfrm>
            <a:off x="457200" y="274638"/>
            <a:ext cx="8229600" cy="6178550"/>
          </a:xfrm>
        </p:spPr>
        <p:txBody>
          <a:bodyPr/>
          <a:lstStyle/>
          <a:p>
            <a:pPr algn="l"/>
            <a:r>
              <a:rPr lang="bg-BG" altLang="bg-BG" sz="3200" dirty="0"/>
              <a:t>СЗО е съосновател и домакин на програмата </a:t>
            </a:r>
            <a:r>
              <a:rPr lang="bg-BG" altLang="bg-BG" sz="3200" b="1" dirty="0" err="1"/>
              <a:t>Roll</a:t>
            </a:r>
            <a:r>
              <a:rPr lang="bg-BG" altLang="bg-BG" sz="3200" b="1" dirty="0"/>
              <a:t> </a:t>
            </a:r>
            <a:r>
              <a:rPr lang="bg-BG" altLang="bg-BG" sz="3200" b="1" dirty="0" err="1"/>
              <a:t>Back</a:t>
            </a:r>
            <a:r>
              <a:rPr lang="bg-BG" altLang="bg-BG" sz="3200" b="1" dirty="0"/>
              <a:t> </a:t>
            </a:r>
            <a:r>
              <a:rPr lang="bg-BG" altLang="bg-BG" sz="3200" b="1" dirty="0" err="1"/>
              <a:t>Malaria</a:t>
            </a:r>
            <a:r>
              <a:rPr lang="bg-BG" altLang="bg-BG" sz="3200" dirty="0"/>
              <a:t>, която представлява глобална рамка за прилагане на координирани действия против </a:t>
            </a:r>
            <a:r>
              <a:rPr lang="bg-BG" altLang="bg-BG" sz="3200" dirty="0" smtClean="0"/>
              <a:t>маларията, стартирала през 1995 г. </a:t>
            </a:r>
            <a:r>
              <a:rPr lang="bg-BG" altLang="bg-BG" sz="3200" dirty="0"/>
              <a:t>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a:t>
            </a:r>
            <a:endParaRPr lang="en-US" altLang="bg-BG" sz="3200" dirty="0"/>
          </a:p>
        </p:txBody>
      </p:sp>
      <p:sp>
        <p:nvSpPr>
          <p:cNvPr id="2" name="Date Placeholder 1"/>
          <p:cNvSpPr>
            <a:spLocks noGrp="1"/>
          </p:cNvSpPr>
          <p:nvPr>
            <p:ph type="dt" sz="half" idx="10"/>
          </p:nvPr>
        </p:nvSpPr>
        <p:spPr/>
        <p:txBody>
          <a:bodyPr/>
          <a:lstStyle/>
          <a:p>
            <a:fld id="{CAA85FA4-7B62-4408-8682-167EE11887C9}" type="datetime1">
              <a:rPr lang="bg-BG" altLang="bg-BG" smtClean="0"/>
              <a:t>27.9.2017 г.</a:t>
            </a:fld>
            <a:endParaRPr lang="en-US" altLang="bg-BG"/>
          </a:p>
        </p:txBody>
      </p:sp>
    </p:spTree>
    <p:extLst>
      <p:ext uri="{BB962C8B-B14F-4D97-AF65-F5344CB8AC3E}">
        <p14:creationId xmlns:p14="http://schemas.microsoft.com/office/powerpoint/2010/main" val="4202623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pPr algn="l"/>
            <a:r>
              <a:rPr lang="bg-BG" altLang="bg-BG" dirty="0" smtClean="0"/>
              <a:t>Интересът </a:t>
            </a:r>
            <a:r>
              <a:rPr lang="bg-BG" altLang="bg-BG" dirty="0"/>
              <a:t>към програмата е възобновен чрез приемането на </a:t>
            </a:r>
            <a:r>
              <a:rPr lang="en-US" b="1" dirty="0"/>
              <a:t>Global Technical Strategy for Malaria </a:t>
            </a:r>
            <a:r>
              <a:rPr lang="en-US" b="1" dirty="0" smtClean="0"/>
              <a:t>2016–2030</a:t>
            </a:r>
            <a:r>
              <a:rPr lang="bg-BG" b="1" dirty="0" smtClean="0"/>
              <a:t> по време на Световната здравна асамблея през м.май 2015 г.</a:t>
            </a:r>
            <a:endParaRPr lang="en-US" dirty="0"/>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59</a:t>
            </a:fld>
            <a:endParaRPr lang="en-US" altLang="bg-BG"/>
          </a:p>
        </p:txBody>
      </p:sp>
    </p:spTree>
    <p:extLst>
      <p:ext uri="{BB962C8B-B14F-4D97-AF65-F5344CB8AC3E}">
        <p14:creationId xmlns:p14="http://schemas.microsoft.com/office/powerpoint/2010/main" val="3455328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15FB20-2862-4696-8859-E18816BD5E1B}" type="slidenum">
              <a:rPr lang="en-US" altLang="bg-BG"/>
              <a:pPr/>
              <a:t>6</a:t>
            </a:fld>
            <a:endParaRPr lang="en-US" altLang="bg-BG"/>
          </a:p>
        </p:txBody>
      </p:sp>
      <p:sp>
        <p:nvSpPr>
          <p:cNvPr id="9218" name="Rectangle 2"/>
          <p:cNvSpPr>
            <a:spLocks noGrp="1" noChangeArrowheads="1"/>
          </p:cNvSpPr>
          <p:nvPr>
            <p:ph type="title"/>
          </p:nvPr>
        </p:nvSpPr>
        <p:spPr>
          <a:xfrm>
            <a:off x="251520" y="274638"/>
            <a:ext cx="8640960" cy="5890666"/>
          </a:xfrm>
        </p:spPr>
        <p:txBody>
          <a:bodyPr/>
          <a:lstStyle/>
          <a:p>
            <a:pPr algn="l"/>
            <a:r>
              <a:rPr lang="bg-BG" altLang="bg-BG" sz="3200" dirty="0"/>
              <a:t>= </a:t>
            </a:r>
            <a:r>
              <a:rPr lang="bg-BG" altLang="bg-BG" sz="3200" dirty="0" smtClean="0"/>
              <a:t>използването </a:t>
            </a:r>
            <a:r>
              <a:rPr lang="bg-BG" altLang="bg-BG" sz="3200" dirty="0"/>
              <a:t>на безопасна питейна вода може да намали тежестта на </a:t>
            </a:r>
            <a:r>
              <a:rPr lang="bg-BG" altLang="bg-BG" sz="3200" dirty="0" err="1"/>
              <a:t>диарийните</a:t>
            </a:r>
            <a:r>
              <a:rPr lang="bg-BG" altLang="bg-BG" sz="3200" dirty="0"/>
              <a:t> заболявания и на някои паразитни заболявания</a:t>
            </a:r>
            <a:r>
              <a:rPr lang="bg-BG" altLang="bg-BG" sz="3200" dirty="0" smtClean="0"/>
              <a:t>;</a:t>
            </a:r>
            <a:br>
              <a:rPr lang="bg-BG" altLang="bg-BG" sz="3200" dirty="0" smtClean="0"/>
            </a:br>
            <a:r>
              <a:rPr lang="bg-BG" altLang="bg-BG" sz="3200" dirty="0"/>
              <a:t/>
            </a:r>
            <a:br>
              <a:rPr lang="bg-BG" altLang="bg-BG" sz="3200" dirty="0"/>
            </a:br>
            <a:r>
              <a:rPr lang="bg-BG" altLang="bg-BG" sz="3200" dirty="0"/>
              <a:t>=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a:t>
            </a:r>
            <a:endParaRPr lang="en-US" altLang="bg-BG" sz="3200" dirty="0"/>
          </a:p>
        </p:txBody>
      </p:sp>
      <p:sp>
        <p:nvSpPr>
          <p:cNvPr id="2" name="Date Placeholder 1"/>
          <p:cNvSpPr>
            <a:spLocks noGrp="1"/>
          </p:cNvSpPr>
          <p:nvPr>
            <p:ph type="dt" sz="half" idx="10"/>
          </p:nvPr>
        </p:nvSpPr>
        <p:spPr/>
        <p:txBody>
          <a:bodyPr/>
          <a:lstStyle/>
          <a:p>
            <a:fld id="{0149AE5B-C396-4715-BD89-D207DB7E04B6}"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27.9.2017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60</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014"/>
            <a:ext cx="5112567" cy="682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550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2800" b="1" dirty="0" smtClean="0"/>
              <a:t>Стратегията</a:t>
            </a:r>
            <a:r>
              <a:rPr lang="bg-BG" sz="2800" dirty="0" smtClean="0"/>
              <a:t> поставя амбициозни, но достижими цели за 2030 г. с междинни цели за проследяване на напредъка, които за 2020 г. включват</a:t>
            </a:r>
            <a:r>
              <a:rPr lang="en-US" sz="2800" dirty="0" smtClean="0"/>
              <a:t>: </a:t>
            </a:r>
            <a:r>
              <a:rPr lang="en-US" sz="2800" dirty="0"/>
              <a:t/>
            </a:r>
            <a:br>
              <a:rPr lang="en-US" sz="2800" dirty="0"/>
            </a:br>
            <a:r>
              <a:rPr lang="bg-BG" sz="2800" dirty="0" smtClean="0"/>
              <a:t>- Намаляване на случаите на малария поне с 40%;</a:t>
            </a:r>
            <a:r>
              <a:rPr lang="en-US" sz="2800" dirty="0" smtClean="0"/>
              <a:t> </a:t>
            </a:r>
            <a:r>
              <a:rPr lang="en-US" sz="2800" dirty="0"/>
              <a:t/>
            </a:r>
            <a:br>
              <a:rPr lang="en-US" sz="2800" dirty="0"/>
            </a:br>
            <a:r>
              <a:rPr lang="bg-BG" sz="2800" dirty="0" smtClean="0"/>
              <a:t>- </a:t>
            </a:r>
            <a:r>
              <a:rPr lang="bg-BG" sz="2800" dirty="0"/>
              <a:t>Намаляване на </a:t>
            </a:r>
            <a:r>
              <a:rPr lang="bg-BG" sz="2800" dirty="0" smtClean="0"/>
              <a:t>смъртността от малария </a:t>
            </a:r>
            <a:r>
              <a:rPr lang="bg-BG" sz="2800" dirty="0"/>
              <a:t>поне с 40%;</a:t>
            </a:r>
            <a:r>
              <a:rPr lang="en-US" sz="2800" dirty="0"/>
              <a:t> </a:t>
            </a:r>
            <a:r>
              <a:rPr lang="en-US" sz="2800" dirty="0" smtClean="0"/>
              <a:t> </a:t>
            </a:r>
            <a:r>
              <a:rPr lang="en-US" sz="2800" dirty="0"/>
              <a:t/>
            </a:r>
            <a:br>
              <a:rPr lang="en-US" sz="2800" dirty="0"/>
            </a:br>
            <a:r>
              <a:rPr lang="bg-BG" sz="2800" dirty="0" smtClean="0"/>
              <a:t>- Елиминиране на маларията в поне 10 страни;</a:t>
            </a:r>
            <a:r>
              <a:rPr lang="en-US" sz="2800" dirty="0" smtClean="0"/>
              <a:t> </a:t>
            </a:r>
            <a:r>
              <a:rPr lang="en-US" sz="2800" dirty="0"/>
              <a:t/>
            </a:r>
            <a:br>
              <a:rPr lang="en-US" sz="2800" dirty="0"/>
            </a:br>
            <a:r>
              <a:rPr lang="bg-BG" sz="2800" dirty="0" smtClean="0"/>
              <a:t>- Предотвратяване на възвръщането на маларията във всички страни, които вече са я елиминирали.</a:t>
            </a:r>
            <a:r>
              <a:rPr lang="en-US" sz="2800" dirty="0"/>
              <a:t/>
            </a:r>
            <a:br>
              <a:rPr lang="en-US" sz="2800" dirty="0"/>
            </a:b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61</a:t>
            </a:fld>
            <a:endParaRPr lang="en-US" altLang="bg-BG"/>
          </a:p>
        </p:txBody>
      </p:sp>
    </p:spTree>
    <p:extLst>
      <p:ext uri="{BB962C8B-B14F-4D97-AF65-F5344CB8AC3E}">
        <p14:creationId xmlns:p14="http://schemas.microsoft.com/office/powerpoint/2010/main" val="42353223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F9DB-BBAA-4FA3-9428-4DE33BD3EAAD}" type="datetime1">
              <a:rPr lang="bg-BG" altLang="bg-BG" smtClean="0"/>
              <a:t>27.9.2017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62</a:t>
            </a:fld>
            <a:endParaRPr lang="en-US" altLang="bg-BG"/>
          </a:p>
        </p:txBody>
      </p:sp>
      <p:graphicFrame>
        <p:nvGraphicFramePr>
          <p:cNvPr id="5" name="Table 4"/>
          <p:cNvGraphicFramePr>
            <a:graphicFrameLocks noGrp="1"/>
          </p:cNvGraphicFramePr>
          <p:nvPr>
            <p:extLst>
              <p:ext uri="{D42A27DB-BD31-4B8C-83A1-F6EECF244321}">
                <p14:modId xmlns:p14="http://schemas.microsoft.com/office/powerpoint/2010/main" val="2310468735"/>
              </p:ext>
            </p:extLst>
          </p:nvPr>
        </p:nvGraphicFramePr>
        <p:xfrm>
          <a:off x="206587" y="1196752"/>
          <a:ext cx="8856984" cy="3501246"/>
        </p:xfrm>
        <a:graphic>
          <a:graphicData uri="http://schemas.openxmlformats.org/drawingml/2006/table">
            <a:tbl>
              <a:tblPr firstRow="1" firstCol="1" bandRow="1">
                <a:tableStyleId>{5C22544A-7EE6-4342-B048-85BDC9FD1C3A}</a:tableStyleId>
              </a:tblPr>
              <a:tblGrid>
                <a:gridCol w="2214246"/>
                <a:gridCol w="2214246"/>
                <a:gridCol w="2214246"/>
                <a:gridCol w="2214246"/>
              </a:tblGrid>
              <a:tr h="488751">
                <a:tc rowSpan="2">
                  <a:txBody>
                    <a:bodyPr/>
                    <a:lstStyle/>
                    <a:p>
                      <a:pPr>
                        <a:lnSpc>
                          <a:spcPct val="115000"/>
                        </a:lnSpc>
                        <a:spcAft>
                          <a:spcPts val="1500"/>
                        </a:spcAft>
                      </a:pPr>
                      <a:r>
                        <a:rPr lang="en-US" sz="1800" dirty="0">
                          <a:effectLst/>
                        </a:rPr>
                        <a:t>Goals</a:t>
                      </a:r>
                      <a:endParaRPr lang="en-US" sz="1800" dirty="0">
                        <a:effectLst/>
                        <a:latin typeface="Calibri"/>
                        <a:ea typeface="Calibri"/>
                        <a:cs typeface="Times New Roman"/>
                      </a:endParaRPr>
                    </a:p>
                  </a:txBody>
                  <a:tcPr marL="0" marR="0" marT="0" marB="0" anchor="ctr"/>
                </a:tc>
                <a:tc gridSpan="2">
                  <a:txBody>
                    <a:bodyPr/>
                    <a:lstStyle/>
                    <a:p>
                      <a:pPr>
                        <a:lnSpc>
                          <a:spcPct val="115000"/>
                        </a:lnSpc>
                        <a:spcAft>
                          <a:spcPts val="1500"/>
                        </a:spcAft>
                      </a:pPr>
                      <a:r>
                        <a:rPr lang="en-US" sz="1800">
                          <a:effectLst/>
                        </a:rPr>
                        <a:t>Milestones</a:t>
                      </a:r>
                      <a:endParaRPr lang="en-US" sz="1800">
                        <a:effectLst/>
                        <a:latin typeface="Calibri"/>
                        <a:ea typeface="Calibri"/>
                        <a:cs typeface="Times New Roman"/>
                      </a:endParaRPr>
                    </a:p>
                  </a:txBody>
                  <a:tcPr marL="0" marR="0" marT="0" marB="0" anchor="ctr"/>
                </a:tc>
                <a:tc hMerge="1">
                  <a:txBody>
                    <a:bodyPr/>
                    <a:lstStyle/>
                    <a:p>
                      <a:endParaRPr lang="en-US"/>
                    </a:p>
                  </a:txBody>
                  <a:tcPr/>
                </a:tc>
                <a:tc>
                  <a:txBody>
                    <a:bodyPr/>
                    <a:lstStyle/>
                    <a:p>
                      <a:pPr>
                        <a:lnSpc>
                          <a:spcPct val="115000"/>
                        </a:lnSpc>
                        <a:spcAft>
                          <a:spcPts val="1500"/>
                        </a:spcAft>
                      </a:pPr>
                      <a:r>
                        <a:rPr lang="en-US" sz="1800">
                          <a:effectLst/>
                        </a:rPr>
                        <a:t>Targets</a:t>
                      </a:r>
                      <a:endParaRPr lang="en-US" sz="1800">
                        <a:effectLst/>
                        <a:latin typeface="Calibri"/>
                        <a:ea typeface="Calibri"/>
                        <a:cs typeface="Times New Roman"/>
                      </a:endParaRPr>
                    </a:p>
                  </a:txBody>
                  <a:tcPr marL="0" marR="0" marT="0" marB="0" anchor="ctr"/>
                </a:tc>
              </a:tr>
              <a:tr h="488751">
                <a:tc vMerge="1">
                  <a:txBody>
                    <a:bodyPr/>
                    <a:lstStyle/>
                    <a:p>
                      <a:endParaRPr lang="en-US"/>
                    </a:p>
                  </a:txBody>
                  <a:tcPr/>
                </a:tc>
                <a:tc>
                  <a:txBody>
                    <a:bodyPr/>
                    <a:lstStyle/>
                    <a:p>
                      <a:pPr>
                        <a:lnSpc>
                          <a:spcPct val="115000"/>
                        </a:lnSpc>
                        <a:spcAft>
                          <a:spcPts val="1500"/>
                        </a:spcAft>
                      </a:pPr>
                      <a:r>
                        <a:rPr lang="en-US" sz="1800">
                          <a:effectLst/>
                        </a:rPr>
                        <a:t>2020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2025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2030</a:t>
                      </a:r>
                      <a:endParaRPr lang="en-US" sz="1800">
                        <a:effectLst/>
                        <a:latin typeface="Calibri"/>
                        <a:ea typeface="Calibri"/>
                        <a:cs typeface="Times New Roman"/>
                      </a:endParaRPr>
                    </a:p>
                  </a:txBody>
                  <a:tcPr marL="0" marR="0" marT="0" marB="0" anchor="ctr"/>
                </a:tc>
              </a:tr>
              <a:tr h="1011173">
                <a:tc>
                  <a:txBody>
                    <a:bodyPr/>
                    <a:lstStyle/>
                    <a:p>
                      <a:pPr>
                        <a:lnSpc>
                          <a:spcPct val="115000"/>
                        </a:lnSpc>
                        <a:spcAft>
                          <a:spcPts val="1500"/>
                        </a:spcAft>
                      </a:pPr>
                      <a:r>
                        <a:rPr lang="en-US" sz="1800" dirty="0">
                          <a:effectLst/>
                        </a:rPr>
                        <a:t>Reduce malaria mortality rates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90%</a:t>
                      </a:r>
                      <a:endParaRPr lang="en-US" sz="1800">
                        <a:effectLst/>
                        <a:latin typeface="Calibri"/>
                        <a:ea typeface="Calibri"/>
                        <a:cs typeface="Times New Roman"/>
                      </a:endParaRPr>
                    </a:p>
                  </a:txBody>
                  <a:tcPr marL="0" marR="0" marT="0" marB="0" anchor="ctr"/>
                </a:tc>
              </a:tr>
              <a:tr h="1011173">
                <a:tc>
                  <a:txBody>
                    <a:bodyPr/>
                    <a:lstStyle/>
                    <a:p>
                      <a:pPr>
                        <a:lnSpc>
                          <a:spcPct val="115000"/>
                        </a:lnSpc>
                        <a:spcAft>
                          <a:spcPts val="1500"/>
                        </a:spcAft>
                      </a:pPr>
                      <a:r>
                        <a:rPr lang="en-US" sz="1800" dirty="0">
                          <a:effectLst/>
                        </a:rPr>
                        <a:t>Reduce malaria case incidence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dirty="0">
                          <a:effectLst/>
                        </a:rPr>
                        <a:t>At least 90%</a:t>
                      </a:r>
                      <a:endParaRPr lang="en-US" sz="1800" dirty="0">
                        <a:effectLst/>
                        <a:latin typeface="Calibri"/>
                        <a:ea typeface="Calibri"/>
                        <a:cs typeface="Times New Roman"/>
                      </a:endParaRPr>
                    </a:p>
                  </a:txBody>
                  <a:tcPr marL="0" marR="0" marT="0" marB="0" anchor="ctr"/>
                </a:tc>
              </a:tr>
            </a:tbl>
          </a:graphicData>
        </a:graphic>
      </p:graphicFrame>
      <p:sp>
        <p:nvSpPr>
          <p:cNvPr id="7" name="Rectangle 6"/>
          <p:cNvSpPr/>
          <p:nvPr/>
        </p:nvSpPr>
        <p:spPr>
          <a:xfrm>
            <a:off x="469177" y="184666"/>
            <a:ext cx="8208912" cy="646331"/>
          </a:xfrm>
          <a:prstGeom prst="rect">
            <a:avLst/>
          </a:prstGeom>
        </p:spPr>
        <p:txBody>
          <a:bodyPr wrap="square">
            <a:spAutoFit/>
          </a:bodyPr>
          <a:lstStyle/>
          <a:p>
            <a:r>
              <a:rPr lang="bg-BG" altLang="en-US" b="1" dirty="0" smtClean="0">
                <a:solidFill>
                  <a:srgbClr val="000000"/>
                </a:solidFill>
                <a:latin typeface="Arial" pitchFamily="34" charset="0"/>
                <a:ea typeface="Times New Roman" pitchFamily="18" charset="0"/>
                <a:cs typeface="Arial" pitchFamily="34" charset="0"/>
              </a:rPr>
              <a:t>Общи цели за намаляване на </a:t>
            </a:r>
            <a:r>
              <a:rPr lang="bg-BG" altLang="en-US" b="1" dirty="0" err="1" smtClean="0">
                <a:solidFill>
                  <a:srgbClr val="000000"/>
                </a:solidFill>
                <a:latin typeface="Arial" pitchFamily="34" charset="0"/>
                <a:ea typeface="Times New Roman" pitchFamily="18" charset="0"/>
                <a:cs typeface="Arial" pitchFamily="34" charset="0"/>
              </a:rPr>
              <a:t>заболяемостта</a:t>
            </a:r>
            <a:r>
              <a:rPr lang="bg-BG" altLang="en-US" b="1" dirty="0" smtClean="0">
                <a:solidFill>
                  <a:srgbClr val="000000"/>
                </a:solidFill>
                <a:latin typeface="Arial" pitchFamily="34" charset="0"/>
                <a:ea typeface="Times New Roman" pitchFamily="18" charset="0"/>
                <a:cs typeface="Arial" pitchFamily="34" charset="0"/>
              </a:rPr>
              <a:t>, смъртността от малария за периода 2016-2030 г.</a:t>
            </a:r>
            <a:r>
              <a:rPr lang="en-US" altLang="en-US" b="1" dirty="0" smtClean="0">
                <a:solidFill>
                  <a:srgbClr val="000000"/>
                </a:solidFill>
                <a:latin typeface="Arial" pitchFamily="34" charset="0"/>
                <a:ea typeface="Times New Roman" pitchFamily="18" charset="0"/>
                <a:cs typeface="Arial" pitchFamily="34" charset="0"/>
              </a:rPr>
              <a:t> </a:t>
            </a:r>
            <a:endParaRPr lang="en-US" dirty="0"/>
          </a:p>
        </p:txBody>
      </p:sp>
    </p:spTree>
    <p:extLst>
      <p:ext uri="{BB962C8B-B14F-4D97-AF65-F5344CB8AC3E}">
        <p14:creationId xmlns:p14="http://schemas.microsoft.com/office/powerpoint/2010/main" val="3695689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7BF559-75D5-4FC4-B454-79005B1907B2}" type="slidenum">
              <a:rPr lang="en-US" altLang="bg-BG"/>
              <a:pPr/>
              <a:t>7</a:t>
            </a:fld>
            <a:endParaRPr lang="en-US" altLang="bg-BG"/>
          </a:p>
        </p:txBody>
      </p:sp>
      <p:sp>
        <p:nvSpPr>
          <p:cNvPr id="17410" name="Rectangle 2"/>
          <p:cNvSpPr>
            <a:spLocks noGrp="1" noChangeArrowheads="1"/>
          </p:cNvSpPr>
          <p:nvPr>
            <p:ph type="title"/>
          </p:nvPr>
        </p:nvSpPr>
        <p:spPr>
          <a:xfrm>
            <a:off x="457200" y="274638"/>
            <a:ext cx="8229600" cy="6178550"/>
          </a:xfrm>
        </p:spPr>
        <p:txBody>
          <a:bodyPr/>
          <a:lstStyle/>
          <a:p>
            <a:r>
              <a:rPr lang="bg-BG" altLang="bg-BG" sz="3200" b="1" dirty="0" smtClean="0">
                <a:solidFill>
                  <a:srgbClr val="C00000"/>
                </a:solidFill>
              </a:rPr>
              <a:t>2. Глобална </a:t>
            </a:r>
            <a:r>
              <a:rPr lang="bg-BG" altLang="bg-BG" sz="3200" b="1" dirty="0">
                <a:solidFill>
                  <a:srgbClr val="C00000"/>
                </a:solidFill>
              </a:rPr>
              <a:t>тежест на заразните заболявания</a:t>
            </a:r>
            <a:endParaRPr lang="en-US" altLang="bg-BG" sz="3200" b="1" dirty="0">
              <a:solidFill>
                <a:srgbClr val="C00000"/>
              </a:solidFill>
            </a:endParaRPr>
          </a:p>
        </p:txBody>
      </p:sp>
      <p:sp>
        <p:nvSpPr>
          <p:cNvPr id="2" name="Date Placeholder 1"/>
          <p:cNvSpPr>
            <a:spLocks noGrp="1"/>
          </p:cNvSpPr>
          <p:nvPr>
            <p:ph type="dt" sz="half" idx="10"/>
          </p:nvPr>
        </p:nvSpPr>
        <p:spPr/>
        <p:txBody>
          <a:bodyPr/>
          <a:lstStyle/>
          <a:p>
            <a:fld id="{CEDC16E9-79D1-4CCD-9CB4-7870E8A9DAFD}"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04D69D-760C-4F45-AB55-F9A2060104ED}" type="slidenum">
              <a:rPr lang="en-US" altLang="bg-BG"/>
              <a:pPr/>
              <a:t>8</a:t>
            </a:fld>
            <a:endParaRPr lang="en-US" altLang="bg-BG"/>
          </a:p>
        </p:txBody>
      </p:sp>
      <p:sp>
        <p:nvSpPr>
          <p:cNvPr id="18434" name="Rectangle 2"/>
          <p:cNvSpPr>
            <a:spLocks noGrp="1" noChangeArrowheads="1"/>
          </p:cNvSpPr>
          <p:nvPr>
            <p:ph type="title"/>
          </p:nvPr>
        </p:nvSpPr>
        <p:spPr>
          <a:xfrm>
            <a:off x="457200" y="274638"/>
            <a:ext cx="8229600" cy="6178550"/>
          </a:xfrm>
        </p:spPr>
        <p:txBody>
          <a:bodyPr/>
          <a:lstStyle/>
          <a:p>
            <a:pPr algn="l">
              <a:lnSpc>
                <a:spcPct val="110000"/>
              </a:lnSpc>
              <a:buFontTx/>
              <a:buChar char="-"/>
            </a:pPr>
            <a:r>
              <a:rPr lang="bg-BG" altLang="bg-BG" sz="3200" dirty="0" smtClean="0"/>
              <a:t> По </a:t>
            </a:r>
            <a:r>
              <a:rPr lang="bg-BG" altLang="bg-BG" sz="3200" dirty="0"/>
              <a:t>данни от </a:t>
            </a:r>
            <a:r>
              <a:rPr lang="bg-BG" altLang="bg-BG" sz="3200" dirty="0" err="1" smtClean="0"/>
              <a:t>GBD</a:t>
            </a:r>
            <a:r>
              <a:rPr lang="bg-BG" altLang="bg-BG" sz="3200" dirty="0" smtClean="0"/>
              <a:t> </a:t>
            </a:r>
            <a:r>
              <a:rPr lang="bg-BG" altLang="bg-BG" sz="3200" dirty="0"/>
              <a:t>2010, заразните заболявания, майчините и </a:t>
            </a:r>
            <a:r>
              <a:rPr lang="bg-BG" altLang="bg-BG" sz="3200" dirty="0" err="1"/>
              <a:t>неонаталните</a:t>
            </a:r>
            <a:r>
              <a:rPr lang="bg-BG" altLang="bg-BG" sz="3200" dirty="0"/>
              <a:t> причини и хранителните разстройства са причинили глобално 35% от </a:t>
            </a:r>
            <a:r>
              <a:rPr lang="bg-BG" altLang="bg-BG" sz="3200" dirty="0" err="1"/>
              <a:t>DALYs</a:t>
            </a:r>
            <a:r>
              <a:rPr lang="bg-BG" altLang="bg-BG" sz="3200" dirty="0"/>
              <a:t>. </a:t>
            </a:r>
            <a:br>
              <a:rPr lang="bg-BG" altLang="bg-BG" sz="3200" dirty="0"/>
            </a:br>
            <a:r>
              <a:rPr lang="bg-BG" altLang="bg-BG" sz="3200" dirty="0"/>
              <a:t>- Туберкулозата и маларията поотделно причиняват по 1.2 </a:t>
            </a:r>
            <a:r>
              <a:rPr lang="bg-BG" altLang="bg-BG" sz="3200" dirty="0" err="1"/>
              <a:t>умирания</a:t>
            </a:r>
            <a:r>
              <a:rPr lang="bg-BG" altLang="bg-BG" sz="3200" dirty="0"/>
              <a:t> годишно.</a:t>
            </a:r>
            <a:br>
              <a:rPr lang="bg-BG" altLang="bg-BG" sz="3200" dirty="0"/>
            </a:br>
            <a:r>
              <a:rPr lang="bg-BG" altLang="bg-BG" sz="3200" dirty="0"/>
              <a:t>- </a:t>
            </a:r>
            <a:r>
              <a:rPr lang="bg-BG" altLang="bg-BG" sz="3200" dirty="0" err="1"/>
              <a:t>ХИВ</a:t>
            </a:r>
            <a:r>
              <a:rPr lang="bg-BG" altLang="bg-BG" sz="3200" dirty="0"/>
              <a:t>/СПИН се нарежда на 5-то място сред причините за </a:t>
            </a:r>
            <a:r>
              <a:rPr lang="bg-BG" altLang="bg-BG" sz="3200" dirty="0" err="1"/>
              <a:t>DALYs</a:t>
            </a:r>
            <a:r>
              <a:rPr lang="bg-BG" altLang="bg-BG" sz="3200" dirty="0"/>
              <a:t>; </a:t>
            </a:r>
            <a:br>
              <a:rPr lang="bg-BG" altLang="bg-BG" sz="3200" dirty="0"/>
            </a:br>
            <a:r>
              <a:rPr lang="bg-BG" altLang="bg-BG" sz="3200" dirty="0"/>
              <a:t>- </a:t>
            </a:r>
            <a:r>
              <a:rPr lang="bg-BG" altLang="bg-BG" sz="3200" dirty="0" err="1"/>
              <a:t>Диарийните</a:t>
            </a:r>
            <a:r>
              <a:rPr lang="bg-BG" altLang="bg-BG" sz="3200" dirty="0"/>
              <a:t> заболявания – 4-то място; </a:t>
            </a:r>
            <a:br>
              <a:rPr lang="bg-BG" altLang="bg-BG" sz="3200" dirty="0"/>
            </a:br>
            <a:r>
              <a:rPr lang="bg-BG" altLang="bg-BG" sz="3200" dirty="0"/>
              <a:t>- Маларията – 7-мо място.</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508F773-738E-4D7B-AB41-0843D43AD253}"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B0ED4-9C03-4871-AF0B-6E9BBFDCE9FA}" type="slidenum">
              <a:rPr lang="en-US" altLang="bg-BG"/>
              <a:pPr/>
              <a:t>9</a:t>
            </a:fld>
            <a:endParaRPr lang="en-US" altLang="bg-BG"/>
          </a:p>
        </p:txBody>
      </p:sp>
      <p:sp>
        <p:nvSpPr>
          <p:cNvPr id="20482" name="Rectangle 2"/>
          <p:cNvSpPr>
            <a:spLocks noGrp="1" noChangeArrowheads="1"/>
          </p:cNvSpPr>
          <p:nvPr>
            <p:ph type="title"/>
          </p:nvPr>
        </p:nvSpPr>
        <p:spPr>
          <a:xfrm>
            <a:off x="457200" y="274638"/>
            <a:ext cx="8229600" cy="6178550"/>
          </a:xfrm>
        </p:spPr>
        <p:txBody>
          <a:bodyPr/>
          <a:lstStyle/>
          <a:p>
            <a:pPr algn="l"/>
            <a:r>
              <a:rPr lang="bg-BG" altLang="bg-BG" sz="3200" dirty="0"/>
              <a:t>Има известни различия в разпределението на водещите причини за </a:t>
            </a:r>
            <a:r>
              <a:rPr lang="bg-BG" altLang="bg-BG" sz="3200" dirty="0" err="1"/>
              <a:t>умирания</a:t>
            </a:r>
            <a:r>
              <a:rPr lang="bg-BG" altLang="bg-BG" sz="3200" dirty="0"/>
              <a:t> по пол в страните с нисък и среден доход.</a:t>
            </a:r>
            <a:br>
              <a:rPr lang="bg-BG" altLang="bg-BG" sz="3200" dirty="0"/>
            </a:br>
            <a:r>
              <a:rPr lang="bg-BG" altLang="bg-BG" sz="3200" dirty="0"/>
              <a:t>- Туберкулозата засяга повече мъжете. </a:t>
            </a:r>
            <a:br>
              <a:rPr lang="bg-BG" altLang="bg-BG" sz="3200" dirty="0"/>
            </a:br>
            <a:r>
              <a:rPr lang="bg-BG" altLang="bg-BG" sz="3200" dirty="0"/>
              <a:t>- </a:t>
            </a:r>
            <a:r>
              <a:rPr lang="bg-BG" altLang="bg-BG" sz="3200" dirty="0" err="1"/>
              <a:t>ХИВ</a:t>
            </a:r>
            <a:r>
              <a:rPr lang="bg-BG" altLang="bg-BG" sz="3200" dirty="0"/>
              <a:t>/СПИН се феминизира и понастоящем е по-важна причина за смърт при жените, отколкото при мъжете. </a:t>
            </a:r>
            <a:endParaRPr lang="en-US" altLang="bg-BG" sz="3200" dirty="0"/>
          </a:p>
        </p:txBody>
      </p:sp>
      <p:sp>
        <p:nvSpPr>
          <p:cNvPr id="2" name="Date Placeholder 1"/>
          <p:cNvSpPr>
            <a:spLocks noGrp="1"/>
          </p:cNvSpPr>
          <p:nvPr>
            <p:ph type="dt" sz="half" idx="10"/>
          </p:nvPr>
        </p:nvSpPr>
        <p:spPr/>
        <p:txBody>
          <a:bodyPr/>
          <a:lstStyle/>
          <a:p>
            <a:fld id="{AA4E183C-2533-4571-82BE-1EC93C902C71}" type="datetime1">
              <a:rPr lang="bg-BG" altLang="bg-BG" smtClean="0"/>
              <a:t>27.9.2017 г.</a:t>
            </a:fld>
            <a:endParaRPr lang="en-US" altLang="bg-BG"/>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2386</Words>
  <Application>Microsoft Office PowerPoint</Application>
  <PresentationFormat>On-screen Show (4:3)</PresentationFormat>
  <Paragraphs>296</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Презентация 13  към глава 13  ГЛОБАЛНИ ПРОБЛЕМИ НА ЗАРАЗНИТЕ ЗАБОЛЯВАНИЯ  </vt:lpstr>
      <vt:lpstr>1. Значимост на заразните заболявания</vt:lpstr>
      <vt:lpstr>Заразните заболявания са изключително важни за глобалната тежест на заболяванията:  = те причиняват около 40% от тежестта на заболяванията в страните с нисък и среден доход, особено в Африка и Южна Азия;  = засягат в по-голяма степен бедните слоеве на населението; </vt:lpstr>
      <vt:lpstr>= имат огромни икономически последици, тъй като появата на нови и завръщането на стари заразни заболявания причинява милиарди долари загуби на индивидите, общностите и страните;  = задържат физическото и психическо развитие на кърмачетата и малките деца и намаляват техните бъдещи икономически перспективи;   = оказват значително влияние върху продуктивността на възрастното население; </vt:lpstr>
      <vt:lpstr>= преките и непреки разходи за лечение често съставляват значителен дял от дохода на лицата и семействата, довеждайки ги до крайна бедност;  = високата заболяемост и смъртност от тези заболявания забавя икономическото развитие на страните;  = голяма част от тежестта на заразните заболявания може да бъде избегната през имунопрофилактика и лечение; </vt:lpstr>
      <vt:lpstr>= използването на безопасна питейна вода може да намали тежестта на диарийните заболявания и на някои паразитни заболявания;  =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vt:lpstr>
      <vt:lpstr>2. Глобална тежест на заразните заболявания</vt:lpstr>
      <vt:lpstr> По данни от GBD 2010, заразните заболявания, майчините и неонаталните причини и хранителните разстройства са причинили глобално 35% от DALYs.  - Туберкулозата и маларията поотделно причиняват по 1.2 умирания годишно. - ХИВ/СПИН се нарежда на 5-то място сред причините за DALYs;  - Диарийните заболявания – 4-то място;  - Маларията – 7-мо място. </vt:lpstr>
      <vt:lpstr>Има известни различия в разпределението на водещите причини за умирания по пол в страните с нисък и среден доход. - Туберкулозата засяга повече мъжете.  - ХИВ/СПИН се феминизира и понастоящем е по-важна причина за смърт при жените, отколкото при мъжете. </vt:lpstr>
      <vt:lpstr>3. Глобална тежест и тенденции на ХИВ/СПИН </vt:lpstr>
      <vt:lpstr>PowerPoint Presentation</vt:lpstr>
      <vt:lpstr>PowerPoint Presentation</vt:lpstr>
      <vt:lpstr>На слайд 12 ясно се вижда добре очертаващата се след 2000 г. тенденция за намаляване на общия брой на новозаразените лица (заболяемостта – синята линия) и низходящата тенденция на смъртността от ХИВ/СПИН (червената линия) след 2005 г., което дава надежда за съществени промени и постигане на обратно развитие в пандемията от ХИВ/СПИН. Същите тенденции са изобразени и на слайдове 14 и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От началото на епидемията СЗО провежда глобална стратегия срещу ХИВ/СПИН. Като участник и спонсор на Общата програма на ООН срещу СПИН (UNAIDS), СЗО насочва усилията си към приоритетните области на лечение и грижи за заразените с ХИВ, с ХИВ и туберкулоза едновременно и координира действията си с УНИЦЕФ по отношение на елиминирането на трансмисията на ХИВ от майките към децата. </vt:lpstr>
      <vt:lpstr>10 факта на СЗО за ХИВ/СПИН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Глобална тежест и тенденции на туберкулозата</vt:lpstr>
      <vt:lpstr>Туберкулозата е вторият след ХИВ/СПИН най-голям убиец в глобален мащаб, дължаща се на единичен инфекциозен агент.   Туберкулозата е една от 10-те водещи причини за умирания в света през 2015 г., заедно с ХИВ и маларията.  През 2015 г. един милион деца са заболели от тубeркулоза и 210000 деца (вкл. 40000 с ХИВ) са умрели.  </vt:lpstr>
      <vt:lpstr>От 1995 г, СЗО прилага две основни стратегии за борба с туберкулозата (ТБ):   - DOTS стратегията (Кратък курс директно наблюдавано лечение) и   - Stop TB стратегията, с които над 51 мил. души са лекувани успешно и е спасен животът на 20 милиона души.</vt:lpstr>
      <vt:lpstr>За 20 години новите случаи на заболявания от туберкулоза и смъртността са намалели във всички региони, особено през последното десетилетие.  Снижението на болестността  глобално само за периода 2000-2015 г. е 22%. Най-голямо снижение на смъртността от туберкулоза е постигнато в Източното Средиземноморие и Европейския регион на СЗО – съответно 6.5% и 6,2% годишно, а най-слабо е снижението в Африканския регион – едва 2,2% годишно. </vt:lpstr>
      <vt:lpstr>През 2015 г. 30 страни имат най-висока тежест на туберкулозата и отговарят за 87% от всички случаи на туберкулоза в света – 61% от случаите са в Азия и 26% - в Африка.  В резултат на успешно лечение са спасени 49 милиона души, но все още съществуват диагностични и лечебни пропуски. През 2015 г. от 10,4 милиона нови случаи (по оценъчни данни) само 6,1 милиона са разкрити и регистрирани.</vt:lpstr>
      <vt:lpstr>През 2015 г. 30 страни имат най-висока тежест на туберкулозата и отговарят за 87% от всички случаи на туберкулоза в света – 61% от случаите са в Азия и 26% - в Африка.  Важен проблем представлява мултирезистентната туберкулоза, с която са свързани 480000 случаи през 2015 г.  </vt:lpstr>
      <vt:lpstr>Туберкулоза и ХИВ. Най-малко една трета от лицата с ХИВ в света са заразени и с туберкулоза, макар и неразвили още активна форма на ТБ. Такива лица имат 26-31 пъти по-висок риск да заболеят от ТБ в сравнение с лицата без ХИВ. ХИВ и ТБ формират летална комбинация, като всяко от двете заболявания ускорява развитието на другото заболяване. Почти 25% от умиранията сред лицата с ХИВ се дължат на ТБ.  </vt:lpstr>
      <vt:lpstr>СЗО препоръчва 12-компонентен подход към интегрирани ТВ-ХИВ услуги, включващ мерки за превенция и лечение на инфекцията и заболяването до намаляване на умиранията. </vt:lpstr>
      <vt:lpstr>Един от сериозните проблеми е развитието на множествена лекарствена резистентност при туберкулозата, която в последните години нараства във всички страни. Основни причини за това са неправилното лечение, неподходящо използване на противотуберкулозни лекарствени средства или използване на некачествени лекарствени продукти. </vt:lpstr>
      <vt:lpstr>Последните данни от Доклада за туберкулозата в света 2016 г.  обаче са силно тревожни (слайдове 37-42):  </vt:lpstr>
      <vt:lpstr>- 10,4 милиона заболели (28000 на ден);  - 1,8 милиона умирания, вкл. 400000 умирания от ХИВ-ТБ (над 4900 на ден);  - 66% от всички случаи на ТБ са съсредоточени в 6 страни –Индия, Индонезия, Китай, Нигерия, Пакистан и Южна Африка.  - 3 милиона са били спасени с лечение чрез 2015 г.</vt:lpstr>
      <vt:lpstr>PowerPoint Presentation</vt:lpstr>
      <vt:lpstr>Достъп до лечение - 6,1 милиона са имали достъп до качествена помощ; - 4,3 милиона не са получили лечение.  Лекарствена резистентност  - Само 1 от 5 нуждаещи се от лечение за мултирезистентна ТБ са получили такова; - Само половината от започналите лечение за мултирезистентна ТБ са били излекувани.</vt:lpstr>
      <vt:lpstr>PowerPoint Presentation</vt:lpstr>
      <vt:lpstr>Глобалните цели към 2030 г. за ликвидиране на епидемията от ТБ  - 90% снижение на умиранията от ТБ;  - 80% снижение на заболяемостта от ТБ.  Нужни са около 10 милиарда за прилагане на съществуващите интервенции срещу туберкулозата и за изследователска работа, но има недостиг има от близо 3 милиарда.</vt:lpstr>
      <vt:lpstr>PowerPoint Presentation</vt:lpstr>
      <vt:lpstr>5. Глобална тежест и тенденции на маларията  </vt:lpstr>
      <vt:lpstr>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vt:lpstr>
      <vt:lpstr>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Страните 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vt:lpstr>
      <vt:lpstr>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 </vt:lpstr>
      <vt:lpstr>PowerPoint Presentation</vt:lpstr>
      <vt:lpstr>PowerPoint Presentation</vt:lpstr>
      <vt:lpstr>В съответствие с резолюцията на Световната здравна асамблея и Стратегията за ликвидиране на маларията (Roll Back Malaria), 50 страни са на път да намалят заболяемостта от малария с 75% към 2015 г., но тези страни отговарят само за 3% (7 милиона) от общия оценъчен брой случаи на малария в света.</vt:lpstr>
      <vt:lpstr>Специфични рискови групи за заболяване от малария са: малките деца в райони с постоянно предаване на инфекцията; неимунизирани и полуимунизирани бременни жени в области с висока  честота на трансмисия на инфекцията – 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ХИВ към новородените от тях деца; лица с ХИВ/СПИН; пътуващи лица от неендемични райони; имигранти от неендемични райони и техните деца.</vt:lpstr>
      <vt:lpstr>Единствената интервенция, която може да намали предаването на малария на ниво на общността е контролът върху преносителите (комарите). Две форми на контрол са доказали своята ефективност: използване на защитни мрежи против комари и използване на инсектициди вътре в помещенията. СЗО препоръчва обхващане на всички рискови групи лица в болшинството рискови области с предоставяне на безплатни защитни мрежи. </vt:lpstr>
      <vt:lpstr>СЗО е съосновател и домакин на програмата Roll Back Malaria, която представлява глобална рамка за прилагане на координирани действия против маларията, стартирала през 1995 г. 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vt:lpstr>
      <vt:lpstr>Интересът към програмата е възобновен чрез приемането на Global Technical Strategy for Malaria 2016–2030 по време на Световната здравна асамблея през м.май 2015 г.</vt:lpstr>
      <vt:lpstr>PowerPoint Presentation</vt:lpstr>
      <vt:lpstr>Стратегията поставя амбициозни, но достижими цели за 2030 г. с междинни цели за проследяване на напредъка, които за 2020 г. включват:  - Намаляване на случаите на малария поне с 40%;  - Намаляване на смъртността от малария поне с 40%;   - Елиминиране на маларията в поне 10 страни;  - Предотвратяване на възвръщането на маларията във всички страни, които вече са я елиминирали. </vt:lpstr>
      <vt:lpstr>PowerPoint Presentation</vt:lpstr>
    </vt:vector>
  </TitlesOfParts>
  <Company>MU Pleven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ГЛОБАЛНИ ПРОБЛЕМИ НА ЗАРАЗНИТЕ ЗАБОЛЯВАНИЯ</dc:title>
  <dc:creator>G. Grancharova</dc:creator>
  <cp:lastModifiedBy>User</cp:lastModifiedBy>
  <cp:revision>69</cp:revision>
  <dcterms:created xsi:type="dcterms:W3CDTF">2013-12-09T16:20:58Z</dcterms:created>
  <dcterms:modified xsi:type="dcterms:W3CDTF">2017-09-27T12:07:24Z</dcterms:modified>
</cp:coreProperties>
</file>