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6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6" r:id="rId26"/>
    <p:sldId id="288" r:id="rId27"/>
    <p:sldId id="356" r:id="rId28"/>
    <p:sldId id="291" r:id="rId29"/>
    <p:sldId id="293" r:id="rId30"/>
    <p:sldId id="296" r:id="rId31"/>
    <p:sldId id="357" r:id="rId32"/>
    <p:sldId id="297" r:id="rId33"/>
    <p:sldId id="298" r:id="rId34"/>
    <p:sldId id="299" r:id="rId35"/>
    <p:sldId id="300" r:id="rId36"/>
    <p:sldId id="304" r:id="rId37"/>
    <p:sldId id="306" r:id="rId38"/>
    <p:sldId id="308" r:id="rId39"/>
    <p:sldId id="309" r:id="rId40"/>
    <p:sldId id="310" r:id="rId41"/>
    <p:sldId id="358" r:id="rId42"/>
    <p:sldId id="313" r:id="rId43"/>
    <p:sldId id="315" r:id="rId44"/>
    <p:sldId id="317" r:id="rId45"/>
    <p:sldId id="318" r:id="rId46"/>
    <p:sldId id="319" r:id="rId47"/>
    <p:sldId id="321" r:id="rId48"/>
    <p:sldId id="322" r:id="rId49"/>
    <p:sldId id="323" r:id="rId50"/>
    <p:sldId id="324" r:id="rId51"/>
    <p:sldId id="325" r:id="rId52"/>
    <p:sldId id="326" r:id="rId53"/>
    <p:sldId id="327" r:id="rId54"/>
    <p:sldId id="328" r:id="rId55"/>
    <p:sldId id="329" r:id="rId56"/>
    <p:sldId id="330" r:id="rId57"/>
    <p:sldId id="331" r:id="rId58"/>
    <p:sldId id="332" r:id="rId59"/>
    <p:sldId id="333" r:id="rId60"/>
    <p:sldId id="334" r:id="rId61"/>
    <p:sldId id="335" r:id="rId62"/>
    <p:sldId id="336" r:id="rId63"/>
    <p:sldId id="337" r:id="rId64"/>
    <p:sldId id="338" r:id="rId65"/>
    <p:sldId id="339" r:id="rId66"/>
    <p:sldId id="367" r:id="rId67"/>
    <p:sldId id="341" r:id="rId68"/>
    <p:sldId id="343" r:id="rId69"/>
    <p:sldId id="344" r:id="rId70"/>
    <p:sldId id="345" r:id="rId71"/>
    <p:sldId id="347" r:id="rId72"/>
    <p:sldId id="348" r:id="rId73"/>
    <p:sldId id="349" r:id="rId74"/>
    <p:sldId id="350" r:id="rId75"/>
    <p:sldId id="351" r:id="rId7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672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bg-BG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bg-BG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text styles</a:t>
            </a:r>
          </a:p>
          <a:p>
            <a:pPr lvl="1"/>
            <a:r>
              <a:rPr lang="en-US" altLang="bg-BG" smtClean="0"/>
              <a:t>Second level</a:t>
            </a:r>
          </a:p>
          <a:p>
            <a:pPr lvl="2"/>
            <a:r>
              <a:rPr lang="en-US" altLang="bg-BG" smtClean="0"/>
              <a:t>Third level</a:t>
            </a:r>
          </a:p>
          <a:p>
            <a:pPr lvl="3"/>
            <a:r>
              <a:rPr lang="en-US" altLang="bg-BG" smtClean="0"/>
              <a:t>Fourth level</a:t>
            </a:r>
          </a:p>
          <a:p>
            <a:pPr lvl="4"/>
            <a:r>
              <a:rPr lang="en-US" altLang="bg-BG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bg-BG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641A479-CB75-4725-98D9-DA452B255BEB}" type="slidenum">
              <a:rPr lang="en-US" altLang="bg-BG"/>
              <a:pPr/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26144741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15A753-607C-4116-9019-7C56834BA71D}" type="datetime1">
              <a:rPr lang="bg-BG" altLang="bg-BG" smtClean="0"/>
              <a:t>27.9.2017 г.</a:t>
            </a:fld>
            <a:endParaRPr lang="en-US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2B1B7C-8336-493F-9FCF-7910FFE61822}" type="slidenum">
              <a:rPr lang="en-US" altLang="bg-BG"/>
              <a:pPr/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2730497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C58D75-A2CC-4DE5-89F9-BA76DE8CC596}" type="datetime1">
              <a:rPr lang="bg-BG" altLang="bg-BG" smtClean="0"/>
              <a:t>27.9.2017 г.</a:t>
            </a:fld>
            <a:endParaRPr lang="en-US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CC331E-C6C4-499C-AED8-6EB53E66DD8C}" type="slidenum">
              <a:rPr lang="en-US" altLang="bg-BG"/>
              <a:pPr/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3770693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B18194-17BA-40CA-BE68-BD04D8E9AC08}" type="datetime1">
              <a:rPr lang="bg-BG" altLang="bg-BG" smtClean="0"/>
              <a:t>27.9.2017 г.</a:t>
            </a:fld>
            <a:endParaRPr lang="en-US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695F84-9A3F-45DB-822F-593F37FA0305}" type="slidenum">
              <a:rPr lang="en-US" altLang="bg-BG"/>
              <a:pPr/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2779346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38DE56-D034-44CE-B262-B773B830DC86}" type="datetime1">
              <a:rPr lang="bg-BG" altLang="bg-BG" smtClean="0"/>
              <a:t>27.9.2017 г.</a:t>
            </a:fld>
            <a:endParaRPr lang="en-US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3BEFBF-4C71-494B-8880-0A41BD91353C}" type="slidenum">
              <a:rPr lang="en-US" altLang="bg-BG"/>
              <a:pPr/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2810793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774668-C5CD-404E-93BB-E7FDCB862249}" type="datetime1">
              <a:rPr lang="bg-BG" altLang="bg-BG" smtClean="0"/>
              <a:t>27.9.2017 г.</a:t>
            </a:fld>
            <a:endParaRPr lang="en-US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9FE779-CF9C-44FD-B998-328C58A9237F}" type="slidenum">
              <a:rPr lang="en-US" altLang="bg-BG"/>
              <a:pPr/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2465840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B6E85D-CE1A-4381-A495-06AD14ABF3A2}" type="datetime1">
              <a:rPr lang="bg-BG" altLang="bg-BG" smtClean="0"/>
              <a:t>27.9.2017 г.</a:t>
            </a:fld>
            <a:endParaRPr lang="en-US" alt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A17C65-B98F-4BFA-AE53-BB62821E71E6}" type="slidenum">
              <a:rPr lang="en-US" altLang="bg-BG"/>
              <a:pPr/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961201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563429E-473D-46AA-B4A9-BDA8B369C005}" type="datetime1">
              <a:rPr lang="bg-BG" altLang="bg-BG" smtClean="0"/>
              <a:t>27.9.2017 г.</a:t>
            </a:fld>
            <a:endParaRPr lang="en-US" alt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0987B0-859A-43E6-BF3A-2AC7A7A0452C}" type="slidenum">
              <a:rPr lang="en-US" altLang="bg-BG"/>
              <a:pPr/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2048155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2155AF-3018-4EE2-B7BF-4A6E6426E04C}" type="datetime1">
              <a:rPr lang="bg-BG" altLang="bg-BG" smtClean="0"/>
              <a:t>27.9.2017 г.</a:t>
            </a:fld>
            <a:endParaRPr lang="en-US" alt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CFB941-5056-4AB6-AE83-BABB6D167A7C}" type="slidenum">
              <a:rPr lang="en-US" altLang="bg-BG"/>
              <a:pPr/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1328894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44A863-52F2-4981-8435-9634401EA2F8}" type="datetime1">
              <a:rPr lang="bg-BG" altLang="bg-BG" smtClean="0"/>
              <a:t>27.9.2017 г.</a:t>
            </a:fld>
            <a:endParaRPr lang="en-US" alt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42DBB7-7113-4E42-979C-A26BE6E6E9A6}" type="slidenum">
              <a:rPr lang="en-US" altLang="bg-BG"/>
              <a:pPr/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2633379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4F1407-14F0-4E8E-BCF9-31919DD5D101}" type="datetime1">
              <a:rPr lang="bg-BG" altLang="bg-BG" smtClean="0"/>
              <a:t>27.9.2017 г.</a:t>
            </a:fld>
            <a:endParaRPr lang="en-US" alt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78AE20-6319-468C-8407-0ABA6882B367}" type="slidenum">
              <a:rPr lang="en-US" altLang="bg-BG"/>
              <a:pPr/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4267107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7FA895-0AAF-4EB3-B61A-A87A25B62D09}" type="datetime1">
              <a:rPr lang="bg-BG" altLang="bg-BG" smtClean="0"/>
              <a:t>27.9.2017 г.</a:t>
            </a:fld>
            <a:endParaRPr lang="en-US" alt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84CCA2-4368-49BE-8EDE-AD79FE126FCF}" type="slidenum">
              <a:rPr lang="en-US" altLang="bg-BG"/>
              <a:pPr/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331173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text styles</a:t>
            </a:r>
          </a:p>
          <a:p>
            <a:pPr lvl="1"/>
            <a:r>
              <a:rPr lang="en-US" altLang="bg-BG" smtClean="0"/>
              <a:t>Second level</a:t>
            </a:r>
          </a:p>
          <a:p>
            <a:pPr lvl="2"/>
            <a:r>
              <a:rPr lang="en-US" altLang="bg-BG" smtClean="0"/>
              <a:t>Third level</a:t>
            </a:r>
          </a:p>
          <a:p>
            <a:pPr lvl="3"/>
            <a:r>
              <a:rPr lang="en-US" altLang="bg-BG" smtClean="0"/>
              <a:t>Fourth level</a:t>
            </a:r>
          </a:p>
          <a:p>
            <a:pPr lvl="4"/>
            <a:r>
              <a:rPr lang="en-US" altLang="bg-BG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95CEE494-B8DB-4BDA-9D03-986EF0C992C9}" type="datetime1">
              <a:rPr lang="bg-BG" altLang="bg-BG" smtClean="0"/>
              <a:t>27.9.2017 г.</a:t>
            </a:fld>
            <a:endParaRPr lang="en-US" altLang="bg-BG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bg-BG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A7A1ED1-4408-45E5-B9E3-04105998D752}" type="slidenum">
              <a:rPr lang="en-US" altLang="bg-BG"/>
              <a:pPr/>
              <a:t>‹#›</a:t>
            </a:fld>
            <a:endParaRPr lang="en-US" alt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EEA86-BA86-4D17-B065-9E6D8C612ECB}" type="slidenum">
              <a:rPr lang="en-US" altLang="bg-BG"/>
              <a:pPr/>
              <a:t>1</a:t>
            </a:fld>
            <a:endParaRPr lang="en-US" altLang="bg-BG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530626"/>
          </a:xfrm>
        </p:spPr>
        <p:txBody>
          <a:bodyPr/>
          <a:lstStyle/>
          <a:p>
            <a:r>
              <a:rPr lang="en-US" altLang="bg-BG" b="1" dirty="0" smtClean="0">
                <a:solidFill>
                  <a:srgbClr val="C00000"/>
                </a:solidFill>
              </a:rPr>
              <a:t/>
            </a:r>
            <a:br>
              <a:rPr lang="en-US" altLang="bg-BG" b="1" dirty="0" smtClean="0">
                <a:solidFill>
                  <a:srgbClr val="C00000"/>
                </a:solidFill>
              </a:rPr>
            </a:br>
            <a:r>
              <a:rPr lang="bg-BG" altLang="bg-BG" b="1" dirty="0" smtClean="0">
                <a:solidFill>
                  <a:srgbClr val="0070C0"/>
                </a:solidFill>
              </a:rPr>
              <a:t>Презентация 14</a:t>
            </a:r>
            <a:br>
              <a:rPr lang="bg-BG" altLang="bg-BG" b="1" dirty="0" smtClean="0">
                <a:solidFill>
                  <a:srgbClr val="0070C0"/>
                </a:solidFill>
              </a:rPr>
            </a:br>
            <a:r>
              <a:rPr lang="bg-BG" altLang="bg-BG" b="1" dirty="0" smtClean="0">
                <a:solidFill>
                  <a:srgbClr val="0070C0"/>
                </a:solidFill>
              </a:rPr>
              <a:t>към глава 14</a:t>
            </a:r>
            <a:r>
              <a:rPr lang="bg-BG" altLang="bg-BG" b="1" dirty="0" smtClean="0">
                <a:solidFill>
                  <a:srgbClr val="0070C0"/>
                </a:solidFill>
              </a:rPr>
              <a:t/>
            </a:r>
            <a:br>
              <a:rPr lang="bg-BG" altLang="bg-BG" b="1" dirty="0" smtClean="0">
                <a:solidFill>
                  <a:srgbClr val="0070C0"/>
                </a:solidFill>
              </a:rPr>
            </a:br>
            <a:r>
              <a:rPr lang="bg-BG" altLang="bg-BG" b="1" dirty="0" smtClean="0">
                <a:solidFill>
                  <a:srgbClr val="C00000"/>
                </a:solidFill>
              </a:rPr>
              <a:t> </a:t>
            </a:r>
            <a:br>
              <a:rPr lang="bg-BG" altLang="bg-BG" b="1" dirty="0" smtClean="0">
                <a:solidFill>
                  <a:srgbClr val="C00000"/>
                </a:solidFill>
              </a:rPr>
            </a:br>
            <a:r>
              <a:rPr lang="bg-BG" altLang="bg-BG" b="1" dirty="0" smtClean="0">
                <a:solidFill>
                  <a:srgbClr val="C00000"/>
                </a:solidFill>
              </a:rPr>
              <a:t>ГЛОБАЛНИ </a:t>
            </a:r>
            <a:r>
              <a:rPr lang="bg-BG" altLang="bg-BG" b="1" dirty="0">
                <a:solidFill>
                  <a:srgbClr val="C00000"/>
                </a:solidFill>
              </a:rPr>
              <a:t>ТЕНДЕНЦИИ НА ХРОНИЧНИТЕ НЕИНФЕКЦИОЗНИ ЗАБОЛЯВАНИЯ</a:t>
            </a:r>
            <a:r>
              <a:rPr lang="en-US" altLang="bg-BG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6368-B419-4A91-B20B-731366A238B7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13750-C986-4F5A-9630-57E52A15309C}" type="slidenum">
              <a:rPr lang="en-US" altLang="bg-BG"/>
              <a:pPr/>
              <a:t>10</a:t>
            </a:fld>
            <a:endParaRPr lang="en-US" altLang="bg-BG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/>
            <a:r>
              <a:rPr lang="bg-BG" altLang="bg-BG" sz="2800" dirty="0" smtClean="0"/>
              <a:t>= По </a:t>
            </a:r>
            <a:r>
              <a:rPr lang="bg-BG" altLang="bg-BG" sz="2800" dirty="0"/>
              <a:t>данни на СЗО </a:t>
            </a:r>
            <a:r>
              <a:rPr lang="bg-BG" altLang="bg-BG" sz="2800" dirty="0" err="1">
                <a:solidFill>
                  <a:srgbClr val="C00000"/>
                </a:solidFill>
              </a:rPr>
              <a:t>ХНЗ</a:t>
            </a:r>
            <a:r>
              <a:rPr lang="bg-BG" altLang="bg-BG" sz="2800" dirty="0">
                <a:solidFill>
                  <a:srgbClr val="C00000"/>
                </a:solidFill>
              </a:rPr>
              <a:t> убиват 38 милиона души годишно. </a:t>
            </a:r>
            <a:r>
              <a:rPr lang="bg-BG" altLang="bg-BG" sz="2800" dirty="0"/>
              <a:t/>
            </a:r>
            <a:br>
              <a:rPr lang="bg-BG" altLang="bg-BG" sz="2800" dirty="0"/>
            </a:br>
            <a:r>
              <a:rPr lang="bg-BG" altLang="bg-BG" sz="2800" dirty="0" smtClean="0"/>
              <a:t>= </a:t>
            </a:r>
            <a:r>
              <a:rPr lang="bg-BG" altLang="bg-BG" sz="2800" dirty="0"/>
              <a:t>Годишно от сърдечно-съдови заболявания умират 17.5 </a:t>
            </a:r>
            <a:r>
              <a:rPr lang="bg-BG" altLang="bg-BG" sz="2800" dirty="0" err="1"/>
              <a:t>млн</a:t>
            </a:r>
            <a:r>
              <a:rPr lang="bg-BG" altLang="bg-BG" sz="2800" dirty="0"/>
              <a:t>, </a:t>
            </a:r>
            <a:r>
              <a:rPr lang="bg-BG" altLang="bg-BG" sz="2800" dirty="0" smtClean="0"/>
              <a:t>от </a:t>
            </a:r>
            <a:r>
              <a:rPr lang="bg-BG" altLang="bg-BG" sz="2800" dirty="0"/>
              <a:t>ракови заболявания - 8,2 </a:t>
            </a:r>
            <a:r>
              <a:rPr lang="bg-BG" altLang="bg-BG" sz="2800" dirty="0" err="1"/>
              <a:t>млн</a:t>
            </a:r>
            <a:r>
              <a:rPr lang="bg-BG" altLang="bg-BG" sz="2800" dirty="0"/>
              <a:t>, </a:t>
            </a:r>
            <a:r>
              <a:rPr lang="bg-BG" altLang="bg-BG" sz="2800" dirty="0" smtClean="0"/>
              <a:t>от </a:t>
            </a:r>
            <a:r>
              <a:rPr lang="bg-BG" altLang="bg-BG" sz="2800" dirty="0"/>
              <a:t>болести на дихателната система - 4 </a:t>
            </a:r>
            <a:r>
              <a:rPr lang="bg-BG" altLang="bg-BG" sz="2800" dirty="0" err="1" smtClean="0"/>
              <a:t>млн</a:t>
            </a:r>
            <a:r>
              <a:rPr lang="bg-BG" altLang="bg-BG" sz="2800" dirty="0" smtClean="0"/>
              <a:t> и от </a:t>
            </a:r>
            <a:r>
              <a:rPr lang="bg-BG" altLang="bg-BG" sz="2800" dirty="0"/>
              <a:t>диабет - 1.5 млн. </a:t>
            </a:r>
            <a:r>
              <a:rPr lang="bg-BG" altLang="bg-BG" sz="2800" dirty="0" smtClean="0"/>
              <a:t/>
            </a:r>
            <a:br>
              <a:rPr lang="bg-BG" altLang="bg-BG" sz="2800" dirty="0" smtClean="0"/>
            </a:br>
            <a:r>
              <a:rPr lang="bg-BG" altLang="bg-BG" sz="2800" dirty="0" smtClean="0"/>
              <a:t>= </a:t>
            </a:r>
            <a:r>
              <a:rPr lang="bg-BG" altLang="bg-BG" sz="2800" dirty="0" smtClean="0">
                <a:solidFill>
                  <a:srgbClr val="C00000"/>
                </a:solidFill>
              </a:rPr>
              <a:t>Общо тези </a:t>
            </a:r>
            <a:r>
              <a:rPr lang="bg-BG" altLang="bg-BG" sz="2800" dirty="0">
                <a:solidFill>
                  <a:srgbClr val="C00000"/>
                </a:solidFill>
              </a:rPr>
              <a:t>4 групи заболявания допринасят за </a:t>
            </a:r>
            <a:r>
              <a:rPr lang="bg-BG" altLang="bg-BG" sz="2800" dirty="0" smtClean="0">
                <a:solidFill>
                  <a:srgbClr val="C00000"/>
                </a:solidFill>
              </a:rPr>
              <a:t>82% </a:t>
            </a:r>
            <a:r>
              <a:rPr lang="bg-BG" altLang="bg-BG" sz="2800" dirty="0">
                <a:solidFill>
                  <a:srgbClr val="C00000"/>
                </a:solidFill>
              </a:rPr>
              <a:t>от всички </a:t>
            </a:r>
            <a:r>
              <a:rPr lang="bg-BG" altLang="bg-BG" sz="2800" dirty="0" err="1">
                <a:solidFill>
                  <a:srgbClr val="C00000"/>
                </a:solidFill>
              </a:rPr>
              <a:t>умирания</a:t>
            </a:r>
            <a:r>
              <a:rPr lang="bg-BG" altLang="bg-BG" sz="2800" dirty="0">
                <a:solidFill>
                  <a:srgbClr val="C00000"/>
                </a:solidFill>
              </a:rPr>
              <a:t> от </a:t>
            </a:r>
            <a:r>
              <a:rPr lang="bg-BG" altLang="bg-BG" sz="2800" dirty="0" err="1" smtClean="0">
                <a:solidFill>
                  <a:srgbClr val="C00000"/>
                </a:solidFill>
              </a:rPr>
              <a:t>ХНЗ</a:t>
            </a:r>
            <a:r>
              <a:rPr lang="bg-BG" altLang="bg-BG" sz="2800" dirty="0" smtClean="0">
                <a:solidFill>
                  <a:srgbClr val="C00000"/>
                </a:solidFill>
              </a:rPr>
              <a:t>.</a:t>
            </a:r>
            <a:br>
              <a:rPr lang="bg-BG" altLang="bg-BG" sz="2800" dirty="0" smtClean="0">
                <a:solidFill>
                  <a:srgbClr val="C00000"/>
                </a:solidFill>
              </a:rPr>
            </a:br>
            <a:r>
              <a:rPr lang="bg-BG" altLang="bg-BG" sz="2800" dirty="0" smtClean="0">
                <a:solidFill>
                  <a:srgbClr val="C00000"/>
                </a:solidFill>
              </a:rPr>
              <a:t>=</a:t>
            </a:r>
            <a:endParaRPr lang="bg-BG" altLang="bg-BG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C83D8-E92F-4A07-B5AF-FB2A5ADD021C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1217A-FFB3-4FBE-8CB9-9CA9B35B36AD}" type="slidenum">
              <a:rPr lang="en-US" altLang="bg-BG"/>
              <a:pPr/>
              <a:t>11</a:t>
            </a:fld>
            <a:endParaRPr lang="en-US" altLang="bg-BG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r>
              <a:rPr lang="bg-BG" altLang="bg-BG" dirty="0"/>
              <a:t>По данни на </a:t>
            </a:r>
            <a:r>
              <a:rPr lang="bg-BG" altLang="bg-BG" dirty="0" err="1"/>
              <a:t>GBD</a:t>
            </a:r>
            <a:r>
              <a:rPr lang="bg-BG" altLang="bg-BG" dirty="0"/>
              <a:t> 2010, делът на </a:t>
            </a:r>
            <a:r>
              <a:rPr lang="bg-BG" altLang="bg-BG" dirty="0" err="1"/>
              <a:t>ХНЗ</a:t>
            </a:r>
            <a:r>
              <a:rPr lang="bg-BG" altLang="bg-BG" dirty="0"/>
              <a:t> от </a:t>
            </a:r>
            <a:r>
              <a:rPr lang="bg-BG" altLang="bg-BG" dirty="0" err="1"/>
              <a:t>DALYs</a:t>
            </a:r>
            <a:r>
              <a:rPr lang="bg-BG" altLang="bg-BG" dirty="0"/>
              <a:t> е нараснал от 43% през 1990 г. на 54% за 2010 г.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1599-2E7F-44D5-AD18-5ECF5AE573FE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BA559-3C51-43D1-A8FE-37DCAFE1B8C5}" type="slidenum">
              <a:rPr lang="en-US" altLang="bg-BG"/>
              <a:pPr/>
              <a:t>12</a:t>
            </a:fld>
            <a:endParaRPr lang="en-US" altLang="bg-BG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/>
            <a:r>
              <a:rPr lang="bg-BG" altLang="bg-BG" sz="3200" dirty="0"/>
              <a:t>= </a:t>
            </a:r>
            <a:r>
              <a:rPr lang="bg-BG" altLang="bg-BG" sz="3200" dirty="0">
                <a:solidFill>
                  <a:srgbClr val="C00000"/>
                </a:solidFill>
              </a:rPr>
              <a:t>Почти ¾ (75%) </a:t>
            </a:r>
            <a:r>
              <a:rPr lang="bg-BG" altLang="bg-BG" sz="3200" dirty="0"/>
              <a:t>от </a:t>
            </a:r>
            <a:r>
              <a:rPr lang="bg-BG" altLang="bg-BG" sz="3200" dirty="0" err="1"/>
              <a:t>умиранията</a:t>
            </a:r>
            <a:r>
              <a:rPr lang="bg-BG" altLang="bg-BG" sz="3200" dirty="0"/>
              <a:t> от </a:t>
            </a:r>
            <a:r>
              <a:rPr lang="bg-BG" altLang="bg-BG" sz="3200" dirty="0" err="1"/>
              <a:t>ХНЗ</a:t>
            </a:r>
            <a:r>
              <a:rPr lang="bg-BG" altLang="bg-BG" sz="3200" dirty="0"/>
              <a:t> – </a:t>
            </a:r>
            <a:r>
              <a:rPr lang="bg-BG" altLang="bg-BG" sz="3200" dirty="0">
                <a:solidFill>
                  <a:srgbClr val="C00000"/>
                </a:solidFill>
              </a:rPr>
              <a:t>28 милиона – са в страните с нисък и среден доход.</a:t>
            </a:r>
            <a:r>
              <a:rPr lang="bg-BG" altLang="bg-BG" sz="3200" dirty="0"/>
              <a:t/>
            </a:r>
            <a:br>
              <a:rPr lang="bg-BG" altLang="bg-BG" sz="3200" dirty="0"/>
            </a:br>
            <a:r>
              <a:rPr lang="bg-BG" altLang="bg-BG" sz="3200" dirty="0" smtClean="0"/>
              <a:t>Прогнозите </a:t>
            </a:r>
            <a:r>
              <a:rPr lang="bg-BG" altLang="bg-BG" sz="3200" dirty="0"/>
              <a:t>сочат, че към 2020 г. най-голям дял </a:t>
            </a:r>
            <a:r>
              <a:rPr lang="bg-BG" altLang="bg-BG" sz="3200" dirty="0" err="1"/>
              <a:t>умирания</a:t>
            </a:r>
            <a:r>
              <a:rPr lang="bg-BG" altLang="bg-BG" sz="3200" dirty="0"/>
              <a:t> от </a:t>
            </a:r>
            <a:r>
              <a:rPr lang="bg-BG" altLang="bg-BG" sz="3200" dirty="0" err="1"/>
              <a:t>ХНЗ</a:t>
            </a:r>
            <a:r>
              <a:rPr lang="bg-BG" altLang="bg-BG" sz="3200" dirty="0"/>
              <a:t> ще се наблюдават в Африка, а към 2030 г. този дял ще надвишава комбинирания дял от </a:t>
            </a:r>
            <a:r>
              <a:rPr lang="bg-BG" altLang="bg-BG" sz="3200" dirty="0" err="1"/>
              <a:t>умирания</a:t>
            </a:r>
            <a:r>
              <a:rPr lang="bg-BG" altLang="bg-BG" sz="3200" dirty="0"/>
              <a:t> от заразни и хранителни заболявания и майчини и </a:t>
            </a:r>
            <a:r>
              <a:rPr lang="bg-BG" altLang="bg-BG" sz="3200" dirty="0" err="1"/>
              <a:t>перинатални</a:t>
            </a:r>
            <a:r>
              <a:rPr lang="bg-BG" altLang="bg-BG" sz="3200" dirty="0"/>
              <a:t> причини.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24F47-81C7-4876-A203-C8A86C377074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8AE57-0CB2-4B37-8B11-6F71C930E700}" type="slidenum">
              <a:rPr lang="en-US" altLang="bg-BG"/>
              <a:pPr/>
              <a:t>13</a:t>
            </a:fld>
            <a:endParaRPr lang="en-US" altLang="bg-BG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/>
            <a:r>
              <a:rPr lang="bg-BG" altLang="bg-BG" sz="3600" dirty="0"/>
              <a:t>Всички възрастови групи и региони са засегнати от </a:t>
            </a:r>
            <a:r>
              <a:rPr lang="bg-BG" altLang="bg-BG" sz="3600" dirty="0" err="1"/>
              <a:t>ХНЗ</a:t>
            </a:r>
            <a:r>
              <a:rPr lang="bg-BG" altLang="bg-BG" sz="3600" dirty="0"/>
              <a:t>. Те често се свързват с по-възрастните групи от населението, но данните </a:t>
            </a:r>
            <a:r>
              <a:rPr lang="bg-BG" altLang="bg-BG" sz="3600" dirty="0" smtClean="0"/>
              <a:t>от последните години показват</a:t>
            </a:r>
            <a:r>
              <a:rPr lang="bg-BG" altLang="bg-BG" sz="3600" dirty="0"/>
              <a:t>, че </a:t>
            </a:r>
            <a:r>
              <a:rPr lang="bg-BG" altLang="bg-BG" sz="3600" dirty="0" smtClean="0">
                <a:solidFill>
                  <a:srgbClr val="C00000"/>
                </a:solidFill>
              </a:rPr>
              <a:t>16 милиона </a:t>
            </a:r>
            <a:r>
              <a:rPr lang="bg-BG" altLang="bg-BG" sz="3600" dirty="0" err="1">
                <a:solidFill>
                  <a:srgbClr val="C00000"/>
                </a:solidFill>
              </a:rPr>
              <a:t>умирания</a:t>
            </a:r>
            <a:r>
              <a:rPr lang="bg-BG" altLang="bg-BG" sz="3600" dirty="0">
                <a:solidFill>
                  <a:srgbClr val="C00000"/>
                </a:solidFill>
              </a:rPr>
              <a:t> от </a:t>
            </a:r>
            <a:r>
              <a:rPr lang="bg-BG" altLang="bg-BG" sz="3600" dirty="0" err="1">
                <a:solidFill>
                  <a:srgbClr val="C00000"/>
                </a:solidFill>
              </a:rPr>
              <a:t>ХНЗ</a:t>
            </a:r>
            <a:r>
              <a:rPr lang="bg-BG" altLang="bg-BG" sz="3600" dirty="0">
                <a:solidFill>
                  <a:srgbClr val="C00000"/>
                </a:solidFill>
              </a:rPr>
              <a:t> се наблюдават преди </a:t>
            </a:r>
            <a:r>
              <a:rPr lang="bg-BG" altLang="bg-BG" sz="3600" dirty="0" smtClean="0">
                <a:solidFill>
                  <a:srgbClr val="C00000"/>
                </a:solidFill>
              </a:rPr>
              <a:t>70-годишна </a:t>
            </a:r>
            <a:r>
              <a:rPr lang="bg-BG" altLang="bg-BG" sz="3600" dirty="0">
                <a:solidFill>
                  <a:srgbClr val="C00000"/>
                </a:solidFill>
              </a:rPr>
              <a:t>възраст,</a:t>
            </a:r>
            <a:r>
              <a:rPr lang="bg-BG" altLang="bg-BG" sz="3600" dirty="0"/>
              <a:t> като </a:t>
            </a:r>
            <a:r>
              <a:rPr lang="bg-BG" altLang="bg-BG" sz="3600" dirty="0" smtClean="0"/>
              <a:t>82% </a:t>
            </a:r>
            <a:r>
              <a:rPr lang="bg-BG" altLang="bg-BG" sz="3600" dirty="0"/>
              <a:t>от тези „преждевременни” </a:t>
            </a:r>
            <a:r>
              <a:rPr lang="bg-BG" altLang="bg-BG" sz="3600" dirty="0" err="1"/>
              <a:t>умирания</a:t>
            </a:r>
            <a:r>
              <a:rPr lang="bg-BG" altLang="bg-BG" sz="3600" dirty="0"/>
              <a:t> са в страните с нисък и среден доход.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527D1-D640-428D-9459-0CD605CDCF1F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93240-6E56-4C19-9E3A-428FD09838D0}" type="slidenum">
              <a:rPr lang="en-US" altLang="bg-BG"/>
              <a:pPr/>
              <a:t>14</a:t>
            </a:fld>
            <a:endParaRPr lang="en-US" altLang="bg-BG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/>
            <a:r>
              <a:rPr lang="bg-BG" altLang="bg-BG" sz="4000" dirty="0"/>
              <a:t>Рисковите фактори за </a:t>
            </a:r>
            <a:r>
              <a:rPr lang="bg-BG" altLang="bg-BG" sz="4000" dirty="0" err="1"/>
              <a:t>ХНЗ</a:t>
            </a:r>
            <a:r>
              <a:rPr lang="bg-BG" altLang="bg-BG" sz="4000" dirty="0"/>
              <a:t> могат да се класифицират в две основни групи:</a:t>
            </a:r>
            <a:br>
              <a:rPr lang="bg-BG" altLang="bg-BG" sz="4000" dirty="0"/>
            </a:br>
            <a:r>
              <a:rPr lang="bg-BG" altLang="bg-BG" sz="4000" dirty="0"/>
              <a:t> </a:t>
            </a:r>
            <a:br>
              <a:rPr lang="bg-BG" altLang="bg-BG" sz="4000" dirty="0"/>
            </a:br>
            <a:r>
              <a:rPr lang="bg-BG" altLang="bg-BG" sz="4000" dirty="0"/>
              <a:t>- </a:t>
            </a:r>
            <a:r>
              <a:rPr lang="bg-BG" altLang="bg-BG" sz="4000" i="1" dirty="0"/>
              <a:t>поддаващи се на промяна</a:t>
            </a:r>
            <a:r>
              <a:rPr lang="bg-BG" altLang="bg-BG" sz="4000" dirty="0"/>
              <a:t> </a:t>
            </a:r>
            <a:r>
              <a:rPr lang="bg-BG" altLang="bg-BG" sz="4000" i="1" dirty="0"/>
              <a:t>поведенчески рискови фактори;</a:t>
            </a:r>
            <a:br>
              <a:rPr lang="bg-BG" altLang="bg-BG" sz="4000" i="1" dirty="0"/>
            </a:br>
            <a:r>
              <a:rPr lang="bg-BG" altLang="bg-BG" sz="4000" i="1" dirty="0"/>
              <a:t/>
            </a:r>
            <a:br>
              <a:rPr lang="bg-BG" altLang="bg-BG" sz="4000" i="1" dirty="0"/>
            </a:br>
            <a:r>
              <a:rPr lang="bg-BG" altLang="bg-BG" sz="4000" i="1" dirty="0"/>
              <a:t>-  </a:t>
            </a:r>
            <a:r>
              <a:rPr lang="bg-BG" altLang="bg-BG" sz="4000" i="1" dirty="0" err="1"/>
              <a:t>метаболични</a:t>
            </a:r>
            <a:r>
              <a:rPr lang="bg-BG" altLang="bg-BG" sz="4000" i="1" dirty="0"/>
              <a:t>/физиологични рискови фактори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2311-353B-4CEF-921F-392D673D9186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8E634-5B4F-4FBC-90E6-7167C5143FD1}" type="slidenum">
              <a:rPr lang="en-US" altLang="bg-BG"/>
              <a:pPr/>
              <a:t>15</a:t>
            </a:fld>
            <a:endParaRPr lang="en-US" altLang="bg-BG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/>
            <a:r>
              <a:rPr lang="bg-BG" altLang="bg-BG" sz="3600" dirty="0"/>
              <a:t>Към </a:t>
            </a:r>
            <a:r>
              <a:rPr lang="bg-BG" altLang="bg-BG" sz="3600" b="1" i="1" dirty="0"/>
              <a:t>поддаващите се на промяна поведенчески рискови фактори</a:t>
            </a:r>
            <a:r>
              <a:rPr lang="bg-BG" altLang="bg-BG" sz="3600" i="1" dirty="0"/>
              <a:t> </a:t>
            </a:r>
            <a:r>
              <a:rPr lang="bg-BG" altLang="bg-BG" sz="3600" dirty="0"/>
              <a:t>се отнасят: </a:t>
            </a:r>
            <a:r>
              <a:rPr lang="bg-BG" altLang="bg-BG" sz="3600" dirty="0" smtClean="0"/>
              <a:t/>
            </a:r>
            <a:br>
              <a:rPr lang="bg-BG" altLang="bg-BG" sz="3600" dirty="0" smtClean="0"/>
            </a:br>
            <a:r>
              <a:rPr lang="bg-BG" altLang="bg-BG" sz="3600" dirty="0" smtClean="0">
                <a:solidFill>
                  <a:srgbClr val="C00000"/>
                </a:solidFill>
              </a:rPr>
              <a:t>= </a:t>
            </a:r>
            <a:r>
              <a:rPr lang="bg-BG" altLang="bg-BG" sz="3600" i="1" dirty="0" smtClean="0">
                <a:solidFill>
                  <a:srgbClr val="C00000"/>
                </a:solidFill>
              </a:rPr>
              <a:t>тютюнопушенето</a:t>
            </a:r>
            <a:r>
              <a:rPr lang="bg-BG" altLang="bg-BG" sz="3600" i="1" dirty="0">
                <a:solidFill>
                  <a:srgbClr val="C00000"/>
                </a:solidFill>
              </a:rPr>
              <a:t>, </a:t>
            </a:r>
            <a:r>
              <a:rPr lang="bg-BG" altLang="bg-BG" sz="3600" i="1" dirty="0" smtClean="0">
                <a:solidFill>
                  <a:srgbClr val="C00000"/>
                </a:solidFill>
              </a:rPr>
              <a:t/>
            </a:r>
            <a:br>
              <a:rPr lang="bg-BG" altLang="bg-BG" sz="3600" i="1" dirty="0" smtClean="0">
                <a:solidFill>
                  <a:srgbClr val="C00000"/>
                </a:solidFill>
              </a:rPr>
            </a:br>
            <a:r>
              <a:rPr lang="bg-BG" altLang="bg-BG" sz="3600" i="1" dirty="0" smtClean="0">
                <a:solidFill>
                  <a:srgbClr val="C00000"/>
                </a:solidFill>
              </a:rPr>
              <a:t>= нездравословното </a:t>
            </a:r>
            <a:r>
              <a:rPr lang="bg-BG" altLang="bg-BG" sz="3600" i="1" dirty="0">
                <a:solidFill>
                  <a:srgbClr val="C00000"/>
                </a:solidFill>
              </a:rPr>
              <a:t>хранене, </a:t>
            </a:r>
            <a:r>
              <a:rPr lang="bg-BG" altLang="bg-BG" sz="3600" i="1" dirty="0" smtClean="0">
                <a:solidFill>
                  <a:srgbClr val="C00000"/>
                </a:solidFill>
              </a:rPr>
              <a:t/>
            </a:r>
            <a:br>
              <a:rPr lang="bg-BG" altLang="bg-BG" sz="3600" i="1" dirty="0" smtClean="0">
                <a:solidFill>
                  <a:srgbClr val="C00000"/>
                </a:solidFill>
              </a:rPr>
            </a:br>
            <a:r>
              <a:rPr lang="bg-BG" altLang="bg-BG" sz="3600" i="1" dirty="0" smtClean="0">
                <a:solidFill>
                  <a:srgbClr val="C00000"/>
                </a:solidFill>
              </a:rPr>
              <a:t>= ниската </a:t>
            </a:r>
            <a:r>
              <a:rPr lang="bg-BG" altLang="bg-BG" sz="3600" i="1" dirty="0">
                <a:solidFill>
                  <a:srgbClr val="C00000"/>
                </a:solidFill>
              </a:rPr>
              <a:t>физическа активност и </a:t>
            </a:r>
            <a:r>
              <a:rPr lang="bg-BG" altLang="bg-BG" sz="3600" i="1" dirty="0" smtClean="0">
                <a:solidFill>
                  <a:srgbClr val="C00000"/>
                </a:solidFill>
              </a:rPr>
              <a:t/>
            </a:r>
            <a:br>
              <a:rPr lang="bg-BG" altLang="bg-BG" sz="3600" i="1" dirty="0" smtClean="0">
                <a:solidFill>
                  <a:srgbClr val="C00000"/>
                </a:solidFill>
              </a:rPr>
            </a:br>
            <a:r>
              <a:rPr lang="bg-BG" altLang="bg-BG" sz="3600" i="1" dirty="0" smtClean="0">
                <a:solidFill>
                  <a:srgbClr val="C00000"/>
                </a:solidFill>
              </a:rPr>
              <a:t>= злоупотребата </a:t>
            </a:r>
            <a:r>
              <a:rPr lang="bg-BG" altLang="bg-BG" sz="3600" i="1" dirty="0">
                <a:solidFill>
                  <a:srgbClr val="C00000"/>
                </a:solidFill>
              </a:rPr>
              <a:t>с алкохол</a:t>
            </a:r>
            <a:r>
              <a:rPr lang="bg-BG" altLang="bg-BG" sz="3600" dirty="0"/>
              <a:t>, </a:t>
            </a:r>
            <a:r>
              <a:rPr lang="bg-BG" altLang="bg-BG" sz="3600" dirty="0" smtClean="0"/>
              <a:t/>
            </a:r>
            <a:br>
              <a:rPr lang="bg-BG" altLang="bg-BG" sz="3600" dirty="0" smtClean="0"/>
            </a:br>
            <a:r>
              <a:rPr lang="bg-BG" altLang="bg-BG" sz="3600" dirty="0" smtClean="0"/>
              <a:t>които значително повишават </a:t>
            </a:r>
            <a:r>
              <a:rPr lang="bg-BG" altLang="bg-BG" sz="3600" dirty="0"/>
              <a:t>риска от или причиняват </a:t>
            </a:r>
            <a:r>
              <a:rPr lang="bg-BG" altLang="bg-BG" sz="3600" dirty="0" smtClean="0"/>
              <a:t>директно повечето </a:t>
            </a:r>
            <a:r>
              <a:rPr lang="bg-BG" altLang="bg-BG" sz="3600" dirty="0" err="1"/>
              <a:t>ХНЗ</a:t>
            </a:r>
            <a:r>
              <a:rPr lang="bg-BG" altLang="bg-BG" sz="3600" dirty="0"/>
              <a:t>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58687-53BB-4E7F-9404-0E929BF16F17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02889-CFA1-4189-B418-6A8DC8526BA7}" type="slidenum">
              <a:rPr lang="en-US" altLang="bg-BG"/>
              <a:pPr/>
              <a:t>16</a:t>
            </a:fld>
            <a:endParaRPr lang="en-US" altLang="bg-BG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/>
            <a:r>
              <a:rPr lang="bg-BG" altLang="bg-BG" sz="2800" dirty="0" smtClean="0">
                <a:solidFill>
                  <a:srgbClr val="C00000"/>
                </a:solidFill>
              </a:rPr>
              <a:t>= Тютюнопушенето</a:t>
            </a:r>
            <a:r>
              <a:rPr lang="bg-BG" altLang="bg-BG" sz="2800" dirty="0" smtClean="0"/>
              <a:t> </a:t>
            </a:r>
            <a:r>
              <a:rPr lang="bg-BG" altLang="bg-BG" sz="2800" dirty="0"/>
              <a:t>се свързва с почти </a:t>
            </a:r>
            <a:r>
              <a:rPr lang="bg-BG" altLang="bg-BG" sz="2800" dirty="0">
                <a:solidFill>
                  <a:srgbClr val="C00000"/>
                </a:solidFill>
              </a:rPr>
              <a:t>6 </a:t>
            </a:r>
            <a:r>
              <a:rPr lang="bg-BG" altLang="bg-BG" sz="2800" dirty="0" err="1" smtClean="0">
                <a:solidFill>
                  <a:srgbClr val="C00000"/>
                </a:solidFill>
              </a:rPr>
              <a:t>млн</a:t>
            </a:r>
            <a:r>
              <a:rPr lang="bg-BG" altLang="bg-BG" sz="2800" dirty="0" smtClean="0">
                <a:solidFill>
                  <a:srgbClr val="C00000"/>
                </a:solidFill>
              </a:rPr>
              <a:t> </a:t>
            </a:r>
            <a:r>
              <a:rPr lang="bg-BG" altLang="bg-BG" sz="2800" dirty="0" err="1">
                <a:solidFill>
                  <a:srgbClr val="C00000"/>
                </a:solidFill>
              </a:rPr>
              <a:t>умирания</a:t>
            </a:r>
            <a:r>
              <a:rPr lang="bg-BG" altLang="bg-BG" sz="2800" dirty="0">
                <a:solidFill>
                  <a:srgbClr val="C00000"/>
                </a:solidFill>
              </a:rPr>
              <a:t> годишно </a:t>
            </a:r>
            <a:r>
              <a:rPr lang="bg-BG" altLang="bg-BG" sz="2800" dirty="0"/>
              <a:t>(вкл. над 600 000 </a:t>
            </a:r>
            <a:r>
              <a:rPr lang="bg-BG" altLang="bg-BG" sz="2800" dirty="0" err="1"/>
              <a:t>умирания</a:t>
            </a:r>
            <a:r>
              <a:rPr lang="bg-BG" altLang="bg-BG" sz="2800" dirty="0"/>
              <a:t> от </a:t>
            </a:r>
            <a:r>
              <a:rPr lang="bg-BG" altLang="bg-BG" sz="2800" dirty="0" smtClean="0"/>
              <a:t>пасивно </a:t>
            </a:r>
            <a:r>
              <a:rPr lang="bg-BG" altLang="bg-BG" sz="2800" dirty="0"/>
              <a:t>пушене</a:t>
            </a:r>
            <a:r>
              <a:rPr lang="bg-BG" altLang="bg-BG" sz="2800" dirty="0" smtClean="0"/>
              <a:t>). Прогнозира се </a:t>
            </a:r>
            <a:r>
              <a:rPr lang="bg-BG" altLang="bg-BG" sz="2800" dirty="0" smtClean="0">
                <a:solidFill>
                  <a:srgbClr val="C00000"/>
                </a:solidFill>
              </a:rPr>
              <a:t>нарастване </a:t>
            </a:r>
            <a:r>
              <a:rPr lang="bg-BG" altLang="bg-BG" sz="2800" dirty="0">
                <a:solidFill>
                  <a:srgbClr val="C00000"/>
                </a:solidFill>
              </a:rPr>
              <a:t>до 8 </a:t>
            </a:r>
            <a:r>
              <a:rPr lang="bg-BG" altLang="bg-BG" sz="2800" dirty="0" err="1" smtClean="0">
                <a:solidFill>
                  <a:srgbClr val="C00000"/>
                </a:solidFill>
              </a:rPr>
              <a:t>млн</a:t>
            </a:r>
            <a:r>
              <a:rPr lang="bg-BG" altLang="bg-BG" sz="2800" dirty="0" smtClean="0">
                <a:solidFill>
                  <a:srgbClr val="C00000"/>
                </a:solidFill>
              </a:rPr>
              <a:t> </a:t>
            </a:r>
            <a:r>
              <a:rPr lang="bg-BG" altLang="bg-BG" sz="2800" dirty="0">
                <a:solidFill>
                  <a:srgbClr val="C00000"/>
                </a:solidFill>
              </a:rPr>
              <a:t>към 2030 г</a:t>
            </a:r>
            <a:r>
              <a:rPr lang="bg-BG" altLang="bg-BG" sz="2800" dirty="0" smtClean="0">
                <a:solidFill>
                  <a:srgbClr val="C00000"/>
                </a:solidFill>
              </a:rPr>
              <a:t>.</a:t>
            </a:r>
            <a:r>
              <a:rPr lang="bg-BG" altLang="bg-BG" sz="2800" dirty="0" smtClean="0"/>
              <a:t/>
            </a:r>
            <a:br>
              <a:rPr lang="bg-BG" altLang="bg-BG" sz="2800" dirty="0" smtClean="0"/>
            </a:br>
            <a:r>
              <a:rPr lang="bg-BG" altLang="bg-BG" sz="2800" dirty="0"/>
              <a:t/>
            </a:r>
            <a:br>
              <a:rPr lang="bg-BG" altLang="bg-BG" sz="2800" dirty="0"/>
            </a:br>
            <a:r>
              <a:rPr lang="bg-BG" altLang="bg-BG" sz="2800" dirty="0" smtClean="0"/>
              <a:t>= </a:t>
            </a:r>
            <a:r>
              <a:rPr lang="bg-BG" altLang="bg-BG" sz="2800" dirty="0" smtClean="0">
                <a:solidFill>
                  <a:srgbClr val="C00000"/>
                </a:solidFill>
              </a:rPr>
              <a:t>Недостатъчната </a:t>
            </a:r>
            <a:r>
              <a:rPr lang="bg-BG" altLang="bg-BG" sz="2800" dirty="0">
                <a:solidFill>
                  <a:srgbClr val="C00000"/>
                </a:solidFill>
              </a:rPr>
              <a:t>физическа активност </a:t>
            </a:r>
            <a:r>
              <a:rPr lang="bg-BG" altLang="bg-BG" sz="2800" dirty="0" smtClean="0">
                <a:solidFill>
                  <a:srgbClr val="C00000"/>
                </a:solidFill>
              </a:rPr>
              <a:t>- с над 3 </a:t>
            </a:r>
            <a:r>
              <a:rPr lang="bg-BG" altLang="bg-BG" sz="2800" dirty="0" err="1" smtClean="0">
                <a:solidFill>
                  <a:srgbClr val="C00000"/>
                </a:solidFill>
              </a:rPr>
              <a:t>млн</a:t>
            </a:r>
            <a:r>
              <a:rPr lang="bg-BG" altLang="bg-BG" sz="2800" dirty="0" smtClean="0">
                <a:solidFill>
                  <a:srgbClr val="C00000"/>
                </a:solidFill>
              </a:rPr>
              <a:t> </a:t>
            </a:r>
            <a:r>
              <a:rPr lang="bg-BG" altLang="bg-BG" sz="2800" dirty="0" err="1">
                <a:solidFill>
                  <a:srgbClr val="C00000"/>
                </a:solidFill>
              </a:rPr>
              <a:t>умирания</a:t>
            </a:r>
            <a:r>
              <a:rPr lang="bg-BG" altLang="bg-BG" sz="2800" dirty="0">
                <a:solidFill>
                  <a:srgbClr val="C00000"/>
                </a:solidFill>
              </a:rPr>
              <a:t> </a:t>
            </a:r>
            <a:r>
              <a:rPr lang="bg-BG" altLang="bg-BG" sz="2800" dirty="0" smtClean="0">
                <a:solidFill>
                  <a:srgbClr val="C00000"/>
                </a:solidFill>
              </a:rPr>
              <a:t>годишно. </a:t>
            </a:r>
            <a:r>
              <a:rPr lang="bg-BG" altLang="bg-BG" sz="2800" dirty="0" smtClean="0"/>
              <a:t/>
            </a:r>
            <a:br>
              <a:rPr lang="bg-BG" altLang="bg-BG" sz="2800" dirty="0" smtClean="0"/>
            </a:br>
            <a:r>
              <a:rPr lang="bg-BG" altLang="bg-BG" sz="2800" dirty="0" smtClean="0"/>
              <a:t/>
            </a:r>
            <a:br>
              <a:rPr lang="bg-BG" altLang="bg-BG" sz="2800" dirty="0" smtClean="0"/>
            </a:br>
            <a:r>
              <a:rPr lang="bg-BG" altLang="bg-BG" sz="2800" dirty="0" smtClean="0"/>
              <a:t>= </a:t>
            </a:r>
            <a:r>
              <a:rPr lang="bg-BG" altLang="bg-BG" sz="2800" dirty="0" smtClean="0">
                <a:solidFill>
                  <a:srgbClr val="C00000"/>
                </a:solidFill>
              </a:rPr>
              <a:t>Ниската </a:t>
            </a:r>
            <a:r>
              <a:rPr lang="bg-BG" altLang="bg-BG" sz="2800" dirty="0">
                <a:solidFill>
                  <a:srgbClr val="C00000"/>
                </a:solidFill>
              </a:rPr>
              <a:t>консумация на плодове и </a:t>
            </a:r>
            <a:r>
              <a:rPr lang="bg-BG" altLang="bg-BG" sz="2800" dirty="0" smtClean="0">
                <a:solidFill>
                  <a:srgbClr val="C00000"/>
                </a:solidFill>
              </a:rPr>
              <a:t>зеленчуци </a:t>
            </a:r>
            <a:r>
              <a:rPr lang="bg-BG" altLang="bg-BG" sz="2800" dirty="0" smtClean="0"/>
              <a:t>– </a:t>
            </a:r>
            <a:r>
              <a:rPr lang="bg-BG" altLang="bg-BG" sz="2800" dirty="0" smtClean="0">
                <a:solidFill>
                  <a:srgbClr val="C00000"/>
                </a:solidFill>
              </a:rPr>
              <a:t>с около </a:t>
            </a:r>
            <a:r>
              <a:rPr lang="bg-BG" altLang="bg-BG" sz="2800" dirty="0">
                <a:solidFill>
                  <a:srgbClr val="C00000"/>
                </a:solidFill>
              </a:rPr>
              <a:t>1.7 </a:t>
            </a:r>
            <a:r>
              <a:rPr lang="bg-BG" altLang="bg-BG" sz="2800" dirty="0" err="1" smtClean="0">
                <a:solidFill>
                  <a:srgbClr val="C00000"/>
                </a:solidFill>
              </a:rPr>
              <a:t>млн</a:t>
            </a:r>
            <a:r>
              <a:rPr lang="bg-BG" altLang="bg-BG" sz="2800" dirty="0" smtClean="0">
                <a:solidFill>
                  <a:srgbClr val="C00000"/>
                </a:solidFill>
              </a:rPr>
              <a:t> </a:t>
            </a:r>
            <a:r>
              <a:rPr lang="bg-BG" altLang="bg-BG" sz="2800" dirty="0" err="1" smtClean="0">
                <a:solidFill>
                  <a:srgbClr val="C00000"/>
                </a:solidFill>
              </a:rPr>
              <a:t>умирания</a:t>
            </a:r>
            <a:r>
              <a:rPr lang="bg-BG" altLang="bg-BG" sz="2800" dirty="0" smtClean="0">
                <a:solidFill>
                  <a:srgbClr val="C00000"/>
                </a:solidFill>
              </a:rPr>
              <a:t> годишно.</a:t>
            </a:r>
            <a:br>
              <a:rPr lang="bg-BG" altLang="bg-BG" sz="2800" dirty="0" smtClean="0">
                <a:solidFill>
                  <a:srgbClr val="C00000"/>
                </a:solidFill>
              </a:rPr>
            </a:br>
            <a:r>
              <a:rPr lang="bg-BG" altLang="bg-BG" sz="2800" dirty="0" smtClean="0"/>
              <a:t/>
            </a:r>
            <a:br>
              <a:rPr lang="bg-BG" altLang="bg-BG" sz="2800" dirty="0" smtClean="0"/>
            </a:br>
            <a:r>
              <a:rPr lang="bg-BG" altLang="bg-BG" sz="2800" dirty="0" smtClean="0"/>
              <a:t>= </a:t>
            </a:r>
            <a:r>
              <a:rPr lang="bg-BG" altLang="bg-BG" sz="2800" dirty="0" smtClean="0">
                <a:solidFill>
                  <a:srgbClr val="C00000"/>
                </a:solidFill>
              </a:rPr>
              <a:t>Злоупотребата </a:t>
            </a:r>
            <a:r>
              <a:rPr lang="bg-BG" altLang="bg-BG" sz="2800" dirty="0">
                <a:solidFill>
                  <a:srgbClr val="C00000"/>
                </a:solidFill>
              </a:rPr>
              <a:t>с алкохол </a:t>
            </a:r>
            <a:r>
              <a:rPr lang="bg-BG" altLang="bg-BG" sz="2800" dirty="0" smtClean="0"/>
              <a:t>способства за над </a:t>
            </a:r>
            <a:r>
              <a:rPr lang="bg-BG" altLang="bg-BG" sz="2800" dirty="0" smtClean="0">
                <a:solidFill>
                  <a:srgbClr val="C00000"/>
                </a:solidFill>
              </a:rPr>
              <a:t>1,6 милиона </a:t>
            </a:r>
            <a:r>
              <a:rPr lang="bg-BG" altLang="bg-BG" sz="2800" dirty="0" err="1" smtClean="0"/>
              <a:t>умирания</a:t>
            </a:r>
            <a:r>
              <a:rPr lang="bg-BG" altLang="bg-BG" sz="2800" dirty="0" smtClean="0"/>
              <a:t> </a:t>
            </a:r>
            <a:r>
              <a:rPr lang="bg-BG" altLang="bg-BG" sz="2800" dirty="0"/>
              <a:t>годишно от </a:t>
            </a:r>
            <a:r>
              <a:rPr lang="bg-BG" altLang="bg-BG" sz="2800" dirty="0" err="1" smtClean="0"/>
              <a:t>ХНЗ</a:t>
            </a:r>
            <a:r>
              <a:rPr lang="bg-BG" altLang="bg-BG" sz="2800" dirty="0" smtClean="0"/>
              <a:t>.</a:t>
            </a:r>
            <a:endParaRPr lang="bg-BG" altLang="bg-BG" sz="36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25843-8643-4B52-9D59-363BABA95359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90695-7D3B-4A1A-95A8-75F3DCE2CC26}" type="slidenum">
              <a:rPr lang="en-US" altLang="bg-BG"/>
              <a:pPr/>
              <a:t>17</a:t>
            </a:fld>
            <a:endParaRPr lang="en-US" altLang="bg-BG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362950" cy="5962650"/>
          </a:xfrm>
        </p:spPr>
        <p:txBody>
          <a:bodyPr/>
          <a:lstStyle/>
          <a:p>
            <a:pPr algn="l"/>
            <a:r>
              <a:rPr lang="bg-BG" altLang="bg-BG" sz="3600" b="1" i="1" dirty="0"/>
              <a:t>Метаболичните/физиологичните рискови фактори </a:t>
            </a:r>
            <a:r>
              <a:rPr lang="bg-BG" altLang="bg-BG" sz="3600" dirty="0"/>
              <a:t>са вторични фактори, които повишават риска от ХНЗ: </a:t>
            </a:r>
            <a:r>
              <a:rPr lang="bg-BG" altLang="bg-BG" sz="3600" dirty="0" smtClean="0"/>
              <a:t/>
            </a:r>
            <a:br>
              <a:rPr lang="bg-BG" altLang="bg-BG" sz="3600" dirty="0" smtClean="0"/>
            </a:br>
            <a:r>
              <a:rPr lang="bg-BG" altLang="bg-BG" sz="3600" dirty="0" smtClean="0">
                <a:solidFill>
                  <a:srgbClr val="C00000"/>
                </a:solidFill>
              </a:rPr>
              <a:t>= повишено </a:t>
            </a:r>
            <a:r>
              <a:rPr lang="bg-BG" altLang="bg-BG" sz="3600" dirty="0">
                <a:solidFill>
                  <a:srgbClr val="C00000"/>
                </a:solidFill>
              </a:rPr>
              <a:t>кръвно налягане</a:t>
            </a:r>
            <a:r>
              <a:rPr lang="bg-BG" altLang="bg-BG" sz="3600" dirty="0" smtClean="0">
                <a:solidFill>
                  <a:srgbClr val="C00000"/>
                </a:solidFill>
              </a:rPr>
              <a:t>,</a:t>
            </a:r>
            <a:br>
              <a:rPr lang="bg-BG" altLang="bg-BG" sz="3600" dirty="0" smtClean="0">
                <a:solidFill>
                  <a:srgbClr val="C00000"/>
                </a:solidFill>
              </a:rPr>
            </a:br>
            <a:r>
              <a:rPr lang="bg-BG" altLang="bg-BG" sz="3600" dirty="0" smtClean="0">
                <a:solidFill>
                  <a:srgbClr val="C00000"/>
                </a:solidFill>
              </a:rPr>
              <a:t>= наднормено </a:t>
            </a:r>
            <a:r>
              <a:rPr lang="bg-BG" altLang="bg-BG" sz="3600" dirty="0">
                <a:solidFill>
                  <a:srgbClr val="C00000"/>
                </a:solidFill>
              </a:rPr>
              <a:t>тегло/затлъстяване</a:t>
            </a:r>
            <a:r>
              <a:rPr lang="bg-BG" altLang="bg-BG" sz="3600" dirty="0" smtClean="0">
                <a:solidFill>
                  <a:srgbClr val="C00000"/>
                </a:solidFill>
              </a:rPr>
              <a:t>,</a:t>
            </a:r>
            <a:br>
              <a:rPr lang="bg-BG" altLang="bg-BG" sz="3600" dirty="0" smtClean="0">
                <a:solidFill>
                  <a:srgbClr val="C00000"/>
                </a:solidFill>
              </a:rPr>
            </a:br>
            <a:r>
              <a:rPr lang="bg-BG" altLang="bg-BG" sz="3600" dirty="0">
                <a:solidFill>
                  <a:srgbClr val="C00000"/>
                </a:solidFill>
              </a:rPr>
              <a:t>=</a:t>
            </a:r>
            <a:r>
              <a:rPr lang="bg-BG" altLang="bg-BG" sz="3600" dirty="0" smtClean="0">
                <a:solidFill>
                  <a:srgbClr val="C00000"/>
                </a:solidFill>
              </a:rPr>
              <a:t> хипергликемия </a:t>
            </a:r>
            <a:r>
              <a:rPr lang="bg-BG" altLang="bg-BG" sz="3600" dirty="0">
                <a:solidFill>
                  <a:srgbClr val="C00000"/>
                </a:solidFill>
              </a:rPr>
              <a:t>(високи нива на кръвна захар) и </a:t>
            </a:r>
            <a:r>
              <a:rPr lang="bg-BG" altLang="bg-BG" sz="3600" dirty="0" smtClean="0">
                <a:solidFill>
                  <a:srgbClr val="C00000"/>
                </a:solidFill>
              </a:rPr>
              <a:t/>
            </a:r>
            <a:br>
              <a:rPr lang="bg-BG" altLang="bg-BG" sz="3600" dirty="0" smtClean="0">
                <a:solidFill>
                  <a:srgbClr val="C00000"/>
                </a:solidFill>
              </a:rPr>
            </a:br>
            <a:r>
              <a:rPr lang="bg-BG" altLang="bg-BG" sz="3600" dirty="0" smtClean="0">
                <a:solidFill>
                  <a:srgbClr val="C00000"/>
                </a:solidFill>
              </a:rPr>
              <a:t>= </a:t>
            </a:r>
            <a:r>
              <a:rPr lang="bg-BG" altLang="bg-BG" sz="3600" dirty="0" err="1" smtClean="0">
                <a:solidFill>
                  <a:srgbClr val="C00000"/>
                </a:solidFill>
              </a:rPr>
              <a:t>хиперлипидемия</a:t>
            </a:r>
            <a:r>
              <a:rPr lang="bg-BG" altLang="bg-BG" sz="3600" dirty="0" smtClean="0">
                <a:solidFill>
                  <a:srgbClr val="C00000"/>
                </a:solidFill>
              </a:rPr>
              <a:t> </a:t>
            </a:r>
            <a:r>
              <a:rPr lang="bg-BG" altLang="bg-BG" sz="3600" dirty="0">
                <a:solidFill>
                  <a:srgbClr val="C00000"/>
                </a:solidFill>
              </a:rPr>
              <a:t>(високи нива на мазнини в кръвта).</a:t>
            </a:r>
            <a:r>
              <a:rPr lang="bg-BG" altLang="bg-BG" sz="4000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DC9E8-A0FE-4646-A600-8AD7257C739A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3AF36-1369-4692-B7A3-CC841D14E3FE}" type="slidenum">
              <a:rPr lang="en-US" altLang="bg-BG"/>
              <a:pPr/>
              <a:t>18</a:t>
            </a:fld>
            <a:endParaRPr lang="en-US" altLang="bg-BG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>
              <a:lnSpc>
                <a:spcPct val="114000"/>
              </a:lnSpc>
            </a:pPr>
            <a:r>
              <a:rPr lang="bg-BG" altLang="bg-BG" sz="2400" dirty="0" err="1"/>
              <a:t>ХНЗ</a:t>
            </a:r>
            <a:r>
              <a:rPr lang="bg-BG" altLang="bg-BG" sz="2400" dirty="0"/>
              <a:t> имат огромен ефект за социално-икономическото развитие на страните</a:t>
            </a:r>
            <a:r>
              <a:rPr lang="bg-BG" altLang="bg-BG" sz="2400" dirty="0" smtClean="0"/>
              <a:t>. </a:t>
            </a:r>
            <a:r>
              <a:rPr lang="bg-BG" altLang="bg-BG" sz="2400" dirty="0"/>
              <a:t>Бедността е тясно свързана с </a:t>
            </a:r>
            <a:r>
              <a:rPr lang="bg-BG" altLang="bg-BG" sz="2400" dirty="0" err="1"/>
              <a:t>ХНЗ</a:t>
            </a:r>
            <a:r>
              <a:rPr lang="bg-BG" altLang="bg-BG" sz="2400" dirty="0"/>
              <a:t>. Бързото нарастване на </a:t>
            </a:r>
            <a:r>
              <a:rPr lang="bg-BG" altLang="bg-BG" sz="2400" dirty="0" err="1"/>
              <a:t>ХНЗ</a:t>
            </a:r>
            <a:r>
              <a:rPr lang="bg-BG" altLang="bg-BG" sz="2400" dirty="0"/>
              <a:t> затруднява намаляването на бедността в страните с нисък и среден доход, тъй като нарастват разходите на домакинствата за здравна помощ. Уязвимите и социално </a:t>
            </a:r>
            <a:r>
              <a:rPr lang="bg-BG" altLang="bg-BG" sz="2400" dirty="0" err="1"/>
              <a:t>непривилигировани</a:t>
            </a:r>
            <a:r>
              <a:rPr lang="bg-BG" altLang="bg-BG" sz="2400" dirty="0"/>
              <a:t> групи боледуват и умират по-често в сравнение с хората с високи социални позиции, защото те са в по-голям риск от експозиция на вредни продукти (като тютюн или нездравословна храна) и имат ограничен достъп до здравни услуги. Прекомерно високите цени за продължително и скъпоструващо лечение на </a:t>
            </a:r>
            <a:r>
              <a:rPr lang="bg-BG" altLang="bg-BG" sz="2400" dirty="0" err="1"/>
              <a:t>ХНЗ</a:t>
            </a:r>
            <a:r>
              <a:rPr lang="bg-BG" altLang="bg-BG" sz="2400" dirty="0"/>
              <a:t> довеждат милиони хора годишно до крайна бедност.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36723-74C2-4FD9-B357-7EDF0AE11011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484CA-6C91-461C-8A71-A20E3B9E63B7}" type="slidenum">
              <a:rPr lang="en-US" altLang="bg-BG"/>
              <a:pPr/>
              <a:t>19</a:t>
            </a:fld>
            <a:endParaRPr lang="en-US" altLang="bg-BG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r>
              <a:rPr lang="bg-BG" altLang="bg-BG" b="1" dirty="0" smtClean="0">
                <a:solidFill>
                  <a:srgbClr val="C00000"/>
                </a:solidFill>
              </a:rPr>
              <a:t>3. Профилактика </a:t>
            </a:r>
            <a:r>
              <a:rPr lang="bg-BG" altLang="bg-BG" b="1" dirty="0">
                <a:solidFill>
                  <a:srgbClr val="C00000"/>
                </a:solidFill>
              </a:rPr>
              <a:t>и контрол на хроничните заболявания</a:t>
            </a:r>
            <a:r>
              <a:rPr lang="bg-BG" altLang="bg-BG" b="1" dirty="0">
                <a:solidFill>
                  <a:srgbClr val="FF0000"/>
                </a:solidFill>
              </a:rPr>
              <a:t/>
            </a:r>
            <a:br>
              <a:rPr lang="bg-BG" altLang="bg-BG" b="1" dirty="0">
                <a:solidFill>
                  <a:srgbClr val="FF0000"/>
                </a:solidFill>
              </a:rPr>
            </a:br>
            <a:endParaRPr lang="bg-BG" altLang="bg-BG" b="1" dirty="0">
              <a:solidFill>
                <a:srgbClr val="FF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A3686-97C2-4FF9-BDC4-B48009A9AB64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7C4B1-004E-4D23-A49D-96991BD37778}" type="slidenum">
              <a:rPr lang="en-US" altLang="bg-BG"/>
              <a:pPr/>
              <a:t>2</a:t>
            </a:fld>
            <a:endParaRPr lang="en-US" altLang="bg-BG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r>
              <a:rPr lang="bg-BG" altLang="bg-BG" b="1" dirty="0" smtClean="0">
                <a:solidFill>
                  <a:srgbClr val="C00000"/>
                </a:solidFill>
              </a:rPr>
              <a:t>1. Значимост </a:t>
            </a:r>
            <a:r>
              <a:rPr lang="bg-BG" altLang="bg-BG" b="1" dirty="0">
                <a:solidFill>
                  <a:srgbClr val="C00000"/>
                </a:solidFill>
              </a:rPr>
              <a:t>на хроничните неинфекциозни заболявания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75ABA-F378-4ABE-B99D-232A7B36CEBF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CE4D-7CE1-4302-B26C-577A034890F5}" type="slidenum">
              <a:rPr lang="en-US" altLang="bg-BG"/>
              <a:pPr/>
              <a:t>20</a:t>
            </a:fld>
            <a:endParaRPr lang="en-US" altLang="bg-BG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/>
            <a:r>
              <a:rPr lang="bg-BG" altLang="bg-BG" sz="3600" dirty="0"/>
              <a:t>За намаляване влиянието на </a:t>
            </a:r>
            <a:r>
              <a:rPr lang="bg-BG" altLang="bg-BG" sz="3600" dirty="0" err="1"/>
              <a:t>ХНЗ</a:t>
            </a:r>
            <a:r>
              <a:rPr lang="bg-BG" altLang="bg-BG" sz="3600" dirty="0"/>
              <a:t> върху индивидите и обществото е необходим комплексен подход, който изисква съвместна работа на всички сектори (вкл. здравната служба, финансите, образованието, селското стопанство, планирането и др.) за редуциране на рисковете, свързани с </a:t>
            </a:r>
            <a:r>
              <a:rPr lang="bg-BG" altLang="bg-BG" sz="3600" dirty="0" err="1"/>
              <a:t>ХНЗ</a:t>
            </a:r>
            <a:r>
              <a:rPr lang="bg-BG" altLang="bg-BG" sz="3600" dirty="0"/>
              <a:t>, а така също промоция на интервенциите за профилактика и контрол на тези заболявания.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3443-CABF-436B-AAFD-DD31D632C982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7119F-33A6-48AC-9B38-9E3C5444B884}" type="slidenum">
              <a:rPr lang="en-US" altLang="bg-BG"/>
              <a:pPr/>
              <a:t>21</a:t>
            </a:fld>
            <a:endParaRPr lang="en-US" altLang="bg-BG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/>
            <a:r>
              <a:rPr lang="bg-BG" altLang="bg-BG" sz="3200" dirty="0"/>
              <a:t>Съществуват евтини и достъпни решения за намаляване на модифицируемите рискови фактори. Други подходи за намаляване на </a:t>
            </a:r>
            <a:r>
              <a:rPr lang="bg-BG" altLang="bg-BG" sz="3200" dirty="0" err="1"/>
              <a:t>ХНЗ</a:t>
            </a:r>
            <a:r>
              <a:rPr lang="bg-BG" altLang="bg-BG" sz="3200" dirty="0"/>
              <a:t> са основните ефективните интервенции за ранно откриване и своевременно лечение на </a:t>
            </a:r>
            <a:r>
              <a:rPr lang="bg-BG" altLang="bg-BG" sz="3200" dirty="0" err="1"/>
              <a:t>ХНЗ</a:t>
            </a:r>
            <a:r>
              <a:rPr lang="bg-BG" altLang="bg-BG" sz="3200" dirty="0"/>
              <a:t>, които могат да бъдат предоставени през първичната здравна помощ и представляват добри икономически инвестиции, защото могат да намалят нуждата от по-скъпо лечение.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55330-7C82-44D0-9CEF-D74CEA928394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CA48A-C456-4F64-BBE0-EBD485D3CA41}" type="slidenum">
              <a:rPr lang="en-US" altLang="bg-BG"/>
              <a:pPr/>
              <a:t>22</a:t>
            </a:fld>
            <a:endParaRPr lang="en-US" altLang="bg-BG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642350" cy="5962650"/>
          </a:xfrm>
        </p:spPr>
        <p:txBody>
          <a:bodyPr/>
          <a:lstStyle/>
          <a:p>
            <a:pPr algn="l"/>
            <a:r>
              <a:rPr lang="bg-BG" altLang="bg-BG" sz="2800" dirty="0"/>
              <a:t>Тези мерки могат да бъдат приложени на различни ресурсни нива. Най-силно въздействие може да бъде постигнато чрез създаване на обществени здравни политики, които насърчават профилактиката и контрола на </a:t>
            </a:r>
            <a:r>
              <a:rPr lang="bg-BG" altLang="bg-BG" sz="2800" dirty="0" err="1"/>
              <a:t>ХНЗ</a:t>
            </a:r>
            <a:r>
              <a:rPr lang="bg-BG" altLang="bg-BG" sz="2800" dirty="0"/>
              <a:t> и преориентират здравните системи към нуждите на хората с такива заболявания. Страните с нисък доход имат по-нисък капацитет за профилактика и контрол на </a:t>
            </a:r>
            <a:r>
              <a:rPr lang="bg-BG" altLang="bg-BG" sz="2800" dirty="0" err="1"/>
              <a:t>ХНЗ</a:t>
            </a:r>
            <a:r>
              <a:rPr lang="bg-BG" altLang="bg-BG" sz="2800" dirty="0"/>
              <a:t>. Страните с висок доход имат почти 4 пъти по-голяма вероятност за покритие на такива услуги чрез адекватно здравно осигуряване, гарантиращо универсален достъп до основните интервенции за профилактика и контрол на </a:t>
            </a:r>
            <a:r>
              <a:rPr lang="bg-BG" altLang="bg-BG" sz="2800" dirty="0" err="1"/>
              <a:t>ХНЗ</a:t>
            </a:r>
            <a:r>
              <a:rPr lang="bg-BG" altLang="bg-BG" sz="2800" dirty="0"/>
              <a:t>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FB858-997A-446D-9020-DC8ED972F731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5BDEB-3E6C-46BC-A7CE-A3838EE5EBC4}" type="slidenum">
              <a:rPr lang="en-US" altLang="bg-BG"/>
              <a:pPr/>
              <a:t>23</a:t>
            </a:fld>
            <a:endParaRPr lang="en-US" altLang="bg-BG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r>
              <a:rPr lang="bg-BG" altLang="bg-BG" b="1" dirty="0">
                <a:solidFill>
                  <a:srgbClr val="C00000"/>
                </a:solidFill>
              </a:rPr>
              <a:t>Стратегиите на СЗО в отговор на хроничните заболявания</a:t>
            </a:r>
            <a:br>
              <a:rPr lang="bg-BG" altLang="bg-BG" b="1" dirty="0">
                <a:solidFill>
                  <a:srgbClr val="C00000"/>
                </a:solidFill>
              </a:rPr>
            </a:br>
            <a:endParaRPr lang="bg-BG" altLang="bg-BG" b="1" dirty="0">
              <a:solidFill>
                <a:srgbClr val="C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94CDE-9A71-4E25-A166-E94A97561128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D00C6-32A7-4945-ACB0-389D151141D3}" type="slidenum">
              <a:rPr lang="en-US" altLang="bg-BG"/>
              <a:pPr/>
              <a:t>24</a:t>
            </a:fld>
            <a:endParaRPr lang="en-US" altLang="bg-BG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/>
            <a:r>
              <a:rPr lang="bg-BG" altLang="bg-BG" sz="2800" b="1" i="1" dirty="0" smtClean="0"/>
              <a:t>Глобалната </a:t>
            </a:r>
            <a:r>
              <a:rPr lang="bg-BG" altLang="bg-BG" sz="2800" b="1" i="1" dirty="0"/>
              <a:t>стратегия </a:t>
            </a:r>
            <a:r>
              <a:rPr lang="bg-BG" altLang="bg-BG" sz="2800" b="1" i="1" dirty="0" smtClean="0"/>
              <a:t>на СЗО за </a:t>
            </a:r>
            <a:r>
              <a:rPr lang="bg-BG" altLang="bg-BG" sz="2800" b="1" i="1" dirty="0"/>
              <a:t>превенция и контрол на незаразните заболявания</a:t>
            </a:r>
            <a:r>
              <a:rPr lang="bg-BG" altLang="bg-BG" sz="2800" b="1" dirty="0"/>
              <a:t> </a:t>
            </a:r>
            <a:r>
              <a:rPr lang="bg-BG" altLang="bg-BG" sz="2800" b="1" dirty="0" smtClean="0"/>
              <a:t>и </a:t>
            </a:r>
            <a:r>
              <a:rPr lang="bg-BG" altLang="bg-BG" sz="2800" b="1" i="1" dirty="0" smtClean="0"/>
              <a:t>Планът </a:t>
            </a:r>
            <a:r>
              <a:rPr lang="bg-BG" altLang="bg-BG" sz="2800" b="1" i="1" dirty="0"/>
              <a:t>за действие </a:t>
            </a:r>
            <a:r>
              <a:rPr lang="bg-BG" altLang="bg-BG" sz="2800" b="1" i="1" dirty="0" smtClean="0"/>
              <a:t>за </a:t>
            </a:r>
            <a:r>
              <a:rPr lang="bg-BG" altLang="bg-BG" sz="2800" b="1" i="1" dirty="0"/>
              <a:t>периода 2008-2013 г. </a:t>
            </a:r>
            <a:r>
              <a:rPr lang="bg-BG" altLang="bg-BG" sz="2800" dirty="0"/>
              <a:t>предоставя </a:t>
            </a:r>
            <a:r>
              <a:rPr lang="bg-BG" altLang="bg-BG" sz="2800" dirty="0" smtClean="0"/>
              <a:t>основни насоки </a:t>
            </a:r>
            <a:r>
              <a:rPr lang="bg-BG" altLang="bg-BG" sz="2800" dirty="0"/>
              <a:t>за действие и мерки за намаляване на рисковите фактори, свързани с </a:t>
            </a:r>
            <a:r>
              <a:rPr lang="bg-BG" altLang="bg-BG" sz="2800" dirty="0" err="1"/>
              <a:t>ХНЗ</a:t>
            </a:r>
            <a:r>
              <a:rPr lang="bg-BG" altLang="bg-BG" sz="2800" dirty="0"/>
              <a:t>:</a:t>
            </a:r>
            <a:br>
              <a:rPr lang="bg-BG" altLang="bg-BG" sz="2800" dirty="0"/>
            </a:br>
            <a:r>
              <a:rPr lang="bg-BG" altLang="bg-BG" sz="2800" dirty="0" smtClean="0"/>
              <a:t/>
            </a:r>
            <a:br>
              <a:rPr lang="bg-BG" altLang="bg-BG" sz="2800" dirty="0" smtClean="0"/>
            </a:br>
            <a:r>
              <a:rPr lang="bg-BG" altLang="bg-BG" sz="2800" dirty="0" smtClean="0"/>
              <a:t>1</a:t>
            </a:r>
            <a:r>
              <a:rPr lang="bg-BG" altLang="bg-BG" sz="2800" dirty="0"/>
              <a:t>. Прилагането от страните-членки на мерки за контрол на тютюнопушенето в съответствие с приетата от СЗО </a:t>
            </a:r>
            <a:r>
              <a:rPr lang="bg-BG" altLang="bg-BG" sz="2800" b="1" i="1" dirty="0"/>
              <a:t>Конвенцията за контрол на тютюнопушенето</a:t>
            </a:r>
            <a:r>
              <a:rPr lang="bg-BG" altLang="bg-BG" sz="2800" dirty="0"/>
              <a:t> може значително да намали експозицията на тютюнопушене на обществени места. 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D5415-D6BF-4D50-93C7-0EAB9761D19D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BEE8E-0D3C-4FAF-BB0F-BDF0EC01673C}" type="slidenum">
              <a:rPr lang="en-US" altLang="bg-BG"/>
              <a:pPr/>
              <a:t>25</a:t>
            </a:fld>
            <a:endParaRPr lang="en-US" altLang="bg-BG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/>
            <a:r>
              <a:rPr lang="bg-BG" altLang="bg-BG" sz="2800" b="1" i="1" dirty="0"/>
              <a:t>2. Глобалната стратегия на СЗО за хранене, физическа активност и здраве</a:t>
            </a:r>
            <a:r>
              <a:rPr lang="bg-BG" altLang="bg-BG" sz="2800" dirty="0"/>
              <a:t> има за цел промоция и защита на здравето чрез създаване на възможности за общностите да намаляват </a:t>
            </a:r>
            <a:r>
              <a:rPr lang="bg-BG" altLang="bg-BG" sz="2800" dirty="0" err="1"/>
              <a:t>заболяемостта</a:t>
            </a:r>
            <a:r>
              <a:rPr lang="bg-BG" altLang="bg-BG" sz="2800" dirty="0"/>
              <a:t> и смъртността, свързани с нездравословно хранене и ниска физическа активност. </a:t>
            </a:r>
            <a:r>
              <a:rPr lang="bg-BG" altLang="bg-BG" sz="2800" dirty="0" smtClean="0"/>
              <a:t/>
            </a:r>
            <a:br>
              <a:rPr lang="bg-BG" altLang="bg-BG" sz="2800" dirty="0" smtClean="0"/>
            </a:br>
            <a:r>
              <a:rPr lang="bg-BG" altLang="bg-BG" sz="2800" dirty="0"/>
              <a:t/>
            </a:r>
            <a:br>
              <a:rPr lang="bg-BG" altLang="bg-BG" sz="2800" dirty="0"/>
            </a:br>
            <a:r>
              <a:rPr lang="bg-BG" altLang="bg-BG" sz="2800" b="1" i="1" dirty="0"/>
              <a:t>3. Глобалната стратегия на СЗО за намаляване на употребата на алкохол</a:t>
            </a:r>
            <a:r>
              <a:rPr lang="bg-BG" altLang="bg-BG" sz="2800" dirty="0"/>
              <a:t> предлага мерки и идентифицира приоритетните области на действие за защита на хората от вредното влияние на алкохола.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971D1-E826-4B68-AE8E-32018E4017C9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773E-6680-4DAE-B110-79B29478CC52}" type="slidenum">
              <a:rPr lang="en-US" altLang="bg-BG"/>
              <a:pPr/>
              <a:t>26</a:t>
            </a:fld>
            <a:endParaRPr lang="en-US" altLang="bg-BG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>
              <a:lnSpc>
                <a:spcPct val="110000"/>
              </a:lnSpc>
            </a:pPr>
            <a:r>
              <a:rPr lang="bg-BG" altLang="bg-BG" sz="3200" dirty="0" smtClean="0"/>
              <a:t>На </a:t>
            </a:r>
            <a:r>
              <a:rPr lang="bg-BG" altLang="bg-BG" sz="3200" dirty="0"/>
              <a:t>27 </a:t>
            </a:r>
            <a:r>
              <a:rPr lang="bg-BG" altLang="bg-BG" sz="3200" dirty="0" smtClean="0"/>
              <a:t>май </a:t>
            </a:r>
            <a:r>
              <a:rPr lang="bg-BG" altLang="bg-BG" sz="3200" dirty="0"/>
              <a:t>2013</a:t>
            </a:r>
            <a:r>
              <a:rPr lang="en-US" altLang="bg-BG" sz="3200" dirty="0"/>
              <a:t> </a:t>
            </a:r>
            <a:r>
              <a:rPr lang="bg-BG" altLang="bg-BG" sz="3200" dirty="0"/>
              <a:t>г. министрите на здравеопазването на 194 страни-членки на СЗО одобряват </a:t>
            </a:r>
            <a:r>
              <a:rPr lang="bg-BG" altLang="bg-BG" sz="3200" b="1" i="1" dirty="0"/>
              <a:t>Глобален план за действие за превенция и контрол на хроничните неинфекциозни заболявания за периода 2013-2020 г. </a:t>
            </a:r>
            <a:r>
              <a:rPr lang="bg-BG" altLang="bg-BG" sz="3200" b="1" i="1" dirty="0" smtClean="0"/>
              <a:t>, </a:t>
            </a:r>
            <a:r>
              <a:rPr lang="bg-BG" altLang="bg-BG" sz="3200" dirty="0" smtClean="0"/>
              <a:t>който </a:t>
            </a:r>
            <a:r>
              <a:rPr lang="bg-BG" altLang="bg-BG" sz="3200" dirty="0"/>
              <a:t>осигурява прилагане на отговорностите, предвидени в </a:t>
            </a:r>
            <a:r>
              <a:rPr lang="bg-BG" altLang="bg-BG" sz="3200" b="1" i="1" dirty="0"/>
              <a:t>Политическата декларация на ООН за неинфекциозните заболявания</a:t>
            </a:r>
            <a:r>
              <a:rPr lang="bg-BG" altLang="bg-BG" sz="3200" b="1" dirty="0"/>
              <a:t>.</a:t>
            </a:r>
            <a:r>
              <a:rPr lang="bg-BG" altLang="bg-BG" sz="2400" dirty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52F13-C513-42C5-BB42-73624D6631AD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B4244-F342-457D-9261-922D1B4F404E}" type="slidenum">
              <a:rPr lang="en-US" altLang="bg-BG"/>
              <a:pPr/>
              <a:t>27</a:t>
            </a:fld>
            <a:endParaRPr lang="en-US" altLang="bg-BG"/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/>
            <a:r>
              <a:rPr lang="bg-BG" altLang="bg-BG" sz="2800" dirty="0" smtClean="0"/>
              <a:t>Планът предвижда задържане  </a:t>
            </a:r>
            <a:r>
              <a:rPr lang="bg-BG" altLang="bg-BG" sz="2800" dirty="0"/>
              <a:t>и обратно развитие на глобалната епидемия от </a:t>
            </a:r>
            <a:r>
              <a:rPr lang="bg-BG" altLang="bg-BG" sz="2800" dirty="0" err="1"/>
              <a:t>ХНЗ</a:t>
            </a:r>
            <a:r>
              <a:rPr lang="bg-BG" altLang="bg-BG" sz="2800" dirty="0"/>
              <a:t> през следващите 8 </a:t>
            </a:r>
            <a:r>
              <a:rPr lang="bg-BG" altLang="bg-BG" sz="2800" dirty="0" smtClean="0"/>
              <a:t>години чрез прилагане на </a:t>
            </a:r>
            <a:r>
              <a:rPr lang="bg-BG" altLang="bg-BG" sz="2800" b="1" i="1" dirty="0" smtClean="0"/>
              <a:t>шест </a:t>
            </a:r>
            <a:r>
              <a:rPr lang="bg-BG" altLang="bg-BG" sz="2800" b="1" i="1" dirty="0"/>
              <a:t>взаимосвързани и подкрепящи се цели:</a:t>
            </a:r>
            <a:r>
              <a:rPr lang="bg-BG" altLang="bg-BG" sz="2800" dirty="0"/>
              <a:t>  </a:t>
            </a:r>
            <a:br>
              <a:rPr lang="bg-BG" altLang="bg-BG" sz="2800" dirty="0"/>
            </a:br>
            <a:r>
              <a:rPr lang="bg-BG" altLang="bg-BG" sz="2800" dirty="0"/>
              <a:t>1. </a:t>
            </a:r>
            <a:r>
              <a:rPr lang="bg-BG" altLang="bg-BG" sz="2800" dirty="0">
                <a:solidFill>
                  <a:srgbClr val="C00000"/>
                </a:solidFill>
              </a:rPr>
              <a:t>Повишаване на приоритета на превенцията и контрола на </a:t>
            </a:r>
            <a:r>
              <a:rPr lang="bg-BG" altLang="bg-BG" sz="2800" dirty="0" err="1" smtClean="0">
                <a:solidFill>
                  <a:srgbClr val="C00000"/>
                </a:solidFill>
              </a:rPr>
              <a:t>ХНЗ</a:t>
            </a:r>
            <a:r>
              <a:rPr lang="bg-BG" altLang="bg-BG" sz="2800" dirty="0" smtClean="0"/>
              <a:t> </a:t>
            </a:r>
            <a:r>
              <a:rPr lang="bg-BG" altLang="bg-BG" sz="2800" dirty="0"/>
              <a:t>в глобален, регионален и национален мащаб и </a:t>
            </a:r>
            <a:r>
              <a:rPr lang="bg-BG" altLang="bg-BG" sz="2800" dirty="0" smtClean="0"/>
              <a:t>засилване </a:t>
            </a:r>
            <a:r>
              <a:rPr lang="bg-BG" altLang="bg-BG" sz="2800" dirty="0"/>
              <a:t>на международното сътрудничество и подкрепа</a:t>
            </a:r>
            <a:r>
              <a:rPr lang="bg-BG" altLang="bg-BG" sz="2800" dirty="0" smtClean="0"/>
              <a:t>;</a:t>
            </a:r>
            <a:br>
              <a:rPr lang="bg-BG" altLang="bg-BG" sz="2800" dirty="0" smtClean="0"/>
            </a:br>
            <a:r>
              <a:rPr lang="bg-BG" altLang="bg-BG" sz="2800" dirty="0"/>
              <a:t>2. </a:t>
            </a:r>
            <a:r>
              <a:rPr lang="bg-BG" altLang="bg-BG" sz="2800" dirty="0">
                <a:solidFill>
                  <a:srgbClr val="C00000"/>
                </a:solidFill>
              </a:rPr>
              <a:t>Укрепване на националния капацитет, лидерство, управление, </a:t>
            </a:r>
            <a:r>
              <a:rPr lang="bg-BG" altLang="bg-BG" sz="2800" dirty="0" err="1">
                <a:solidFill>
                  <a:srgbClr val="C00000"/>
                </a:solidFill>
              </a:rPr>
              <a:t>мултисекторно</a:t>
            </a:r>
            <a:r>
              <a:rPr lang="bg-BG" altLang="bg-BG" sz="2800" dirty="0">
                <a:solidFill>
                  <a:srgbClr val="C00000"/>
                </a:solidFill>
              </a:rPr>
              <a:t> взаимодействие и партньорства </a:t>
            </a:r>
            <a:r>
              <a:rPr lang="bg-BG" altLang="bg-BG" sz="2800" dirty="0"/>
              <a:t>с цел ускоряване на действията на </a:t>
            </a:r>
            <a:r>
              <a:rPr lang="bg-BG" altLang="bg-BG" sz="2800" dirty="0" smtClean="0"/>
              <a:t>отделните страни </a:t>
            </a:r>
            <a:r>
              <a:rPr lang="bg-BG" altLang="bg-BG" sz="2800" dirty="0"/>
              <a:t>за превенция и контрол на </a:t>
            </a:r>
            <a:r>
              <a:rPr lang="bg-BG" altLang="bg-BG" sz="2800" dirty="0" err="1" smtClean="0"/>
              <a:t>ХНЗ</a:t>
            </a:r>
            <a:r>
              <a:rPr lang="bg-BG" altLang="bg-BG" sz="2800" dirty="0" smtClean="0"/>
              <a:t>;</a:t>
            </a:r>
            <a:endParaRPr lang="bg-BG" altLang="bg-BG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F5530-E24E-43BF-8FAB-CA77681D971C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44C97-050C-4045-8673-B2129BDE7640}" type="slidenum">
              <a:rPr lang="en-US" altLang="bg-BG"/>
              <a:pPr/>
              <a:t>28</a:t>
            </a:fld>
            <a:endParaRPr lang="en-US" altLang="bg-BG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/>
            <a:r>
              <a:rPr lang="bg-BG" altLang="bg-BG" sz="2800" dirty="0"/>
              <a:t>3. Редуциране на поддаващите се на промяна рискови фактори за </a:t>
            </a:r>
            <a:r>
              <a:rPr lang="bg-BG" altLang="bg-BG" sz="2800" dirty="0" err="1"/>
              <a:t>ХНЗ</a:t>
            </a:r>
            <a:r>
              <a:rPr lang="bg-BG" altLang="bg-BG" sz="2800" dirty="0"/>
              <a:t> и основните социални детерминанти чрез </a:t>
            </a:r>
            <a:r>
              <a:rPr lang="bg-BG" altLang="bg-BG" sz="2800" dirty="0">
                <a:solidFill>
                  <a:srgbClr val="C00000"/>
                </a:solidFill>
              </a:rPr>
              <a:t>създаване на </a:t>
            </a:r>
            <a:r>
              <a:rPr lang="bg-BG" altLang="bg-BG" sz="2800" dirty="0" err="1">
                <a:solidFill>
                  <a:srgbClr val="C00000"/>
                </a:solidFill>
              </a:rPr>
              <a:t>промовираща</a:t>
            </a:r>
            <a:r>
              <a:rPr lang="bg-BG" altLang="bg-BG" sz="2800" dirty="0">
                <a:solidFill>
                  <a:srgbClr val="C00000"/>
                </a:solidFill>
              </a:rPr>
              <a:t> здравето околна среда</a:t>
            </a:r>
            <a:r>
              <a:rPr lang="bg-BG" altLang="bg-BG" sz="2800" dirty="0"/>
              <a:t>;</a:t>
            </a:r>
            <a:br>
              <a:rPr lang="bg-BG" altLang="bg-BG" sz="2800" dirty="0"/>
            </a:br>
            <a:r>
              <a:rPr lang="bg-BG" altLang="bg-BG" sz="2800" dirty="0" smtClean="0"/>
              <a:t>4</a:t>
            </a:r>
            <a:r>
              <a:rPr lang="bg-BG" altLang="bg-BG" sz="2800" dirty="0"/>
              <a:t>. Засилване и ориентиране на здравните системи към превенция и контрол на </a:t>
            </a:r>
            <a:r>
              <a:rPr lang="bg-BG" altLang="bg-BG" sz="2800" dirty="0" err="1"/>
              <a:t>ХНЗ</a:t>
            </a:r>
            <a:r>
              <a:rPr lang="bg-BG" altLang="bg-BG" sz="2800" dirty="0"/>
              <a:t> и основните </a:t>
            </a:r>
            <a:r>
              <a:rPr lang="bg-BG" altLang="bg-BG" sz="2800" dirty="0" smtClean="0"/>
              <a:t>социални </a:t>
            </a:r>
            <a:r>
              <a:rPr lang="bg-BG" altLang="bg-BG" sz="2800" dirty="0"/>
              <a:t>детерминанти </a:t>
            </a:r>
            <a:r>
              <a:rPr lang="bg-BG" altLang="bg-BG" sz="2800" dirty="0">
                <a:solidFill>
                  <a:srgbClr val="C00000"/>
                </a:solidFill>
              </a:rPr>
              <a:t>чрез центрирана към хората първична здравна помощ и универсално покритие с първични здравни грижи; </a:t>
            </a:r>
            <a:r>
              <a:rPr lang="bg-BG" altLang="bg-BG" sz="2800" dirty="0" smtClean="0">
                <a:solidFill>
                  <a:srgbClr val="C00000"/>
                </a:solidFill>
              </a:rPr>
              <a:t/>
            </a:r>
            <a:br>
              <a:rPr lang="bg-BG" altLang="bg-BG" sz="2800" dirty="0" smtClean="0">
                <a:solidFill>
                  <a:srgbClr val="C00000"/>
                </a:solidFill>
              </a:rPr>
            </a:br>
            <a:r>
              <a:rPr lang="bg-BG" altLang="bg-BG" sz="2800" dirty="0"/>
              <a:t>5. Промоция и подкрепа на </a:t>
            </a:r>
            <a:r>
              <a:rPr lang="bg-BG" altLang="bg-BG" sz="2800" dirty="0" smtClean="0"/>
              <a:t>страните за  </a:t>
            </a:r>
            <a:r>
              <a:rPr lang="bg-BG" altLang="bg-BG" sz="2800" dirty="0">
                <a:solidFill>
                  <a:srgbClr val="C00000"/>
                </a:solidFill>
              </a:rPr>
              <a:t>висококачествена изследователска дейност в областта на превенцията и контрола на </a:t>
            </a:r>
            <a:r>
              <a:rPr lang="bg-BG" altLang="bg-BG" sz="2800" dirty="0" err="1">
                <a:solidFill>
                  <a:srgbClr val="C00000"/>
                </a:solidFill>
              </a:rPr>
              <a:t>ХНЗ</a:t>
            </a:r>
            <a:r>
              <a:rPr lang="bg-BG" altLang="bg-BG" sz="2800" dirty="0" smtClean="0">
                <a:solidFill>
                  <a:srgbClr val="C00000"/>
                </a:solidFill>
              </a:rPr>
              <a:t>; </a:t>
            </a:r>
            <a:endParaRPr lang="bg-BG" altLang="bg-BG" sz="2800" dirty="0">
              <a:solidFill>
                <a:srgbClr val="C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D33D-8A59-4CAF-BDBE-05768E79902E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C9663-B533-406F-B213-3A9573A93AC0}" type="slidenum">
              <a:rPr lang="en-US" altLang="bg-BG"/>
              <a:pPr/>
              <a:t>29</a:t>
            </a:fld>
            <a:endParaRPr lang="en-US" altLang="bg-BG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/>
            <a:r>
              <a:rPr lang="bg-BG" altLang="bg-BG" sz="2800" dirty="0" smtClean="0"/>
              <a:t/>
            </a:r>
            <a:br>
              <a:rPr lang="bg-BG" altLang="bg-BG" sz="2800" dirty="0" smtClean="0"/>
            </a:br>
            <a:r>
              <a:rPr lang="bg-BG" altLang="bg-BG" sz="2800" dirty="0" smtClean="0"/>
              <a:t>6</a:t>
            </a:r>
            <a:r>
              <a:rPr lang="bg-BG" altLang="bg-BG" sz="2800" dirty="0"/>
              <a:t>. Мониторинг на тенденциите и детерминантите на </a:t>
            </a:r>
            <a:r>
              <a:rPr lang="bg-BG" altLang="bg-BG" sz="2800" dirty="0" err="1"/>
              <a:t>ХНЗ</a:t>
            </a:r>
            <a:r>
              <a:rPr lang="bg-BG" altLang="bg-BG" sz="2800" dirty="0"/>
              <a:t> и оценка на напредъка в тяхната превенция и контрол. </a:t>
            </a:r>
            <a:r>
              <a:rPr lang="bg-BG" altLang="bg-BG" sz="2800" dirty="0" smtClean="0"/>
              <a:t/>
            </a:r>
            <a:br>
              <a:rPr lang="bg-BG" altLang="bg-BG" sz="2800" dirty="0" smtClean="0"/>
            </a:br>
            <a:r>
              <a:rPr lang="bg-BG" altLang="bg-BG" sz="2800" dirty="0" smtClean="0"/>
              <a:t/>
            </a:r>
            <a:br>
              <a:rPr lang="bg-BG" altLang="bg-BG" sz="2800" dirty="0" smtClean="0"/>
            </a:br>
            <a:r>
              <a:rPr lang="bg-BG" altLang="bg-BG" sz="2800" dirty="0" smtClean="0"/>
              <a:t>Поставени </a:t>
            </a:r>
            <a:r>
              <a:rPr lang="bg-BG" altLang="bg-BG" sz="2800" dirty="0"/>
              <a:t>са </a:t>
            </a:r>
            <a:r>
              <a:rPr lang="bg-BG" altLang="bg-BG" sz="2800" b="1" i="1" dirty="0"/>
              <a:t>25 специфични и измерими глобални цели</a:t>
            </a:r>
            <a:r>
              <a:rPr lang="bg-BG" altLang="bg-BG" sz="2800" dirty="0"/>
              <a:t> и работна рамка за проследяване на тяхното постигане и ефект.</a:t>
            </a:r>
            <a:br>
              <a:rPr lang="bg-BG" altLang="bg-BG" sz="2800" dirty="0"/>
            </a:br>
            <a:r>
              <a:rPr lang="bg-BG" altLang="bg-BG" sz="2800" dirty="0"/>
              <a:t/>
            </a:r>
            <a:br>
              <a:rPr lang="bg-BG" altLang="bg-BG" sz="2800" dirty="0"/>
            </a:br>
            <a:r>
              <a:rPr lang="bg-BG" altLang="bg-BG" sz="2800" dirty="0" smtClean="0"/>
              <a:t>Действащата Предвижда </a:t>
            </a:r>
            <a:r>
              <a:rPr lang="bg-BG" altLang="bg-BG" sz="2800" dirty="0"/>
              <a:t>се </a:t>
            </a:r>
            <a:r>
              <a:rPr lang="bg-BG" altLang="bg-BG" sz="2800" b="1" i="1" dirty="0"/>
              <a:t>25% намаляване на смъртността от водещите </a:t>
            </a:r>
            <a:r>
              <a:rPr lang="bg-BG" altLang="bg-BG" sz="2800" b="1" i="1" dirty="0" err="1"/>
              <a:t>ХНЗ</a:t>
            </a:r>
            <a:r>
              <a:rPr lang="bg-BG" altLang="bg-BG" sz="2800" b="1" i="1" dirty="0"/>
              <a:t> към </a:t>
            </a:r>
            <a:r>
              <a:rPr lang="bg-BG" altLang="bg-BG" sz="2800" b="1" i="1" dirty="0" smtClean="0"/>
              <a:t>2020 </a:t>
            </a:r>
            <a:r>
              <a:rPr lang="bg-BG" altLang="bg-BG" sz="2800" b="1" i="1" dirty="0"/>
              <a:t>г. </a:t>
            </a:r>
            <a:endParaRPr lang="bg-BG" altLang="bg-BG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2D1F4-B1A6-4FF3-A010-71DD0D69077C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BDCA0-A352-4FA2-8FC0-E275BD60756B}" type="slidenum">
              <a:rPr lang="en-US" altLang="bg-BG"/>
              <a:pPr/>
              <a:t>3</a:t>
            </a:fld>
            <a:endParaRPr lang="en-US" altLang="bg-BG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r>
              <a:rPr lang="bg-BG" altLang="bg-BG" sz="3600" i="1" dirty="0"/>
              <a:t>Неинфекциозните заболявания</a:t>
            </a:r>
            <a:r>
              <a:rPr lang="bg-BG" altLang="bg-BG" sz="3600" dirty="0"/>
              <a:t>, в противоположност на заразните, не могат да се разпространяват от човек на човек чрез инфекциозен агент. Те имат продължително протичане и често причиняват </a:t>
            </a:r>
            <a:r>
              <a:rPr lang="bg-BG" altLang="bg-BG" sz="3600" dirty="0" err="1"/>
              <a:t>инвалидизация</a:t>
            </a:r>
            <a:r>
              <a:rPr lang="bg-BG" altLang="bg-BG" sz="3600" dirty="0"/>
              <a:t>, нарушават способността на хората за  ежедневни дейности и са сред водещите причини за </a:t>
            </a:r>
            <a:r>
              <a:rPr lang="bg-BG" altLang="bg-BG" sz="3600" dirty="0" err="1"/>
              <a:t>умирания</a:t>
            </a:r>
            <a:r>
              <a:rPr lang="bg-BG" altLang="bg-BG" sz="3600" dirty="0"/>
              <a:t>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4552D-B616-4144-AFE0-A81EAC89AFC9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9A992-8623-4BAF-8C5C-724BA1C7A327}" type="slidenum">
              <a:rPr lang="en-US" altLang="bg-BG"/>
              <a:pPr/>
              <a:t>30</a:t>
            </a:fld>
            <a:endParaRPr lang="en-US" altLang="bg-BG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/>
            <a:r>
              <a:rPr lang="bg-BG" altLang="bg-BG" sz="2800"/>
              <a:t>Ефективното прилагане на плана се изправя пред много предизвикателства: </a:t>
            </a:r>
            <a:br>
              <a:rPr lang="bg-BG" altLang="bg-BG" sz="2800"/>
            </a:br>
            <a:r>
              <a:rPr lang="bg-BG" altLang="bg-BG" sz="2800"/>
              <a:t>- нужни са надеждни данни за рисковите фактори и за смъртността; </a:t>
            </a:r>
            <a:br>
              <a:rPr lang="bg-BG" altLang="bg-BG" sz="2800"/>
            </a:br>
            <a:r>
              <a:rPr lang="bg-BG" altLang="bg-BG" sz="2800"/>
              <a:t>- човешките и финансови ресурси често са неадекватни; </a:t>
            </a:r>
            <a:br>
              <a:rPr lang="bg-BG" altLang="bg-BG" sz="2800"/>
            </a:br>
            <a:r>
              <a:rPr lang="bg-BG" altLang="bg-BG" sz="2800"/>
              <a:t>- някои здравни системи са твърде слаби. </a:t>
            </a:r>
            <a:br>
              <a:rPr lang="bg-BG" altLang="bg-BG" sz="2800"/>
            </a:br>
            <a:r>
              <a:rPr lang="bg-BG" altLang="bg-BG" sz="2800"/>
              <a:t>За страните с ограничени ресурси е необходимо приоритетно внимание към най-ефективните в ценово отношение интервенции, които могат силно да намалят тежестта на ХНЗ и страните могат да си ги позволят.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0E18-38AA-4279-8C7E-1A1C4EDCC4D6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19C30-95BB-445C-B67B-5ED7D5444290}" type="slidenum">
              <a:rPr lang="en-US" altLang="bg-BG"/>
              <a:pPr/>
              <a:t>31</a:t>
            </a:fld>
            <a:endParaRPr lang="en-US" altLang="bg-BG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/>
            <a:r>
              <a:rPr lang="bg-BG" altLang="bg-BG" sz="2400"/>
              <a:t>По оценка на СЗО, за прилагане на такива стратегии ще бъде необходимо увеличаване на сегашните здравни разходи: с 4% в страните с нисък доход, с 2% в страните с доход по-нисък от средния и с около 1% в страните с доход по-висок от средния. </a:t>
            </a:r>
            <a:br>
              <a:rPr lang="bg-BG" altLang="bg-BG" sz="2400"/>
            </a:br>
            <a:r>
              <a:rPr lang="bg-BG" altLang="bg-BG" sz="2800"/>
              <a:t/>
            </a:r>
            <a:br>
              <a:rPr lang="bg-BG" altLang="bg-BG" sz="2800"/>
            </a:br>
            <a:r>
              <a:rPr lang="bg-BG" altLang="bg-BG" sz="2400"/>
              <a:t>За страните с нисък доход, националните здравни разходи ще трябва да бъдат допълнени от международни партньори и агенции за развитие. СЗО ще подкрепя страните и ще предоставя техническа подкрепа за предприемане на устойчиви и реални национални действия за реализиране на визията на Плана за действие – постигане на „</a:t>
            </a:r>
            <a:r>
              <a:rPr lang="bg-BG" altLang="bg-BG" sz="2400" b="1" i="1"/>
              <a:t>свят свободен от предотвратимата тежест на неинфекциозните заболявания”.</a:t>
            </a:r>
            <a:r>
              <a:rPr lang="bg-BG" altLang="bg-BG" sz="200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0BC9D-8E58-4C04-A5EF-06F249522B54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C9D1F-38C3-4CEA-880A-C99FCC6B5F09}" type="slidenum">
              <a:rPr lang="en-US" altLang="bg-BG"/>
              <a:pPr/>
              <a:t>32</a:t>
            </a:fld>
            <a:endParaRPr lang="en-US" altLang="bg-BG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r>
              <a:rPr lang="bg-BG" altLang="bg-BG" b="1" dirty="0" smtClean="0">
                <a:solidFill>
                  <a:srgbClr val="C00000"/>
                </a:solidFill>
              </a:rPr>
              <a:t>4. Глобалната </a:t>
            </a:r>
            <a:r>
              <a:rPr lang="bg-BG" altLang="bg-BG" b="1" dirty="0">
                <a:solidFill>
                  <a:srgbClr val="C00000"/>
                </a:solidFill>
              </a:rPr>
              <a:t>тежест на избрани групи хронични неинфекциозни заболявания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484FD-77D9-49F9-89D4-4303AF636CF2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D258-78F5-4101-8CDC-0DC56FD98B0B}" type="slidenum">
              <a:rPr lang="en-US" altLang="bg-BG"/>
              <a:pPr/>
              <a:t>33</a:t>
            </a:fld>
            <a:endParaRPr lang="en-US" altLang="bg-BG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r>
              <a:rPr lang="bg-BG" altLang="bg-BG" b="1" dirty="0" smtClean="0">
                <a:solidFill>
                  <a:srgbClr val="C00000"/>
                </a:solidFill>
              </a:rPr>
              <a:t>4.1. Сърдечно-съдови </a:t>
            </a:r>
            <a:r>
              <a:rPr lang="bg-BG" altLang="bg-BG" b="1" dirty="0">
                <a:solidFill>
                  <a:srgbClr val="C00000"/>
                </a:solidFill>
              </a:rPr>
              <a:t>заболявания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8F4D-58C6-45CF-BE9E-85151098DC1D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53242-3E63-4F45-AC4A-0CDA9AC8C9CD}" type="slidenum">
              <a:rPr lang="en-US" altLang="bg-BG"/>
              <a:pPr/>
              <a:t>34</a:t>
            </a:fld>
            <a:endParaRPr lang="en-US" altLang="bg-BG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/>
            <a:r>
              <a:rPr lang="bg-BG" altLang="bg-BG" sz="3200"/>
              <a:t>Сърдечно-съдовите заболявания (ССЗ) включват следните основни групи заболявания: </a:t>
            </a:r>
            <a:br>
              <a:rPr lang="bg-BG" altLang="bg-BG" sz="3200"/>
            </a:br>
            <a:r>
              <a:rPr lang="bg-BG" altLang="bg-BG" sz="3200"/>
              <a:t>- исхемична болест на сърцето (ИБС); </a:t>
            </a:r>
            <a:br>
              <a:rPr lang="bg-BG" altLang="bg-BG" sz="3200"/>
            </a:br>
            <a:r>
              <a:rPr lang="bg-BG" altLang="bg-BG" sz="3200"/>
              <a:t>- мозъчно-съдова болест (МСБ);</a:t>
            </a:r>
            <a:br>
              <a:rPr lang="bg-BG" altLang="bg-BG" sz="3200"/>
            </a:br>
            <a:r>
              <a:rPr lang="bg-BG" altLang="bg-BG" sz="3200"/>
              <a:t>- хипертония; </a:t>
            </a:r>
            <a:br>
              <a:rPr lang="bg-BG" altLang="bg-BG" sz="3200"/>
            </a:br>
            <a:r>
              <a:rPr lang="bg-BG" altLang="bg-BG" sz="3200"/>
              <a:t>- заболявания на периферните артерии; </a:t>
            </a:r>
            <a:br>
              <a:rPr lang="bg-BG" altLang="bg-BG" sz="3200"/>
            </a:br>
            <a:r>
              <a:rPr lang="bg-BG" altLang="bg-BG" sz="3200"/>
              <a:t>- ревматична болест на сърцето;</a:t>
            </a:r>
            <a:br>
              <a:rPr lang="bg-BG" altLang="bg-BG" sz="3200"/>
            </a:br>
            <a:r>
              <a:rPr lang="bg-BG" altLang="bg-BG" sz="3200"/>
              <a:t>- вродени сърдечни заболявания;</a:t>
            </a:r>
            <a:br>
              <a:rPr lang="bg-BG" altLang="bg-BG" sz="3200"/>
            </a:br>
            <a:r>
              <a:rPr lang="bg-BG" altLang="bg-BG" sz="3200"/>
              <a:t>- сърдечна недостатъчност.</a:t>
            </a:r>
            <a:r>
              <a:rPr lang="bg-BG" altLang="bg-BG" sz="360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561ED-CCAC-4A36-9CE3-DEC31C5FB078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5CC41-DD7A-4D32-8945-1AE0E0EBA9ED}" type="slidenum">
              <a:rPr lang="en-US" altLang="bg-BG"/>
              <a:pPr/>
              <a:t>35</a:t>
            </a:fld>
            <a:endParaRPr lang="en-US" altLang="bg-BG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/>
            <a:r>
              <a:rPr lang="bg-BG" altLang="bg-BG" sz="3200" dirty="0" err="1"/>
              <a:t>ССЗ</a:t>
            </a:r>
            <a:r>
              <a:rPr lang="bg-BG" altLang="bg-BG" sz="3200" dirty="0"/>
              <a:t> се нареждат на първо място сред причините за </a:t>
            </a:r>
            <a:r>
              <a:rPr lang="bg-BG" altLang="bg-BG" sz="3200" dirty="0" err="1"/>
              <a:t>умирания</a:t>
            </a:r>
            <a:r>
              <a:rPr lang="bg-BG" altLang="bg-BG" sz="3200" dirty="0"/>
              <a:t> в глобален мащаб; от тях умират повече хора отколкото от която и да е друга причина</a:t>
            </a:r>
            <a:r>
              <a:rPr lang="bg-BG" altLang="bg-BG" sz="3200" dirty="0" smtClean="0"/>
              <a:t>.</a:t>
            </a:r>
            <a:br>
              <a:rPr lang="bg-BG" altLang="bg-BG" sz="3200" dirty="0" smtClean="0"/>
            </a:br>
            <a:r>
              <a:rPr lang="bg-BG" altLang="bg-BG" sz="3200" dirty="0"/>
              <a:t/>
            </a:r>
            <a:br>
              <a:rPr lang="bg-BG" altLang="bg-BG" sz="3200" dirty="0"/>
            </a:br>
            <a:r>
              <a:rPr lang="bg-BG" altLang="bg-BG" sz="3200" dirty="0"/>
              <a:t>Прогнозите сочат, че броят на лицата, умиращи от </a:t>
            </a:r>
            <a:r>
              <a:rPr lang="bg-BG" altLang="bg-BG" sz="3200" dirty="0" err="1"/>
              <a:t>ССЗ</a:t>
            </a:r>
            <a:r>
              <a:rPr lang="bg-BG" altLang="bg-BG" sz="3200" dirty="0"/>
              <a:t>, главно от </a:t>
            </a:r>
            <a:r>
              <a:rPr lang="bg-BG" altLang="bg-BG" sz="3200" dirty="0" err="1"/>
              <a:t>ИБС</a:t>
            </a:r>
            <a:r>
              <a:rPr lang="bg-BG" altLang="bg-BG" sz="3200" dirty="0"/>
              <a:t> и инсулт, ще нараства и ще достигне 23.3 милиона глобално към 2030 г.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945B4-8990-4C14-A707-36FBB6131AAD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2DC9-9E86-4D6F-A020-0CFFC759373C}" type="slidenum">
              <a:rPr lang="en-US" altLang="bg-BG"/>
              <a:pPr/>
              <a:t>36</a:t>
            </a:fld>
            <a:endParaRPr lang="en-US" altLang="bg-BG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/>
            <a:r>
              <a:rPr lang="bg-BG" altLang="bg-BG" sz="2800" dirty="0"/>
              <a:t>Над 80% от </a:t>
            </a:r>
            <a:r>
              <a:rPr lang="bg-BG" altLang="bg-BG" sz="2800" dirty="0" err="1"/>
              <a:t>умиранията</a:t>
            </a:r>
            <a:r>
              <a:rPr lang="bg-BG" altLang="bg-BG" sz="2800" dirty="0"/>
              <a:t> от </a:t>
            </a:r>
            <a:r>
              <a:rPr lang="bg-BG" altLang="bg-BG" sz="2800" dirty="0" err="1"/>
              <a:t>ССЗ</a:t>
            </a:r>
            <a:r>
              <a:rPr lang="bg-BG" altLang="bg-BG" sz="2800" dirty="0"/>
              <a:t> са в страните с нисък и среден доход и се срещат почти еднакво при мъжете и жените. </a:t>
            </a:r>
            <a:r>
              <a:rPr lang="bg-BG" altLang="bg-BG" sz="2800" dirty="0" smtClean="0"/>
              <a:t>Този </a:t>
            </a:r>
            <a:r>
              <a:rPr lang="bg-BG" altLang="bg-BG" sz="2800" dirty="0"/>
              <a:t>дял ще продължи да нараства значително в следващите десетилетия, а заедно с това ще нараства и тежестта на </a:t>
            </a:r>
            <a:r>
              <a:rPr lang="bg-BG" altLang="bg-BG" sz="2800" dirty="0" err="1"/>
              <a:t>ССЗ</a:t>
            </a:r>
            <a:r>
              <a:rPr lang="bg-BG" altLang="bg-BG" sz="2800" dirty="0" smtClean="0"/>
              <a:t>. Най-бедните </a:t>
            </a:r>
            <a:r>
              <a:rPr lang="bg-BG" altLang="bg-BG" sz="2800" dirty="0"/>
              <a:t>слоеве от населението в страните с нисък и среден доход са засегнати най-силно. </a:t>
            </a:r>
            <a:r>
              <a:rPr lang="bg-BG" altLang="bg-BG" sz="2800" dirty="0" err="1" smtClean="0"/>
              <a:t>ССЗ</a:t>
            </a:r>
            <a:r>
              <a:rPr lang="bg-BG" altLang="bg-BG" sz="2800" dirty="0" smtClean="0"/>
              <a:t> </a:t>
            </a:r>
            <a:r>
              <a:rPr lang="bg-BG" altLang="bg-BG" sz="2800" dirty="0"/>
              <a:t>и другите </a:t>
            </a:r>
            <a:r>
              <a:rPr lang="bg-BG" altLang="bg-BG" sz="2800" dirty="0" err="1"/>
              <a:t>ХНЗ</a:t>
            </a:r>
            <a:r>
              <a:rPr lang="bg-BG" altLang="bg-BG" sz="2800" dirty="0"/>
              <a:t> допринасят за силно обедняване на домакинствата поради катастрофалните разходи за здравна помощ и високото заплащане на услуги с лични средства (</a:t>
            </a:r>
            <a:r>
              <a:rPr lang="bg-BG" altLang="bg-BG" sz="2800" dirty="0" err="1"/>
              <a:t>out</a:t>
            </a:r>
            <a:r>
              <a:rPr lang="bg-BG" altLang="bg-BG" sz="2800" dirty="0"/>
              <a:t> of </a:t>
            </a:r>
            <a:r>
              <a:rPr lang="bg-BG" altLang="bg-BG" sz="2800" dirty="0" err="1"/>
              <a:t>pocket</a:t>
            </a:r>
            <a:r>
              <a:rPr lang="bg-BG" altLang="bg-BG" sz="2800" dirty="0"/>
              <a:t> </a:t>
            </a:r>
            <a:r>
              <a:rPr lang="bg-BG" altLang="bg-BG" sz="2800" dirty="0" err="1"/>
              <a:t>expenditure</a:t>
            </a:r>
            <a:r>
              <a:rPr lang="bg-BG" altLang="bg-BG" sz="2800" dirty="0"/>
              <a:t>). 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AB2B3-3F1C-4111-901F-1BECE8DC6626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13760-22AF-4F36-A833-098F02C6AE2B}" type="slidenum">
              <a:rPr lang="en-US" altLang="bg-BG"/>
              <a:pPr/>
              <a:t>37</a:t>
            </a:fld>
            <a:endParaRPr lang="en-US" altLang="bg-BG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/>
            <a:r>
              <a:rPr lang="bg-BG" altLang="bg-BG" sz="3200" dirty="0"/>
              <a:t>На макроикономическо ниво, </a:t>
            </a:r>
            <a:r>
              <a:rPr lang="bg-BG" altLang="bg-BG" sz="3200" dirty="0" err="1"/>
              <a:t>ССЗ</a:t>
            </a:r>
            <a:r>
              <a:rPr lang="bg-BG" altLang="bg-BG" sz="3200" dirty="0"/>
              <a:t> представляват голяма тежест за икономиките </a:t>
            </a:r>
            <a:r>
              <a:rPr lang="bg-BG" altLang="bg-BG" sz="3200" dirty="0" smtClean="0"/>
              <a:t>на </a:t>
            </a:r>
            <a:r>
              <a:rPr lang="bg-BG" altLang="bg-BG" sz="3200" dirty="0"/>
              <a:t>страните с нисък и среден доход. </a:t>
            </a:r>
            <a:r>
              <a:rPr lang="bg-BG" altLang="bg-BG" sz="3200" dirty="0" err="1" smtClean="0"/>
              <a:t>ХНЗ</a:t>
            </a:r>
            <a:r>
              <a:rPr lang="bg-BG" altLang="bg-BG" sz="3200" dirty="0" smtClean="0"/>
              <a:t> </a:t>
            </a:r>
            <a:r>
              <a:rPr lang="bg-BG" altLang="bg-BG" sz="3200" dirty="0"/>
              <a:t>и диабетът намаляват брутния вътрешен продукт (</a:t>
            </a:r>
            <a:r>
              <a:rPr lang="bg-BG" altLang="bg-BG" sz="3200" dirty="0" err="1"/>
              <a:t>GDP</a:t>
            </a:r>
            <a:r>
              <a:rPr lang="bg-BG" altLang="bg-BG" sz="3200" dirty="0"/>
              <a:t>) с 6.8% в тези страни главно поради преждевременна смърт. </a:t>
            </a:r>
            <a:r>
              <a:rPr lang="bg-BG" altLang="bg-BG" sz="3200" dirty="0" smtClean="0"/>
              <a:t>Повечето </a:t>
            </a:r>
            <a:r>
              <a:rPr lang="bg-BG" altLang="bg-BG" sz="3200" dirty="0" err="1"/>
              <a:t>ССЗ</a:t>
            </a:r>
            <a:r>
              <a:rPr lang="bg-BG" altLang="bg-BG" sz="3200" dirty="0"/>
              <a:t> могат да бъдат предотвратени чрез справяне с основните рискови фактори: тютюнопушене, нездравословно хранене и затлъстяване, </a:t>
            </a:r>
            <a:r>
              <a:rPr lang="bg-BG" altLang="bg-BG" sz="3200" dirty="0" err="1"/>
              <a:t>хиподинамия</a:t>
            </a:r>
            <a:r>
              <a:rPr lang="bg-BG" altLang="bg-BG" sz="3200" dirty="0"/>
              <a:t>, хипертония, диабет и </a:t>
            </a:r>
            <a:r>
              <a:rPr lang="bg-BG" altLang="bg-BG" sz="3200" dirty="0" err="1"/>
              <a:t>хиперлипидемия</a:t>
            </a:r>
            <a:r>
              <a:rPr lang="bg-BG" altLang="bg-BG" sz="3200" dirty="0"/>
              <a:t>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E56F0-F7E0-4E8C-B492-525F3655DBA6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69546-59FD-4357-83EE-021F522324B7}" type="slidenum">
              <a:rPr lang="en-US" altLang="bg-BG"/>
              <a:pPr/>
              <a:t>38</a:t>
            </a:fld>
            <a:endParaRPr lang="en-US" altLang="bg-BG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/>
            <a:r>
              <a:rPr lang="bg-BG" altLang="bg-BG" sz="3200" dirty="0"/>
              <a:t>Ефектите от нездравословното хранене се проявяват като повишено артериално налягане, повишени ниво на кръвна захар, повишени </a:t>
            </a:r>
            <a:r>
              <a:rPr lang="bg-BG" altLang="bg-BG" sz="3200" dirty="0" err="1"/>
              <a:t>липиди</a:t>
            </a:r>
            <a:r>
              <a:rPr lang="bg-BG" altLang="bg-BG" sz="3200" dirty="0"/>
              <a:t>, </a:t>
            </a:r>
            <a:r>
              <a:rPr lang="bg-BG" altLang="bg-BG" sz="3200" dirty="0" err="1"/>
              <a:t>свръхтегло</a:t>
            </a:r>
            <a:r>
              <a:rPr lang="bg-BG" altLang="bg-BG" sz="3200" dirty="0"/>
              <a:t> и затлъстяване. Тези рискови фактори сигнализират за повишен риск от развитие на инфаркт на миокарда, инсулт, сърдечна недостатъчност и други усложнения и могат да бъдат проследявани на ниво на </a:t>
            </a:r>
            <a:r>
              <a:rPr lang="bg-BG" altLang="bg-BG" sz="3200" dirty="0" err="1"/>
              <a:t>ПЗП</a:t>
            </a:r>
            <a:r>
              <a:rPr lang="bg-BG" altLang="bg-BG" sz="3200" dirty="0"/>
              <a:t>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62F92-8D58-4AF5-A865-2F4E4C86340C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2E01D-5FD9-4D72-BEC8-6D64331E4FF6}" type="slidenum">
              <a:rPr lang="en-US" altLang="bg-BG"/>
              <a:pPr/>
              <a:t>39</a:t>
            </a:fld>
            <a:endParaRPr lang="en-US" altLang="bg-BG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/>
            <a:r>
              <a:rPr lang="bg-BG" altLang="bg-BG" sz="3200" dirty="0"/>
              <a:t>Прекратяването на тютюнопушенето, намаляването на солта в храната, консумирането на пресни плодове и зеленчуци, регулярните физически упражнения и избягването на злоупотреба на алкохол намаляват значително риска от </a:t>
            </a:r>
            <a:r>
              <a:rPr lang="bg-BG" altLang="bg-BG" sz="3200" dirty="0" err="1"/>
              <a:t>ССЗ</a:t>
            </a:r>
            <a:r>
              <a:rPr lang="bg-BG" altLang="bg-BG" sz="3200" dirty="0"/>
              <a:t>. </a:t>
            </a:r>
            <a:r>
              <a:rPr lang="bg-BG" altLang="bg-BG" sz="3200" dirty="0" err="1"/>
              <a:t>Кардиоваскуларният</a:t>
            </a:r>
            <a:r>
              <a:rPr lang="bg-BG" altLang="bg-BG" sz="3200" dirty="0"/>
              <a:t> риск може да бъде намален също чрез адекватно лечение на хипертонията, диабета и </a:t>
            </a:r>
            <a:r>
              <a:rPr lang="bg-BG" altLang="bg-BG" sz="3200" dirty="0" err="1"/>
              <a:t>хиперлипидемията</a:t>
            </a:r>
            <a:r>
              <a:rPr lang="bg-BG" altLang="bg-BG" sz="3200" dirty="0"/>
              <a:t>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85D66-62E3-4652-8B04-03B0543974F2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C36B1-5CA3-47FB-92B2-7CB27678F3B9}" type="slidenum">
              <a:rPr lang="en-US" altLang="bg-BG"/>
              <a:pPr/>
              <a:t>4</a:t>
            </a:fld>
            <a:endParaRPr lang="en-US" altLang="bg-BG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r>
              <a:rPr lang="bg-BG" altLang="bg-BG"/>
              <a:t>Терминът </a:t>
            </a:r>
            <a:r>
              <a:rPr lang="bg-BG" altLang="bg-BG" i="1"/>
              <a:t>„неинфекциозни заболявания”</a:t>
            </a:r>
            <a:r>
              <a:rPr lang="bg-BG" altLang="bg-BG"/>
              <a:t> има еднакъв смисъл с термина „хронични” и най-често се използва комбинацията </a:t>
            </a:r>
            <a:r>
              <a:rPr lang="bg-BG" altLang="bg-BG" i="1"/>
              <a:t>„хронични неинфекциозни заболявания”(ХНЗ).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582-5532-4817-93D6-952F2D18C9F3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31B45-2E75-4353-93C5-7989580BDC8A}" type="slidenum">
              <a:rPr lang="en-US" altLang="bg-BG"/>
              <a:pPr/>
              <a:t>40</a:t>
            </a:fld>
            <a:endParaRPr lang="en-US" altLang="bg-BG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/>
            <a:r>
              <a:rPr lang="bg-BG" altLang="bg-BG" sz="3200" dirty="0"/>
              <a:t>Обществените </a:t>
            </a:r>
            <a:r>
              <a:rPr lang="bg-BG" altLang="bg-BG" sz="3200" dirty="0" smtClean="0"/>
              <a:t>политики за създаване на </a:t>
            </a:r>
            <a:r>
              <a:rPr lang="bg-BG" altLang="bg-BG" sz="3200" dirty="0"/>
              <a:t>благоприятна околна </a:t>
            </a:r>
            <a:r>
              <a:rPr lang="bg-BG" altLang="bg-BG" sz="3200" dirty="0" smtClean="0"/>
              <a:t>среда имат </a:t>
            </a:r>
            <a:r>
              <a:rPr lang="bg-BG" altLang="bg-BG" sz="3200" dirty="0"/>
              <a:t>съществено значение за мотивиране на хората да възприемат и поддържат здравословно поведение. </a:t>
            </a:r>
            <a:br>
              <a:rPr lang="bg-BG" altLang="bg-BG" sz="3200" dirty="0"/>
            </a:br>
            <a:r>
              <a:rPr lang="bg-BG" altLang="bg-BG" sz="3200" dirty="0"/>
              <a:t>Други съществени детерминанти на </a:t>
            </a:r>
            <a:r>
              <a:rPr lang="bg-BG" altLang="bg-BG" sz="3200" dirty="0" err="1"/>
              <a:t>ССЗ</a:t>
            </a:r>
            <a:r>
              <a:rPr lang="bg-BG" altLang="bg-BG" sz="3200" dirty="0"/>
              <a:t>, наричани „причини на причините”, отразяват основните сили, движещи социалните, икономическите и културните промени – глобализацията, урбанизацията и застаряването на населението и др.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E0EBF-9EAD-46C6-95E5-51B94F3219F9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5E14-FA81-4731-B8D1-16F022F64EC3}" type="slidenum">
              <a:rPr lang="en-US" altLang="bg-BG"/>
              <a:pPr/>
              <a:t>41</a:t>
            </a:fld>
            <a:endParaRPr lang="en-US" altLang="bg-BG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/>
            <a:r>
              <a:rPr lang="bg-BG" altLang="bg-BG" sz="3200" dirty="0"/>
              <a:t>Подходящи примери за </a:t>
            </a:r>
            <a:r>
              <a:rPr lang="bg-BG" altLang="bg-BG" sz="3200" dirty="0" err="1"/>
              <a:t>популационно</a:t>
            </a:r>
            <a:r>
              <a:rPr lang="bg-BG" altLang="bg-BG" sz="3200" dirty="0"/>
              <a:t> ориентирани интервенции за намаляване на </a:t>
            </a:r>
            <a:r>
              <a:rPr lang="bg-BG" altLang="bg-BG" sz="3200" dirty="0" err="1"/>
              <a:t>ССЗ</a:t>
            </a:r>
            <a:r>
              <a:rPr lang="bg-BG" altLang="bg-BG" sz="3200" dirty="0"/>
              <a:t> са: всеобхватни политики за контрол на тютюнопушенето, по-високо данъчно облагане за намаляване на приема на храни с високо съдържание на мазнини, захар и сол, изграждане на пешеходни и велосипедни пътеки за повишаване на физическата активност, предоставяне здравословна храна на децата в училищата и др.</a:t>
            </a:r>
            <a:r>
              <a:rPr lang="bg-BG" altLang="bg-BG" sz="2400" dirty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39FDA-BD52-4B4E-9B7D-C8FCB9F859DD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7BC6C-5187-44C3-8B3F-70007F123D15}" type="slidenum">
              <a:rPr lang="en-US" altLang="bg-BG"/>
              <a:pPr/>
              <a:t>42</a:t>
            </a:fld>
            <a:endParaRPr lang="en-US" altLang="bg-BG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/>
            <a:r>
              <a:rPr lang="bg-BG" altLang="bg-BG" sz="2800" dirty="0"/>
              <a:t>Съществуват ефективни и лесно приложими интегрирани подходи, насочени към основните общи рискови фактори за редица хронични заболявания (</a:t>
            </a:r>
            <a:r>
              <a:rPr lang="bg-BG" altLang="bg-BG" sz="2800" dirty="0" err="1"/>
              <a:t>ССЗ</a:t>
            </a:r>
            <a:r>
              <a:rPr lang="bg-BG" altLang="bg-BG" sz="2800" dirty="0"/>
              <a:t>, диабет, ракови заболявания), като някои от тях могат да бъдат приложени дори от немедицински лица в условия, близки до клиентите. Те са с висока ценова ефективност и са изведени като приоритетни от СЗО. Например:</a:t>
            </a:r>
            <a:br>
              <a:rPr lang="bg-BG" altLang="bg-BG" sz="2800" dirty="0"/>
            </a:br>
            <a:r>
              <a:rPr lang="bg-BG" altLang="bg-BG" sz="2800" dirty="0"/>
              <a:t>- Лицата с висок риск могат да бъдат идентифицирани в условията на </a:t>
            </a:r>
            <a:r>
              <a:rPr lang="bg-BG" altLang="bg-BG" sz="2800" dirty="0" err="1"/>
              <a:t>ПЗП</a:t>
            </a:r>
            <a:r>
              <a:rPr lang="bg-BG" altLang="bg-BG" sz="2800" dirty="0"/>
              <a:t>, използвайки такива елементарни средства като специфични карти за оценка на рисковия профил.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2DBAE-1C7F-4E74-9BA1-1D0A734FEA69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CBD79-F26F-41C9-A464-A96D0AC9B7E4}" type="slidenum">
              <a:rPr lang="en-US" altLang="bg-BG"/>
              <a:pPr/>
              <a:t>43</a:t>
            </a:fld>
            <a:endParaRPr lang="en-US" altLang="bg-BG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/>
            <a:r>
              <a:rPr lang="bg-BG" altLang="bg-BG" sz="2800" dirty="0"/>
              <a:t>- Преживелите </a:t>
            </a:r>
            <a:r>
              <a:rPr lang="bg-BG" altLang="bg-BG" sz="2800" dirty="0" err="1"/>
              <a:t>миокарден</a:t>
            </a:r>
            <a:r>
              <a:rPr lang="bg-BG" altLang="bg-BG" sz="2800" dirty="0"/>
              <a:t> инфаркт или инсулт са във висок риск за повторни инциденти или умиране. Този риск може да бъде </a:t>
            </a:r>
            <a:r>
              <a:rPr lang="bg-BG" altLang="bg-BG" sz="2800" dirty="0" smtClean="0"/>
              <a:t>намален </a:t>
            </a:r>
            <a:r>
              <a:rPr lang="bg-BG" altLang="bg-BG" sz="2800" dirty="0"/>
              <a:t>чрез комбинация на лекарствени средства – </a:t>
            </a:r>
            <a:r>
              <a:rPr lang="bg-BG" altLang="bg-BG" sz="2800" dirty="0" err="1"/>
              <a:t>статини</a:t>
            </a:r>
            <a:r>
              <a:rPr lang="bg-BG" altLang="bg-BG" sz="2800" dirty="0"/>
              <a:t> за намаляване на </a:t>
            </a:r>
            <a:r>
              <a:rPr lang="bg-BG" altLang="bg-BG" sz="2800" dirty="0" err="1"/>
              <a:t>холестерола</a:t>
            </a:r>
            <a:r>
              <a:rPr lang="bg-BG" altLang="bg-BG" sz="2800" dirty="0"/>
              <a:t>, лекарства за контрол на хипертонията и аспирин. </a:t>
            </a:r>
            <a:br>
              <a:rPr lang="bg-BG" altLang="bg-BG" sz="2800" dirty="0"/>
            </a:br>
            <a:r>
              <a:rPr lang="bg-BG" altLang="bg-BG" sz="2800" dirty="0"/>
              <a:t>- Прекратяването на тютюнопушенето е интервенция с най-висока ценова ефективност за пациентите със </a:t>
            </a:r>
            <a:r>
              <a:rPr lang="bg-BG" altLang="bg-BG" sz="2800" dirty="0" err="1"/>
              <a:t>ССЗ</a:t>
            </a:r>
            <a:r>
              <a:rPr lang="bg-BG" altLang="bg-BG" sz="2800" dirty="0"/>
              <a:t>. Проблемите със сърцето намаляват с 50% при лицата, прекратили тютюнопушенето и рискът за </a:t>
            </a:r>
            <a:r>
              <a:rPr lang="bg-BG" altLang="bg-BG" sz="2800" dirty="0" err="1" smtClean="0"/>
              <a:t>ССЗ</a:t>
            </a:r>
            <a:r>
              <a:rPr lang="bg-BG" altLang="bg-BG" sz="2800" dirty="0" smtClean="0"/>
              <a:t> също </a:t>
            </a:r>
            <a:r>
              <a:rPr lang="bg-BG" altLang="bg-BG" sz="2800" dirty="0"/>
              <a:t>намалява значително през първите 2 години след спиране на тютюнопушенето.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B28E-3511-49E9-9395-20DEE01815B7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C96B-D9B6-45E8-A921-DBF319339B6E}" type="slidenum">
              <a:rPr lang="en-US" altLang="bg-BG"/>
              <a:pPr/>
              <a:t>44</a:t>
            </a:fld>
            <a:endParaRPr lang="en-US" altLang="bg-BG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r>
              <a:rPr lang="bg-BG" altLang="bg-BG" b="1" dirty="0" smtClean="0">
                <a:solidFill>
                  <a:srgbClr val="C00000"/>
                </a:solidFill>
              </a:rPr>
              <a:t>4.2. Глобална </a:t>
            </a:r>
            <a:r>
              <a:rPr lang="bg-BG" altLang="bg-BG" b="1" dirty="0">
                <a:solidFill>
                  <a:srgbClr val="C00000"/>
                </a:solidFill>
              </a:rPr>
              <a:t>тежест и тенденции на диабета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CF3AC-B034-4BC7-A921-0B2712E9EC0C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0B032-FD29-4C08-990A-81050AD639F1}" type="slidenum">
              <a:rPr lang="en-US" altLang="bg-BG"/>
              <a:pPr/>
              <a:t>45</a:t>
            </a:fld>
            <a:endParaRPr lang="en-US" altLang="bg-BG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8424936" cy="5962650"/>
          </a:xfrm>
        </p:spPr>
        <p:txBody>
          <a:bodyPr/>
          <a:lstStyle/>
          <a:p>
            <a:pPr algn="l"/>
            <a:r>
              <a:rPr lang="bg-BG" altLang="bg-BG" sz="3200" dirty="0" smtClean="0"/>
              <a:t>По данни на СЗО броят на лицата с диабет е нараснал близо 4 пъти от 1980 г. досега: </a:t>
            </a:r>
            <a:br>
              <a:rPr lang="bg-BG" altLang="bg-BG" sz="3200" dirty="0" smtClean="0"/>
            </a:br>
            <a:r>
              <a:rPr lang="bg-BG" altLang="bg-BG" sz="3200" dirty="0" smtClean="0"/>
              <a:t>= </a:t>
            </a:r>
            <a:r>
              <a:rPr lang="bg-BG" altLang="bg-BG" sz="3200" dirty="0" smtClean="0">
                <a:solidFill>
                  <a:srgbClr val="C00000"/>
                </a:solidFill>
              </a:rPr>
              <a:t>442 </a:t>
            </a:r>
            <a:r>
              <a:rPr lang="bg-BG" altLang="bg-BG" sz="3200" dirty="0">
                <a:solidFill>
                  <a:srgbClr val="C00000"/>
                </a:solidFill>
              </a:rPr>
              <a:t>милиона души в света страдат от диабет. </a:t>
            </a:r>
            <a:r>
              <a:rPr lang="bg-BG" altLang="bg-BG" sz="3200" dirty="0" smtClean="0">
                <a:solidFill>
                  <a:srgbClr val="C00000"/>
                </a:solidFill>
              </a:rPr>
              <a:t/>
            </a:r>
            <a:br>
              <a:rPr lang="bg-BG" altLang="bg-BG" sz="3200" dirty="0" smtClean="0">
                <a:solidFill>
                  <a:srgbClr val="C00000"/>
                </a:solidFill>
              </a:rPr>
            </a:br>
            <a:r>
              <a:rPr lang="bg-BG" altLang="bg-BG" sz="3200" dirty="0" smtClean="0">
                <a:solidFill>
                  <a:srgbClr val="C00000"/>
                </a:solidFill>
              </a:rPr>
              <a:t>= 1.5 </a:t>
            </a:r>
            <a:r>
              <a:rPr lang="bg-BG" altLang="bg-BG" sz="3200" dirty="0">
                <a:solidFill>
                  <a:srgbClr val="C00000"/>
                </a:solidFill>
              </a:rPr>
              <a:t>милиона </a:t>
            </a:r>
            <a:r>
              <a:rPr lang="bg-BG" altLang="bg-BG" sz="3200" dirty="0" err="1">
                <a:solidFill>
                  <a:srgbClr val="C00000"/>
                </a:solidFill>
              </a:rPr>
              <a:t>умирания</a:t>
            </a:r>
            <a:r>
              <a:rPr lang="bg-BG" altLang="bg-BG" sz="3200" dirty="0">
                <a:solidFill>
                  <a:srgbClr val="C00000"/>
                </a:solidFill>
              </a:rPr>
              <a:t> се дължат </a:t>
            </a:r>
            <a:r>
              <a:rPr lang="bg-BG" altLang="bg-BG" sz="3200" dirty="0" smtClean="0">
                <a:solidFill>
                  <a:srgbClr val="C00000"/>
                </a:solidFill>
              </a:rPr>
              <a:t>пряко </a:t>
            </a:r>
            <a:r>
              <a:rPr lang="bg-BG" altLang="bg-BG" sz="3200" dirty="0">
                <a:solidFill>
                  <a:srgbClr val="C00000"/>
                </a:solidFill>
              </a:rPr>
              <a:t>на диабета</a:t>
            </a:r>
            <a:r>
              <a:rPr lang="bg-BG" altLang="bg-BG" sz="3200" dirty="0"/>
              <a:t> и над </a:t>
            </a:r>
            <a:r>
              <a:rPr lang="bg-BG" altLang="bg-BG" sz="3200" dirty="0" smtClean="0"/>
              <a:t>80</a:t>
            </a:r>
            <a:r>
              <a:rPr lang="bg-BG" altLang="bg-BG" sz="3200" dirty="0"/>
              <a:t>% от </a:t>
            </a:r>
            <a:r>
              <a:rPr lang="bg-BG" altLang="bg-BG" sz="3200" dirty="0" smtClean="0"/>
              <a:t>тях са в </a:t>
            </a:r>
            <a:r>
              <a:rPr lang="bg-BG" altLang="bg-BG" sz="3200" dirty="0"/>
              <a:t>страните с нисък и среден доход.</a:t>
            </a:r>
            <a:br>
              <a:rPr lang="bg-BG" altLang="bg-BG" sz="3200" dirty="0"/>
            </a:br>
            <a:r>
              <a:rPr lang="bg-BG" altLang="bg-BG" sz="3200" dirty="0" smtClean="0"/>
              <a:t>= </a:t>
            </a:r>
            <a:r>
              <a:rPr lang="bg-BG" altLang="bg-BG" sz="3200" dirty="0" smtClean="0">
                <a:solidFill>
                  <a:srgbClr val="C00000"/>
                </a:solidFill>
              </a:rPr>
              <a:t>Над </a:t>
            </a:r>
            <a:r>
              <a:rPr lang="bg-BG" altLang="bg-BG" sz="3200" dirty="0">
                <a:solidFill>
                  <a:srgbClr val="C00000"/>
                </a:solidFill>
              </a:rPr>
              <a:t>3 милиона души умират годишно от последиците на диабет. </a:t>
            </a:r>
            <a:r>
              <a:rPr lang="bg-BG" altLang="bg-BG" sz="3200" dirty="0" smtClean="0">
                <a:solidFill>
                  <a:srgbClr val="C00000"/>
                </a:solidFill>
              </a:rPr>
              <a:t/>
            </a:r>
            <a:br>
              <a:rPr lang="bg-BG" altLang="bg-BG" sz="3200" dirty="0" smtClean="0">
                <a:solidFill>
                  <a:srgbClr val="C00000"/>
                </a:solidFill>
              </a:rPr>
            </a:br>
            <a:r>
              <a:rPr lang="bg-BG" altLang="bg-BG" sz="3200" dirty="0" smtClean="0">
                <a:solidFill>
                  <a:srgbClr val="C00000"/>
                </a:solidFill>
              </a:rPr>
              <a:t>= Пр</a:t>
            </a:r>
            <a:r>
              <a:rPr lang="bg-BG" altLang="bg-BG" sz="3200" dirty="0" smtClean="0"/>
              <a:t>огнозата е, </a:t>
            </a:r>
            <a:r>
              <a:rPr lang="bg-BG" altLang="bg-BG" sz="3200" dirty="0"/>
              <a:t>че диабетът ще бъде </a:t>
            </a:r>
            <a:r>
              <a:rPr lang="bg-BG" altLang="bg-BG" sz="3200" dirty="0">
                <a:solidFill>
                  <a:srgbClr val="C00000"/>
                </a:solidFill>
              </a:rPr>
              <a:t>7-ма водеща причина за умиране към 2030 г.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4BAFC-2DAA-4FE6-A879-878770D8221F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7DB5-206F-426D-A50B-536A46F6DD04}" type="slidenum">
              <a:rPr lang="en-US" altLang="bg-BG"/>
              <a:pPr/>
              <a:t>46</a:t>
            </a:fld>
            <a:endParaRPr lang="en-US" altLang="bg-BG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74638"/>
            <a:ext cx="8569325" cy="5962650"/>
          </a:xfrm>
        </p:spPr>
        <p:txBody>
          <a:bodyPr/>
          <a:lstStyle/>
          <a:p>
            <a:pPr algn="l"/>
            <a:r>
              <a:rPr lang="bg-BG" altLang="bg-BG" sz="3200" dirty="0" smtClean="0"/>
              <a:t> </a:t>
            </a:r>
            <a:r>
              <a:rPr lang="bg-BG" altLang="bg-BG" sz="3200" dirty="0"/>
              <a:t/>
            </a:r>
            <a:br>
              <a:rPr lang="bg-BG" altLang="bg-BG" sz="3200" dirty="0"/>
            </a:br>
            <a:r>
              <a:rPr lang="bg-BG" altLang="bg-BG" sz="3200" dirty="0"/>
              <a:t/>
            </a:r>
            <a:br>
              <a:rPr lang="bg-BG" altLang="bg-BG" sz="3200" dirty="0"/>
            </a:br>
            <a:r>
              <a:rPr lang="bg-BG" altLang="bg-BG" sz="3200" dirty="0"/>
              <a:t/>
            </a:r>
            <a:br>
              <a:rPr lang="bg-BG" altLang="bg-BG" sz="3200" dirty="0"/>
            </a:br>
            <a:r>
              <a:rPr lang="bg-BG" altLang="bg-BG" sz="3200" dirty="0">
                <a:solidFill>
                  <a:srgbClr val="C00000"/>
                </a:solidFill>
              </a:rPr>
              <a:t>Цялостният риск за умиране сред лицата с диабет е поне два пъти по-висок от риска при техните </a:t>
            </a:r>
            <a:r>
              <a:rPr lang="bg-BG" altLang="bg-BG" sz="3200" dirty="0" err="1">
                <a:solidFill>
                  <a:srgbClr val="C00000"/>
                </a:solidFill>
              </a:rPr>
              <a:t>връстници</a:t>
            </a:r>
            <a:r>
              <a:rPr lang="bg-BG" altLang="bg-BG" sz="3200" dirty="0">
                <a:solidFill>
                  <a:srgbClr val="C00000"/>
                </a:solidFill>
              </a:rPr>
              <a:t> без диабет</a:t>
            </a:r>
            <a:r>
              <a:rPr lang="bg-BG" altLang="bg-BG" sz="3200" dirty="0" smtClean="0">
                <a:solidFill>
                  <a:srgbClr val="C00000"/>
                </a:solidFill>
              </a:rPr>
              <a:t>.</a:t>
            </a:r>
            <a:br>
              <a:rPr lang="bg-BG" altLang="bg-BG" sz="3200" dirty="0" smtClean="0">
                <a:solidFill>
                  <a:srgbClr val="C00000"/>
                </a:solidFill>
              </a:rPr>
            </a:br>
            <a:r>
              <a:rPr lang="bg-BG" altLang="bg-BG" sz="3200" dirty="0" smtClean="0"/>
              <a:t> </a:t>
            </a:r>
            <a:r>
              <a:rPr lang="bg-BG" altLang="bg-BG" sz="3200" dirty="0"/>
              <a:t/>
            </a:r>
            <a:br>
              <a:rPr lang="bg-BG" altLang="bg-BG" sz="3200" dirty="0"/>
            </a:br>
            <a:r>
              <a:rPr lang="bg-BG" altLang="bg-BG" sz="3200" dirty="0" smtClean="0">
                <a:solidFill>
                  <a:srgbClr val="C00000"/>
                </a:solidFill>
              </a:rPr>
              <a:t>Диабетът </a:t>
            </a:r>
            <a:r>
              <a:rPr lang="bg-BG" altLang="bg-BG" sz="3200" dirty="0">
                <a:solidFill>
                  <a:srgbClr val="C00000"/>
                </a:solidFill>
              </a:rPr>
              <a:t>има крайно неблагоприятни ефекти върху други </a:t>
            </a:r>
            <a:r>
              <a:rPr lang="bg-BG" altLang="bg-BG" sz="3200" dirty="0" err="1">
                <a:solidFill>
                  <a:srgbClr val="C00000"/>
                </a:solidFill>
              </a:rPr>
              <a:t>ХНЗ</a:t>
            </a:r>
            <a:r>
              <a:rPr lang="bg-BG" altLang="bg-BG" sz="3200" dirty="0">
                <a:solidFill>
                  <a:srgbClr val="C00000"/>
                </a:solidFill>
              </a:rPr>
              <a:t>: </a:t>
            </a:r>
            <a:r>
              <a:rPr lang="bg-BG" altLang="bg-BG" sz="3200" dirty="0" smtClean="0"/>
              <a:t>увеличава </a:t>
            </a:r>
            <a:r>
              <a:rPr lang="bg-BG" altLang="bg-BG" sz="3200" dirty="0"/>
              <a:t>риска от </a:t>
            </a:r>
            <a:r>
              <a:rPr lang="bg-BG" altLang="bg-BG" sz="3200" dirty="0" err="1"/>
              <a:t>ССЗ</a:t>
            </a:r>
            <a:r>
              <a:rPr lang="bg-BG" altLang="bg-BG" sz="3200" dirty="0"/>
              <a:t> - 50% от лицата с диабет умират от заболяване на сърцето и инсулт; </a:t>
            </a:r>
            <a:r>
              <a:rPr lang="bg-BG" altLang="bg-BG" sz="3200" dirty="0" smtClean="0"/>
              <a:t>може </a:t>
            </a:r>
            <a:r>
              <a:rPr lang="bg-BG" altLang="bg-BG" sz="3200" dirty="0"/>
              <a:t>да доведе до </a:t>
            </a:r>
            <a:r>
              <a:rPr lang="bg-BG" altLang="bg-BG" sz="3200" dirty="0" err="1"/>
              <a:t>невропатия</a:t>
            </a:r>
            <a:r>
              <a:rPr lang="bg-BG" altLang="bg-BG" sz="3200" dirty="0"/>
              <a:t> на стъпалото (диабетно стъпало), до диабетна </a:t>
            </a:r>
            <a:r>
              <a:rPr lang="bg-BG" altLang="bg-BG" sz="3200" dirty="0" err="1"/>
              <a:t>ретинопатия</a:t>
            </a:r>
            <a:r>
              <a:rPr lang="bg-BG" altLang="bg-BG" sz="3200" dirty="0"/>
              <a:t>; до бъбречна недостатъчност. </a:t>
            </a:r>
            <a:r>
              <a:rPr lang="bg-BG" altLang="bg-BG" sz="3200" dirty="0" smtClean="0"/>
              <a:t/>
            </a:r>
            <a:br>
              <a:rPr lang="bg-BG" altLang="bg-BG" sz="3200" dirty="0" smtClean="0"/>
            </a:br>
            <a:r>
              <a:rPr lang="bg-BG" altLang="bg-BG" sz="3200" dirty="0"/>
              <a:t/>
            </a:r>
            <a:br>
              <a:rPr lang="bg-BG" altLang="bg-BG" sz="3200" dirty="0"/>
            </a:br>
            <a:endParaRPr lang="bg-BG" altLang="bg-BG" sz="3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F762-90ED-47DC-BC84-EE0C8CAC3919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BFD42-59DE-4EEE-87D2-0A9584EC2CA5}" type="slidenum">
              <a:rPr lang="en-US" altLang="bg-BG"/>
              <a:pPr/>
              <a:t>47</a:t>
            </a:fld>
            <a:endParaRPr lang="en-US" altLang="bg-BG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r>
              <a:rPr lang="bg-BG" altLang="bg-BG" b="1">
                <a:solidFill>
                  <a:srgbClr val="FF0000"/>
                </a:solidFill>
              </a:rPr>
              <a:t>Профилактика на диабета</a:t>
            </a:r>
            <a:br>
              <a:rPr lang="bg-BG" altLang="bg-BG" b="1">
                <a:solidFill>
                  <a:srgbClr val="FF0000"/>
                </a:solidFill>
              </a:rPr>
            </a:br>
            <a:endParaRPr lang="bg-BG" altLang="bg-BG" b="1">
              <a:solidFill>
                <a:srgbClr val="FF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3DCC5-79B1-4B78-825B-A7D1F41D7A37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B28C-51F4-4386-AAC5-7460002ECF75}" type="slidenum">
              <a:rPr lang="en-US" altLang="bg-BG"/>
              <a:pPr/>
              <a:t>48</a:t>
            </a:fld>
            <a:endParaRPr lang="en-US" altLang="bg-BG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/>
            <a:r>
              <a:rPr lang="bg-BG" altLang="bg-BG" sz="2800" dirty="0"/>
              <a:t>Съществуват несложни мерки, свързани със стила на живот, които са доказали своята ефективност в предотвратяването или забавянето на началото на диабет тип 2:  </a:t>
            </a:r>
            <a:br>
              <a:rPr lang="bg-BG" altLang="bg-BG" sz="2800" dirty="0"/>
            </a:br>
            <a:r>
              <a:rPr lang="bg-BG" altLang="bg-BG" sz="2800" dirty="0"/>
              <a:t>- поддържане на нормално телесно тегло;</a:t>
            </a:r>
            <a:br>
              <a:rPr lang="bg-BG" altLang="bg-BG" sz="2800" dirty="0"/>
            </a:br>
            <a:r>
              <a:rPr lang="bg-BG" altLang="bg-BG" sz="2800" dirty="0"/>
              <a:t>- провеждане в повечето дни на поне 30-минутна регулярна средно-интензивна физическа активност; </a:t>
            </a:r>
            <a:br>
              <a:rPr lang="bg-BG" altLang="bg-BG" sz="2800" dirty="0"/>
            </a:br>
            <a:r>
              <a:rPr lang="bg-BG" altLang="bg-BG" sz="2800" dirty="0"/>
              <a:t>- здравословно хранене – три до пет пъти дневно плодове и зеленчуци и намаляване приема на захар и наситени мазнини;</a:t>
            </a:r>
            <a:br>
              <a:rPr lang="bg-BG" altLang="bg-BG" sz="2800" dirty="0"/>
            </a:br>
            <a:r>
              <a:rPr lang="bg-BG" altLang="bg-BG" sz="2800" dirty="0"/>
              <a:t>- избягване на тютюнопушенето.</a:t>
            </a:r>
            <a:r>
              <a:rPr lang="bg-BG" altLang="bg-BG" sz="3200" dirty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FB6FB-B951-498D-972F-EA2558573B2A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41B4A-B265-4321-921A-67C7AC5450B1}" type="slidenum">
              <a:rPr lang="en-US" altLang="bg-BG"/>
              <a:pPr/>
              <a:t>49</a:t>
            </a:fld>
            <a:endParaRPr lang="en-US" altLang="bg-BG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785225" cy="5962650"/>
          </a:xfrm>
        </p:spPr>
        <p:txBody>
          <a:bodyPr/>
          <a:lstStyle/>
          <a:p>
            <a:pPr algn="l"/>
            <a:r>
              <a:rPr lang="bg-BG" altLang="bg-BG" sz="2400"/>
              <a:t>СЗО стимулира и подкрепя мерките за проследяване, превенция и контрол на диабета и неговите усложнения, особено в страните с нисък и среден доход. За тази цел СЗО: </a:t>
            </a:r>
            <a:br>
              <a:rPr lang="bg-BG" altLang="bg-BG" sz="2400"/>
            </a:br>
            <a:r>
              <a:rPr lang="bg-BG" altLang="bg-BG" sz="2400"/>
              <a:t>- предоставя научнообосновани препоръки за профилактика на диабета; </a:t>
            </a:r>
            <a:br>
              <a:rPr lang="bg-BG" altLang="bg-BG" sz="2400"/>
            </a:br>
            <a:r>
              <a:rPr lang="bg-BG" altLang="bg-BG" sz="2400"/>
              <a:t>- разработва норми и стандарти за диагностика и лечение на диабета; </a:t>
            </a:r>
            <a:br>
              <a:rPr lang="bg-BG" altLang="bg-BG" sz="2400"/>
            </a:br>
            <a:r>
              <a:rPr lang="bg-BG" altLang="bg-BG" sz="2400"/>
              <a:t>- развива осъзнаване на глобалната епидемия на диабета; </a:t>
            </a:r>
            <a:br>
              <a:rPr lang="bg-BG" altLang="bg-BG" sz="2400"/>
            </a:br>
            <a:r>
              <a:rPr lang="bg-BG" altLang="bg-BG" sz="2400"/>
              <a:t>- осъществява партньорство с Международната федерация за диабета в отбелязването на </a:t>
            </a:r>
            <a:r>
              <a:rPr lang="bg-BG" altLang="bg-BG" sz="2400" b="1"/>
              <a:t>Световния ден на диабета – 14 ноември</a:t>
            </a:r>
            <a:r>
              <a:rPr lang="bg-BG" altLang="bg-BG" sz="2400"/>
              <a:t>; </a:t>
            </a:r>
            <a:br>
              <a:rPr lang="bg-BG" altLang="bg-BG" sz="2400"/>
            </a:br>
            <a:r>
              <a:rPr lang="bg-BG" altLang="bg-BG" sz="2400"/>
              <a:t>- провежда проследяване на диабета и неговите</a:t>
            </a:r>
            <a:r>
              <a:rPr lang="bg-BG" altLang="bg-BG" sz="2800"/>
              <a:t> </a:t>
            </a:r>
            <a:r>
              <a:rPr lang="bg-BG" altLang="bg-BG" sz="2400"/>
              <a:t>рискови фактори.</a:t>
            </a:r>
            <a:r>
              <a:rPr lang="bg-BG" altLang="bg-BG" sz="280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480D4-C5B1-4B23-9B4F-8AF262D3C080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2DC97-8675-4C32-BAD6-510CCFD0B78A}" type="slidenum">
              <a:rPr lang="en-US" altLang="bg-BG"/>
              <a:pPr/>
              <a:t>5</a:t>
            </a:fld>
            <a:endParaRPr lang="en-US" altLang="bg-BG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18658"/>
          </a:xfrm>
        </p:spPr>
        <p:txBody>
          <a:bodyPr/>
          <a:lstStyle/>
          <a:p>
            <a:pPr algn="l"/>
            <a:r>
              <a:rPr lang="bg-BG" altLang="bg-BG" sz="3200" dirty="0">
                <a:solidFill>
                  <a:srgbClr val="C00000"/>
                </a:solidFill>
              </a:rPr>
              <a:t>Към групата на </a:t>
            </a:r>
            <a:r>
              <a:rPr lang="bg-BG" altLang="bg-BG" sz="3200" dirty="0" err="1">
                <a:solidFill>
                  <a:srgbClr val="C00000"/>
                </a:solidFill>
              </a:rPr>
              <a:t>ХНЗ</a:t>
            </a:r>
            <a:r>
              <a:rPr lang="bg-BG" altLang="bg-BG" sz="3200" dirty="0">
                <a:solidFill>
                  <a:srgbClr val="C00000"/>
                </a:solidFill>
              </a:rPr>
              <a:t> се отнасят: </a:t>
            </a:r>
            <a:r>
              <a:rPr lang="bg-BG" altLang="bg-BG" sz="3200" dirty="0" smtClean="0">
                <a:solidFill>
                  <a:srgbClr val="C00000"/>
                </a:solidFill>
              </a:rPr>
              <a:t/>
            </a:r>
            <a:br>
              <a:rPr lang="bg-BG" altLang="bg-BG" sz="3200" dirty="0" smtClean="0">
                <a:solidFill>
                  <a:srgbClr val="C00000"/>
                </a:solidFill>
              </a:rPr>
            </a:br>
            <a:r>
              <a:rPr lang="bg-BG" altLang="bg-BG" sz="3200" dirty="0" smtClean="0">
                <a:solidFill>
                  <a:schemeClr val="tx1"/>
                </a:solidFill>
              </a:rPr>
              <a:t>=</a:t>
            </a:r>
            <a:r>
              <a:rPr lang="bg-BG" altLang="bg-BG" sz="3200" dirty="0" smtClean="0">
                <a:solidFill>
                  <a:srgbClr val="C00000"/>
                </a:solidFill>
              </a:rPr>
              <a:t> </a:t>
            </a:r>
            <a:r>
              <a:rPr lang="bg-BG" altLang="bg-BG" sz="3200" dirty="0" smtClean="0"/>
              <a:t>сърдечно-съдовите </a:t>
            </a:r>
            <a:r>
              <a:rPr lang="bg-BG" altLang="bg-BG" sz="3200" dirty="0"/>
              <a:t>заболявания, </a:t>
            </a:r>
            <a:r>
              <a:rPr lang="bg-BG" altLang="bg-BG" sz="3200" dirty="0" smtClean="0"/>
              <a:t/>
            </a:r>
            <a:br>
              <a:rPr lang="bg-BG" altLang="bg-BG" sz="3200" dirty="0" smtClean="0"/>
            </a:br>
            <a:r>
              <a:rPr lang="bg-BG" altLang="bg-BG" sz="3200" dirty="0" smtClean="0"/>
              <a:t>= </a:t>
            </a:r>
            <a:r>
              <a:rPr lang="bg-BG" altLang="bg-BG" sz="3200" dirty="0" err="1" smtClean="0"/>
              <a:t>малигнените</a:t>
            </a:r>
            <a:r>
              <a:rPr lang="bg-BG" altLang="bg-BG" sz="3200" dirty="0" smtClean="0"/>
              <a:t> </a:t>
            </a:r>
            <a:r>
              <a:rPr lang="bg-BG" altLang="bg-BG" sz="3200" dirty="0" err="1"/>
              <a:t>неоплазми</a:t>
            </a:r>
            <a:r>
              <a:rPr lang="bg-BG" altLang="bg-BG" sz="3200" dirty="0"/>
              <a:t>, </a:t>
            </a:r>
            <a:r>
              <a:rPr lang="bg-BG" altLang="bg-BG" sz="3200" dirty="0" smtClean="0"/>
              <a:t/>
            </a:r>
            <a:br>
              <a:rPr lang="bg-BG" altLang="bg-BG" sz="3200" dirty="0" smtClean="0"/>
            </a:br>
            <a:r>
              <a:rPr lang="bg-BG" altLang="bg-BG" sz="3200" dirty="0" smtClean="0"/>
              <a:t>= диабетът</a:t>
            </a:r>
            <a:r>
              <a:rPr lang="bg-BG" altLang="bg-BG" sz="3200" dirty="0"/>
              <a:t>, </a:t>
            </a:r>
            <a:r>
              <a:rPr lang="bg-BG" altLang="bg-BG" sz="3200" dirty="0" smtClean="0"/>
              <a:t/>
            </a:r>
            <a:br>
              <a:rPr lang="bg-BG" altLang="bg-BG" sz="3200" dirty="0" smtClean="0"/>
            </a:br>
            <a:r>
              <a:rPr lang="bg-BG" altLang="bg-BG" sz="3200" dirty="0" smtClean="0"/>
              <a:t>= ендокринните </a:t>
            </a:r>
            <a:r>
              <a:rPr lang="bg-BG" altLang="bg-BG" sz="3200" dirty="0"/>
              <a:t>разстройства</a:t>
            </a:r>
            <a:r>
              <a:rPr lang="bg-BG" altLang="bg-BG" sz="3200" dirty="0" smtClean="0"/>
              <a:t>,</a:t>
            </a:r>
            <a:br>
              <a:rPr lang="bg-BG" altLang="bg-BG" sz="3200" dirty="0" smtClean="0"/>
            </a:br>
            <a:r>
              <a:rPr lang="bg-BG" altLang="bg-BG" sz="3200" dirty="0"/>
              <a:t>=</a:t>
            </a:r>
            <a:r>
              <a:rPr lang="bg-BG" altLang="bg-BG" sz="3200" dirty="0" smtClean="0"/>
              <a:t> </a:t>
            </a:r>
            <a:r>
              <a:rPr lang="bg-BG" altLang="bg-BG" sz="3200" dirty="0" err="1"/>
              <a:t>невропсихичните</a:t>
            </a:r>
            <a:r>
              <a:rPr lang="bg-BG" altLang="bg-BG" sz="3200" dirty="0"/>
              <a:t> разстройства, </a:t>
            </a:r>
            <a:r>
              <a:rPr lang="bg-BG" altLang="bg-BG" sz="3200" dirty="0" smtClean="0"/>
              <a:t/>
            </a:r>
            <a:br>
              <a:rPr lang="bg-BG" altLang="bg-BG" sz="3200" dirty="0" smtClean="0"/>
            </a:br>
            <a:r>
              <a:rPr lang="bg-BG" altLang="bg-BG" sz="3200" dirty="0" smtClean="0"/>
              <a:t>= епилепсията</a:t>
            </a:r>
            <a:r>
              <a:rPr lang="bg-BG" altLang="bg-BG" sz="3200" dirty="0"/>
              <a:t>, </a:t>
            </a:r>
            <a:r>
              <a:rPr lang="bg-BG" altLang="bg-BG" sz="3200" dirty="0" smtClean="0"/>
              <a:t/>
            </a:r>
            <a:br>
              <a:rPr lang="bg-BG" altLang="bg-BG" sz="3200" dirty="0" smtClean="0"/>
            </a:br>
            <a:r>
              <a:rPr lang="bg-BG" altLang="bg-BG" sz="3200" dirty="0" smtClean="0"/>
              <a:t>= болестта </a:t>
            </a:r>
            <a:r>
              <a:rPr lang="bg-BG" altLang="bg-BG" sz="3200" dirty="0"/>
              <a:t>на </a:t>
            </a:r>
            <a:r>
              <a:rPr lang="bg-BG" altLang="bg-BG" sz="3200" dirty="0" err="1"/>
              <a:t>Алцхаймер</a:t>
            </a:r>
            <a:r>
              <a:rPr lang="bg-BG" altLang="bg-BG" sz="3200" dirty="0"/>
              <a:t> и </a:t>
            </a:r>
            <a:r>
              <a:rPr lang="bg-BG" altLang="bg-BG" sz="3200" dirty="0" smtClean="0"/>
              <a:t/>
            </a:r>
            <a:br>
              <a:rPr lang="bg-BG" altLang="bg-BG" sz="3200" dirty="0" smtClean="0"/>
            </a:br>
            <a:r>
              <a:rPr lang="bg-BG" altLang="bg-BG" sz="3200" dirty="0" smtClean="0"/>
              <a:t>= заболяванията </a:t>
            </a:r>
            <a:r>
              <a:rPr lang="bg-BG" altLang="bg-BG" sz="3200" dirty="0"/>
              <a:t>на сетивните органи (загуба на слуха, глаукома или катаракти).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08A23-A356-4057-BB61-FCEE4B95F84D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5EB28-E0A3-4312-B31B-093180B3A6A8}" type="slidenum">
              <a:rPr lang="en-US" altLang="bg-BG"/>
              <a:pPr/>
              <a:t>50</a:t>
            </a:fld>
            <a:endParaRPr lang="en-US" altLang="bg-BG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/>
            <a:r>
              <a:rPr lang="bg-BG" altLang="bg-BG" sz="3200" b="1" i="1" dirty="0"/>
              <a:t>Глобалната стратегия на СЗО за храненето, физическата активност и здравето</a:t>
            </a:r>
            <a:r>
              <a:rPr lang="bg-BG" altLang="bg-BG" sz="3200" dirty="0"/>
              <a:t> допълва работата на СЗО по диабета чрез фокусиране върху </a:t>
            </a:r>
            <a:r>
              <a:rPr lang="bg-BG" altLang="bg-BG" sz="3200" dirty="0" err="1"/>
              <a:t>популационно</a:t>
            </a:r>
            <a:r>
              <a:rPr lang="bg-BG" altLang="bg-BG" sz="3200" dirty="0"/>
              <a:t> базирани подходи за промоция на здравословното хранене и регулярната физическа активност, намалявайки по такъв начин нарастващия глобален проблем за наднорменото тегло и затлъстяването.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171AE-C626-406B-8001-A608C8452BD4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34DF7-47F5-44D5-BD27-BE542F21DF44}" type="slidenum">
              <a:rPr lang="en-US" altLang="bg-BG"/>
              <a:pPr/>
              <a:t>51</a:t>
            </a:fld>
            <a:endParaRPr lang="en-US" altLang="bg-BG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r>
              <a:rPr lang="bg-BG" altLang="bg-BG" b="1">
                <a:solidFill>
                  <a:srgbClr val="FF0000"/>
                </a:solidFill>
              </a:rPr>
              <a:t>10 факта на СЗО за диабета</a:t>
            </a:r>
            <a:r>
              <a:rPr lang="bg-BG" altLang="bg-BG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67F4-209C-4058-913A-D010B7207E24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1516A-B993-4683-90B2-C7EF85000247}" type="slidenum">
              <a:rPr lang="en-US" altLang="bg-BG"/>
              <a:pPr/>
              <a:t>52</a:t>
            </a:fld>
            <a:endParaRPr lang="en-US" altLang="bg-BG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/>
            <a:r>
              <a:rPr lang="bg-BG" altLang="bg-BG" sz="3600" b="1" dirty="0">
                <a:solidFill>
                  <a:srgbClr val="C00000"/>
                </a:solidFill>
              </a:rPr>
              <a:t>Факт 1. Около </a:t>
            </a:r>
            <a:r>
              <a:rPr lang="bg-BG" altLang="bg-BG" sz="3600" b="1" dirty="0" smtClean="0">
                <a:solidFill>
                  <a:srgbClr val="C00000"/>
                </a:solidFill>
              </a:rPr>
              <a:t>422 </a:t>
            </a:r>
            <a:r>
              <a:rPr lang="bg-BG" altLang="bg-BG" sz="3600" b="1" dirty="0">
                <a:solidFill>
                  <a:srgbClr val="C00000"/>
                </a:solidFill>
              </a:rPr>
              <a:t>милиона души в света имат диабет.</a:t>
            </a:r>
            <a:r>
              <a:rPr lang="bg-BG" altLang="bg-BG" sz="3600" dirty="0">
                <a:solidFill>
                  <a:srgbClr val="C00000"/>
                </a:solidFill>
              </a:rPr>
              <a:t> </a:t>
            </a:r>
            <a:r>
              <a:rPr lang="bg-BG" altLang="bg-BG" sz="3600" dirty="0"/>
              <a:t>Наблюдава се нарастваща глобална епидемия от </a:t>
            </a:r>
            <a:r>
              <a:rPr lang="bg-BG" altLang="bg-BG" sz="3600" dirty="0" smtClean="0"/>
              <a:t>диабет през последните три десетилетия, </a:t>
            </a:r>
            <a:r>
              <a:rPr lang="bg-BG" altLang="bg-BG" sz="3600" dirty="0"/>
              <a:t>която </a:t>
            </a:r>
            <a:r>
              <a:rPr lang="bg-BG" altLang="bg-BG" sz="3600" dirty="0" smtClean="0"/>
              <a:t>отразява нарастващата честота на затлъстяването и  наднорменото тегло </a:t>
            </a:r>
            <a:r>
              <a:rPr lang="bg-BG" altLang="bg-BG" sz="3600" dirty="0"/>
              <a:t>и ниската физическа активност.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EF5C-F95E-421A-A756-268D3CC4C86C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8943D-A6EF-4343-9C2C-B6FF1DB89E84}" type="slidenum">
              <a:rPr lang="en-US" altLang="bg-BG"/>
              <a:pPr/>
              <a:t>53</a:t>
            </a:fld>
            <a:endParaRPr lang="en-US" altLang="bg-BG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/>
            <a:r>
              <a:rPr lang="bg-BG" altLang="bg-BG" sz="3600" b="1" dirty="0">
                <a:solidFill>
                  <a:srgbClr val="C00000"/>
                </a:solidFill>
              </a:rPr>
              <a:t>Факт 2. </a:t>
            </a:r>
            <a:r>
              <a:rPr lang="bg-BG" altLang="bg-BG" sz="3600" b="1" dirty="0" smtClean="0">
                <a:solidFill>
                  <a:srgbClr val="C00000"/>
                </a:solidFill>
              </a:rPr>
              <a:t>Диабетът е една от водещите причини за смърт в света. </a:t>
            </a:r>
            <a:r>
              <a:rPr lang="bg-BG" altLang="bg-BG" sz="3600" dirty="0" smtClean="0">
                <a:solidFill>
                  <a:schemeClr val="tx1"/>
                </a:solidFill>
              </a:rPr>
              <a:t>Той е директна причина за 1.5 </a:t>
            </a:r>
            <a:r>
              <a:rPr lang="bg-BG" altLang="bg-BG" sz="3600" dirty="0" err="1" smtClean="0">
                <a:solidFill>
                  <a:schemeClr val="tx1"/>
                </a:solidFill>
              </a:rPr>
              <a:t>млн</a:t>
            </a:r>
            <a:r>
              <a:rPr lang="bg-BG" altLang="bg-BG" sz="3600" dirty="0" smtClean="0">
                <a:solidFill>
                  <a:schemeClr val="tx1"/>
                </a:solidFill>
              </a:rPr>
              <a:t> </a:t>
            </a:r>
            <a:r>
              <a:rPr lang="bg-BG" altLang="bg-BG" sz="3600" dirty="0" err="1" smtClean="0">
                <a:solidFill>
                  <a:schemeClr val="tx1"/>
                </a:solidFill>
              </a:rPr>
              <a:t>умирания</a:t>
            </a:r>
            <a:r>
              <a:rPr lang="bg-BG" altLang="bg-BG" sz="3600" dirty="0" smtClean="0">
                <a:solidFill>
                  <a:schemeClr val="tx1"/>
                </a:solidFill>
              </a:rPr>
              <a:t> през 2012 г. Други 2.2 милиона умирания са причинени от високото ниво на кръвната захар, което увеличава риска за ССЗ и други заболявания.  </a:t>
            </a:r>
            <a:endParaRPr lang="bg-BG" altLang="bg-BG" sz="3600" dirty="0">
              <a:solidFill>
                <a:schemeClr val="tx1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656B5-25AB-4535-87EE-BC1F698FD47F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487D9-15BE-4BB0-A27C-C809E90ACA44}" type="slidenum">
              <a:rPr lang="en-US" altLang="bg-BG"/>
              <a:pPr/>
              <a:t>54</a:t>
            </a:fld>
            <a:endParaRPr lang="en-US" altLang="bg-BG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/>
            <a:r>
              <a:rPr lang="bg-BG" altLang="bg-BG" sz="3200" b="1" dirty="0">
                <a:solidFill>
                  <a:srgbClr val="C00000"/>
                </a:solidFill>
              </a:rPr>
              <a:t>Факт 3. Има две основни форми на  диабет.</a:t>
            </a:r>
            <a:r>
              <a:rPr lang="bg-BG" altLang="bg-BG" sz="3200" dirty="0">
                <a:solidFill>
                  <a:srgbClr val="C00000"/>
                </a:solidFill>
              </a:rPr>
              <a:t> </a:t>
            </a:r>
            <a:r>
              <a:rPr lang="bg-BG" altLang="bg-BG" sz="3200" dirty="0"/>
              <a:t>Диабет тип 1 се характеризира с недостиг на продукцията на инсулин, а диабет тип 2 се свързва с неефективното използване на инсулина</a:t>
            </a:r>
            <a:r>
              <a:rPr lang="bg-BG" altLang="bg-BG" sz="3200" dirty="0" smtClean="0"/>
              <a:t>. Докато диабет тип 2 е потенциално предотвратим, причините за диабет тип 1 са  все още неясни и стратегиите за профилактика са неуспешни. </a:t>
            </a:r>
            <a:endParaRPr lang="bg-BG" altLang="bg-BG" sz="3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B140F-7F4A-4CA7-BDDE-6F36461EBCB0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753B3-8FC5-4E4D-AEE4-2AA136E13B83}" type="slidenum">
              <a:rPr lang="en-US" altLang="bg-BG"/>
              <a:pPr/>
              <a:t>55</a:t>
            </a:fld>
            <a:endParaRPr lang="en-US" altLang="bg-BG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/>
            <a:r>
              <a:rPr lang="bg-BG" altLang="bg-BG" sz="3200" b="1" dirty="0">
                <a:solidFill>
                  <a:srgbClr val="C00000"/>
                </a:solidFill>
              </a:rPr>
              <a:t>Факт 4. Трети тип диабет може да възникне по време на бременността.</a:t>
            </a:r>
            <a:r>
              <a:rPr lang="bg-BG" altLang="bg-BG" sz="3200" dirty="0">
                <a:solidFill>
                  <a:srgbClr val="C00000"/>
                </a:solidFill>
              </a:rPr>
              <a:t> </a:t>
            </a:r>
            <a:r>
              <a:rPr lang="bg-BG" altLang="bg-BG" sz="3200" dirty="0"/>
              <a:t>Този тип се характеризира с </a:t>
            </a:r>
            <a:r>
              <a:rPr lang="bg-BG" altLang="bg-BG" sz="3200" dirty="0" err="1"/>
              <a:t>хипергликемия</a:t>
            </a:r>
            <a:r>
              <a:rPr lang="bg-BG" altLang="bg-BG" sz="3200" dirty="0"/>
              <a:t> (повишено ниво на кръвна захар), което за пръв път се появява или бива открито по време на бременността</a:t>
            </a:r>
            <a:r>
              <a:rPr lang="bg-BG" altLang="bg-BG" sz="3200" dirty="0" smtClean="0"/>
              <a:t>. Жените с този тип диабет са с повишен риск за усложнения по време на бременността и раждането. Те и техните деца са с повишен риск за възникване на диабет тип 2 в бъдеще. </a:t>
            </a:r>
            <a:endParaRPr lang="bg-BG" altLang="bg-BG" sz="3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8876-2F14-4DC2-9C14-486A9F43BE6C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D1BA1-AB78-4074-926C-22FDFAD2A3D1}" type="slidenum">
              <a:rPr lang="en-US" altLang="bg-BG"/>
              <a:pPr/>
              <a:t>56</a:t>
            </a:fld>
            <a:endParaRPr lang="en-US" altLang="bg-BG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/>
            <a:r>
              <a:rPr lang="bg-BG" altLang="bg-BG" sz="3600" b="1" dirty="0">
                <a:solidFill>
                  <a:srgbClr val="C00000"/>
                </a:solidFill>
              </a:rPr>
              <a:t>Факт 5. Диабет тип 2 се среща по-често от диабет тип 1. </a:t>
            </a:r>
            <a:r>
              <a:rPr lang="bg-BG" altLang="bg-BG" sz="3600" dirty="0"/>
              <a:t>Диабет тип 2 съставлява около 90% от случаите на диабет в света. Нарастват глобално случаите на диабет тип 2 при деца. В някои страни той съставлява почти 50% от </a:t>
            </a:r>
            <a:r>
              <a:rPr lang="bg-BG" altLang="bg-BG" sz="3600" dirty="0" err="1"/>
              <a:t>новодиагностицираните</a:t>
            </a:r>
            <a:r>
              <a:rPr lang="bg-BG" altLang="bg-BG" sz="3600" dirty="0"/>
              <a:t> случаи при деца и юноши.</a:t>
            </a:r>
            <a:endParaRPr lang="bg-BG" altLang="bg-BG" sz="3600" b="1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7F075-1528-439D-B90F-3E1CB665B780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D79A-6FAF-4738-A9E0-523CA9E9F696}" type="slidenum">
              <a:rPr lang="en-US" altLang="bg-BG"/>
              <a:pPr/>
              <a:t>57</a:t>
            </a:fld>
            <a:endParaRPr lang="en-US" altLang="bg-BG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/>
            <a:r>
              <a:rPr lang="bg-BG" altLang="bg-BG" sz="2800" b="1" dirty="0">
                <a:solidFill>
                  <a:srgbClr val="C00000"/>
                </a:solidFill>
              </a:rPr>
              <a:t>Факт </a:t>
            </a:r>
            <a:r>
              <a:rPr lang="bg-BG" altLang="bg-BG" sz="2800" b="1" dirty="0" smtClean="0">
                <a:solidFill>
                  <a:srgbClr val="C00000"/>
                </a:solidFill>
              </a:rPr>
              <a:t>6.Лицата с диабет могат да живеят дълго и в добро здраве когато диабетът им е открит навреме и добре лекуван. </a:t>
            </a:r>
            <a:r>
              <a:rPr lang="bg-BG" altLang="bg-BG" sz="2800" dirty="0" smtClean="0">
                <a:solidFill>
                  <a:schemeClr val="tx1"/>
                </a:solidFill>
              </a:rPr>
              <a:t>Съществуват редица ценово-ефективни интервенции, които помагат на лицата с диабет да контролират своето състояние: контрол на кръвната захар чрез диета, физическа активност и лечение; контрол на кръвното налягане и </a:t>
            </a:r>
            <a:r>
              <a:rPr lang="bg-BG" altLang="bg-BG" sz="2800" dirty="0" err="1" smtClean="0">
                <a:solidFill>
                  <a:schemeClr val="tx1"/>
                </a:solidFill>
              </a:rPr>
              <a:t>липидите</a:t>
            </a:r>
            <a:r>
              <a:rPr lang="bg-BG" altLang="bg-BG" sz="2800" dirty="0" smtClean="0">
                <a:solidFill>
                  <a:schemeClr val="tx1"/>
                </a:solidFill>
              </a:rPr>
              <a:t> за намаляване на сърдечно-съдовия риск и други усложнения; регулярни </a:t>
            </a:r>
            <a:r>
              <a:rPr lang="bg-BG" altLang="bg-BG" sz="2800" dirty="0" err="1" smtClean="0">
                <a:solidFill>
                  <a:schemeClr val="tx1"/>
                </a:solidFill>
              </a:rPr>
              <a:t>скринингови</a:t>
            </a:r>
            <a:r>
              <a:rPr lang="bg-BG" altLang="bg-BG" sz="2800" dirty="0" smtClean="0">
                <a:solidFill>
                  <a:schemeClr val="tx1"/>
                </a:solidFill>
              </a:rPr>
              <a:t> изследвания за увреждане на очите, бъбреците и стъпалата, което да улесни ранното лечение.. </a:t>
            </a:r>
            <a:r>
              <a:rPr lang="bg-BG" altLang="bg-BG" sz="2800" dirty="0" smtClean="0"/>
              <a:t>  </a:t>
            </a:r>
            <a:r>
              <a:rPr lang="bg-BG" altLang="bg-BG" sz="2800" b="1" dirty="0"/>
              <a:t/>
            </a:r>
            <a:br>
              <a:rPr lang="bg-BG" altLang="bg-BG" sz="2800" b="1" dirty="0"/>
            </a:br>
            <a:endParaRPr lang="bg-BG" altLang="bg-BG" sz="2800" b="1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6A360-70B1-4E4C-BCBC-1FA83E1C0AC2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8663-5840-4634-9976-862D167BEB6B}" type="slidenum">
              <a:rPr lang="en-US" altLang="bg-BG"/>
              <a:pPr/>
              <a:t>58</a:t>
            </a:fld>
            <a:endParaRPr lang="en-US" altLang="bg-BG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/>
            <a:r>
              <a:rPr lang="bg-BG" altLang="bg-BG" sz="3200" b="1" dirty="0">
                <a:solidFill>
                  <a:srgbClr val="C00000"/>
                </a:solidFill>
              </a:rPr>
              <a:t>Факт 7</a:t>
            </a:r>
            <a:r>
              <a:rPr lang="bg-BG" altLang="bg-BG" sz="3200" b="1" dirty="0" smtClean="0">
                <a:solidFill>
                  <a:srgbClr val="C00000"/>
                </a:solidFill>
              </a:rPr>
              <a:t>. Ранната диагноза и интервенция имат изключително важно значение за доброто качество на живота с диабет. </a:t>
            </a:r>
            <a:r>
              <a:rPr lang="bg-BG" altLang="bg-BG" sz="3200" dirty="0" smtClean="0">
                <a:solidFill>
                  <a:schemeClr val="tx1"/>
                </a:solidFill>
              </a:rPr>
              <a:t>Колкото по-дълго живее дадено лице с </a:t>
            </a:r>
            <a:r>
              <a:rPr lang="bg-BG" altLang="bg-BG" sz="3200" dirty="0" err="1" smtClean="0">
                <a:solidFill>
                  <a:schemeClr val="tx1"/>
                </a:solidFill>
              </a:rPr>
              <a:t>недиагностициран</a:t>
            </a:r>
            <a:r>
              <a:rPr lang="bg-BG" altLang="bg-BG" sz="3200" dirty="0" smtClean="0">
                <a:solidFill>
                  <a:schemeClr val="tx1"/>
                </a:solidFill>
              </a:rPr>
              <a:t> и нелекуван диабет, толкова по-лоши са здравните резултати. Такива основни технологии като измерване на кръвната захар трябва да бъдат широко достъпни в условията на първичната здравна помощ.</a:t>
            </a:r>
            <a:r>
              <a:rPr lang="bg-BG" altLang="bg-BG" sz="3200" b="1" dirty="0">
                <a:solidFill>
                  <a:srgbClr val="FF0000"/>
                </a:solidFill>
              </a:rPr>
              <a:t/>
            </a:r>
            <a:br>
              <a:rPr lang="bg-BG" altLang="bg-BG" sz="3200" b="1" dirty="0">
                <a:solidFill>
                  <a:srgbClr val="FF0000"/>
                </a:solidFill>
              </a:rPr>
            </a:br>
            <a:endParaRPr lang="bg-BG" altLang="bg-BG" sz="3200" b="1" dirty="0">
              <a:solidFill>
                <a:srgbClr val="FF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3977E-CA78-4E60-A667-1575FCF16C18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65FA7-4C80-4743-932A-EB1D4E1BFDFB}" type="slidenum">
              <a:rPr lang="en-US" altLang="bg-BG"/>
              <a:pPr/>
              <a:t>59</a:t>
            </a:fld>
            <a:endParaRPr lang="en-US" altLang="bg-BG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/>
            <a:r>
              <a:rPr lang="bg-BG" altLang="bg-BG" sz="4000" b="1" dirty="0">
                <a:solidFill>
                  <a:srgbClr val="C00000"/>
                </a:solidFill>
              </a:rPr>
              <a:t>Факт 8. 80% от </a:t>
            </a:r>
            <a:r>
              <a:rPr lang="bg-BG" altLang="bg-BG" sz="4000" b="1" dirty="0" err="1">
                <a:solidFill>
                  <a:srgbClr val="C00000"/>
                </a:solidFill>
              </a:rPr>
              <a:t>умиранията</a:t>
            </a:r>
            <a:r>
              <a:rPr lang="bg-BG" altLang="bg-BG" sz="4000" b="1" dirty="0">
                <a:solidFill>
                  <a:srgbClr val="C00000"/>
                </a:solidFill>
              </a:rPr>
              <a:t> от диабет настъпват в страните с нисък и среден доход. </a:t>
            </a:r>
            <a:r>
              <a:rPr lang="bg-BG" altLang="bg-BG" sz="4000" dirty="0"/>
              <a:t>В развитите страни повечето хора с диабет са в пенсионна възраст, докато в развиващите се страни най-често са засегнати възрастовите групи 15-64 г.</a:t>
            </a:r>
            <a:r>
              <a:rPr lang="bg-BG" altLang="bg-BG" sz="4000" b="1" dirty="0"/>
              <a:t/>
            </a:r>
            <a:br>
              <a:rPr lang="bg-BG" altLang="bg-BG" sz="4000" b="1" dirty="0"/>
            </a:br>
            <a:endParaRPr lang="bg-BG" altLang="bg-BG" sz="4000" b="1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E345-694A-4FE8-AA76-C6AF2DA96FD7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36D3D-AAD0-4174-B2AF-8D11F3BD4B79}" type="slidenum">
              <a:rPr lang="en-US" altLang="bg-BG"/>
              <a:pPr/>
              <a:t>6</a:t>
            </a:fld>
            <a:endParaRPr lang="en-US" altLang="bg-BG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/>
            <a:r>
              <a:rPr lang="bg-BG" altLang="bg-BG" sz="3600" dirty="0" err="1"/>
              <a:t>ХНЗ</a:t>
            </a:r>
            <a:r>
              <a:rPr lang="bg-BG" altLang="bg-BG" sz="3600" dirty="0"/>
              <a:t> имат нарастващо значение в целия свят. Те не са обществено-здравен проблем само за развитите страни. Тежестта им вече е по-голяма от тази на заразните заболявания дори в страните с нисък и среден доход и тя ще нараства заедно с тяхното икономическо развитие, интегриране в глобалната икономика, урбанизиране и застаряване на населението.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DB4A5-6120-4DE9-AB96-41656BD521AE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EDAB9-D647-49B7-B3FE-D23CA8812AB1}" type="slidenum">
              <a:rPr lang="en-US" altLang="bg-BG"/>
              <a:pPr/>
              <a:t>60</a:t>
            </a:fld>
            <a:endParaRPr lang="en-US" altLang="bg-BG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/>
            <a:r>
              <a:rPr lang="bg-BG" altLang="bg-BG" sz="3200" b="1" dirty="0">
                <a:solidFill>
                  <a:srgbClr val="C00000"/>
                </a:solidFill>
              </a:rPr>
              <a:t>Факт 9.</a:t>
            </a:r>
            <a:r>
              <a:rPr lang="bg-BG" altLang="bg-BG" sz="3200" dirty="0">
                <a:solidFill>
                  <a:srgbClr val="C00000"/>
                </a:solidFill>
              </a:rPr>
              <a:t> </a:t>
            </a:r>
            <a:r>
              <a:rPr lang="bg-BG" altLang="bg-BG" sz="3200" b="1" dirty="0">
                <a:solidFill>
                  <a:srgbClr val="C00000"/>
                </a:solidFill>
              </a:rPr>
              <a:t>Диабетът е водеща причина за слепота, ампутация на крайници и бъбречна недостатъчност. </a:t>
            </a:r>
            <a:r>
              <a:rPr lang="bg-BG" altLang="bg-BG" sz="3200" dirty="0"/>
              <a:t>Липсата на</a:t>
            </a:r>
            <a:r>
              <a:rPr lang="bg-BG" altLang="bg-BG" sz="3200" b="1" dirty="0"/>
              <a:t> </a:t>
            </a:r>
            <a:r>
              <a:rPr lang="bg-BG" altLang="bg-BG" sz="3200" dirty="0"/>
              <a:t>осъзнаване на последствията от диабета, комбинирано с недостатъчния достъп до здравни услуги и основни лекарствени средства, може да доведе до такива усложнения като слепота, ампутация на крайници и бъбречна недостатъчност. </a:t>
            </a:r>
            <a:r>
              <a:rPr lang="bg-BG" altLang="bg-BG" sz="3200" b="1" dirty="0"/>
              <a:t/>
            </a:r>
            <a:br>
              <a:rPr lang="bg-BG" altLang="bg-BG" sz="3200" b="1" dirty="0"/>
            </a:br>
            <a:endParaRPr lang="bg-BG" altLang="bg-BG" sz="3200" b="1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D5BEB-F848-48D4-BA72-CD0E1E98C90E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7EE34-DB4D-436B-B078-37070A66A8F7}" type="slidenum">
              <a:rPr lang="en-US" altLang="bg-BG"/>
              <a:pPr/>
              <a:t>61</a:t>
            </a:fld>
            <a:endParaRPr lang="en-US" altLang="bg-BG"/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/>
            <a:r>
              <a:rPr lang="bg-BG" altLang="bg-BG" sz="4000" b="1" dirty="0">
                <a:solidFill>
                  <a:srgbClr val="C00000"/>
                </a:solidFill>
              </a:rPr>
              <a:t>Факт 10. Диабет тип 2 може да бъде предотвратен. </a:t>
            </a:r>
            <a:r>
              <a:rPr lang="bg-BG" altLang="bg-BG" sz="4000" dirty="0"/>
              <a:t>30</a:t>
            </a:r>
            <a:r>
              <a:rPr lang="bg-BG" altLang="bg-BG" sz="4000" b="1" dirty="0"/>
              <a:t>-</a:t>
            </a:r>
            <a:r>
              <a:rPr lang="bg-BG" altLang="bg-BG" sz="4000" dirty="0"/>
              <a:t>минутна средно интензивна</a:t>
            </a:r>
            <a:r>
              <a:rPr lang="bg-BG" altLang="bg-BG" sz="4000" b="1" dirty="0"/>
              <a:t> </a:t>
            </a:r>
            <a:r>
              <a:rPr lang="bg-BG" altLang="bg-BG" sz="4000" dirty="0"/>
              <a:t>физическа активност в повечето дни от седмицата и здравословно хранене могат да намалят драстично риска за развитие на диабет тип 2. Диабет тип 1 не може да бъде предотвратен.</a:t>
            </a:r>
            <a:endParaRPr lang="bg-BG" altLang="bg-BG" sz="4000" b="1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AF237-AE80-4E15-A1CD-D712466F563E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2956-E420-4AC3-8095-90C777D9A215}" type="slidenum">
              <a:rPr lang="en-US" altLang="bg-BG"/>
              <a:pPr/>
              <a:t>62</a:t>
            </a:fld>
            <a:endParaRPr lang="en-US" altLang="bg-BG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r>
              <a:rPr lang="bg-BG" altLang="bg-BG" b="1" dirty="0" smtClean="0">
                <a:solidFill>
                  <a:srgbClr val="C00000"/>
                </a:solidFill>
              </a:rPr>
              <a:t>4.3. Глобална </a:t>
            </a:r>
            <a:r>
              <a:rPr lang="bg-BG" altLang="bg-BG" b="1" dirty="0">
                <a:solidFill>
                  <a:srgbClr val="C00000"/>
                </a:solidFill>
              </a:rPr>
              <a:t>тежест и тенденции на </a:t>
            </a:r>
            <a:r>
              <a:rPr lang="bg-BG" altLang="bg-BG" b="1" dirty="0" err="1">
                <a:solidFill>
                  <a:srgbClr val="C00000"/>
                </a:solidFill>
              </a:rPr>
              <a:t>ракoвите</a:t>
            </a:r>
            <a:r>
              <a:rPr lang="bg-BG" altLang="bg-BG" b="1" dirty="0">
                <a:solidFill>
                  <a:srgbClr val="C00000"/>
                </a:solidFill>
              </a:rPr>
              <a:t> заболявания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0D842-5D8C-41CE-BEEF-F008752D3F3E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4A6F-B369-4BBD-B14F-1A9B5FF1B9CF}" type="slidenum">
              <a:rPr lang="en-US" altLang="bg-BG"/>
              <a:pPr/>
              <a:t>63</a:t>
            </a:fld>
            <a:endParaRPr lang="en-US" altLang="bg-BG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713788" cy="5962650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bg-BG" altLang="bg-BG" sz="3200" dirty="0"/>
              <a:t>Понятието „рак” е генеричен термин за широка група заболявания, които могат да засегнат която и да е част от тялото. Други използвани термини са „</a:t>
            </a:r>
            <a:r>
              <a:rPr lang="bg-BG" altLang="bg-BG" sz="3200" dirty="0" err="1"/>
              <a:t>малигнени</a:t>
            </a:r>
            <a:r>
              <a:rPr lang="bg-BG" altLang="bg-BG" sz="3200" dirty="0"/>
              <a:t> тумори” и „</a:t>
            </a:r>
            <a:r>
              <a:rPr lang="bg-BG" altLang="bg-BG" sz="3200" dirty="0" err="1"/>
              <a:t>неоплазми</a:t>
            </a:r>
            <a:r>
              <a:rPr lang="bg-BG" altLang="bg-BG" sz="3200" dirty="0"/>
              <a:t>”. </a:t>
            </a:r>
            <a:br>
              <a:rPr lang="bg-BG" altLang="bg-BG" sz="3200" dirty="0"/>
            </a:br>
            <a:r>
              <a:rPr lang="bg-BG" altLang="bg-BG" sz="3200" dirty="0"/>
              <a:t/>
            </a:r>
            <a:br>
              <a:rPr lang="bg-BG" altLang="bg-BG" sz="3200" dirty="0"/>
            </a:br>
            <a:r>
              <a:rPr lang="bg-BG" altLang="bg-BG" sz="3200" dirty="0"/>
              <a:t>Определяща характеристика на рака е бързото възникване на </a:t>
            </a:r>
            <a:r>
              <a:rPr lang="bg-BG" altLang="bg-BG" sz="3200" dirty="0" err="1"/>
              <a:t>абнормални</a:t>
            </a:r>
            <a:r>
              <a:rPr lang="bg-BG" altLang="bg-BG" sz="3200" dirty="0"/>
              <a:t> клетки, които се разрастват и могат да проникнат в съседните части на тялото и да се разпространят към други органи. Този процес се нарича възникване на метастази, които са водеща причина за смърт от раково заболяване. 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98316-A245-40D8-BAE4-19242BDCBAE5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F7338-DD60-42EE-915D-E711DF5957B1}" type="slidenum">
              <a:rPr lang="en-US" altLang="bg-BG"/>
              <a:pPr/>
              <a:t>64</a:t>
            </a:fld>
            <a:endParaRPr lang="en-US" altLang="bg-BG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/>
            <a:r>
              <a:rPr lang="bg-BG" altLang="bg-BG" sz="4000" dirty="0"/>
              <a:t>Според данните на </a:t>
            </a:r>
            <a:r>
              <a:rPr lang="bg-BG" altLang="bg-BG" sz="4000" dirty="0" err="1"/>
              <a:t>GBD</a:t>
            </a:r>
            <a:r>
              <a:rPr lang="bg-BG" altLang="bg-BG" sz="4000" dirty="0"/>
              <a:t> 2010, </a:t>
            </a:r>
            <a:r>
              <a:rPr lang="bg-BG" altLang="bg-BG" sz="4000" dirty="0" err="1"/>
              <a:t>oсем</a:t>
            </a:r>
            <a:r>
              <a:rPr lang="bg-BG" altLang="bg-BG" sz="4000" dirty="0"/>
              <a:t> милиона души са умрели от ракови заболявания, което е с около една трета повече в сравнение с </a:t>
            </a:r>
            <a:r>
              <a:rPr lang="bg-BG" altLang="bg-BG" sz="4000" dirty="0" err="1"/>
              <a:t>умиранията</a:t>
            </a:r>
            <a:r>
              <a:rPr lang="bg-BG" altLang="bg-BG" sz="4000" dirty="0"/>
              <a:t> от тези причини преди 20 години. Най-честите форми на рак са различни при мъжете и жените.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028D7-0F05-49C4-8FEB-59B433142FF2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7A18-2D7B-4F05-8E08-D2F098E541B5}" type="slidenum">
              <a:rPr lang="en-US" altLang="bg-BG"/>
              <a:pPr/>
              <a:t>65</a:t>
            </a:fld>
            <a:endParaRPr lang="en-US" altLang="bg-BG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/>
            <a:r>
              <a:rPr lang="bg-BG" altLang="bg-BG" sz="3600" dirty="0"/>
              <a:t>Раковите заболявания са </a:t>
            </a:r>
            <a:r>
              <a:rPr lang="bg-BG" altLang="bg-BG" sz="3600" dirty="0" smtClean="0"/>
              <a:t>сред водещите причини </a:t>
            </a:r>
            <a:r>
              <a:rPr lang="bg-BG" altLang="bg-BG" sz="3600" dirty="0"/>
              <a:t>за </a:t>
            </a:r>
            <a:r>
              <a:rPr lang="bg-BG" altLang="bg-BG" sz="3600" dirty="0" err="1" smtClean="0"/>
              <a:t>заболяемост</a:t>
            </a:r>
            <a:r>
              <a:rPr lang="bg-BG" altLang="bg-BG" sz="3600" dirty="0" smtClean="0"/>
              <a:t> и смъртност в света: </a:t>
            </a:r>
            <a:br>
              <a:rPr lang="bg-BG" altLang="bg-BG" sz="3600" dirty="0" smtClean="0"/>
            </a:br>
            <a:r>
              <a:rPr lang="bg-BG" altLang="bg-BG" sz="3600" dirty="0" smtClean="0"/>
              <a:t>= </a:t>
            </a:r>
            <a:r>
              <a:rPr lang="bg-BG" altLang="bg-BG" sz="3600" dirty="0" smtClean="0">
                <a:solidFill>
                  <a:srgbClr val="C00000"/>
                </a:solidFill>
              </a:rPr>
              <a:t>близо 14 милиона нови случаи и 8.2 милиона </a:t>
            </a:r>
            <a:r>
              <a:rPr lang="bg-BG" altLang="bg-BG" sz="3600" dirty="0" err="1" smtClean="0">
                <a:solidFill>
                  <a:srgbClr val="C00000"/>
                </a:solidFill>
              </a:rPr>
              <a:t>умирания</a:t>
            </a:r>
            <a:r>
              <a:rPr lang="bg-BG" altLang="bg-BG" sz="3600" dirty="0" smtClean="0">
                <a:solidFill>
                  <a:srgbClr val="C00000"/>
                </a:solidFill>
              </a:rPr>
              <a:t> през 2012 г.</a:t>
            </a:r>
            <a:br>
              <a:rPr lang="bg-BG" altLang="bg-BG" sz="3600" dirty="0" smtClean="0">
                <a:solidFill>
                  <a:srgbClr val="C00000"/>
                </a:solidFill>
              </a:rPr>
            </a:br>
            <a:r>
              <a:rPr lang="bg-BG" altLang="bg-BG" sz="3600" dirty="0" smtClean="0"/>
              <a:t/>
            </a:r>
            <a:br>
              <a:rPr lang="bg-BG" altLang="bg-BG" sz="3600" dirty="0" smtClean="0"/>
            </a:br>
            <a:r>
              <a:rPr lang="bg-BG" altLang="bg-BG" sz="3600" dirty="0" smtClean="0"/>
              <a:t>Броят на новите случаи на рак се очаква да </a:t>
            </a:r>
            <a:r>
              <a:rPr lang="bg-BG" altLang="bg-BG" sz="3600" dirty="0" smtClean="0">
                <a:solidFill>
                  <a:srgbClr val="C00000"/>
                </a:solidFill>
              </a:rPr>
              <a:t>нарасне с около 70% през следващите две десетилетия.  </a:t>
            </a:r>
            <a:endParaRPr lang="bg-BG" altLang="bg-BG" sz="3600" dirty="0">
              <a:solidFill>
                <a:srgbClr val="C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0DC2F-3444-47CC-A8CD-395FA9EFA9EA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6650"/>
          </a:xfrm>
        </p:spPr>
        <p:txBody>
          <a:bodyPr/>
          <a:lstStyle/>
          <a:p>
            <a:pPr algn="l"/>
            <a:r>
              <a:rPr lang="bg-BG" sz="2800" b="1" dirty="0" smtClean="0">
                <a:solidFill>
                  <a:srgbClr val="C00000"/>
                </a:solidFill>
              </a:rPr>
              <a:t>При мъжете петте най-чести форми са:</a:t>
            </a:r>
            <a:r>
              <a:rPr lang="bg-BG" sz="2800" dirty="0" smtClean="0"/>
              <a:t/>
            </a:r>
            <a:br>
              <a:rPr lang="bg-BG" sz="2800" dirty="0" smtClean="0"/>
            </a:br>
            <a:r>
              <a:rPr lang="bg-BG" sz="2800" dirty="0" smtClean="0"/>
              <a:t>- рак на белите дробове;</a:t>
            </a:r>
            <a:br>
              <a:rPr lang="bg-BG" sz="2800" dirty="0" smtClean="0"/>
            </a:br>
            <a:r>
              <a:rPr lang="bg-BG" sz="2800" dirty="0" smtClean="0"/>
              <a:t>- рак на простата;</a:t>
            </a:r>
            <a:br>
              <a:rPr lang="bg-BG" sz="2800" dirty="0" smtClean="0"/>
            </a:br>
            <a:r>
              <a:rPr lang="bg-BG" sz="2800" dirty="0" smtClean="0"/>
              <a:t>- рак на дебелото черво;</a:t>
            </a:r>
            <a:br>
              <a:rPr lang="bg-BG" sz="2800" dirty="0" smtClean="0"/>
            </a:br>
            <a:r>
              <a:rPr lang="bg-BG" sz="2800" dirty="0" smtClean="0"/>
              <a:t>- рак на стомаха;</a:t>
            </a:r>
            <a:br>
              <a:rPr lang="bg-BG" sz="2800" dirty="0" smtClean="0"/>
            </a:br>
            <a:r>
              <a:rPr lang="bg-BG" sz="2800" dirty="0" smtClean="0"/>
              <a:t>- рак на черния дроб.</a:t>
            </a:r>
            <a:br>
              <a:rPr lang="bg-BG" sz="2800" dirty="0" smtClean="0"/>
            </a:br>
            <a:r>
              <a:rPr lang="bg-BG" sz="2800" dirty="0"/>
              <a:t/>
            </a:r>
            <a:br>
              <a:rPr lang="bg-BG" sz="2800" dirty="0"/>
            </a:br>
            <a:r>
              <a:rPr lang="bg-BG" sz="2800" b="1" dirty="0">
                <a:solidFill>
                  <a:srgbClr val="C00000"/>
                </a:solidFill>
              </a:rPr>
              <a:t>При </a:t>
            </a:r>
            <a:r>
              <a:rPr lang="bg-BG" sz="2800" b="1" dirty="0" smtClean="0">
                <a:solidFill>
                  <a:srgbClr val="C00000"/>
                </a:solidFill>
              </a:rPr>
              <a:t>жените петте </a:t>
            </a:r>
            <a:r>
              <a:rPr lang="bg-BG" sz="2800" b="1" dirty="0">
                <a:solidFill>
                  <a:srgbClr val="C00000"/>
                </a:solidFill>
              </a:rPr>
              <a:t>най-чести форми са:</a:t>
            </a:r>
            <a:r>
              <a:rPr lang="bg-BG" sz="2800" dirty="0"/>
              <a:t/>
            </a:r>
            <a:br>
              <a:rPr lang="bg-BG" sz="2800" dirty="0"/>
            </a:br>
            <a:r>
              <a:rPr lang="bg-BG" sz="2800" dirty="0"/>
              <a:t>- рак на </a:t>
            </a:r>
            <a:r>
              <a:rPr lang="bg-BG" sz="2800" dirty="0" smtClean="0"/>
              <a:t>млечната жлеза;</a:t>
            </a:r>
            <a:r>
              <a:rPr lang="bg-BG" sz="2800" dirty="0"/>
              <a:t/>
            </a:r>
            <a:br>
              <a:rPr lang="bg-BG" sz="2800" dirty="0"/>
            </a:br>
            <a:r>
              <a:rPr lang="bg-BG" sz="2800" dirty="0"/>
              <a:t>- </a:t>
            </a:r>
            <a:r>
              <a:rPr lang="bg-BG" sz="2800" dirty="0" smtClean="0"/>
              <a:t>рак </a:t>
            </a:r>
            <a:r>
              <a:rPr lang="bg-BG" sz="2800" dirty="0"/>
              <a:t>на дебелото черво;</a:t>
            </a:r>
            <a:br>
              <a:rPr lang="bg-BG" sz="2800" dirty="0"/>
            </a:br>
            <a:r>
              <a:rPr lang="bg-BG" sz="2800" dirty="0"/>
              <a:t>- рак на </a:t>
            </a:r>
            <a:r>
              <a:rPr lang="bg-BG" sz="2800" dirty="0" smtClean="0"/>
              <a:t>белия дроб;</a:t>
            </a:r>
            <a:br>
              <a:rPr lang="bg-BG" sz="2800" dirty="0" smtClean="0"/>
            </a:br>
            <a:r>
              <a:rPr lang="bg-BG" sz="2800" dirty="0" smtClean="0"/>
              <a:t>- рак на шийката на матката;</a:t>
            </a:r>
            <a:br>
              <a:rPr lang="bg-BG" sz="2800" dirty="0" smtClean="0"/>
            </a:br>
            <a:r>
              <a:rPr lang="bg-BG" sz="2800" dirty="0" smtClean="0"/>
              <a:t>- рак на стомаха.</a:t>
            </a:r>
            <a:endParaRPr lang="en-US" sz="3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155AF-3018-4EE2-B7BF-4A6E6426E04C}" type="datetime1">
              <a:rPr lang="bg-BG" altLang="bg-BG" smtClean="0"/>
              <a:t>27.9.2017 г.</a:t>
            </a:fld>
            <a:endParaRPr lang="en-US" alt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FB941-5056-4AB6-AE83-BABB6D167A7C}" type="slidenum">
              <a:rPr lang="en-US" altLang="bg-BG" smtClean="0"/>
              <a:pPr/>
              <a:t>66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99812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97593-E43C-4153-9FA4-680BFE538ABD}" type="slidenum">
              <a:rPr lang="en-US" altLang="bg-BG"/>
              <a:pPr/>
              <a:t>67</a:t>
            </a:fld>
            <a:endParaRPr lang="en-US" altLang="bg-BG"/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/>
            <a:r>
              <a:rPr lang="bg-BG" altLang="bg-BG" sz="2800" dirty="0"/>
              <a:t>Около 30% от </a:t>
            </a:r>
            <a:r>
              <a:rPr lang="bg-BG" altLang="bg-BG" sz="2800" dirty="0" err="1"/>
              <a:t>умиранията</a:t>
            </a:r>
            <a:r>
              <a:rPr lang="bg-BG" altLang="bg-BG" sz="2800" dirty="0"/>
              <a:t> от рак се дължат на пет водещи поведенчески и хранителни рискови </a:t>
            </a:r>
            <a:r>
              <a:rPr lang="bg-BG" altLang="bg-BG" sz="2800" dirty="0" smtClean="0"/>
              <a:t>фактори - </a:t>
            </a:r>
            <a:r>
              <a:rPr lang="bg-BG" altLang="bg-BG" sz="2800" dirty="0"/>
              <a:t>висок боди-мас индекс, нисък прием на плодове и зеленчуци, ниска физическа активност, тютюнопушене и употреба на </a:t>
            </a:r>
            <a:r>
              <a:rPr lang="bg-BG" altLang="bg-BG" sz="2800" dirty="0" smtClean="0"/>
              <a:t>алкохол- и </a:t>
            </a:r>
            <a:r>
              <a:rPr lang="bg-BG" altLang="bg-BG" sz="2800" dirty="0"/>
              <a:t>могат да бъдат предотвратени чрез модифициране или избягване на </a:t>
            </a:r>
            <a:r>
              <a:rPr lang="bg-BG" altLang="bg-BG" sz="2800" dirty="0" smtClean="0"/>
              <a:t>тези ключови </a:t>
            </a:r>
            <a:r>
              <a:rPr lang="bg-BG" altLang="bg-BG" sz="2800" dirty="0"/>
              <a:t>рискови фактори</a:t>
            </a:r>
            <a:r>
              <a:rPr lang="bg-BG" altLang="bg-BG" sz="2800" dirty="0" smtClean="0"/>
              <a:t/>
            </a:r>
            <a:br>
              <a:rPr lang="bg-BG" altLang="bg-BG" sz="2800" dirty="0" smtClean="0"/>
            </a:br>
            <a:r>
              <a:rPr lang="bg-BG" altLang="bg-BG" sz="3200" dirty="0"/>
              <a:t/>
            </a:r>
            <a:br>
              <a:rPr lang="bg-BG" altLang="bg-BG" sz="3200" dirty="0"/>
            </a:br>
            <a:r>
              <a:rPr lang="bg-BG" altLang="bg-BG" sz="2800" dirty="0">
                <a:solidFill>
                  <a:srgbClr val="C00000"/>
                </a:solidFill>
              </a:rPr>
              <a:t>Тютюнопушенето</a:t>
            </a:r>
            <a:r>
              <a:rPr lang="bg-BG" altLang="bg-BG" sz="2800" dirty="0"/>
              <a:t> като самостоятелен </a:t>
            </a:r>
            <a:r>
              <a:rPr lang="bg-BG" altLang="bg-BG" sz="2800" dirty="0" smtClean="0"/>
              <a:t>фактор </a:t>
            </a:r>
            <a:r>
              <a:rPr lang="bg-BG" altLang="bg-BG" sz="2800" dirty="0"/>
              <a:t>причинява 22% от глобалния брой </a:t>
            </a:r>
            <a:r>
              <a:rPr lang="bg-BG" altLang="bg-BG" sz="2800" dirty="0" err="1"/>
              <a:t>умирания</a:t>
            </a:r>
            <a:r>
              <a:rPr lang="bg-BG" altLang="bg-BG" sz="2800" dirty="0"/>
              <a:t> от рак и </a:t>
            </a:r>
            <a:r>
              <a:rPr lang="bg-BG" altLang="bg-BG" sz="2800" dirty="0" smtClean="0"/>
              <a:t>70% </a:t>
            </a:r>
            <a:r>
              <a:rPr lang="bg-BG" altLang="bg-BG" sz="2800" dirty="0"/>
              <a:t>от </a:t>
            </a:r>
            <a:r>
              <a:rPr lang="bg-BG" altLang="bg-BG" sz="2800" dirty="0" err="1"/>
              <a:t>умиранията</a:t>
            </a:r>
            <a:r>
              <a:rPr lang="bg-BG" altLang="bg-BG" sz="2800" dirty="0"/>
              <a:t> от рак на белия дроб.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11316-AF3A-4227-9B3E-0C98D89CE3E7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75200-6141-4893-BFCA-209AD18F0019}" type="slidenum">
              <a:rPr lang="en-US" altLang="bg-BG"/>
              <a:pPr/>
              <a:t>68</a:t>
            </a:fld>
            <a:endParaRPr lang="en-US" altLang="bg-BG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/>
            <a:r>
              <a:rPr lang="bg-BG" altLang="bg-BG" sz="2800" dirty="0"/>
              <a:t>Трансформацията от нормална клетка в туморна клетка е многостепенен процес – прогресия от </a:t>
            </a:r>
            <a:r>
              <a:rPr lang="bg-BG" altLang="bg-BG" sz="2800" dirty="0" err="1"/>
              <a:t>преканцерозно</a:t>
            </a:r>
            <a:r>
              <a:rPr lang="bg-BG" altLang="bg-BG" sz="2800" dirty="0"/>
              <a:t> увреждане до </a:t>
            </a:r>
            <a:r>
              <a:rPr lang="bg-BG" altLang="bg-BG" sz="2800" dirty="0" err="1"/>
              <a:t>малигнени</a:t>
            </a:r>
            <a:r>
              <a:rPr lang="bg-BG" altLang="bg-BG" sz="2800" dirty="0"/>
              <a:t> тумори.  Тези промени настъпват в резултат на взаимодействието между генетичните фактори на дадено лице и три категории външни агенти, включващи: </a:t>
            </a:r>
            <a:br>
              <a:rPr lang="bg-BG" altLang="bg-BG" sz="2800" dirty="0"/>
            </a:br>
            <a:r>
              <a:rPr lang="bg-BG" altLang="bg-BG" sz="2800" dirty="0"/>
              <a:t>- </a:t>
            </a:r>
            <a:r>
              <a:rPr lang="bg-BG" altLang="bg-BG" sz="2800" i="1" dirty="0"/>
              <a:t>физически </a:t>
            </a:r>
            <a:r>
              <a:rPr lang="bg-BG" altLang="bg-BG" sz="2800" i="1" dirty="0" err="1"/>
              <a:t>канцерогени</a:t>
            </a:r>
            <a:r>
              <a:rPr lang="bg-BG" altLang="bg-BG" sz="2800" dirty="0"/>
              <a:t> (ултравиолетова и йонизираща радиация); </a:t>
            </a:r>
            <a:br>
              <a:rPr lang="bg-BG" altLang="bg-BG" sz="2800" dirty="0"/>
            </a:br>
            <a:r>
              <a:rPr lang="bg-BG" altLang="bg-BG" sz="2800" dirty="0"/>
              <a:t>- </a:t>
            </a:r>
            <a:r>
              <a:rPr lang="bg-BG" altLang="bg-BG" sz="2800" i="1" dirty="0"/>
              <a:t>химически </a:t>
            </a:r>
            <a:r>
              <a:rPr lang="bg-BG" altLang="bg-BG" sz="2800" i="1" dirty="0" err="1"/>
              <a:t>канцерогени</a:t>
            </a:r>
            <a:r>
              <a:rPr lang="bg-BG" altLang="bg-BG" sz="2800" dirty="0"/>
              <a:t> (азбест, компоненти на тютюневия дим, арсен и др.); </a:t>
            </a:r>
            <a:br>
              <a:rPr lang="bg-BG" altLang="bg-BG" sz="2800" dirty="0"/>
            </a:br>
            <a:r>
              <a:rPr lang="bg-BG" altLang="bg-BG" sz="2800" dirty="0"/>
              <a:t>- </a:t>
            </a:r>
            <a:r>
              <a:rPr lang="bg-BG" altLang="bg-BG" sz="2800" i="1" dirty="0"/>
              <a:t>биологични </a:t>
            </a:r>
            <a:r>
              <a:rPr lang="bg-BG" altLang="bg-BG" sz="2800" i="1" dirty="0" err="1"/>
              <a:t>канцерогени</a:t>
            </a:r>
            <a:r>
              <a:rPr lang="bg-BG" altLang="bg-BG" sz="2800" dirty="0"/>
              <a:t> (инфекции от някои вируси, бактерии или паразити).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C82A2-3C0A-499D-9BBC-2456B7A117C0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57252-68AF-44CD-8DCF-D5736F94AFA9}" type="slidenum">
              <a:rPr lang="en-US" altLang="bg-BG"/>
              <a:pPr/>
              <a:t>69</a:t>
            </a:fld>
            <a:endParaRPr lang="en-US" altLang="bg-BG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/>
            <a:r>
              <a:rPr lang="bg-BG" altLang="bg-BG" sz="3600" dirty="0"/>
              <a:t>Застаряването на населението е друг основен фактор за развитието на рак. Честотата на рака нараства драматично с възрастта, което се дължи на натрупване на рискове за специфични форми на рак. Акумулирането на цялостния риск се съчетава с тенденцията за по-ниска ефективност на механизмите за клетъчно възстановяване с нарастване на възрастта.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9D3AC-AB26-4FFB-9852-824AD4854054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48AEA-DC97-4079-9487-2AD2ABBC9571}" type="slidenum">
              <a:rPr lang="en-US" altLang="bg-BG"/>
              <a:pPr/>
              <a:t>7</a:t>
            </a:fld>
            <a:endParaRPr lang="en-US" altLang="bg-BG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/>
            <a:r>
              <a:rPr lang="bg-BG" altLang="bg-BG" sz="3600" dirty="0"/>
              <a:t>Рисковите фактори за </a:t>
            </a:r>
            <a:r>
              <a:rPr lang="bg-BG" altLang="bg-BG" sz="3600" dirty="0" err="1"/>
              <a:t>ХНЗ</a:t>
            </a:r>
            <a:r>
              <a:rPr lang="bg-BG" altLang="bg-BG" sz="3600" dirty="0"/>
              <a:t> са свързани основно със стила на живот, който в по-голямата си част е под контрола на самите хора. Чрез подходящо здравно поведение е възможно предотвратяване на някои </a:t>
            </a:r>
            <a:r>
              <a:rPr lang="bg-BG" altLang="bg-BG" sz="3600" dirty="0" err="1"/>
              <a:t>ХНЗ</a:t>
            </a:r>
            <a:r>
              <a:rPr lang="bg-BG" altLang="bg-BG" sz="3600" dirty="0"/>
              <a:t> на сравнително ниска цена, докато лечението им е твърде скъпо и изчерпва огромна част от обществените фондове за здраве.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E7802-C489-4A33-94F4-BE9544892C5C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C1E5C-3F57-4BD4-9371-1CFEC7DB05B2}" type="slidenum">
              <a:rPr lang="en-US" altLang="bg-BG"/>
              <a:pPr/>
              <a:t>70</a:t>
            </a:fld>
            <a:endParaRPr lang="en-US" altLang="bg-BG"/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/>
            <a:r>
              <a:rPr lang="bg-BG" altLang="bg-BG" sz="3200" dirty="0"/>
              <a:t>Тежестта от раковите заболявания може да бъде намалена и контролирана чрез прилагане на базирани на доказателства стратегии за превенция на рака, ранно откриване и лечение на пациентите с рак. Много форми на рак имат висока вероятност за излекуване, ако бъдат открити в ранен стадий и лекувани по подходящ начин. </a:t>
            </a:r>
            <a:r>
              <a:rPr lang="bg-BG" altLang="bg-BG" sz="3200" b="1" dirty="0"/>
              <a:t/>
            </a:r>
            <a:br>
              <a:rPr lang="bg-BG" altLang="bg-BG" sz="3200" b="1" dirty="0"/>
            </a:br>
            <a:endParaRPr lang="bg-BG" altLang="bg-BG" sz="3200" b="1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63C13-788C-4566-8BBB-662A0E75983D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9C878-D9BC-4B1B-A8F4-898CB28E9C65}" type="slidenum">
              <a:rPr lang="en-US" altLang="bg-BG"/>
              <a:pPr/>
              <a:t>71</a:t>
            </a:fld>
            <a:endParaRPr lang="en-US" altLang="bg-BG"/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r>
              <a:rPr lang="bg-BG" altLang="bg-BG" b="1" dirty="0">
                <a:solidFill>
                  <a:srgbClr val="FF0000"/>
                </a:solidFill>
              </a:rPr>
              <a:t>Мерките на СЗО по отношение на раковите заболявания</a:t>
            </a:r>
            <a:br>
              <a:rPr lang="bg-BG" altLang="bg-BG" b="1" dirty="0">
                <a:solidFill>
                  <a:srgbClr val="FF0000"/>
                </a:solidFill>
              </a:rPr>
            </a:br>
            <a:endParaRPr lang="bg-BG" altLang="bg-BG" b="1" dirty="0">
              <a:solidFill>
                <a:srgbClr val="FF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3F71-1052-4B6A-82C6-ADD221F8B3ED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302F0-7780-4587-B8ED-67DEBE0A7B8C}" type="slidenum">
              <a:rPr lang="en-US" altLang="bg-BG"/>
              <a:pPr/>
              <a:t>72</a:t>
            </a:fld>
            <a:endParaRPr lang="en-US" altLang="bg-BG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r>
              <a:rPr lang="bg-BG" altLang="bg-BG" sz="4000"/>
              <a:t>Приетият през 2013 г. </a:t>
            </a:r>
            <a:r>
              <a:rPr lang="bg-BG" altLang="bg-BG" sz="4000" b="1" i="1"/>
              <a:t>Глобален план за действие за превенция и контрол на хроничните неинфекциозни заболявания за периода 2013-2020 г.</a:t>
            </a:r>
            <a:r>
              <a:rPr lang="bg-BG" altLang="bg-BG" sz="4000"/>
              <a:t> включва и специфични интервенции за борба с раковите заболявания.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1C485-DDA0-4114-BAE5-95CA23582F68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D8F90-81ED-43B1-8D72-D846AFA4D275}" type="slidenum">
              <a:rPr lang="en-US" altLang="bg-BG"/>
              <a:pPr/>
              <a:t>73</a:t>
            </a:fld>
            <a:endParaRPr lang="en-US" altLang="bg-BG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/>
            <a:r>
              <a:rPr lang="bg-BG" altLang="bg-BG" sz="3200"/>
              <a:t>СЗО и Международната агенция за изследвания на рака, като специализирана агенция на СЗО в тази област, сътрудничи с другите организации на ООН и партньорите за постигане на: </a:t>
            </a:r>
            <a:br>
              <a:rPr lang="bg-BG" altLang="bg-BG" sz="3200"/>
            </a:br>
            <a:r>
              <a:rPr lang="bg-BG" altLang="bg-BG" sz="3200"/>
              <a:t>- По-добра политическа ангажираност за превенция и контрол на рака; </a:t>
            </a:r>
            <a:br>
              <a:rPr lang="bg-BG" altLang="bg-BG" sz="3200"/>
            </a:br>
            <a:r>
              <a:rPr lang="bg-BG" altLang="bg-BG" sz="3200"/>
              <a:t>- Координация и провеждане на изследователска дейност относно причините на рака и механизмите на канцерогенеза;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1FFB6-1F19-469E-A91B-5ED41F6E859D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CCEC-1470-481A-916C-1E09542C002C}" type="slidenum">
              <a:rPr lang="en-US" altLang="bg-BG"/>
              <a:pPr/>
              <a:t>74</a:t>
            </a:fld>
            <a:endParaRPr lang="en-US" altLang="bg-BG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5962650"/>
          </a:xfrm>
        </p:spPr>
        <p:txBody>
          <a:bodyPr/>
          <a:lstStyle/>
          <a:p>
            <a:pPr algn="l"/>
            <a:r>
              <a:rPr lang="bg-BG" altLang="bg-BG" sz="3200"/>
              <a:t>- Разработване на научни стратегии за превенция и контрол на рака; </a:t>
            </a:r>
            <a:br>
              <a:rPr lang="bg-BG" altLang="bg-BG" sz="3200"/>
            </a:br>
            <a:r>
              <a:rPr lang="bg-BG" altLang="bg-BG" sz="3200"/>
              <a:t>- Генериране на нови и разпространение на съществуващите познания с цел улесняване на предоставянето на базирани на доказателства подходи за контрол на рака;</a:t>
            </a:r>
            <a:br>
              <a:rPr lang="bg-BG" altLang="bg-BG" sz="3200"/>
            </a:br>
            <a:r>
              <a:rPr lang="bg-BG" altLang="bg-BG" sz="3200"/>
              <a:t>- Разработване на стандарти и средства за ръководство на планирането и прилагането на интервенции за превенция, ранно откриване, лечение и грижи;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40569-BEE4-424E-AB9E-FA1F299450EC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3C213-9DFA-46FD-B2C2-9D33F2E73424}" type="slidenum">
              <a:rPr lang="en-US" altLang="bg-BG"/>
              <a:pPr/>
              <a:t>75</a:t>
            </a:fld>
            <a:endParaRPr lang="en-US" altLang="bg-BG"/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/>
            <a:r>
              <a:rPr lang="bg-BG" altLang="bg-BG" sz="3200" dirty="0"/>
              <a:t>- Създаване на широки глобални, регионални и национални мрежи от партньори и експерти за контрол на рака; </a:t>
            </a:r>
            <a:br>
              <a:rPr lang="bg-BG" altLang="bg-BG" sz="3200" dirty="0"/>
            </a:br>
            <a:r>
              <a:rPr lang="bg-BG" altLang="bg-BG" sz="3200" dirty="0"/>
              <a:t>- Укрепване на здравните системи на национално и локално ниво за предоставяне на лечение и грижи за пациентите с ракови заболявания;</a:t>
            </a:r>
            <a:br>
              <a:rPr lang="bg-BG" altLang="bg-BG" sz="3200" dirty="0"/>
            </a:br>
            <a:r>
              <a:rPr lang="bg-BG" altLang="bg-BG" sz="3200" dirty="0"/>
              <a:t>- Предоставяне на техническа помощ за бърз и ефективен трансфер на най-добрите практически интервенции на развиващите се страни.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6CE99-0310-4ADE-B7DA-ACECE42AF86A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45899-1958-4A69-9982-78A948AFC3B5}" type="slidenum">
              <a:rPr lang="en-US" altLang="bg-BG"/>
              <a:pPr/>
              <a:t>8</a:t>
            </a:fld>
            <a:endParaRPr lang="en-US" altLang="bg-BG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18658"/>
          </a:xfrm>
        </p:spPr>
        <p:txBody>
          <a:bodyPr/>
          <a:lstStyle/>
          <a:p>
            <a:pPr algn="l"/>
            <a:r>
              <a:rPr lang="bg-BG" altLang="bg-BG" sz="4000" dirty="0"/>
              <a:t>Възможно е, например, да се намали рискът за рак на белия дроб чрез терапия за отказване от тютюнопушене или отказване от тютюнопушенето без терапия. В същото време, цената на лечението при рак на белия дроб е много висока, а прогнозата е </a:t>
            </a:r>
            <a:r>
              <a:rPr lang="bg-BG" altLang="bg-BG" sz="4000" dirty="0" smtClean="0"/>
              <a:t>крайно </a:t>
            </a:r>
            <a:r>
              <a:rPr lang="bg-BG" altLang="bg-BG" sz="4000" dirty="0"/>
              <a:t>неблагоприятна.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039F7-0D1F-4340-BABF-11E95D08E4F2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8362A-99D1-4D22-A575-E57039EEF768}" type="slidenum">
              <a:rPr lang="en-US" altLang="bg-BG"/>
              <a:pPr/>
              <a:t>9</a:t>
            </a:fld>
            <a:endParaRPr lang="en-US" altLang="bg-BG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r>
              <a:rPr lang="bg-BG" altLang="bg-BG" b="1" dirty="0" smtClean="0">
                <a:solidFill>
                  <a:srgbClr val="C00000"/>
                </a:solidFill>
              </a:rPr>
              <a:t>2. Глобална </a:t>
            </a:r>
            <a:r>
              <a:rPr lang="bg-BG" altLang="bg-BG" b="1" dirty="0">
                <a:solidFill>
                  <a:srgbClr val="C00000"/>
                </a:solidFill>
              </a:rPr>
              <a:t>тежест на хроничните неинфекциозни заболявания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B54B-EF6A-4D77-9056-9B064A5332C4}" type="datetime1">
              <a:rPr lang="bg-BG" altLang="bg-BG" smtClean="0"/>
              <a:t>27.9.2017 г.</a:t>
            </a:fld>
            <a:endParaRPr lang="en-US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2760</Words>
  <Application>Microsoft Office PowerPoint</Application>
  <PresentationFormat>On-screen Show (4:3)</PresentationFormat>
  <Paragraphs>225</Paragraphs>
  <Slides>75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75</vt:i4>
      </vt:variant>
    </vt:vector>
  </HeadingPairs>
  <TitlesOfParts>
    <vt:vector size="76" baseType="lpstr">
      <vt:lpstr>Default Design</vt:lpstr>
      <vt:lpstr> Презентация 14 към глава 14   ГЛОБАЛНИ ТЕНДЕНЦИИ НА ХРОНИЧНИТЕ НЕИНФЕКЦИОЗНИ ЗАБОЛЯВАНИЯ </vt:lpstr>
      <vt:lpstr>1. Значимост на хроничните неинфекциозни заболявания</vt:lpstr>
      <vt:lpstr>Неинфекциозните заболявания, в противоположност на заразните, не могат да се разпространяват от човек на човек чрез инфекциозен агент. Те имат продължително протичане и често причиняват инвалидизация, нарушават способността на хората за  ежедневни дейности и са сред водещите причини за умирания.</vt:lpstr>
      <vt:lpstr>Терминът „неинфекциозни заболявания” има еднакъв смисъл с термина „хронични” и най-често се използва комбинацията „хронични неинфекциозни заболявания”(ХНЗ).</vt:lpstr>
      <vt:lpstr>Към групата на ХНЗ се отнасят:  = сърдечно-съдовите заболявания,  = малигнените неоплазми,  = диабетът,  = ендокринните разстройства, = невропсихичните разстройства,  = епилепсията,  = болестта на Алцхаймер и  = заболяванията на сетивните органи (загуба на слуха, глаукома или катаракти). </vt:lpstr>
      <vt:lpstr>ХНЗ имат нарастващо значение в целия свят. Те не са обществено-здравен проблем само за развитите страни. Тежестта им вече е по-голяма от тази на заразните заболявания дори в страните с нисък и среден доход и тя ще нараства заедно с тяхното икономическо развитие, интегриране в глобалната икономика, урбанизиране и застаряване на населението. </vt:lpstr>
      <vt:lpstr>Рисковите фактори за ХНЗ са свързани основно със стила на живот, който в по-голямата си част е под контрола на самите хора. Чрез подходящо здравно поведение е възможно предотвратяване на някои ХНЗ на сравнително ниска цена, докато лечението им е твърде скъпо и изчерпва огромна част от обществените фондове за здраве. </vt:lpstr>
      <vt:lpstr>Възможно е, например, да се намали рискът за рак на белия дроб чрез терапия за отказване от тютюнопушене или отказване от тютюнопушенето без терапия. В същото време, цената на лечението при рак на белия дроб е много висока, а прогнозата е крайно неблагоприятна.</vt:lpstr>
      <vt:lpstr>2. Глобална тежест на хроничните неинфекциозни заболявания</vt:lpstr>
      <vt:lpstr>= По данни на СЗО ХНЗ убиват 38 милиона души годишно.  = Годишно от сърдечно-съдови заболявания умират 17.5 млн, от ракови заболявания - 8,2 млн, от болести на дихателната система - 4 млн и от диабет - 1.5 млн.  = Общо тези 4 групи заболявания допринасят за 82% от всички умирания от ХНЗ. =</vt:lpstr>
      <vt:lpstr>По данни на GBD 2010, делът на ХНЗ от DALYs е нараснал от 43% през 1990 г. на 54% за 2010 г. </vt:lpstr>
      <vt:lpstr>= Почти ¾ (75%) от умиранията от ХНЗ – 28 милиона – са в страните с нисък и среден доход. Прогнозите сочат, че към 2020 г. най-голям дял умирания от ХНЗ ще се наблюдават в Африка, а към 2030 г. този дял ще надвишава комбинирания дял от умирания от заразни и хранителни заболявания и майчини и перинатални причини.</vt:lpstr>
      <vt:lpstr>Всички възрастови групи и региони са засегнати от ХНЗ. Те често се свързват с по-възрастните групи от населението, но данните от последните години показват, че 16 милиона умирания от ХНЗ се наблюдават преди 70-годишна възраст, като 82% от тези „преждевременни” умирания са в страните с нисък и среден доход. </vt:lpstr>
      <vt:lpstr>Рисковите фактори за ХНЗ могат да се класифицират в две основни групи:   - поддаващи се на промяна поведенчески рискови фактори;  -  метаболични/физиологични рискови фактори</vt:lpstr>
      <vt:lpstr>Към поддаващите се на промяна поведенчески рискови фактори се отнасят:  = тютюнопушенето,  = нездравословното хранене,  = ниската физическа активност и  = злоупотребата с алкохол,  които значително повишават риска от или причиняват директно повечето ХНЗ. </vt:lpstr>
      <vt:lpstr>= Тютюнопушенето се свързва с почти 6 млн умирания годишно (вкл. над 600 000 умирания от пасивно пушене). Прогнозира се нарастване до 8 млн към 2030 г.  = Недостатъчната физическа активност - с над 3 млн умирания годишно.   = Ниската консумация на плодове и зеленчуци – с около 1.7 млн умирания годишно.  = Злоупотребата с алкохол способства за над 1,6 милиона умирания годишно от ХНЗ.</vt:lpstr>
      <vt:lpstr>Метаболичните/физиологичните рискови фактори са вторични фактори, които повишават риска от ХНЗ:  = повишено кръвно налягане, = наднормено тегло/затлъстяване, = хипергликемия (високи нива на кръвна захар) и  = хиперлипидемия (високи нива на мазнини в кръвта). </vt:lpstr>
      <vt:lpstr>ХНЗ имат огромен ефект за социално-икономическото развитие на страните. Бедността е тясно свързана с ХНЗ. Бързото нарастване на ХНЗ затруднява намаляването на бедността в страните с нисък и среден доход, тъй като нарастват разходите на домакинствата за здравна помощ. Уязвимите и социално непривилигировани групи боледуват и умират по-често в сравнение с хората с високи социални позиции, защото те са в по-голям риск от експозиция на вредни продукти (като тютюн или нездравословна храна) и имат ограничен достъп до здравни услуги. Прекомерно високите цени за продължително и скъпоструващо лечение на ХНЗ довеждат милиони хора годишно до крайна бедност.</vt:lpstr>
      <vt:lpstr>3. Профилактика и контрол на хроничните заболявания </vt:lpstr>
      <vt:lpstr>За намаляване влиянието на ХНЗ върху индивидите и обществото е необходим комплексен подход, който изисква съвместна работа на всички сектори (вкл. здравната служба, финансите, образованието, селското стопанство, планирането и др.) за редуциране на рисковете, свързани с ХНЗ, а така също промоция на интервенциите за профилактика и контрол на тези заболявания. </vt:lpstr>
      <vt:lpstr>Съществуват евтини и достъпни решения за намаляване на модифицируемите рискови фактори. Други подходи за намаляване на ХНЗ са основните ефективните интервенции за ранно откриване и своевременно лечение на ХНЗ, които могат да бъдат предоставени през първичната здравна помощ и представляват добри икономически инвестиции, защото могат да намалят нуждата от по-скъпо лечение. </vt:lpstr>
      <vt:lpstr>Тези мерки могат да бъдат приложени на различни ресурсни нива. Най-силно въздействие може да бъде постигнато чрез създаване на обществени здравни политики, които насърчават профилактиката и контрола на ХНЗ и преориентират здравните системи към нуждите на хората с такива заболявания. Страните с нисък доход имат по-нисък капацитет за профилактика и контрол на ХНЗ. Страните с висок доход имат почти 4 пъти по-голяма вероятност за покритие на такива услуги чрез адекватно здравно осигуряване, гарантиращо универсален достъп до основните интервенции за профилактика и контрол на ХНЗ. </vt:lpstr>
      <vt:lpstr>Стратегиите на СЗО в отговор на хроничните заболявания </vt:lpstr>
      <vt:lpstr>Глобалната стратегия на СЗО за превенция и контрол на незаразните заболявания и Планът за действие за периода 2008-2013 г. предоставя основни насоки за действие и мерки за намаляване на рисковите фактори, свързани с ХНЗ:  1. Прилагането от страните-членки на мерки за контрол на тютюнопушенето в съответствие с приетата от СЗО Конвенцията за контрол на тютюнопушенето може значително да намали експозицията на тютюнопушене на обществени места.  </vt:lpstr>
      <vt:lpstr>2. Глобалната стратегия на СЗО за хранене, физическа активност и здраве има за цел промоция и защита на здравето чрез създаване на възможности за общностите да намаляват заболяемостта и смъртността, свързани с нездравословно хранене и ниска физическа активност.   3. Глобалната стратегия на СЗО за намаляване на употребата на алкохол предлага мерки и идентифицира приоритетните области на действие за защита на хората от вредното влияние на алкохола. </vt:lpstr>
      <vt:lpstr>На 27 май 2013 г. министрите на здравеопазването на 194 страни-членки на СЗО одобряват Глобален план за действие за превенция и контрол на хроничните неинфекциозни заболявания за периода 2013-2020 г. , който осигурява прилагане на отговорностите, предвидени в Политическата декларация на ООН за неинфекциозните заболявания. </vt:lpstr>
      <vt:lpstr>Планът предвижда задържане  и обратно развитие на глобалната епидемия от ХНЗ през следващите 8 години чрез прилагане на шест взаимосвързани и подкрепящи се цели:   1. Повишаване на приоритета на превенцията и контрола на ХНЗ в глобален, регионален и национален мащаб и засилване на международното сътрудничество и подкрепа; 2. Укрепване на националния капацитет, лидерство, управление, мултисекторно взаимодействие и партньорства с цел ускоряване на действията на отделните страни за превенция и контрол на ХНЗ;</vt:lpstr>
      <vt:lpstr>3. Редуциране на поддаващите се на промяна рискови фактори за ХНЗ и основните социални детерминанти чрез създаване на промовираща здравето околна среда; 4. Засилване и ориентиране на здравните системи към превенция и контрол на ХНЗ и основните социални детерминанти чрез центрирана към хората първична здравна помощ и универсално покритие с първични здравни грижи;  5. Промоция и подкрепа на страните за  висококачествена изследователска дейност в областта на превенцията и контрола на ХНЗ; </vt:lpstr>
      <vt:lpstr> 6. Мониторинг на тенденциите и детерминантите на ХНЗ и оценка на напредъка в тяхната превенция и контрол.   Поставени са 25 специфични и измерими глобални цели и работна рамка за проследяване на тяхното постигане и ефект.  Действащата Предвижда се 25% намаляване на смъртността от водещите ХНЗ към 2020 г. </vt:lpstr>
      <vt:lpstr>Ефективното прилагане на плана се изправя пред много предизвикателства:  - нужни са надеждни данни за рисковите фактори и за смъртността;  - човешките и финансови ресурси често са неадекватни;  - някои здравни системи са твърде слаби.  За страните с ограничени ресурси е необходимо приоритетно внимание към най-ефективните в ценово отношение интервенции, които могат силно да намалят тежестта на ХНЗ и страните могат да си ги позволят. </vt:lpstr>
      <vt:lpstr>По оценка на СЗО, за прилагане на такива стратегии ще бъде необходимо увеличаване на сегашните здравни разходи: с 4% в страните с нисък доход, с 2% в страните с доход по-нисък от средния и с около 1% в страните с доход по-висок от средния.   За страните с нисък доход, националните здравни разходи ще трябва да бъдат допълнени от международни партньори и агенции за развитие. СЗО ще подкрепя страните и ще предоставя техническа подкрепа за предприемане на устойчиви и реални национални действия за реализиране на визията на Плана за действие – постигане на „свят свободен от предотвратимата тежест на неинфекциозните заболявания”. </vt:lpstr>
      <vt:lpstr>4. Глобалната тежест на избрани групи хронични неинфекциозни заболявания</vt:lpstr>
      <vt:lpstr>4.1. Сърдечно-съдови заболявания</vt:lpstr>
      <vt:lpstr>Сърдечно-съдовите заболявания (ССЗ) включват следните основни групи заболявания:  - исхемична болест на сърцето (ИБС);  - мозъчно-съдова болест (МСБ); - хипертония;  - заболявания на периферните артерии;  - ревматична болест на сърцето; - вродени сърдечни заболявания; - сърдечна недостатъчност. </vt:lpstr>
      <vt:lpstr>ССЗ се нареждат на първо място сред причините за умирания в глобален мащаб; от тях умират повече хора отколкото от която и да е друга причина.  Прогнозите сочат, че броят на лицата, умиращи от ССЗ, главно от ИБС и инсулт, ще нараства и ще достигне 23.3 милиона глобално към 2030 г. </vt:lpstr>
      <vt:lpstr>Над 80% от умиранията от ССЗ са в страните с нисък и среден доход и се срещат почти еднакво при мъжете и жените. Този дял ще продължи да нараства значително в следващите десетилетия, а заедно с това ще нараства и тежестта на ССЗ. Най-бедните слоеве от населението в страните с нисък и среден доход са засегнати най-силно. ССЗ и другите ХНЗ допринасят за силно обедняване на домакинствата поради катастрофалните разходи за здравна помощ и високото заплащане на услуги с лични средства (out of pocket expenditure).  </vt:lpstr>
      <vt:lpstr>На макроикономическо ниво, ССЗ представляват голяма тежест за икономиките на страните с нисък и среден доход. ХНЗ и диабетът намаляват брутния вътрешен продукт (GDP) с 6.8% в тези страни главно поради преждевременна смърт. Повечето ССЗ могат да бъдат предотвратени чрез справяне с основните рискови фактори: тютюнопушене, нездравословно хранене и затлъстяване, хиподинамия, хипертония, диабет и хиперлипидемия. </vt:lpstr>
      <vt:lpstr>Ефектите от нездравословното хранене се проявяват като повишено артериално налягане, повишени ниво на кръвна захар, повишени липиди, свръхтегло и затлъстяване. Тези рискови фактори сигнализират за повишен риск от развитие на инфаркт на миокарда, инсулт, сърдечна недостатъчност и други усложнения и могат да бъдат проследявани на ниво на ПЗП.</vt:lpstr>
      <vt:lpstr>Прекратяването на тютюнопушенето, намаляването на солта в храната, консумирането на пресни плодове и зеленчуци, регулярните физически упражнения и избягването на злоупотреба на алкохол намаляват значително риска от ССЗ. Кардиоваскуларният риск може да бъде намален също чрез адекватно лечение на хипертонията, диабета и хиперлипидемията. </vt:lpstr>
      <vt:lpstr>Обществените политики за създаване на благоприятна околна среда имат съществено значение за мотивиране на хората да възприемат и поддържат здравословно поведение.  Други съществени детерминанти на ССЗ, наричани „причини на причините”, отразяват основните сили, движещи социалните, икономическите и културните промени – глобализацията, урбанизацията и застаряването на населението и др. </vt:lpstr>
      <vt:lpstr>Подходящи примери за популационно ориентирани интервенции за намаляване на ССЗ са: всеобхватни политики за контрол на тютюнопушенето, по-високо данъчно облагане за намаляване на приема на храни с високо съдържание на мазнини, захар и сол, изграждане на пешеходни и велосипедни пътеки за повишаване на физическата активност, предоставяне здравословна храна на децата в училищата и др. </vt:lpstr>
      <vt:lpstr>Съществуват ефективни и лесно приложими интегрирани подходи, насочени към основните общи рискови фактори за редица хронични заболявания (ССЗ, диабет, ракови заболявания), като някои от тях могат да бъдат приложени дори от немедицински лица в условия, близки до клиентите. Те са с висока ценова ефективност и са изведени като приоритетни от СЗО. Например: - Лицата с висок риск могат да бъдат идентифицирани в условията на ПЗП, използвайки такива елементарни средства като специфични карти за оценка на рисковия профил. </vt:lpstr>
      <vt:lpstr>- Преживелите миокарден инфаркт или инсулт са във висок риск за повторни инциденти или умиране. Този риск може да бъде намален чрез комбинация на лекарствени средства – статини за намаляване на холестерола, лекарства за контрол на хипертонията и аспирин.  - Прекратяването на тютюнопушенето е интервенция с най-висока ценова ефективност за пациентите със ССЗ. Проблемите със сърцето намаляват с 50% при лицата, прекратили тютюнопушенето и рискът за ССЗ също намалява значително през първите 2 години след спиране на тютюнопушенето. </vt:lpstr>
      <vt:lpstr>4.2. Глобална тежест и тенденции на диабета</vt:lpstr>
      <vt:lpstr>По данни на СЗО броят на лицата с диабет е нараснал близо 4 пъти от 1980 г. досега:  = 442 милиона души в света страдат от диабет.  = 1.5 милиона умирания се дължат пряко на диабета и над 80% от тях са в страните с нисък и среден доход. = Над 3 милиона души умират годишно от последиците на диабет.  = Прогнозата е, че диабетът ще бъде 7-ма водеща причина за умиране към 2030 г.</vt:lpstr>
      <vt:lpstr>    Цялостният риск за умиране сред лицата с диабет е поне два пъти по-висок от риска при техните връстници без диабет.   Диабетът има крайно неблагоприятни ефекти върху други ХНЗ: увеличава риска от ССЗ - 50% от лицата с диабет умират от заболяване на сърцето и инсулт; може да доведе до невропатия на стъпалото (диабетно стъпало), до диабетна ретинопатия; до бъбречна недостатъчност.   </vt:lpstr>
      <vt:lpstr>Профилактика на диабета </vt:lpstr>
      <vt:lpstr>Съществуват несложни мерки, свързани със стила на живот, които са доказали своята ефективност в предотвратяването или забавянето на началото на диабет тип 2:   - поддържане на нормално телесно тегло; - провеждане в повечето дни на поне 30-минутна регулярна средно-интензивна физическа активност;  - здравословно хранене – три до пет пъти дневно плодове и зеленчуци и намаляване приема на захар и наситени мазнини; - избягване на тютюнопушенето. </vt:lpstr>
      <vt:lpstr>СЗО стимулира и подкрепя мерките за проследяване, превенция и контрол на диабета и неговите усложнения, особено в страните с нисък и среден доход. За тази цел СЗО:  - предоставя научнообосновани препоръки за профилактика на диабета;  - разработва норми и стандарти за диагностика и лечение на диабета;  - развива осъзнаване на глобалната епидемия на диабета;  - осъществява партньорство с Международната федерация за диабета в отбелязването на Световния ден на диабета – 14 ноември;  - провежда проследяване на диабета и неговите рискови фактори. </vt:lpstr>
      <vt:lpstr>Глобалната стратегия на СЗО за храненето, физическата активност и здравето допълва работата на СЗО по диабета чрез фокусиране върху популационно базирани подходи за промоция на здравословното хранене и регулярната физическа активност, намалявайки по такъв начин нарастващия глобален проблем за наднорменото тегло и затлъстяването. </vt:lpstr>
      <vt:lpstr>10 факта на СЗО за диабета </vt:lpstr>
      <vt:lpstr>Факт 1. Около 422 милиона души в света имат диабет. Наблюдава се нарастваща глобална епидемия от диабет през последните три десетилетия, която отразява нарастващата честота на затлъстяването и  наднорменото тегло и ниската физическа активност. </vt:lpstr>
      <vt:lpstr>Факт 2. Диабетът е една от водещите причини за смърт в света. Той е директна причина за 1.5 млн умирания през 2012 г. Други 2.2 милиона умирания са причинени от високото ниво на кръвната захар, което увеличава риска за ССЗ и други заболявания.  </vt:lpstr>
      <vt:lpstr>Факт 3. Има две основни форми на  диабет. Диабет тип 1 се характеризира с недостиг на продукцията на инсулин, а диабет тип 2 се свързва с неефективното използване на инсулина. Докато диабет тип 2 е потенциално предотвратим, причините за диабет тип 1 са  все още неясни и стратегиите за профилактика са неуспешни. </vt:lpstr>
      <vt:lpstr>Факт 4. Трети тип диабет може да възникне по време на бременността. Този тип се характеризира с хипергликемия (повишено ниво на кръвна захар), което за пръв път се появява или бива открито по време на бременността. Жените с този тип диабет са с повишен риск за усложнения по време на бременността и раждането. Те и техните деца са с повишен риск за възникване на диабет тип 2 в бъдеще. </vt:lpstr>
      <vt:lpstr>Факт 5. Диабет тип 2 се среща по-често от диабет тип 1. Диабет тип 2 съставлява около 90% от случаите на диабет в света. Нарастват глобално случаите на диабет тип 2 при деца. В някои страни той съставлява почти 50% от новодиагностицираните случаи при деца и юноши.</vt:lpstr>
      <vt:lpstr>Факт 6.Лицата с диабет могат да живеят дълго и в добро здраве когато диабетът им е открит навреме и добре лекуван. Съществуват редица ценово-ефективни интервенции, които помагат на лицата с диабет да контролират своето състояние: контрол на кръвната захар чрез диета, физическа активност и лечение; контрол на кръвното налягане и липидите за намаляване на сърдечно-съдовия риск и други усложнения; регулярни скринингови изследвания за увреждане на очите, бъбреците и стъпалата, което да улесни ранното лечение..    </vt:lpstr>
      <vt:lpstr>Факт 7. Ранната диагноза и интервенция имат изключително важно значение за доброто качество на живота с диабет. Колкото по-дълго живее дадено лице с недиагностициран и нелекуван диабет, толкова по-лоши са здравните резултати. Такива основни технологии като измерване на кръвната захар трябва да бъдат широко достъпни в условията на първичната здравна помощ. </vt:lpstr>
      <vt:lpstr>Факт 8. 80% от умиранията от диабет настъпват в страните с нисък и среден доход. В развитите страни повечето хора с диабет са в пенсионна възраст, докато в развиващите се страни най-често са засегнати възрастовите групи 15-64 г. </vt:lpstr>
      <vt:lpstr>Факт 9. Диабетът е водеща причина за слепота, ампутация на крайници и бъбречна недостатъчност. Липсата на осъзнаване на последствията от диабета, комбинирано с недостатъчния достъп до здравни услуги и основни лекарствени средства, може да доведе до такива усложнения като слепота, ампутация на крайници и бъбречна недостатъчност.  </vt:lpstr>
      <vt:lpstr>Факт 10. Диабет тип 2 може да бъде предотвратен. 30-минутна средно интензивна физическа активност в повечето дни от седмицата и здравословно хранене могат да намалят драстично риска за развитие на диабет тип 2. Диабет тип 1 не може да бъде предотвратен.</vt:lpstr>
      <vt:lpstr>4.3. Глобална тежест и тенденции на ракoвите заболявания</vt:lpstr>
      <vt:lpstr>Понятието „рак” е генеричен термин за широка група заболявания, които могат да засегнат която и да е част от тялото. Други използвани термини са „малигнени тумори” и „неоплазми”.   Определяща характеристика на рака е бързото възникване на абнормални клетки, които се разрастват и могат да проникнат в съседните части на тялото и да се разпространят към други органи. Този процес се нарича възникване на метастази, които са водеща причина за смърт от раково заболяване.  </vt:lpstr>
      <vt:lpstr>Според данните на GBD 2010, oсем милиона души са умрели от ракови заболявания, което е с около една трета повече в сравнение с умиранията от тези причини преди 20 години. Най-честите форми на рак са различни при мъжете и жените. </vt:lpstr>
      <vt:lpstr>Раковите заболявания са сред водещите причини за заболяемост и смъртност в света:  = близо 14 милиона нови случаи и 8.2 милиона умирания през 2012 г.  Броят на новите случаи на рак се очаква да нарасне с около 70% през следващите две десетилетия.  </vt:lpstr>
      <vt:lpstr>При мъжете петте най-чести форми са: - рак на белите дробове; - рак на простата; - рак на дебелото черво; - рак на стомаха; - рак на черния дроб.  При жените петте най-чести форми са: - рак на млечната жлеза; - рак на дебелото черво; - рак на белия дроб; - рак на шийката на матката; - рак на стомаха.</vt:lpstr>
      <vt:lpstr>Около 30% от умиранията от рак се дължат на пет водещи поведенчески и хранителни рискови фактори - висок боди-мас индекс, нисък прием на плодове и зеленчуци, ниска физическа активност, тютюнопушене и употреба на алкохол- и могат да бъдат предотвратени чрез модифициране или избягване на тези ключови рискови фактори  Тютюнопушенето като самостоятелен фактор причинява 22% от глобалния брой умирания от рак и 70% от умиранията от рак на белия дроб. </vt:lpstr>
      <vt:lpstr>Трансформацията от нормална клетка в туморна клетка е многостепенен процес – прогресия от преканцерозно увреждане до малигнени тумори.  Тези промени настъпват в резултат на взаимодействието между генетичните фактори на дадено лице и три категории външни агенти, включващи:  - физически канцерогени (ултравиолетова и йонизираща радиация);  - химически канцерогени (азбест, компоненти на тютюневия дим, арсен и др.);  - биологични канцерогени (инфекции от някои вируси, бактерии или паразити).</vt:lpstr>
      <vt:lpstr>Застаряването на населението е друг основен фактор за развитието на рак. Честотата на рака нараства драматично с възрастта, което се дължи на натрупване на рискове за специфични форми на рак. Акумулирането на цялостния риск се съчетава с тенденцията за по-ниска ефективност на механизмите за клетъчно възстановяване с нарастване на възрастта.</vt:lpstr>
      <vt:lpstr>Тежестта от раковите заболявания може да бъде намалена и контролирана чрез прилагане на базирани на доказателства стратегии за превенция на рака, ранно откриване и лечение на пациентите с рак. Много форми на рак имат висока вероятност за излекуване, ако бъдат открити в ранен стадий и лекувани по подходящ начин.  </vt:lpstr>
      <vt:lpstr>Мерките на СЗО по отношение на раковите заболявания </vt:lpstr>
      <vt:lpstr>Приетият през 2013 г. Глобален план за действие за превенция и контрол на хроничните неинфекциозни заболявания за периода 2013-2020 г. включва и специфични интервенции за борба с раковите заболявания. </vt:lpstr>
      <vt:lpstr>СЗО и Международната агенция за изследвания на рака, като специализирана агенция на СЗО в тази област, сътрудничи с другите организации на ООН и партньорите за постигане на:  - По-добра политическа ангажираност за превенция и контрол на рака;  - Координация и провеждане на изследователска дейност относно причините на рака и механизмите на канцерогенеза;</vt:lpstr>
      <vt:lpstr>- Разработване на научни стратегии за превенция и контрол на рака;  - Генериране на нови и разпространение на съществуващите познания с цел улесняване на предоставянето на базирани на доказателства подходи за контрол на рака; - Разработване на стандарти и средства за ръководство на планирането и прилагането на интервенции за превенция, ранно откриване, лечение и грижи;</vt:lpstr>
      <vt:lpstr>- Създаване на широки глобални, регионални и национални мрежи от партньори и експерти за контрол на рака;  - Укрепване на здравните системи на национално и локално ниво за предоставяне на лечение и грижи за пациентите с ракови заболявания; - Предоставяне на техническа помощ за бърз и ефективен трансфер на най-добрите практически интервенции на развиващите се страни.</vt:lpstr>
    </vt:vector>
  </TitlesOfParts>
  <Company>MU Pleven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ГЛОБАЛНИ ТЕНДЕНЦИИ НА ХРОНИЧНИТЕ НЕИНФЕКЦИОЗНИ ЗАБОЛЯВАНИЯ</dc:title>
  <dc:creator>G. Grancharova</dc:creator>
  <cp:lastModifiedBy>User</cp:lastModifiedBy>
  <cp:revision>42</cp:revision>
  <dcterms:created xsi:type="dcterms:W3CDTF">2013-12-09T16:22:50Z</dcterms:created>
  <dcterms:modified xsi:type="dcterms:W3CDTF">2017-09-27T12:08:21Z</dcterms:modified>
</cp:coreProperties>
</file>