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84" r:id="rId12"/>
    <p:sldId id="270" r:id="rId13"/>
    <p:sldId id="272" r:id="rId14"/>
    <p:sldId id="273" r:id="rId15"/>
    <p:sldId id="285" r:id="rId16"/>
    <p:sldId id="275" r:id="rId17"/>
    <p:sldId id="276" r:id="rId18"/>
    <p:sldId id="277" r:id="rId19"/>
    <p:sldId id="279" r:id="rId20"/>
    <p:sldId id="280" r:id="rId21"/>
    <p:sldId id="281" r:id="rId22"/>
    <p:sldId id="282" r:id="rId23"/>
    <p:sldId id="286" r:id="rId24"/>
    <p:sldId id="291" r:id="rId25"/>
    <p:sldId id="288" r:id="rId26"/>
    <p:sldId id="290"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67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bg-BG"/>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bg-BG"/>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bg-BG"/>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8E73381-6906-4907-B7CD-79120B3D07DC}" type="slidenum">
              <a:rPr lang="en-US" altLang="bg-BG"/>
              <a:pPr/>
              <a:t>‹#›</a:t>
            </a:fld>
            <a:endParaRPr lang="en-US" altLang="bg-BG"/>
          </a:p>
        </p:txBody>
      </p:sp>
    </p:spTree>
    <p:extLst>
      <p:ext uri="{BB962C8B-B14F-4D97-AF65-F5344CB8AC3E}">
        <p14:creationId xmlns:p14="http://schemas.microsoft.com/office/powerpoint/2010/main" val="37827342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lvl1pPr>
              <a:defRPr/>
            </a:lvl1pPr>
          </a:lstStyle>
          <a:p>
            <a:fld id="{D570198D-A3CE-4862-AC35-3086B3B926A2}"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69A591E5-FB93-4CAC-9539-BEC426EE9430}" type="slidenum">
              <a:rPr lang="en-US" altLang="bg-BG"/>
              <a:pPr/>
              <a:t>‹#›</a:t>
            </a:fld>
            <a:endParaRPr lang="en-US" altLang="bg-BG"/>
          </a:p>
        </p:txBody>
      </p:sp>
    </p:spTree>
    <p:extLst>
      <p:ext uri="{BB962C8B-B14F-4D97-AF65-F5344CB8AC3E}">
        <p14:creationId xmlns:p14="http://schemas.microsoft.com/office/powerpoint/2010/main" val="1048364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fld id="{577B4C7D-34ED-489A-BCEC-11384485EA67}"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5D028009-4A3C-45C8-A4A4-7C76EDC2A4BD}" type="slidenum">
              <a:rPr lang="en-US" altLang="bg-BG"/>
              <a:pPr/>
              <a:t>‹#›</a:t>
            </a:fld>
            <a:endParaRPr lang="en-US" altLang="bg-BG"/>
          </a:p>
        </p:txBody>
      </p:sp>
    </p:spTree>
    <p:extLst>
      <p:ext uri="{BB962C8B-B14F-4D97-AF65-F5344CB8AC3E}">
        <p14:creationId xmlns:p14="http://schemas.microsoft.com/office/powerpoint/2010/main" val="2923211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fld id="{236E1D93-DA7D-49E4-AF10-D0E7F2B333BD}"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D5FA5626-F3CB-46A7-A955-D078765DB683}" type="slidenum">
              <a:rPr lang="en-US" altLang="bg-BG"/>
              <a:pPr/>
              <a:t>‹#›</a:t>
            </a:fld>
            <a:endParaRPr lang="en-US" altLang="bg-BG"/>
          </a:p>
        </p:txBody>
      </p:sp>
    </p:spTree>
    <p:extLst>
      <p:ext uri="{BB962C8B-B14F-4D97-AF65-F5344CB8AC3E}">
        <p14:creationId xmlns:p14="http://schemas.microsoft.com/office/powerpoint/2010/main" val="193419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fld id="{E5A07592-9C32-4F85-BD25-C862517EDD64}"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F7A45096-D677-430C-90B7-081AB4B96146}" type="slidenum">
              <a:rPr lang="en-US" altLang="bg-BG"/>
              <a:pPr/>
              <a:t>‹#›</a:t>
            </a:fld>
            <a:endParaRPr lang="en-US" altLang="bg-BG"/>
          </a:p>
        </p:txBody>
      </p:sp>
    </p:spTree>
    <p:extLst>
      <p:ext uri="{BB962C8B-B14F-4D97-AF65-F5344CB8AC3E}">
        <p14:creationId xmlns:p14="http://schemas.microsoft.com/office/powerpoint/2010/main" val="2879240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163AB7D-012B-49CE-BDF8-F09BA56713D5}" type="datetime1">
              <a:rPr lang="bg-BG" altLang="bg-BG" smtClean="0"/>
              <a:t>27.9.2017 г.</a:t>
            </a:fld>
            <a:endParaRPr lang="en-US" altLang="bg-BG"/>
          </a:p>
        </p:txBody>
      </p:sp>
      <p:sp>
        <p:nvSpPr>
          <p:cNvPr id="5" name="Footer Placeholder 4"/>
          <p:cNvSpPr>
            <a:spLocks noGrp="1"/>
          </p:cNvSpPr>
          <p:nvPr>
            <p:ph type="ftr" sz="quarter" idx="11"/>
          </p:nvPr>
        </p:nvSpPr>
        <p:spPr/>
        <p:txBody>
          <a:bodyPr/>
          <a:lstStyle>
            <a:lvl1pPr>
              <a:defRPr/>
            </a:lvl1pPr>
          </a:lstStyle>
          <a:p>
            <a:endParaRPr lang="en-US" altLang="bg-BG"/>
          </a:p>
        </p:txBody>
      </p:sp>
      <p:sp>
        <p:nvSpPr>
          <p:cNvPr id="6" name="Slide Number Placeholder 5"/>
          <p:cNvSpPr>
            <a:spLocks noGrp="1"/>
          </p:cNvSpPr>
          <p:nvPr>
            <p:ph type="sldNum" sz="quarter" idx="12"/>
          </p:nvPr>
        </p:nvSpPr>
        <p:spPr/>
        <p:txBody>
          <a:bodyPr/>
          <a:lstStyle>
            <a:lvl1pPr>
              <a:defRPr/>
            </a:lvl1pPr>
          </a:lstStyle>
          <a:p>
            <a:fld id="{856C5B05-6FC2-4D3E-9781-638A71356EBC}" type="slidenum">
              <a:rPr lang="en-US" altLang="bg-BG"/>
              <a:pPr/>
              <a:t>‹#›</a:t>
            </a:fld>
            <a:endParaRPr lang="en-US" altLang="bg-BG"/>
          </a:p>
        </p:txBody>
      </p:sp>
    </p:spTree>
    <p:extLst>
      <p:ext uri="{BB962C8B-B14F-4D97-AF65-F5344CB8AC3E}">
        <p14:creationId xmlns:p14="http://schemas.microsoft.com/office/powerpoint/2010/main" val="3982210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lvl1pPr>
              <a:defRPr/>
            </a:lvl1pPr>
          </a:lstStyle>
          <a:p>
            <a:fld id="{0F47F124-BD2A-4F36-8C9A-48232B439029}" type="datetime1">
              <a:rPr lang="bg-BG" altLang="bg-BG" smtClean="0"/>
              <a:t>27.9.2017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BCF255AE-AACC-42D6-8F70-8D8418832243}" type="slidenum">
              <a:rPr lang="en-US" altLang="bg-BG"/>
              <a:pPr/>
              <a:t>‹#›</a:t>
            </a:fld>
            <a:endParaRPr lang="en-US" altLang="bg-BG"/>
          </a:p>
        </p:txBody>
      </p:sp>
    </p:spTree>
    <p:extLst>
      <p:ext uri="{BB962C8B-B14F-4D97-AF65-F5344CB8AC3E}">
        <p14:creationId xmlns:p14="http://schemas.microsoft.com/office/powerpoint/2010/main" val="368644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lvl1pPr>
              <a:defRPr/>
            </a:lvl1pPr>
          </a:lstStyle>
          <a:p>
            <a:fld id="{E09C5CF5-09D8-427C-8F0A-0AB819AE8635}" type="datetime1">
              <a:rPr lang="bg-BG" altLang="bg-BG" smtClean="0"/>
              <a:t>27.9.2017 г.</a:t>
            </a:fld>
            <a:endParaRPr lang="en-US" altLang="bg-BG"/>
          </a:p>
        </p:txBody>
      </p:sp>
      <p:sp>
        <p:nvSpPr>
          <p:cNvPr id="8" name="Footer Placeholder 7"/>
          <p:cNvSpPr>
            <a:spLocks noGrp="1"/>
          </p:cNvSpPr>
          <p:nvPr>
            <p:ph type="ftr" sz="quarter" idx="11"/>
          </p:nvPr>
        </p:nvSpPr>
        <p:spPr/>
        <p:txBody>
          <a:bodyPr/>
          <a:lstStyle>
            <a:lvl1pPr>
              <a:defRPr/>
            </a:lvl1pPr>
          </a:lstStyle>
          <a:p>
            <a:endParaRPr lang="en-US" altLang="bg-BG"/>
          </a:p>
        </p:txBody>
      </p:sp>
      <p:sp>
        <p:nvSpPr>
          <p:cNvPr id="9" name="Slide Number Placeholder 8"/>
          <p:cNvSpPr>
            <a:spLocks noGrp="1"/>
          </p:cNvSpPr>
          <p:nvPr>
            <p:ph type="sldNum" sz="quarter" idx="12"/>
          </p:nvPr>
        </p:nvSpPr>
        <p:spPr/>
        <p:txBody>
          <a:bodyPr/>
          <a:lstStyle>
            <a:lvl1pPr>
              <a:defRPr/>
            </a:lvl1pPr>
          </a:lstStyle>
          <a:p>
            <a:fld id="{4DCCA894-872D-4096-BAFF-F68A91A8F45E}" type="slidenum">
              <a:rPr lang="en-US" altLang="bg-BG"/>
              <a:pPr/>
              <a:t>‹#›</a:t>
            </a:fld>
            <a:endParaRPr lang="en-US" altLang="bg-BG"/>
          </a:p>
        </p:txBody>
      </p:sp>
    </p:spTree>
    <p:extLst>
      <p:ext uri="{BB962C8B-B14F-4D97-AF65-F5344CB8AC3E}">
        <p14:creationId xmlns:p14="http://schemas.microsoft.com/office/powerpoint/2010/main" val="116457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lvl1pPr>
              <a:defRPr/>
            </a:lvl1pPr>
          </a:lstStyle>
          <a:p>
            <a:fld id="{320AEB29-5F81-427A-AE24-361B9652D3D6}" type="datetime1">
              <a:rPr lang="bg-BG" altLang="bg-BG" smtClean="0"/>
              <a:t>27.9.2017 г.</a:t>
            </a:fld>
            <a:endParaRPr lang="en-US" altLang="bg-BG"/>
          </a:p>
        </p:txBody>
      </p:sp>
      <p:sp>
        <p:nvSpPr>
          <p:cNvPr id="4" name="Footer Placeholder 3"/>
          <p:cNvSpPr>
            <a:spLocks noGrp="1"/>
          </p:cNvSpPr>
          <p:nvPr>
            <p:ph type="ftr" sz="quarter" idx="11"/>
          </p:nvPr>
        </p:nvSpPr>
        <p:spPr/>
        <p:txBody>
          <a:bodyPr/>
          <a:lstStyle>
            <a:lvl1pPr>
              <a:defRPr/>
            </a:lvl1pPr>
          </a:lstStyle>
          <a:p>
            <a:endParaRPr lang="en-US" altLang="bg-BG"/>
          </a:p>
        </p:txBody>
      </p:sp>
      <p:sp>
        <p:nvSpPr>
          <p:cNvPr id="5" name="Slide Number Placeholder 4"/>
          <p:cNvSpPr>
            <a:spLocks noGrp="1"/>
          </p:cNvSpPr>
          <p:nvPr>
            <p:ph type="sldNum" sz="quarter" idx="12"/>
          </p:nvPr>
        </p:nvSpPr>
        <p:spPr/>
        <p:txBody>
          <a:bodyPr/>
          <a:lstStyle>
            <a:lvl1pPr>
              <a:defRPr/>
            </a:lvl1pPr>
          </a:lstStyle>
          <a:p>
            <a:fld id="{5F0E2A01-0107-41F8-B8BA-F7C8241A3BC3}" type="slidenum">
              <a:rPr lang="en-US" altLang="bg-BG"/>
              <a:pPr/>
              <a:t>‹#›</a:t>
            </a:fld>
            <a:endParaRPr lang="en-US" altLang="bg-BG"/>
          </a:p>
        </p:txBody>
      </p:sp>
    </p:spTree>
    <p:extLst>
      <p:ext uri="{BB962C8B-B14F-4D97-AF65-F5344CB8AC3E}">
        <p14:creationId xmlns:p14="http://schemas.microsoft.com/office/powerpoint/2010/main" val="386539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63ABFC9-E531-4DE2-A258-C753934C277F}" type="datetime1">
              <a:rPr lang="bg-BG" altLang="bg-BG" smtClean="0"/>
              <a:t>27.9.2017 г.</a:t>
            </a:fld>
            <a:endParaRPr lang="en-US" altLang="bg-BG"/>
          </a:p>
        </p:txBody>
      </p:sp>
      <p:sp>
        <p:nvSpPr>
          <p:cNvPr id="3" name="Footer Placeholder 2"/>
          <p:cNvSpPr>
            <a:spLocks noGrp="1"/>
          </p:cNvSpPr>
          <p:nvPr>
            <p:ph type="ftr" sz="quarter" idx="11"/>
          </p:nvPr>
        </p:nvSpPr>
        <p:spPr/>
        <p:txBody>
          <a:bodyPr/>
          <a:lstStyle>
            <a:lvl1pPr>
              <a:defRPr/>
            </a:lvl1pPr>
          </a:lstStyle>
          <a:p>
            <a:endParaRPr lang="en-US" altLang="bg-BG"/>
          </a:p>
        </p:txBody>
      </p:sp>
      <p:sp>
        <p:nvSpPr>
          <p:cNvPr id="4" name="Slide Number Placeholder 3"/>
          <p:cNvSpPr>
            <a:spLocks noGrp="1"/>
          </p:cNvSpPr>
          <p:nvPr>
            <p:ph type="sldNum" sz="quarter" idx="12"/>
          </p:nvPr>
        </p:nvSpPr>
        <p:spPr/>
        <p:txBody>
          <a:bodyPr/>
          <a:lstStyle>
            <a:lvl1pPr>
              <a:defRPr/>
            </a:lvl1pPr>
          </a:lstStyle>
          <a:p>
            <a:fld id="{F660C7AF-AA5B-4849-A490-DA85E4E10E3A}" type="slidenum">
              <a:rPr lang="en-US" altLang="bg-BG"/>
              <a:pPr/>
              <a:t>‹#›</a:t>
            </a:fld>
            <a:endParaRPr lang="en-US" altLang="bg-BG"/>
          </a:p>
        </p:txBody>
      </p:sp>
    </p:spTree>
    <p:extLst>
      <p:ext uri="{BB962C8B-B14F-4D97-AF65-F5344CB8AC3E}">
        <p14:creationId xmlns:p14="http://schemas.microsoft.com/office/powerpoint/2010/main" val="2783883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A2EA956-8852-43B3-AD5F-D87B05BE0A6B}" type="datetime1">
              <a:rPr lang="bg-BG" altLang="bg-BG" smtClean="0"/>
              <a:t>27.9.2017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260B4463-33F5-4B38-9498-55C0F39632A2}" type="slidenum">
              <a:rPr lang="en-US" altLang="bg-BG"/>
              <a:pPr/>
              <a:t>‹#›</a:t>
            </a:fld>
            <a:endParaRPr lang="en-US" altLang="bg-BG"/>
          </a:p>
        </p:txBody>
      </p:sp>
    </p:spTree>
    <p:extLst>
      <p:ext uri="{BB962C8B-B14F-4D97-AF65-F5344CB8AC3E}">
        <p14:creationId xmlns:p14="http://schemas.microsoft.com/office/powerpoint/2010/main" val="1582910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BF671E2-B5E3-47FF-8B67-24BF0C60CF28}" type="datetime1">
              <a:rPr lang="bg-BG" altLang="bg-BG" smtClean="0"/>
              <a:t>27.9.2017 г.</a:t>
            </a:fld>
            <a:endParaRPr lang="en-US" altLang="bg-BG"/>
          </a:p>
        </p:txBody>
      </p:sp>
      <p:sp>
        <p:nvSpPr>
          <p:cNvPr id="6" name="Footer Placeholder 5"/>
          <p:cNvSpPr>
            <a:spLocks noGrp="1"/>
          </p:cNvSpPr>
          <p:nvPr>
            <p:ph type="ftr" sz="quarter" idx="11"/>
          </p:nvPr>
        </p:nvSpPr>
        <p:spPr/>
        <p:txBody>
          <a:bodyPr/>
          <a:lstStyle>
            <a:lvl1pPr>
              <a:defRPr/>
            </a:lvl1pPr>
          </a:lstStyle>
          <a:p>
            <a:endParaRPr lang="en-US" altLang="bg-BG"/>
          </a:p>
        </p:txBody>
      </p:sp>
      <p:sp>
        <p:nvSpPr>
          <p:cNvPr id="7" name="Slide Number Placeholder 6"/>
          <p:cNvSpPr>
            <a:spLocks noGrp="1"/>
          </p:cNvSpPr>
          <p:nvPr>
            <p:ph type="sldNum" sz="quarter" idx="12"/>
          </p:nvPr>
        </p:nvSpPr>
        <p:spPr/>
        <p:txBody>
          <a:bodyPr/>
          <a:lstStyle>
            <a:lvl1pPr>
              <a:defRPr/>
            </a:lvl1pPr>
          </a:lstStyle>
          <a:p>
            <a:fld id="{1A56B19E-CD6D-4068-968B-2BFA492B985C}" type="slidenum">
              <a:rPr lang="en-US" altLang="bg-BG"/>
              <a:pPr/>
              <a:t>‹#›</a:t>
            </a:fld>
            <a:endParaRPr lang="en-US" altLang="bg-BG"/>
          </a:p>
        </p:txBody>
      </p:sp>
    </p:spTree>
    <p:extLst>
      <p:ext uri="{BB962C8B-B14F-4D97-AF65-F5344CB8AC3E}">
        <p14:creationId xmlns:p14="http://schemas.microsoft.com/office/powerpoint/2010/main" val="54221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BC49906D-69C1-4C72-A2A7-219375B607FB}" type="datetime1">
              <a:rPr lang="bg-BG" altLang="bg-BG" smtClean="0"/>
              <a:t>27.9.2017 г.</a:t>
            </a:fld>
            <a:endParaRPr lang="en-US" altLang="bg-BG"/>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bg-BG"/>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773358F-9802-420F-BB99-22619FC6F4BC}" type="slidenum">
              <a:rPr lang="en-US" altLang="bg-BG"/>
              <a:pPr/>
              <a:t>‹#›</a:t>
            </a:fld>
            <a:endParaRPr lang="en-US" altLang="bg-B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BEDE015-4DD4-43F8-8BEB-27B09F9E6D53}" type="slidenum">
              <a:rPr lang="en-US" altLang="bg-BG"/>
              <a:pPr/>
              <a:t>1</a:t>
            </a:fld>
            <a:endParaRPr lang="en-US" altLang="bg-BG"/>
          </a:p>
        </p:txBody>
      </p:sp>
      <p:sp>
        <p:nvSpPr>
          <p:cNvPr id="2052" name="Rectangle 4"/>
          <p:cNvSpPr>
            <a:spLocks noGrp="1" noChangeArrowheads="1"/>
          </p:cNvSpPr>
          <p:nvPr>
            <p:ph type="title"/>
          </p:nvPr>
        </p:nvSpPr>
        <p:spPr>
          <a:xfrm>
            <a:off x="457200" y="274638"/>
            <a:ext cx="8229600" cy="5674642"/>
          </a:xfrm>
        </p:spPr>
        <p:txBody>
          <a:bodyPr/>
          <a:lstStyle/>
          <a:p>
            <a:r>
              <a:rPr lang="bg-BG" altLang="bg-BG" b="1" dirty="0" smtClean="0">
                <a:solidFill>
                  <a:srgbClr val="0070C0"/>
                </a:solidFill>
              </a:rPr>
              <a:t>Презентация 15</a:t>
            </a:r>
            <a:br>
              <a:rPr lang="bg-BG" altLang="bg-BG" b="1" dirty="0" smtClean="0">
                <a:solidFill>
                  <a:srgbClr val="0070C0"/>
                </a:solidFill>
              </a:rPr>
            </a:br>
            <a:r>
              <a:rPr lang="bg-BG" altLang="bg-BG" b="1" dirty="0" smtClean="0">
                <a:solidFill>
                  <a:srgbClr val="0070C0"/>
                </a:solidFill>
              </a:rPr>
              <a:t>към глава 15</a:t>
            </a:r>
            <a:r>
              <a:rPr lang="en-US" altLang="bg-BG" b="1" dirty="0" smtClean="0">
                <a:solidFill>
                  <a:srgbClr val="0070C0"/>
                </a:solidFill>
              </a:rPr>
              <a:t/>
            </a:r>
            <a:br>
              <a:rPr lang="en-US" altLang="bg-BG" b="1" dirty="0" smtClean="0">
                <a:solidFill>
                  <a:srgbClr val="0070C0"/>
                </a:solidFill>
              </a:rPr>
            </a:br>
            <a:r>
              <a:rPr lang="en-US" altLang="bg-BG" b="1" dirty="0">
                <a:solidFill>
                  <a:srgbClr val="C00000"/>
                </a:solidFill>
              </a:rPr>
              <a:t/>
            </a:r>
            <a:br>
              <a:rPr lang="en-US" altLang="bg-BG" b="1" dirty="0">
                <a:solidFill>
                  <a:srgbClr val="C00000"/>
                </a:solidFill>
              </a:rPr>
            </a:br>
            <a:r>
              <a:rPr lang="bg-BG" altLang="bg-BG" b="1" dirty="0" smtClean="0">
                <a:solidFill>
                  <a:srgbClr val="C00000"/>
                </a:solidFill>
              </a:rPr>
              <a:t>ГЛОБАЛНИ </a:t>
            </a:r>
            <a:r>
              <a:rPr lang="bg-BG" altLang="bg-BG" b="1" dirty="0">
                <a:solidFill>
                  <a:srgbClr val="C00000"/>
                </a:solidFill>
              </a:rPr>
              <a:t>ТЕНДЕНЦИИ НА НЕУМИШЛЕНИТЕ ТРАВМИ</a:t>
            </a:r>
            <a:endParaRPr lang="en-US" altLang="bg-BG" b="1" dirty="0">
              <a:solidFill>
                <a:srgbClr val="C00000"/>
              </a:solidFill>
            </a:endParaRPr>
          </a:p>
        </p:txBody>
      </p:sp>
      <p:sp>
        <p:nvSpPr>
          <p:cNvPr id="2" name="Date Placeholder 1"/>
          <p:cNvSpPr>
            <a:spLocks noGrp="1"/>
          </p:cNvSpPr>
          <p:nvPr>
            <p:ph type="dt" sz="half" idx="10"/>
          </p:nvPr>
        </p:nvSpPr>
        <p:spPr/>
        <p:txBody>
          <a:bodyPr/>
          <a:lstStyle/>
          <a:p>
            <a:fld id="{75ADA9A9-4EE6-48DB-8138-CF4DF58E0F92}" type="datetime1">
              <a:rPr lang="bg-BG" altLang="bg-BG" smtClean="0"/>
              <a:t>27.9.2017 г.</a:t>
            </a:fld>
            <a:endParaRPr lang="en-US" altLang="bg-BG"/>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44D062C-3166-446D-A303-E467AD03AD4F}" type="slidenum">
              <a:rPr lang="en-US" altLang="bg-BG"/>
              <a:pPr/>
              <a:t>10</a:t>
            </a:fld>
            <a:endParaRPr lang="en-US" altLang="bg-BG"/>
          </a:p>
        </p:txBody>
      </p:sp>
      <p:sp>
        <p:nvSpPr>
          <p:cNvPr id="13314" name="Rectangle 2"/>
          <p:cNvSpPr>
            <a:spLocks noGrp="1" noChangeArrowheads="1"/>
          </p:cNvSpPr>
          <p:nvPr>
            <p:ph type="title"/>
          </p:nvPr>
        </p:nvSpPr>
        <p:spPr>
          <a:xfrm>
            <a:off x="457200" y="274638"/>
            <a:ext cx="8229600" cy="5818658"/>
          </a:xfrm>
        </p:spPr>
        <p:txBody>
          <a:bodyPr/>
          <a:lstStyle/>
          <a:p>
            <a:pPr algn="l"/>
            <a:r>
              <a:rPr lang="bg-BG" altLang="bg-BG" sz="2800" dirty="0"/>
              <a:t>Въпреки разпространеното мнение, че травмите са проблем предимно за страните с висок доход, то над 90% от </a:t>
            </a:r>
            <a:r>
              <a:rPr lang="bg-BG" altLang="bg-BG" sz="2800" dirty="0" err="1"/>
              <a:t>умиранията</a:t>
            </a:r>
            <a:r>
              <a:rPr lang="bg-BG" altLang="bg-BG" sz="2800" dirty="0"/>
              <a:t>  от неумишлени травми са в страните с нисък и среден доход. Това означава, че </a:t>
            </a:r>
            <a:r>
              <a:rPr lang="bg-BG" altLang="bg-BG" sz="2800" dirty="0" smtClean="0"/>
              <a:t>тези страни </a:t>
            </a:r>
            <a:r>
              <a:rPr lang="bg-BG" altLang="bg-BG" sz="2800" dirty="0"/>
              <a:t>едновременно са изправени пред тежестта на заразните, </a:t>
            </a:r>
            <a:r>
              <a:rPr lang="bg-BG" altLang="bg-BG" sz="2800" dirty="0" err="1" smtClean="0"/>
              <a:t>ХНЗ</a:t>
            </a:r>
            <a:r>
              <a:rPr lang="bg-BG" altLang="bg-BG" sz="2800" dirty="0" smtClean="0"/>
              <a:t> </a:t>
            </a:r>
            <a:r>
              <a:rPr lang="bg-BG" altLang="bg-BG" sz="2800" dirty="0"/>
              <a:t>и травмите. </a:t>
            </a:r>
            <a:br>
              <a:rPr lang="bg-BG" altLang="bg-BG" sz="2800" dirty="0"/>
            </a:br>
            <a:r>
              <a:rPr lang="bg-BG" altLang="bg-BG" sz="2800" dirty="0" smtClean="0"/>
              <a:t/>
            </a:r>
            <a:br>
              <a:rPr lang="bg-BG" altLang="bg-BG" sz="2800" dirty="0" smtClean="0"/>
            </a:br>
            <a:r>
              <a:rPr lang="bg-BG" altLang="bg-BG" sz="2800" dirty="0" smtClean="0"/>
              <a:t>Водещи </a:t>
            </a:r>
            <a:r>
              <a:rPr lang="bg-BG" altLang="bg-BG" sz="2800" dirty="0"/>
              <a:t>причини за </a:t>
            </a:r>
            <a:r>
              <a:rPr lang="bg-BG" altLang="bg-BG" sz="2800" dirty="0" err="1"/>
              <a:t>умирания</a:t>
            </a:r>
            <a:r>
              <a:rPr lang="bg-BG" altLang="bg-BG" sz="2800" dirty="0"/>
              <a:t> от неумишлени травми са пътно-транспортните травми, следвани от удавяния, отравяния, падания и изгаряния. Тези причини са водещи и за </a:t>
            </a:r>
            <a:r>
              <a:rPr lang="bg-BG" altLang="bg-BG" sz="2800" dirty="0" err="1"/>
              <a:t>DALYs</a:t>
            </a:r>
            <a:r>
              <a:rPr lang="bg-BG" altLang="bg-BG" sz="2800" dirty="0" smtClean="0"/>
              <a:t>.</a:t>
            </a:r>
            <a:endParaRPr lang="bg-BG" altLang="bg-BG" sz="2800" dirty="0"/>
          </a:p>
        </p:txBody>
      </p:sp>
      <p:sp>
        <p:nvSpPr>
          <p:cNvPr id="2" name="Date Placeholder 1"/>
          <p:cNvSpPr>
            <a:spLocks noGrp="1"/>
          </p:cNvSpPr>
          <p:nvPr>
            <p:ph type="dt" sz="half" idx="10"/>
          </p:nvPr>
        </p:nvSpPr>
        <p:spPr/>
        <p:txBody>
          <a:bodyPr/>
          <a:lstStyle/>
          <a:p>
            <a:fld id="{F29F018C-0CF7-4DFE-A226-10F27ACA0FD3}" type="datetime1">
              <a:rPr lang="bg-BG" altLang="bg-BG" smtClean="0"/>
              <a:t>27.9.2017 г.</a:t>
            </a:fld>
            <a:endParaRPr lang="en-US" altLang="bg-BG"/>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6917C6A-8B54-4EA2-AD8B-2C0D0A39D236}" type="slidenum">
              <a:rPr lang="en-US" altLang="bg-BG"/>
              <a:pPr/>
              <a:t>11</a:t>
            </a:fld>
            <a:endParaRPr lang="en-US" altLang="bg-BG"/>
          </a:p>
        </p:txBody>
      </p:sp>
      <p:sp>
        <p:nvSpPr>
          <p:cNvPr id="33794" name="Rectangle 2"/>
          <p:cNvSpPr>
            <a:spLocks noGrp="1" noChangeArrowheads="1"/>
          </p:cNvSpPr>
          <p:nvPr>
            <p:ph type="title"/>
          </p:nvPr>
        </p:nvSpPr>
        <p:spPr>
          <a:xfrm>
            <a:off x="250825" y="274638"/>
            <a:ext cx="8642350" cy="5890666"/>
          </a:xfrm>
        </p:spPr>
        <p:txBody>
          <a:bodyPr/>
          <a:lstStyle/>
          <a:p>
            <a:pPr algn="l"/>
            <a:r>
              <a:rPr lang="bg-BG" altLang="bg-BG" sz="2800" dirty="0" smtClean="0"/>
              <a:t>Мъжете </a:t>
            </a:r>
            <a:r>
              <a:rPr lang="bg-BG" altLang="bg-BG" sz="2800" dirty="0"/>
              <a:t>имат </a:t>
            </a:r>
            <a:r>
              <a:rPr lang="bg-BG" altLang="bg-BG" sz="2800" dirty="0" smtClean="0"/>
              <a:t>три </a:t>
            </a:r>
            <a:r>
              <a:rPr lang="bg-BG" altLang="bg-BG" sz="2800" dirty="0"/>
              <a:t>пъти по-висока вероятност за умиране от пътно-транспортни </a:t>
            </a:r>
            <a:r>
              <a:rPr lang="bg-BG" altLang="bg-BG" sz="2800" dirty="0" smtClean="0"/>
              <a:t>произшествия и . почти </a:t>
            </a:r>
            <a:r>
              <a:rPr lang="bg-BG" altLang="bg-BG" sz="2800" dirty="0"/>
              <a:t>два пъти по-голяма вероятност за умиране от всички други категории причини за неумишлени травми, с изключение на изгарянията, за които жените имат почти два пъти по-голяма вероятност за умиране от мъжете. </a:t>
            </a:r>
            <a:r>
              <a:rPr lang="bg-BG" altLang="bg-BG" sz="2800" dirty="0" smtClean="0"/>
              <a:t/>
            </a:r>
            <a:br>
              <a:rPr lang="bg-BG" altLang="bg-BG" sz="2800" dirty="0" smtClean="0"/>
            </a:br>
            <a:r>
              <a:rPr lang="bg-BG" altLang="bg-BG" sz="2800" dirty="0"/>
              <a:t>При проучване на водещите причини за смърт по възраст, се установява, че за мъжете на възраст 30-44 г. неумишлените травми заемат второ място по ранг след </a:t>
            </a:r>
            <a:r>
              <a:rPr lang="bg-BG" altLang="bg-BG" sz="2800" dirty="0" err="1"/>
              <a:t>ХИВ</a:t>
            </a:r>
            <a:r>
              <a:rPr lang="bg-BG" altLang="bg-BG" sz="2800" dirty="0"/>
              <a:t>/СПИН.  При жените те се нареждат на трето място, предшествани единствено от рака и сърдечно-съдовите заболявания. </a:t>
            </a:r>
          </a:p>
        </p:txBody>
      </p:sp>
      <p:sp>
        <p:nvSpPr>
          <p:cNvPr id="2" name="Date Placeholder 1"/>
          <p:cNvSpPr>
            <a:spLocks noGrp="1"/>
          </p:cNvSpPr>
          <p:nvPr>
            <p:ph type="dt" sz="half" idx="10"/>
          </p:nvPr>
        </p:nvSpPr>
        <p:spPr/>
        <p:txBody>
          <a:bodyPr/>
          <a:lstStyle/>
          <a:p>
            <a:fld id="{B484C8D2-53B2-4C18-B397-C666ADED18BA}" type="datetime1">
              <a:rPr lang="bg-BG" altLang="bg-BG" smtClean="0"/>
              <a:t>27.9.2017 г.</a:t>
            </a:fld>
            <a:endParaRPr lang="en-US" altLang="bg-B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2BD8CB6-0200-4055-9B6E-0052E3F989DB}" type="slidenum">
              <a:rPr lang="en-US" altLang="bg-BG"/>
              <a:pPr/>
              <a:t>12</a:t>
            </a:fld>
            <a:endParaRPr lang="en-US" altLang="bg-BG"/>
          </a:p>
        </p:txBody>
      </p:sp>
      <p:sp>
        <p:nvSpPr>
          <p:cNvPr id="18434" name="Rectangle 2"/>
          <p:cNvSpPr>
            <a:spLocks noGrp="1" noChangeArrowheads="1"/>
          </p:cNvSpPr>
          <p:nvPr>
            <p:ph type="title"/>
          </p:nvPr>
        </p:nvSpPr>
        <p:spPr>
          <a:xfrm>
            <a:off x="457200" y="274638"/>
            <a:ext cx="8229600" cy="6178550"/>
          </a:xfrm>
        </p:spPr>
        <p:txBody>
          <a:bodyPr/>
          <a:lstStyle/>
          <a:p>
            <a:pPr algn="l"/>
            <a:r>
              <a:rPr lang="bg-BG" altLang="bg-BG" sz="3000" dirty="0" err="1"/>
              <a:t>Умиранията</a:t>
            </a:r>
            <a:r>
              <a:rPr lang="bg-BG" altLang="bg-BG" sz="3000" dirty="0"/>
              <a:t> са само </a:t>
            </a:r>
            <a:r>
              <a:rPr lang="bg-BG" altLang="bg-BG" sz="3000" dirty="0" smtClean="0"/>
              <a:t>част </a:t>
            </a:r>
            <a:r>
              <a:rPr lang="bg-BG" altLang="bg-BG" sz="3000" dirty="0"/>
              <a:t>от проблема за тежестта на неумишлените травми. </a:t>
            </a:r>
            <a:r>
              <a:rPr lang="bg-BG" altLang="bg-BG" sz="3000" dirty="0" smtClean="0"/>
              <a:t/>
            </a:r>
            <a:br>
              <a:rPr lang="bg-BG" altLang="bg-BG" sz="3000" dirty="0" smtClean="0"/>
            </a:br>
            <a:r>
              <a:rPr lang="en-US" altLang="bg-BG" sz="3000" dirty="0"/>
              <a:t>K</a:t>
            </a:r>
            <a:r>
              <a:rPr lang="bg-BG" altLang="bg-BG" sz="3000" dirty="0" err="1"/>
              <a:t>огато</a:t>
            </a:r>
            <a:r>
              <a:rPr lang="bg-BG" altLang="bg-BG" sz="3000" dirty="0"/>
              <a:t> се вземе предвид инвалидността от травми, заедно със смъртността, обхватът на проблема значително нараства. </a:t>
            </a:r>
            <a:r>
              <a:rPr lang="bg-BG" altLang="bg-BG" sz="3000" dirty="0" smtClean="0"/>
              <a:t/>
            </a:r>
            <a:br>
              <a:rPr lang="bg-BG" altLang="bg-BG" sz="3000" dirty="0" smtClean="0"/>
            </a:br>
            <a:r>
              <a:rPr lang="bg-BG" altLang="bg-BG" sz="3000" dirty="0"/>
              <a:t>И</a:t>
            </a:r>
            <a:r>
              <a:rPr lang="bg-BG" altLang="bg-BG" sz="3000" dirty="0" smtClean="0"/>
              <a:t>стинската </a:t>
            </a:r>
            <a:r>
              <a:rPr lang="bg-BG" altLang="bg-BG" sz="3000" dirty="0"/>
              <a:t>тежест на неумишлените травми в глобален мащаб е вероятно </a:t>
            </a:r>
            <a:r>
              <a:rPr lang="bg-BG" altLang="bg-BG" sz="3000" dirty="0" smtClean="0"/>
              <a:t>доста по-висока</a:t>
            </a:r>
            <a:r>
              <a:rPr lang="bg-BG" altLang="bg-BG" sz="3000" dirty="0"/>
              <a:t>, отчитайки непълнотата или липсата на регистрация на такива случаи в развиващите се </a:t>
            </a:r>
            <a:r>
              <a:rPr lang="bg-BG" altLang="bg-BG" sz="3000" dirty="0" smtClean="0"/>
              <a:t>страни </a:t>
            </a:r>
            <a:r>
              <a:rPr lang="bg-BG" altLang="bg-BG" sz="3000" dirty="0"/>
              <a:t>и ограничения достъп до медицинска помощ. </a:t>
            </a:r>
          </a:p>
        </p:txBody>
      </p:sp>
      <p:sp>
        <p:nvSpPr>
          <p:cNvPr id="2" name="Date Placeholder 1"/>
          <p:cNvSpPr>
            <a:spLocks noGrp="1"/>
          </p:cNvSpPr>
          <p:nvPr>
            <p:ph type="dt" sz="half" idx="10"/>
          </p:nvPr>
        </p:nvSpPr>
        <p:spPr/>
        <p:txBody>
          <a:bodyPr/>
          <a:lstStyle/>
          <a:p>
            <a:fld id="{12D70350-339B-4982-A686-D18BF444C471}" type="datetime1">
              <a:rPr lang="bg-BG" altLang="bg-BG" smtClean="0"/>
              <a:t>27.9.2017 г.</a:t>
            </a:fld>
            <a:endParaRPr lang="en-US" altLang="bg-B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E255D55-BEFD-451E-AF88-7A515FE1C48B}" type="slidenum">
              <a:rPr lang="en-US" altLang="bg-BG"/>
              <a:pPr/>
              <a:t>13</a:t>
            </a:fld>
            <a:endParaRPr lang="en-US" altLang="bg-BG"/>
          </a:p>
        </p:txBody>
      </p:sp>
      <p:sp>
        <p:nvSpPr>
          <p:cNvPr id="20482" name="Rectangle 2"/>
          <p:cNvSpPr>
            <a:spLocks noGrp="1" noChangeArrowheads="1"/>
          </p:cNvSpPr>
          <p:nvPr>
            <p:ph type="title"/>
          </p:nvPr>
        </p:nvSpPr>
        <p:spPr>
          <a:xfrm>
            <a:off x="467544" y="274638"/>
            <a:ext cx="8208912" cy="6178550"/>
          </a:xfrm>
        </p:spPr>
        <p:txBody>
          <a:bodyPr/>
          <a:lstStyle/>
          <a:p>
            <a:pPr algn="l"/>
            <a:r>
              <a:rPr lang="bg-BG" altLang="bg-BG" sz="3200" dirty="0"/>
              <a:t>СЗО прогнозира, че към 2030 г. глобалната тежест на пътно-транспортните произшествия в страните с нисък и среден доход ще нарасне значително и те ще съставляват 3.6% от общата тежест на заболяванията в сравнение с 2.2% за 2001 г. </a:t>
            </a:r>
          </a:p>
        </p:txBody>
      </p:sp>
      <p:sp>
        <p:nvSpPr>
          <p:cNvPr id="2" name="Date Placeholder 1"/>
          <p:cNvSpPr>
            <a:spLocks noGrp="1"/>
          </p:cNvSpPr>
          <p:nvPr>
            <p:ph type="dt" sz="half" idx="10"/>
          </p:nvPr>
        </p:nvSpPr>
        <p:spPr/>
        <p:txBody>
          <a:bodyPr/>
          <a:lstStyle/>
          <a:p>
            <a:fld id="{5257F5DC-17FE-48D6-B897-F0B88F29F9E5}" type="datetime1">
              <a:rPr lang="bg-BG" altLang="bg-BG" smtClean="0"/>
              <a:t>27.9.2017 г.</a:t>
            </a:fld>
            <a:endParaRPr lang="en-US" altLang="bg-BG"/>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F45F58E-626F-47C1-A9D2-15387EC8119A}" type="slidenum">
              <a:rPr lang="en-US" altLang="bg-BG"/>
              <a:pPr/>
              <a:t>14</a:t>
            </a:fld>
            <a:endParaRPr lang="en-US" altLang="bg-BG"/>
          </a:p>
        </p:txBody>
      </p:sp>
      <p:sp>
        <p:nvSpPr>
          <p:cNvPr id="21506" name="Rectangle 2"/>
          <p:cNvSpPr>
            <a:spLocks noGrp="1" noChangeArrowheads="1"/>
          </p:cNvSpPr>
          <p:nvPr>
            <p:ph type="title"/>
          </p:nvPr>
        </p:nvSpPr>
        <p:spPr>
          <a:xfrm>
            <a:off x="457200" y="274638"/>
            <a:ext cx="8229600" cy="6178550"/>
          </a:xfrm>
        </p:spPr>
        <p:txBody>
          <a:bodyPr/>
          <a:lstStyle/>
          <a:p>
            <a:pPr algn="l"/>
            <a:r>
              <a:rPr lang="en-US" altLang="bg-BG" sz="3200" dirty="0"/>
              <a:t>T</a:t>
            </a:r>
            <a:r>
              <a:rPr lang="bg-BG" altLang="bg-BG" sz="3200" dirty="0" err="1"/>
              <a:t>равмите</a:t>
            </a:r>
            <a:r>
              <a:rPr lang="bg-BG" altLang="bg-BG" sz="3200" dirty="0"/>
              <a:t> в детската възраст представляват също значим социален проблем, тъй като децата в глобален мащаб претърпяват голям брой травми с високи коефициенти на съпътстващи </a:t>
            </a:r>
            <a:r>
              <a:rPr lang="bg-BG" altLang="bg-BG" sz="3200" dirty="0" err="1"/>
              <a:t>умирания</a:t>
            </a:r>
            <a:r>
              <a:rPr lang="bg-BG" altLang="bg-BG" sz="3200" dirty="0"/>
              <a:t> и инвалидност. При децата на възраст 0-4 г. </a:t>
            </a:r>
            <a:r>
              <a:rPr lang="bg-BG" altLang="bg-BG" sz="3200" dirty="0" err="1"/>
              <a:t>умиранията</a:t>
            </a:r>
            <a:r>
              <a:rPr lang="bg-BG" altLang="bg-BG" sz="3200" dirty="0"/>
              <a:t> от неумишлени травми в страните с нисък и среден доход съставляват близо 3% от общия брой </a:t>
            </a:r>
            <a:r>
              <a:rPr lang="bg-BG" altLang="bg-BG" sz="3200" dirty="0" err="1"/>
              <a:t>умирания</a:t>
            </a:r>
            <a:r>
              <a:rPr lang="bg-BG" altLang="bg-BG" sz="3200" dirty="0"/>
              <a:t> в тази възраст, а за децата на възраст 5-14 г. този дял е 3.5%.</a:t>
            </a:r>
            <a:r>
              <a:rPr lang="bg-BG" altLang="bg-BG" sz="2400" dirty="0"/>
              <a:t> </a:t>
            </a:r>
          </a:p>
        </p:txBody>
      </p:sp>
      <p:sp>
        <p:nvSpPr>
          <p:cNvPr id="2" name="Date Placeholder 1"/>
          <p:cNvSpPr>
            <a:spLocks noGrp="1"/>
          </p:cNvSpPr>
          <p:nvPr>
            <p:ph type="dt" sz="half" idx="10"/>
          </p:nvPr>
        </p:nvSpPr>
        <p:spPr/>
        <p:txBody>
          <a:bodyPr/>
          <a:lstStyle/>
          <a:p>
            <a:fld id="{6D721D47-3C09-4311-93EE-5735A80DD0EF}" type="datetime1">
              <a:rPr lang="bg-BG" altLang="bg-BG" smtClean="0"/>
              <a:t>27.9.2017 г.</a:t>
            </a:fld>
            <a:endParaRPr lang="en-US" altLang="bg-B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687C76C-C467-4D52-B1E1-1DA9584E15F8}" type="slidenum">
              <a:rPr lang="en-US" altLang="bg-BG"/>
              <a:pPr/>
              <a:t>15</a:t>
            </a:fld>
            <a:endParaRPr lang="en-US" altLang="bg-BG"/>
          </a:p>
        </p:txBody>
      </p:sp>
      <p:sp>
        <p:nvSpPr>
          <p:cNvPr id="34818" name="Rectangle 2"/>
          <p:cNvSpPr>
            <a:spLocks noGrp="1" noChangeArrowheads="1"/>
          </p:cNvSpPr>
          <p:nvPr>
            <p:ph type="title"/>
          </p:nvPr>
        </p:nvSpPr>
        <p:spPr>
          <a:xfrm>
            <a:off x="457200" y="274638"/>
            <a:ext cx="8229600" cy="6178550"/>
          </a:xfrm>
        </p:spPr>
        <p:txBody>
          <a:bodyPr/>
          <a:lstStyle/>
          <a:p>
            <a:pPr algn="l"/>
            <a:r>
              <a:rPr lang="bg-BG" altLang="bg-BG" sz="3200" dirty="0"/>
              <a:t>По отношение на специфичните видове травми, децата под 5-годишна възраст съставляват 25% от </a:t>
            </a:r>
            <a:r>
              <a:rPr lang="bg-BG" altLang="bg-BG" sz="3200" dirty="0" err="1"/>
              <a:t>умиранията</a:t>
            </a:r>
            <a:r>
              <a:rPr lang="bg-BG" altLang="bg-BG" sz="3200" dirty="0"/>
              <a:t> вследствие на удавяния и 15% от </a:t>
            </a:r>
            <a:r>
              <a:rPr lang="bg-BG" altLang="bg-BG" sz="3200" dirty="0" err="1"/>
              <a:t>умиранията</a:t>
            </a:r>
            <a:r>
              <a:rPr lang="bg-BG" altLang="bg-BG" sz="3200" dirty="0"/>
              <a:t>, свързани с изгаряния в глобален мащаб. Изразено по друг начин, децата на възраст 0-14 години съставляват около 30% от световното население, но те съставляват около 50% от общия брой изгубени години живот поради преждевременна смърт или инвалидност.</a:t>
            </a:r>
            <a:r>
              <a:rPr lang="bg-BG" altLang="bg-BG" sz="2400" dirty="0"/>
              <a:t> </a:t>
            </a:r>
          </a:p>
        </p:txBody>
      </p:sp>
      <p:sp>
        <p:nvSpPr>
          <p:cNvPr id="2" name="Date Placeholder 1"/>
          <p:cNvSpPr>
            <a:spLocks noGrp="1"/>
          </p:cNvSpPr>
          <p:nvPr>
            <p:ph type="dt" sz="half" idx="10"/>
          </p:nvPr>
        </p:nvSpPr>
        <p:spPr/>
        <p:txBody>
          <a:bodyPr/>
          <a:lstStyle/>
          <a:p>
            <a:fld id="{E52F47A7-0FE6-41E4-B0D8-F5D66204D5B3}" type="datetime1">
              <a:rPr lang="bg-BG" altLang="bg-BG" smtClean="0"/>
              <a:t>27.9.2017 г.</a:t>
            </a:fld>
            <a:endParaRPr lang="en-US" altLang="bg-BG"/>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833668D-1AF6-4A3E-A2ED-12553AD85BE6}" type="slidenum">
              <a:rPr lang="en-US" altLang="bg-BG"/>
              <a:pPr/>
              <a:t>16</a:t>
            </a:fld>
            <a:endParaRPr lang="en-US" altLang="bg-BG"/>
          </a:p>
        </p:txBody>
      </p:sp>
      <p:sp>
        <p:nvSpPr>
          <p:cNvPr id="23554" name="Rectangle 2"/>
          <p:cNvSpPr>
            <a:spLocks noGrp="1" noChangeArrowheads="1"/>
          </p:cNvSpPr>
          <p:nvPr>
            <p:ph type="title"/>
          </p:nvPr>
        </p:nvSpPr>
        <p:spPr>
          <a:xfrm>
            <a:off x="323527" y="274638"/>
            <a:ext cx="8496945" cy="5890666"/>
          </a:xfrm>
        </p:spPr>
        <p:txBody>
          <a:bodyPr/>
          <a:lstStyle/>
          <a:p>
            <a:pPr algn="l"/>
            <a:r>
              <a:rPr lang="bg-BG" altLang="bg-BG" sz="3200" dirty="0"/>
              <a:t>Много </a:t>
            </a:r>
            <a:r>
              <a:rPr lang="bg-BG" altLang="bg-BG" sz="3200" dirty="0" smtClean="0"/>
              <a:t>са причините за </a:t>
            </a:r>
            <a:r>
              <a:rPr lang="bg-BG" altLang="bg-BG" sz="3200" dirty="0"/>
              <a:t>високата честота на травмите при малките деца и подрастващите в развиващите се страни. Част от факторите включват </a:t>
            </a:r>
            <a:r>
              <a:rPr lang="bg-BG" altLang="bg-BG" sz="3200" dirty="0" smtClean="0"/>
              <a:t>недостатъчна зрялост </a:t>
            </a:r>
            <a:r>
              <a:rPr lang="bg-BG" altLang="bg-BG" sz="3200" dirty="0"/>
              <a:t>по отношение на опасностите, пред които се изправят децата в рамките на обкръжаващата ги среда, влиянието на бедността върху възможността на родителите да наблюдават и да оказват помощ на децата и експозицията на работни места с </a:t>
            </a:r>
            <a:r>
              <a:rPr lang="bg-BG" altLang="bg-BG" sz="3200" dirty="0" smtClean="0"/>
              <a:t>небезопасно </a:t>
            </a:r>
            <a:r>
              <a:rPr lang="bg-BG" altLang="bg-BG" sz="3200" dirty="0"/>
              <a:t>и неподходящо оборудване. </a:t>
            </a:r>
          </a:p>
        </p:txBody>
      </p:sp>
      <p:sp>
        <p:nvSpPr>
          <p:cNvPr id="2" name="Date Placeholder 1"/>
          <p:cNvSpPr>
            <a:spLocks noGrp="1"/>
          </p:cNvSpPr>
          <p:nvPr>
            <p:ph type="dt" sz="half" idx="10"/>
          </p:nvPr>
        </p:nvSpPr>
        <p:spPr/>
        <p:txBody>
          <a:bodyPr/>
          <a:lstStyle/>
          <a:p>
            <a:fld id="{9E3508BF-A6BE-4768-A093-125092D69B78}" type="datetime1">
              <a:rPr lang="bg-BG" altLang="bg-BG" smtClean="0"/>
              <a:t>27.9.2017 г.</a:t>
            </a:fld>
            <a:endParaRPr lang="en-US" altLang="bg-BG"/>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E5B3156-EA11-401F-B1DE-33EB865ED572}" type="slidenum">
              <a:rPr lang="en-US" altLang="bg-BG"/>
              <a:pPr/>
              <a:t>17</a:t>
            </a:fld>
            <a:endParaRPr lang="en-US" altLang="bg-BG"/>
          </a:p>
        </p:txBody>
      </p:sp>
      <p:sp>
        <p:nvSpPr>
          <p:cNvPr id="24578" name="Rectangle 2"/>
          <p:cNvSpPr>
            <a:spLocks noGrp="1" noChangeArrowheads="1"/>
          </p:cNvSpPr>
          <p:nvPr>
            <p:ph type="title"/>
          </p:nvPr>
        </p:nvSpPr>
        <p:spPr>
          <a:xfrm>
            <a:off x="457200" y="274638"/>
            <a:ext cx="8229600" cy="6178550"/>
          </a:xfrm>
        </p:spPr>
        <p:txBody>
          <a:bodyPr/>
          <a:lstStyle/>
          <a:p>
            <a:pPr algn="l"/>
            <a:r>
              <a:rPr lang="bg-BG" altLang="bg-BG" sz="4000" dirty="0"/>
              <a:t>С увеличаване на възрастта, обаче, податливостта при децата към травми не намалява. Нарастват техните контакти с небезопасна околна среда и те се изправят пред повече рискове и сложни ситуации, които не им позволяват да реагират правилно. </a:t>
            </a:r>
          </a:p>
        </p:txBody>
      </p:sp>
      <p:sp>
        <p:nvSpPr>
          <p:cNvPr id="2" name="Date Placeholder 1"/>
          <p:cNvSpPr>
            <a:spLocks noGrp="1"/>
          </p:cNvSpPr>
          <p:nvPr>
            <p:ph type="dt" sz="half" idx="10"/>
          </p:nvPr>
        </p:nvSpPr>
        <p:spPr/>
        <p:txBody>
          <a:bodyPr/>
          <a:lstStyle/>
          <a:p>
            <a:fld id="{56517388-4DEA-4096-A761-284DF1FF9623}" type="datetime1">
              <a:rPr lang="bg-BG" altLang="bg-BG" smtClean="0"/>
              <a:t>27.9.2017 г.</a:t>
            </a:fld>
            <a:endParaRPr lang="en-US" altLang="bg-BG"/>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1463B3E-536F-49B4-9015-2E1C94F1849E}" type="slidenum">
              <a:rPr lang="en-US" altLang="bg-BG"/>
              <a:pPr/>
              <a:t>18</a:t>
            </a:fld>
            <a:endParaRPr lang="en-US" altLang="bg-BG"/>
          </a:p>
        </p:txBody>
      </p:sp>
      <p:sp>
        <p:nvSpPr>
          <p:cNvPr id="25602" name="Rectangle 2"/>
          <p:cNvSpPr>
            <a:spLocks noGrp="1" noChangeArrowheads="1"/>
          </p:cNvSpPr>
          <p:nvPr>
            <p:ph type="title"/>
          </p:nvPr>
        </p:nvSpPr>
        <p:spPr>
          <a:xfrm>
            <a:off x="457200" y="274638"/>
            <a:ext cx="8229600" cy="5962674"/>
          </a:xfrm>
        </p:spPr>
        <p:txBody>
          <a:bodyPr/>
          <a:lstStyle/>
          <a:p>
            <a:pPr algn="l"/>
            <a:r>
              <a:rPr lang="bg-BG" altLang="bg-BG" sz="3200" dirty="0"/>
              <a:t>Рисковите фактори за падания при младите хора в страните с нисък и среден доход зависят от физическата активност и варират според социално-икономическия статус. При възрастните тези рискови фактори са свързани с възрастта и цялостното физическо състояние.</a:t>
            </a:r>
            <a:br>
              <a:rPr lang="bg-BG" altLang="bg-BG" sz="3200" dirty="0"/>
            </a:br>
            <a:r>
              <a:rPr lang="bg-BG" altLang="bg-BG" sz="3200" dirty="0"/>
              <a:t>Ниският доход, лошите жилищни условия, пребиваването в пренаселени места са рискови фактори за изгаряния, особено при децата и жените. </a:t>
            </a:r>
          </a:p>
        </p:txBody>
      </p:sp>
      <p:sp>
        <p:nvSpPr>
          <p:cNvPr id="2" name="Date Placeholder 1"/>
          <p:cNvSpPr>
            <a:spLocks noGrp="1"/>
          </p:cNvSpPr>
          <p:nvPr>
            <p:ph type="dt" sz="half" idx="10"/>
          </p:nvPr>
        </p:nvSpPr>
        <p:spPr/>
        <p:txBody>
          <a:bodyPr/>
          <a:lstStyle/>
          <a:p>
            <a:fld id="{E093940F-A98B-44E8-9472-E4888D2051B8}" type="datetime1">
              <a:rPr lang="bg-BG" altLang="bg-BG" smtClean="0"/>
              <a:t>27.9.2017 г.</a:t>
            </a:fld>
            <a:endParaRPr lang="en-US" altLang="bg-BG"/>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865569C-A28F-4792-A06A-CE6ADACD915E}" type="slidenum">
              <a:rPr lang="en-US" altLang="bg-BG"/>
              <a:pPr/>
              <a:t>19</a:t>
            </a:fld>
            <a:endParaRPr lang="en-US" altLang="bg-BG"/>
          </a:p>
        </p:txBody>
      </p:sp>
      <p:sp>
        <p:nvSpPr>
          <p:cNvPr id="27650" name="Rectangle 2"/>
          <p:cNvSpPr>
            <a:spLocks noGrp="1" noChangeArrowheads="1"/>
          </p:cNvSpPr>
          <p:nvPr>
            <p:ph type="title"/>
          </p:nvPr>
        </p:nvSpPr>
        <p:spPr>
          <a:xfrm>
            <a:off x="457200" y="274638"/>
            <a:ext cx="8229600" cy="6178550"/>
          </a:xfrm>
        </p:spPr>
        <p:txBody>
          <a:bodyPr/>
          <a:lstStyle/>
          <a:p>
            <a:pPr algn="l"/>
            <a:r>
              <a:rPr lang="bg-BG" altLang="bg-BG" sz="3200" dirty="0"/>
              <a:t>Малките деца и подрастващите са изложени на по-голяма вероятност за удавяния, както и мъжете спрямо жените. Повечето удавяния в развиващите се страни се случват по време на нормална дейност в близост до водни басейни. Децата в бедните и по-големи семейства са изложени по-често на риск от удавяне. В страните с висок доход повечето </a:t>
            </a:r>
            <a:r>
              <a:rPr lang="bg-BG" altLang="bg-BG" sz="3200" dirty="0" err="1"/>
              <a:t>удавания</a:t>
            </a:r>
            <a:r>
              <a:rPr lang="bg-BG" altLang="bg-BG" sz="3200" dirty="0"/>
              <a:t> са свързани с развлекателни дейности и по време на отдих. </a:t>
            </a:r>
          </a:p>
        </p:txBody>
      </p:sp>
      <p:sp>
        <p:nvSpPr>
          <p:cNvPr id="2" name="Date Placeholder 1"/>
          <p:cNvSpPr>
            <a:spLocks noGrp="1"/>
          </p:cNvSpPr>
          <p:nvPr>
            <p:ph type="dt" sz="half" idx="10"/>
          </p:nvPr>
        </p:nvSpPr>
        <p:spPr/>
        <p:txBody>
          <a:bodyPr/>
          <a:lstStyle/>
          <a:p>
            <a:fld id="{1C24A914-14B5-4F87-8922-B45C5453BC06}" type="datetime1">
              <a:rPr lang="bg-BG" altLang="bg-BG" smtClean="0"/>
              <a:t>27.9.2017 г.</a:t>
            </a:fld>
            <a:endParaRPr lang="en-US" altLang="bg-B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F38B306-60C2-4501-B567-DCAEAB6F4111}" type="slidenum">
              <a:rPr lang="en-US" altLang="bg-BG"/>
              <a:pPr/>
              <a:t>2</a:t>
            </a:fld>
            <a:endParaRPr lang="en-US" altLang="bg-BG"/>
          </a:p>
        </p:txBody>
      </p:sp>
      <p:sp>
        <p:nvSpPr>
          <p:cNvPr id="4100" name="Rectangle 4"/>
          <p:cNvSpPr>
            <a:spLocks noGrp="1" noChangeArrowheads="1"/>
          </p:cNvSpPr>
          <p:nvPr>
            <p:ph type="title"/>
          </p:nvPr>
        </p:nvSpPr>
        <p:spPr>
          <a:xfrm>
            <a:off x="457200" y="274638"/>
            <a:ext cx="8229600" cy="6178550"/>
          </a:xfrm>
        </p:spPr>
        <p:txBody>
          <a:bodyPr/>
          <a:lstStyle/>
          <a:p>
            <a:r>
              <a:rPr lang="bg-BG" altLang="bg-BG" b="1" dirty="0" smtClean="0">
                <a:solidFill>
                  <a:srgbClr val="C00000"/>
                </a:solidFill>
              </a:rPr>
              <a:t>1. Значимост </a:t>
            </a:r>
            <a:r>
              <a:rPr lang="bg-BG" altLang="bg-BG" b="1" dirty="0">
                <a:solidFill>
                  <a:srgbClr val="C00000"/>
                </a:solidFill>
              </a:rPr>
              <a:t>на неумишлените травми</a:t>
            </a:r>
          </a:p>
        </p:txBody>
      </p:sp>
      <p:sp>
        <p:nvSpPr>
          <p:cNvPr id="2" name="Date Placeholder 1"/>
          <p:cNvSpPr>
            <a:spLocks noGrp="1"/>
          </p:cNvSpPr>
          <p:nvPr>
            <p:ph type="dt" sz="half" idx="10"/>
          </p:nvPr>
        </p:nvSpPr>
        <p:spPr/>
        <p:txBody>
          <a:bodyPr/>
          <a:lstStyle/>
          <a:p>
            <a:fld id="{FFFBCD67-F1C7-418A-B6CF-592C82124C4F}" type="datetime1">
              <a:rPr lang="bg-BG" altLang="bg-BG" smtClean="0"/>
              <a:t>27.9.2017 г.</a:t>
            </a:fld>
            <a:endParaRPr lang="en-US" altLang="bg-BG"/>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B22F7C6-9F17-4E9B-A7D0-7CFD74307A8F}" type="slidenum">
              <a:rPr lang="en-US" altLang="bg-BG"/>
              <a:pPr/>
              <a:t>20</a:t>
            </a:fld>
            <a:endParaRPr lang="en-US" altLang="bg-BG"/>
          </a:p>
        </p:txBody>
      </p:sp>
      <p:sp>
        <p:nvSpPr>
          <p:cNvPr id="28674" name="Rectangle 2"/>
          <p:cNvSpPr>
            <a:spLocks noGrp="1" noChangeArrowheads="1"/>
          </p:cNvSpPr>
          <p:nvPr>
            <p:ph type="title"/>
          </p:nvPr>
        </p:nvSpPr>
        <p:spPr>
          <a:xfrm>
            <a:off x="179388" y="274638"/>
            <a:ext cx="8785225" cy="5890666"/>
          </a:xfrm>
        </p:spPr>
        <p:txBody>
          <a:bodyPr/>
          <a:lstStyle/>
          <a:p>
            <a:pPr algn="l"/>
            <a:r>
              <a:rPr lang="bg-BG" altLang="bg-BG" sz="3200" dirty="0"/>
              <a:t>Редица проучвания показват, че момчетата са по-често изложени на риск от отравяния в сравнение с момичетата. Отравянията се свързват с използване на нестандартни контейнери за отровни вещества и съхраняването им в пределите на достъп от малки деца. Децата на родители с нисък доход са по-често изложени на риск от отравяне в сравнение с децата на по-богатите поради невъзможност на бедните родители да наблюдават децата си. </a:t>
            </a:r>
          </a:p>
        </p:txBody>
      </p:sp>
      <p:sp>
        <p:nvSpPr>
          <p:cNvPr id="2" name="Date Placeholder 1"/>
          <p:cNvSpPr>
            <a:spLocks noGrp="1"/>
          </p:cNvSpPr>
          <p:nvPr>
            <p:ph type="dt" sz="half" idx="10"/>
          </p:nvPr>
        </p:nvSpPr>
        <p:spPr/>
        <p:txBody>
          <a:bodyPr/>
          <a:lstStyle/>
          <a:p>
            <a:fld id="{ECA85D89-EDBA-4078-9255-260FC8049887}" type="datetime1">
              <a:rPr lang="bg-BG" altLang="bg-BG" smtClean="0"/>
              <a:t>27.9.2017 г.</a:t>
            </a:fld>
            <a:endParaRPr lang="en-US" altLang="bg-BG"/>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94BBBEE-2FC4-4906-9DDA-26003FB8DBEB}" type="slidenum">
              <a:rPr lang="en-US" altLang="bg-BG"/>
              <a:pPr/>
              <a:t>21</a:t>
            </a:fld>
            <a:endParaRPr lang="en-US" altLang="bg-BG"/>
          </a:p>
        </p:txBody>
      </p:sp>
      <p:sp>
        <p:nvSpPr>
          <p:cNvPr id="29698" name="Rectangle 2"/>
          <p:cNvSpPr>
            <a:spLocks noGrp="1" noChangeArrowheads="1"/>
          </p:cNvSpPr>
          <p:nvPr>
            <p:ph type="title"/>
          </p:nvPr>
        </p:nvSpPr>
        <p:spPr>
          <a:xfrm>
            <a:off x="457200" y="274638"/>
            <a:ext cx="8229600" cy="5746650"/>
          </a:xfrm>
        </p:spPr>
        <p:txBody>
          <a:bodyPr/>
          <a:lstStyle/>
          <a:p>
            <a:pPr algn="l"/>
            <a:r>
              <a:rPr lang="bg-BG" altLang="bg-BG" sz="3200" dirty="0"/>
              <a:t>По-високи са рисковите фактори за пътно-транспортни произшествия в страните с нисък и среден доход в сравнение със страните с висок доход. Освен посочените по-горе причини, в тези страни се наблюдава по-слаба регулация на скоростта по пътищата и по-често използване на небезопасни превозни средства (без безопасни колани, каски, детски седалки и др.) в сравнение със страните с висок доход. </a:t>
            </a:r>
          </a:p>
        </p:txBody>
      </p:sp>
      <p:sp>
        <p:nvSpPr>
          <p:cNvPr id="2" name="Date Placeholder 1"/>
          <p:cNvSpPr>
            <a:spLocks noGrp="1"/>
          </p:cNvSpPr>
          <p:nvPr>
            <p:ph type="dt" sz="half" idx="10"/>
          </p:nvPr>
        </p:nvSpPr>
        <p:spPr/>
        <p:txBody>
          <a:bodyPr/>
          <a:lstStyle/>
          <a:p>
            <a:fld id="{202DB708-8635-4C54-BEF8-47145A99E9F8}" type="datetime1">
              <a:rPr lang="bg-BG" altLang="bg-BG" smtClean="0"/>
              <a:t>27.9.2017 г.</a:t>
            </a:fld>
            <a:endParaRPr lang="en-US" altLang="bg-BG"/>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765B6A7-5C58-4CC8-B8FF-6EA40E6C8F2E}" type="slidenum">
              <a:rPr lang="en-US" altLang="bg-BG"/>
              <a:pPr/>
              <a:t>22</a:t>
            </a:fld>
            <a:endParaRPr lang="en-US" altLang="bg-BG"/>
          </a:p>
        </p:txBody>
      </p:sp>
      <p:sp>
        <p:nvSpPr>
          <p:cNvPr id="30722" name="Rectangle 2"/>
          <p:cNvSpPr>
            <a:spLocks noGrp="1" noChangeArrowheads="1"/>
          </p:cNvSpPr>
          <p:nvPr>
            <p:ph type="title"/>
          </p:nvPr>
        </p:nvSpPr>
        <p:spPr>
          <a:xfrm>
            <a:off x="457200" y="274638"/>
            <a:ext cx="8229600" cy="6178550"/>
          </a:xfrm>
        </p:spPr>
        <p:txBody>
          <a:bodyPr/>
          <a:lstStyle/>
          <a:p>
            <a:r>
              <a:rPr lang="bg-BG" altLang="bg-BG" b="1">
                <a:solidFill>
                  <a:srgbClr val="FF0000"/>
                </a:solidFill>
              </a:rPr>
              <a:t>Стойност и последствия от неумишлените травми</a:t>
            </a:r>
            <a:r>
              <a:rPr lang="bg-BG" altLang="bg-BG"/>
              <a:t> </a:t>
            </a:r>
          </a:p>
        </p:txBody>
      </p:sp>
      <p:sp>
        <p:nvSpPr>
          <p:cNvPr id="2" name="Date Placeholder 1"/>
          <p:cNvSpPr>
            <a:spLocks noGrp="1"/>
          </p:cNvSpPr>
          <p:nvPr>
            <p:ph type="dt" sz="half" idx="10"/>
          </p:nvPr>
        </p:nvSpPr>
        <p:spPr/>
        <p:txBody>
          <a:bodyPr/>
          <a:lstStyle/>
          <a:p>
            <a:fld id="{42AEEB38-9E00-41ED-B8C7-E77B15AF994E}" type="datetime1">
              <a:rPr lang="bg-BG" altLang="bg-BG" smtClean="0"/>
              <a:t>27.9.2017 г.</a:t>
            </a:fld>
            <a:endParaRPr lang="en-US" altLang="bg-BG"/>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DDFAB60-D5CA-4A54-8226-25AB75E1BB13}" type="slidenum">
              <a:rPr lang="en-US" altLang="bg-BG"/>
              <a:pPr/>
              <a:t>23</a:t>
            </a:fld>
            <a:endParaRPr lang="en-US" altLang="bg-BG"/>
          </a:p>
        </p:txBody>
      </p:sp>
      <p:sp>
        <p:nvSpPr>
          <p:cNvPr id="35842" name="Rectangle 2"/>
          <p:cNvSpPr>
            <a:spLocks noGrp="1" noChangeArrowheads="1"/>
          </p:cNvSpPr>
          <p:nvPr>
            <p:ph type="title"/>
          </p:nvPr>
        </p:nvSpPr>
        <p:spPr>
          <a:xfrm>
            <a:off x="457200" y="274638"/>
            <a:ext cx="8229600" cy="6178550"/>
          </a:xfrm>
        </p:spPr>
        <p:txBody>
          <a:bodyPr/>
          <a:lstStyle/>
          <a:p>
            <a:pPr algn="l"/>
            <a:r>
              <a:rPr lang="bg-BG" altLang="bg-BG" sz="2800" dirty="0"/>
              <a:t>Разходите, свързани с неумишлените травми, в глобален мащаб са значителни. Икономическата тежест, свързана с такива травми, включва преки разходи за медицинска помощ, за хоспитализация, рехабилитация, погребални разходи, както и непреки последствия като изгубени заплати, болнични листове за  временна нетрудоспособност, плащания за инвалидност, осигурителни плащания и разходи, свързани с грижи за семейството. Тези разходи могат да бъдат катастрофални за лицата от някои социално-икономически слоеве или за тези, които нямат достъп до здравно осигуряване.</a:t>
            </a:r>
            <a:r>
              <a:rPr lang="bg-BG" altLang="bg-BG" sz="2000" dirty="0"/>
              <a:t> </a:t>
            </a:r>
          </a:p>
        </p:txBody>
      </p:sp>
      <p:sp>
        <p:nvSpPr>
          <p:cNvPr id="2" name="Date Placeholder 1"/>
          <p:cNvSpPr>
            <a:spLocks noGrp="1"/>
          </p:cNvSpPr>
          <p:nvPr>
            <p:ph type="dt" sz="half" idx="10"/>
          </p:nvPr>
        </p:nvSpPr>
        <p:spPr/>
        <p:txBody>
          <a:bodyPr/>
          <a:lstStyle/>
          <a:p>
            <a:fld id="{B4EC9DDA-CE0E-4EAB-985E-88AB63842009}" type="datetime1">
              <a:rPr lang="bg-BG" altLang="bg-BG" smtClean="0"/>
              <a:t>27.9.2017 г.</a:t>
            </a:fld>
            <a:endParaRPr lang="en-US" altLang="bg-BG"/>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696A459-A760-41F6-BC7C-64B190B8B17A}" type="slidenum">
              <a:rPr lang="en-US" altLang="bg-BG"/>
              <a:pPr/>
              <a:t>24</a:t>
            </a:fld>
            <a:endParaRPr lang="en-US" altLang="bg-BG"/>
          </a:p>
        </p:txBody>
      </p:sp>
      <p:sp>
        <p:nvSpPr>
          <p:cNvPr id="40962" name="Rectangle 2"/>
          <p:cNvSpPr>
            <a:spLocks noGrp="1" noChangeArrowheads="1"/>
          </p:cNvSpPr>
          <p:nvPr>
            <p:ph type="title"/>
          </p:nvPr>
        </p:nvSpPr>
        <p:spPr>
          <a:xfrm>
            <a:off x="457200" y="274638"/>
            <a:ext cx="8229600" cy="5890666"/>
          </a:xfrm>
        </p:spPr>
        <p:txBody>
          <a:bodyPr/>
          <a:lstStyle/>
          <a:p>
            <a:pPr algn="l"/>
            <a:r>
              <a:rPr lang="bg-BG" altLang="bg-BG" sz="2800" dirty="0"/>
              <a:t>Преките разходи, дължащи се на пътно-транспортните произшествия </a:t>
            </a:r>
            <a:r>
              <a:rPr lang="bg-BG" altLang="bg-BG" sz="2800" dirty="0" smtClean="0"/>
              <a:t>в </a:t>
            </a:r>
            <a:r>
              <a:rPr lang="bg-BG" altLang="bg-BG" sz="2800" dirty="0"/>
              <a:t>страните с нисък и среден доход се оценяват на 1-2% от брутния национален продукт. </a:t>
            </a:r>
            <a:r>
              <a:rPr lang="bg-BG" altLang="bg-BG" sz="2800" dirty="0" smtClean="0"/>
              <a:t>Общите </a:t>
            </a:r>
            <a:r>
              <a:rPr lang="bg-BG" altLang="bg-BG" sz="2800" dirty="0"/>
              <a:t>разходи за пътно-транспортните травми глобално се оценяват на повече от $500 милиарда. </a:t>
            </a:r>
            <a:r>
              <a:rPr lang="bg-BG" altLang="bg-BG" sz="2800" dirty="0" smtClean="0"/>
              <a:t/>
            </a:r>
            <a:br>
              <a:rPr lang="bg-BG" altLang="bg-BG" sz="2800" dirty="0" smtClean="0"/>
            </a:br>
            <a:r>
              <a:rPr lang="bg-BG" altLang="bg-BG" sz="2800" dirty="0" smtClean="0"/>
              <a:t>Последствията </a:t>
            </a:r>
            <a:r>
              <a:rPr lang="bg-BG" altLang="bg-BG" sz="2800" dirty="0"/>
              <a:t>от неумишлените травми </a:t>
            </a:r>
            <a:r>
              <a:rPr lang="bg-BG" altLang="bg-BG" sz="2800" dirty="0" smtClean="0"/>
              <a:t>имат и значителни </a:t>
            </a:r>
            <a:r>
              <a:rPr lang="bg-BG" altLang="bg-BG" sz="2800" dirty="0"/>
              <a:t>социални последствия за индивидите и семействата. </a:t>
            </a:r>
            <a:r>
              <a:rPr lang="bg-BG" altLang="bg-BG" sz="2800" dirty="0" smtClean="0"/>
              <a:t>Травмите </a:t>
            </a:r>
            <a:r>
              <a:rPr lang="bg-BG" altLang="bg-BG" sz="2800" dirty="0"/>
              <a:t>при децата могат да </a:t>
            </a:r>
            <a:r>
              <a:rPr lang="bg-BG" altLang="bg-BG" sz="2800" dirty="0" smtClean="0"/>
              <a:t>предизвикват </a:t>
            </a:r>
            <a:r>
              <a:rPr lang="bg-BG" altLang="bg-BG" sz="2800" dirty="0"/>
              <a:t>промени в работния статус на родителите във връзка с грижите за травмираните деца. </a:t>
            </a:r>
            <a:r>
              <a:rPr lang="bg-BG" altLang="bg-BG" sz="2800" dirty="0" smtClean="0"/>
              <a:t/>
            </a:r>
            <a:br>
              <a:rPr lang="bg-BG" altLang="bg-BG" sz="2800" dirty="0" smtClean="0"/>
            </a:br>
            <a:endParaRPr lang="bg-BG" altLang="bg-BG" sz="2800" dirty="0"/>
          </a:p>
        </p:txBody>
      </p:sp>
      <p:sp>
        <p:nvSpPr>
          <p:cNvPr id="2" name="Date Placeholder 1"/>
          <p:cNvSpPr>
            <a:spLocks noGrp="1"/>
          </p:cNvSpPr>
          <p:nvPr>
            <p:ph type="dt" sz="half" idx="10"/>
          </p:nvPr>
        </p:nvSpPr>
        <p:spPr/>
        <p:txBody>
          <a:bodyPr/>
          <a:lstStyle/>
          <a:p>
            <a:fld id="{8A9BCFC4-CB19-4FDB-8E1A-532CAFEED172}" type="datetime1">
              <a:rPr lang="bg-BG" altLang="bg-BG" smtClean="0"/>
              <a:t>27.9.2017 г.</a:t>
            </a:fld>
            <a:endParaRPr lang="en-US" altLang="bg-BG"/>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C853656-16EB-4358-835E-B982EF3B68F0}" type="slidenum">
              <a:rPr lang="en-US" altLang="bg-BG"/>
              <a:pPr/>
              <a:t>25</a:t>
            </a:fld>
            <a:endParaRPr lang="en-US" altLang="bg-BG"/>
          </a:p>
        </p:txBody>
      </p:sp>
      <p:sp>
        <p:nvSpPr>
          <p:cNvPr id="37890" name="Rectangle 2"/>
          <p:cNvSpPr>
            <a:spLocks noGrp="1" noChangeArrowheads="1"/>
          </p:cNvSpPr>
          <p:nvPr>
            <p:ph type="title"/>
          </p:nvPr>
        </p:nvSpPr>
        <p:spPr>
          <a:xfrm>
            <a:off x="179388" y="274638"/>
            <a:ext cx="8713787" cy="5746650"/>
          </a:xfrm>
        </p:spPr>
        <p:txBody>
          <a:bodyPr/>
          <a:lstStyle/>
          <a:p>
            <a:pPr algn="l"/>
            <a:r>
              <a:rPr lang="bg-BG" altLang="bg-BG" sz="2800" dirty="0"/>
              <a:t>Един от ключовите въпроси в справянето с тежестта на травмите е подобряването на осведомеността относно прилагането на строги методи за превенция и контрол на </a:t>
            </a:r>
            <a:r>
              <a:rPr lang="bg-BG" altLang="bg-BG" sz="2800" dirty="0" smtClean="0"/>
              <a:t>травмите,  </a:t>
            </a:r>
            <a:r>
              <a:rPr lang="bg-BG" altLang="bg-BG" sz="2800" dirty="0"/>
              <a:t>официалното въвеждане на системи за наблюдение и регистрация, които да доставят надеждна информация за </a:t>
            </a:r>
            <a:r>
              <a:rPr lang="bg-BG" altLang="bg-BG" sz="2800" dirty="0" smtClean="0"/>
              <a:t>травмите. </a:t>
            </a:r>
            <a:r>
              <a:rPr lang="bg-BG" altLang="bg-BG" sz="2800" dirty="0"/>
              <a:t/>
            </a:r>
            <a:br>
              <a:rPr lang="bg-BG" altLang="bg-BG" sz="2800" dirty="0"/>
            </a:br>
            <a:r>
              <a:rPr lang="bg-BG" altLang="bg-BG" sz="2800" dirty="0"/>
              <a:t>Важно значение има състоянието на спешните медицински услуги. В страните с нисък </a:t>
            </a:r>
            <a:r>
              <a:rPr lang="bg-BG" altLang="bg-BG" sz="2800" dirty="0" smtClean="0"/>
              <a:t>и среден доход неумишлените </a:t>
            </a:r>
            <a:r>
              <a:rPr lang="bg-BG" altLang="bg-BG" sz="2800" dirty="0"/>
              <a:t>травми </a:t>
            </a:r>
            <a:r>
              <a:rPr lang="bg-BG" altLang="bg-BG" sz="2800" dirty="0" smtClean="0"/>
              <a:t>абсолютната </a:t>
            </a:r>
            <a:r>
              <a:rPr lang="bg-BG" altLang="bg-BG" sz="2800" dirty="0"/>
              <a:t>и относителната </a:t>
            </a:r>
            <a:r>
              <a:rPr lang="bg-BG" altLang="bg-BG" sz="2800" dirty="0" smtClean="0"/>
              <a:t>тежест на неумишлените травми ще </a:t>
            </a:r>
            <a:r>
              <a:rPr lang="bg-BG" altLang="bg-BG" sz="2800" dirty="0"/>
              <a:t>нараства с икономическото развитие и разширяващата се моторизация на транспорта. </a:t>
            </a:r>
          </a:p>
        </p:txBody>
      </p:sp>
      <p:sp>
        <p:nvSpPr>
          <p:cNvPr id="2" name="Date Placeholder 1"/>
          <p:cNvSpPr>
            <a:spLocks noGrp="1"/>
          </p:cNvSpPr>
          <p:nvPr>
            <p:ph type="dt" sz="half" idx="10"/>
          </p:nvPr>
        </p:nvSpPr>
        <p:spPr/>
        <p:txBody>
          <a:bodyPr/>
          <a:lstStyle/>
          <a:p>
            <a:fld id="{370FE461-3B05-4C4F-A068-CCCB06D86096}" type="datetime1">
              <a:rPr lang="bg-BG" altLang="bg-BG" smtClean="0"/>
              <a:t>27.9.2017 г.</a:t>
            </a:fld>
            <a:endParaRPr lang="en-US" altLang="bg-BG"/>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089466B-C28E-4C55-BFAA-F70869CF4B0F}" type="slidenum">
              <a:rPr lang="en-US" altLang="bg-BG"/>
              <a:pPr/>
              <a:t>26</a:t>
            </a:fld>
            <a:endParaRPr lang="en-US" altLang="bg-BG"/>
          </a:p>
        </p:txBody>
      </p:sp>
      <p:sp>
        <p:nvSpPr>
          <p:cNvPr id="39938" name="Rectangle 2"/>
          <p:cNvSpPr>
            <a:spLocks noGrp="1" noChangeArrowheads="1"/>
          </p:cNvSpPr>
          <p:nvPr>
            <p:ph type="title"/>
          </p:nvPr>
        </p:nvSpPr>
        <p:spPr>
          <a:xfrm>
            <a:off x="395537" y="274638"/>
            <a:ext cx="8280920" cy="5746650"/>
          </a:xfrm>
        </p:spPr>
        <p:txBody>
          <a:bodyPr/>
          <a:lstStyle/>
          <a:p>
            <a:pPr algn="l"/>
            <a:r>
              <a:rPr lang="bg-BG" altLang="bg-BG" sz="2800" dirty="0" smtClean="0"/>
              <a:t>Хиляди </a:t>
            </a:r>
            <a:r>
              <a:rPr lang="bg-BG" altLang="bg-BG" sz="2800" dirty="0"/>
              <a:t>преждевременни </a:t>
            </a:r>
            <a:r>
              <a:rPr lang="bg-BG" altLang="bg-BG" sz="2800" dirty="0" err="1"/>
              <a:t>умирания</a:t>
            </a:r>
            <a:r>
              <a:rPr lang="bg-BG" altLang="bg-BG" sz="2800" dirty="0"/>
              <a:t> от неумишлени травми могат да бъдат предотвратени чрез ефективни превантивни интервенции, високо </a:t>
            </a:r>
            <a:r>
              <a:rPr lang="bg-BG" altLang="bg-BG" sz="2800" dirty="0" err="1"/>
              <a:t>ценовоефективно</a:t>
            </a:r>
            <a:r>
              <a:rPr lang="bg-BG" altLang="bg-BG" sz="2800" dirty="0"/>
              <a:t> лечение и упоритост в осигуряването на универсален достъп до медицинска помощ. Страните с висок доход са натрупали достатъчно доказателства за ефективни мерки в това направление, които могат да бъдат приложени и адаптирани към условията в страните с нисък и среден доход и по такъв начин да бъде намалено съществено човешкото страдание. </a:t>
            </a:r>
          </a:p>
        </p:txBody>
      </p:sp>
      <p:sp>
        <p:nvSpPr>
          <p:cNvPr id="2" name="Date Placeholder 1"/>
          <p:cNvSpPr>
            <a:spLocks noGrp="1"/>
          </p:cNvSpPr>
          <p:nvPr>
            <p:ph type="dt" sz="half" idx="10"/>
          </p:nvPr>
        </p:nvSpPr>
        <p:spPr/>
        <p:txBody>
          <a:bodyPr/>
          <a:lstStyle/>
          <a:p>
            <a:fld id="{60B407A4-774D-49AA-9D06-57D53C5F099E}" type="datetime1">
              <a:rPr lang="bg-BG" altLang="bg-BG" smtClean="0"/>
              <a:t>27.9.2017 г.</a:t>
            </a:fld>
            <a:endParaRPr lang="en-US" altLang="bg-BG"/>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28B89AB-785F-4147-B259-FDEFECAC8BE1}" type="slidenum">
              <a:rPr lang="en-US" altLang="bg-BG"/>
              <a:pPr/>
              <a:t>3</a:t>
            </a:fld>
            <a:endParaRPr lang="en-US" altLang="bg-BG"/>
          </a:p>
        </p:txBody>
      </p:sp>
      <p:sp>
        <p:nvSpPr>
          <p:cNvPr id="6146" name="Rectangle 2"/>
          <p:cNvSpPr>
            <a:spLocks noGrp="1" noChangeArrowheads="1"/>
          </p:cNvSpPr>
          <p:nvPr>
            <p:ph type="title"/>
          </p:nvPr>
        </p:nvSpPr>
        <p:spPr>
          <a:xfrm>
            <a:off x="250825" y="274638"/>
            <a:ext cx="8642350" cy="6178550"/>
          </a:xfrm>
        </p:spPr>
        <p:txBody>
          <a:bodyPr/>
          <a:lstStyle/>
          <a:p>
            <a:pPr algn="l"/>
            <a:r>
              <a:rPr lang="bg-BG" altLang="bg-BG" sz="3600" dirty="0"/>
              <a:t>Неумишлените травми са сред водещите причини за умиране и изгубени години живот в добро здраве (</a:t>
            </a:r>
            <a:r>
              <a:rPr lang="bg-BG" altLang="bg-BG" sz="3600" dirty="0" err="1"/>
              <a:t>DALYs</a:t>
            </a:r>
            <a:r>
              <a:rPr lang="bg-BG" altLang="bg-BG" sz="3600" dirty="0"/>
              <a:t>) в глобален мащаб.</a:t>
            </a:r>
            <a:r>
              <a:rPr lang="bg-BG" altLang="bg-BG" sz="3600" b="1" dirty="0"/>
              <a:t> </a:t>
            </a:r>
            <a:r>
              <a:rPr lang="bg-BG" altLang="bg-BG" sz="3600" dirty="0"/>
              <a:t>По данни от </a:t>
            </a:r>
            <a:r>
              <a:rPr lang="bg-BG" altLang="bg-BG" sz="3600" dirty="0" err="1"/>
              <a:t>GBD</a:t>
            </a:r>
            <a:r>
              <a:rPr lang="bg-BG" altLang="bg-BG" sz="3600" dirty="0"/>
              <a:t> 2010 травмите костват на глобалното население около 300 милиона години изгубен живот в добро здраве, причинявайки 11% от </a:t>
            </a:r>
            <a:r>
              <a:rPr lang="bg-BG" altLang="bg-BG" sz="3600" dirty="0" err="1"/>
              <a:t>DALYs</a:t>
            </a:r>
            <a:r>
              <a:rPr lang="bg-BG" altLang="bg-BG" sz="3600" dirty="0"/>
              <a:t> в света, докато според </a:t>
            </a:r>
            <a:r>
              <a:rPr lang="bg-BG" altLang="bg-BG" sz="3600" dirty="0" err="1"/>
              <a:t>GBD</a:t>
            </a:r>
            <a:r>
              <a:rPr lang="bg-BG" altLang="bg-BG" sz="3600" dirty="0"/>
              <a:t> 1990 този дял е бил 10%.</a:t>
            </a:r>
            <a:r>
              <a:rPr lang="bg-BG" altLang="bg-BG" sz="4000" dirty="0"/>
              <a:t> </a:t>
            </a:r>
          </a:p>
        </p:txBody>
      </p:sp>
      <p:sp>
        <p:nvSpPr>
          <p:cNvPr id="2" name="Date Placeholder 1"/>
          <p:cNvSpPr>
            <a:spLocks noGrp="1"/>
          </p:cNvSpPr>
          <p:nvPr>
            <p:ph type="dt" sz="half" idx="10"/>
          </p:nvPr>
        </p:nvSpPr>
        <p:spPr/>
        <p:txBody>
          <a:bodyPr/>
          <a:lstStyle/>
          <a:p>
            <a:fld id="{40923BDC-78EA-472B-BD98-21CE62957582}" type="datetime1">
              <a:rPr lang="bg-BG" altLang="bg-BG" smtClean="0"/>
              <a:t>27.9.2017 г.</a:t>
            </a:fld>
            <a:endParaRPr lang="en-US" altLang="bg-BG"/>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52F489C-EE37-4A99-9C8F-6D1FA326C06A}" type="slidenum">
              <a:rPr lang="en-US" altLang="bg-BG"/>
              <a:pPr/>
              <a:t>4</a:t>
            </a:fld>
            <a:endParaRPr lang="en-US" altLang="bg-BG"/>
          </a:p>
        </p:txBody>
      </p:sp>
      <p:sp>
        <p:nvSpPr>
          <p:cNvPr id="7170" name="Rectangle 2"/>
          <p:cNvSpPr>
            <a:spLocks noGrp="1" noChangeArrowheads="1"/>
          </p:cNvSpPr>
          <p:nvPr>
            <p:ph type="title"/>
          </p:nvPr>
        </p:nvSpPr>
        <p:spPr>
          <a:xfrm>
            <a:off x="457200" y="274638"/>
            <a:ext cx="8229600" cy="6178550"/>
          </a:xfrm>
        </p:spPr>
        <p:txBody>
          <a:bodyPr/>
          <a:lstStyle/>
          <a:p>
            <a:pPr algn="l"/>
            <a:r>
              <a:rPr lang="bg-BG" altLang="bg-BG" sz="4000" dirty="0"/>
              <a:t>Пътно-транспортните произшествия са убиец номер едно на младите хора и с тях се свързва почти една трета от тежестта на травмите в света – общо 76 милиона  </a:t>
            </a:r>
            <a:r>
              <a:rPr lang="bg-BG" altLang="bg-BG" sz="4000" dirty="0" err="1"/>
              <a:t>DALYs</a:t>
            </a:r>
            <a:r>
              <a:rPr lang="bg-BG" altLang="bg-BG" sz="4000" dirty="0"/>
              <a:t> в 2010 г. в сравнение с 57 милиона за 1990 г. Повечето от жертвите са млади и много от тях оглавяват  семейства, които зависят от тях. </a:t>
            </a:r>
          </a:p>
        </p:txBody>
      </p:sp>
      <p:sp>
        <p:nvSpPr>
          <p:cNvPr id="2" name="Date Placeholder 1"/>
          <p:cNvSpPr>
            <a:spLocks noGrp="1"/>
          </p:cNvSpPr>
          <p:nvPr>
            <p:ph type="dt" sz="half" idx="10"/>
          </p:nvPr>
        </p:nvSpPr>
        <p:spPr/>
        <p:txBody>
          <a:bodyPr/>
          <a:lstStyle/>
          <a:p>
            <a:fld id="{F9B83249-0EE7-4006-8005-636F9466C64C}" type="datetime1">
              <a:rPr lang="bg-BG" altLang="bg-BG" smtClean="0"/>
              <a:t>27.9.2017 г.</a:t>
            </a:fld>
            <a:endParaRPr lang="en-US" altLang="bg-BG"/>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7B69296-5650-478B-B90E-89919D70E5AC}" type="slidenum">
              <a:rPr lang="en-US" altLang="bg-BG"/>
              <a:pPr/>
              <a:t>5</a:t>
            </a:fld>
            <a:endParaRPr lang="en-US" altLang="bg-BG"/>
          </a:p>
        </p:txBody>
      </p:sp>
      <p:sp>
        <p:nvSpPr>
          <p:cNvPr id="8194" name="Rectangle 2"/>
          <p:cNvSpPr>
            <a:spLocks noGrp="1" noChangeArrowheads="1"/>
          </p:cNvSpPr>
          <p:nvPr>
            <p:ph type="title"/>
          </p:nvPr>
        </p:nvSpPr>
        <p:spPr>
          <a:xfrm>
            <a:off x="457200" y="274638"/>
            <a:ext cx="8229600" cy="6178550"/>
          </a:xfrm>
        </p:spPr>
        <p:txBody>
          <a:bodyPr/>
          <a:lstStyle/>
          <a:p>
            <a:r>
              <a:rPr lang="bg-BG" altLang="bg-BG" b="1" dirty="0" smtClean="0">
                <a:solidFill>
                  <a:srgbClr val="C00000"/>
                </a:solidFill>
              </a:rPr>
              <a:t>2. Основни </a:t>
            </a:r>
            <a:r>
              <a:rPr lang="bg-BG" altLang="bg-BG" b="1" dirty="0">
                <a:solidFill>
                  <a:srgbClr val="C00000"/>
                </a:solidFill>
              </a:rPr>
              <a:t>понятия</a:t>
            </a:r>
          </a:p>
        </p:txBody>
      </p:sp>
      <p:sp>
        <p:nvSpPr>
          <p:cNvPr id="2" name="Date Placeholder 1"/>
          <p:cNvSpPr>
            <a:spLocks noGrp="1"/>
          </p:cNvSpPr>
          <p:nvPr>
            <p:ph type="dt" sz="half" idx="10"/>
          </p:nvPr>
        </p:nvSpPr>
        <p:spPr/>
        <p:txBody>
          <a:bodyPr/>
          <a:lstStyle/>
          <a:p>
            <a:fld id="{C96907F0-4957-48DF-A0E9-83E8F4FE36D2}" type="datetime1">
              <a:rPr lang="bg-BG" altLang="bg-BG" smtClean="0"/>
              <a:t>27.9.2017 г.</a:t>
            </a:fld>
            <a:endParaRPr lang="en-US" altLang="bg-BG"/>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260BD8B-D854-48FB-B9EC-CA54EB441E8F}" type="slidenum">
              <a:rPr lang="en-US" altLang="bg-BG"/>
              <a:pPr/>
              <a:t>6</a:t>
            </a:fld>
            <a:endParaRPr lang="en-US" altLang="bg-BG"/>
          </a:p>
        </p:txBody>
      </p:sp>
      <p:sp>
        <p:nvSpPr>
          <p:cNvPr id="9218" name="Rectangle 2"/>
          <p:cNvSpPr>
            <a:spLocks noGrp="1" noChangeArrowheads="1"/>
          </p:cNvSpPr>
          <p:nvPr>
            <p:ph type="title"/>
          </p:nvPr>
        </p:nvSpPr>
        <p:spPr>
          <a:xfrm>
            <a:off x="457200" y="274638"/>
            <a:ext cx="8229600" cy="6178550"/>
          </a:xfrm>
        </p:spPr>
        <p:txBody>
          <a:bodyPr/>
          <a:lstStyle/>
          <a:p>
            <a:pPr algn="l"/>
            <a:r>
              <a:rPr lang="bg-BG" altLang="bg-BG" sz="3600" b="1" i="1" dirty="0">
                <a:solidFill>
                  <a:srgbClr val="C00000"/>
                </a:solidFill>
              </a:rPr>
              <a:t>Травмите </a:t>
            </a:r>
            <a:r>
              <a:rPr lang="bg-BG" altLang="bg-BG" sz="3600" dirty="0"/>
              <a:t>като цяло са резултат от непредумишлени или умишлени действия, които увреждат тялото, нанасят щети или причиняват болка, вследствие на активна експозиция на термична, механична, електрическа или химическа енергия или вследствие на липса на такива съществени елементи на живот като топлина или кислород.</a:t>
            </a:r>
          </a:p>
        </p:txBody>
      </p:sp>
      <p:sp>
        <p:nvSpPr>
          <p:cNvPr id="2" name="Date Placeholder 1"/>
          <p:cNvSpPr>
            <a:spLocks noGrp="1"/>
          </p:cNvSpPr>
          <p:nvPr>
            <p:ph type="dt" sz="half" idx="10"/>
          </p:nvPr>
        </p:nvSpPr>
        <p:spPr/>
        <p:txBody>
          <a:bodyPr/>
          <a:lstStyle/>
          <a:p>
            <a:fld id="{B742A358-5647-4DD1-9C9E-60AEA9FE9143}" type="datetime1">
              <a:rPr lang="bg-BG" altLang="bg-BG" smtClean="0"/>
              <a:t>27.9.2017 г.</a:t>
            </a:fld>
            <a:endParaRPr lang="en-US" altLang="bg-BG"/>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3154EC1-3322-4055-99AD-A5ADAD496BD8}" type="slidenum">
              <a:rPr lang="en-US" altLang="bg-BG"/>
              <a:pPr/>
              <a:t>7</a:t>
            </a:fld>
            <a:endParaRPr lang="en-US" altLang="bg-BG"/>
          </a:p>
        </p:txBody>
      </p:sp>
      <p:sp>
        <p:nvSpPr>
          <p:cNvPr id="10242" name="Rectangle 2"/>
          <p:cNvSpPr>
            <a:spLocks noGrp="1" noChangeArrowheads="1"/>
          </p:cNvSpPr>
          <p:nvPr>
            <p:ph type="title"/>
          </p:nvPr>
        </p:nvSpPr>
        <p:spPr>
          <a:xfrm>
            <a:off x="250825" y="260350"/>
            <a:ext cx="8713788" cy="6178550"/>
          </a:xfrm>
        </p:spPr>
        <p:txBody>
          <a:bodyPr/>
          <a:lstStyle/>
          <a:p>
            <a:pPr algn="l"/>
            <a:r>
              <a:rPr lang="bg-BG" altLang="bg-BG" sz="3200" i="1"/>
              <a:t>Умишлените травми </a:t>
            </a:r>
            <a:r>
              <a:rPr lang="bg-BG" altLang="bg-BG" sz="3200"/>
              <a:t>са резултат действия, при които има предварително поставена  цел за нанасяне на вреда или убийства.</a:t>
            </a:r>
            <a:r>
              <a:rPr lang="en-US" altLang="bg-BG" sz="3200"/>
              <a:t/>
            </a:r>
            <a:br>
              <a:rPr lang="en-US" altLang="bg-BG" sz="3200"/>
            </a:br>
            <a:r>
              <a:rPr lang="bg-BG" altLang="bg-BG" sz="3200"/>
              <a:t> </a:t>
            </a:r>
            <a:r>
              <a:rPr lang="bg-BG" altLang="bg-BG" sz="3200" i="1"/>
              <a:t/>
            </a:r>
            <a:br>
              <a:rPr lang="bg-BG" altLang="bg-BG" sz="3200" i="1"/>
            </a:br>
            <a:r>
              <a:rPr lang="bg-BG" altLang="bg-BG" sz="3200" i="1"/>
              <a:t>Неумишлени травми са тези</a:t>
            </a:r>
            <a:r>
              <a:rPr lang="bg-BG" altLang="bg-BG" sz="3200"/>
              <a:t>, за които няма доказателства за предварително определени намерения. Тук се отнасят: </a:t>
            </a:r>
            <a:br>
              <a:rPr lang="bg-BG" altLang="bg-BG" sz="3200"/>
            </a:br>
            <a:r>
              <a:rPr lang="en-US" altLang="bg-BG" sz="3200"/>
              <a:t>- </a:t>
            </a:r>
            <a:r>
              <a:rPr lang="bg-BG" altLang="bg-BG" sz="3200"/>
              <a:t>Пътни-транспортни инциденти;</a:t>
            </a:r>
            <a:br>
              <a:rPr lang="bg-BG" altLang="bg-BG" sz="3200"/>
            </a:br>
            <a:r>
              <a:rPr lang="en-US" altLang="bg-BG" sz="3200"/>
              <a:t>- </a:t>
            </a:r>
            <a:r>
              <a:rPr lang="bg-BG" altLang="bg-BG" sz="3200"/>
              <a:t>Отравяния; </a:t>
            </a:r>
            <a:br>
              <a:rPr lang="bg-BG" altLang="bg-BG" sz="3200"/>
            </a:br>
            <a:r>
              <a:rPr lang="en-US" altLang="bg-BG" sz="3200"/>
              <a:t>- </a:t>
            </a:r>
            <a:r>
              <a:rPr lang="bg-BG" altLang="bg-BG" sz="3200"/>
              <a:t>Падания;</a:t>
            </a:r>
            <a:br>
              <a:rPr lang="bg-BG" altLang="bg-BG" sz="3200"/>
            </a:br>
            <a:r>
              <a:rPr lang="en-US" altLang="bg-BG" sz="3200"/>
              <a:t>- </a:t>
            </a:r>
            <a:r>
              <a:rPr lang="bg-BG" altLang="bg-BG" sz="3200"/>
              <a:t>Изгаряния;</a:t>
            </a:r>
            <a:br>
              <a:rPr lang="bg-BG" altLang="bg-BG" sz="3200"/>
            </a:br>
            <a:r>
              <a:rPr lang="en-US" altLang="bg-BG" sz="3200"/>
              <a:t>- </a:t>
            </a:r>
            <a:r>
              <a:rPr lang="bg-BG" altLang="bg-BG" sz="3200"/>
              <a:t>Удавяния.</a:t>
            </a:r>
          </a:p>
        </p:txBody>
      </p:sp>
      <p:sp>
        <p:nvSpPr>
          <p:cNvPr id="2" name="Date Placeholder 1"/>
          <p:cNvSpPr>
            <a:spLocks noGrp="1"/>
          </p:cNvSpPr>
          <p:nvPr>
            <p:ph type="dt" sz="half" idx="10"/>
          </p:nvPr>
        </p:nvSpPr>
        <p:spPr/>
        <p:txBody>
          <a:bodyPr/>
          <a:lstStyle/>
          <a:p>
            <a:fld id="{E14A9B9E-A8C3-41D0-BAE7-1D1EBC033E0F}" type="datetime1">
              <a:rPr lang="bg-BG" altLang="bg-BG" smtClean="0"/>
              <a:t>27.9.2017 г.</a:t>
            </a:fld>
            <a:endParaRPr lang="en-US" altLang="bg-B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054D7487-A47F-4DB4-B475-0F735A554E10}" type="slidenum">
              <a:rPr lang="en-US" altLang="bg-BG"/>
              <a:pPr/>
              <a:t>8</a:t>
            </a:fld>
            <a:endParaRPr lang="en-US" altLang="bg-BG"/>
          </a:p>
        </p:txBody>
      </p:sp>
      <p:sp>
        <p:nvSpPr>
          <p:cNvPr id="11266" name="Rectangle 2"/>
          <p:cNvSpPr>
            <a:spLocks noGrp="1" noChangeArrowheads="1"/>
          </p:cNvSpPr>
          <p:nvPr>
            <p:ph type="title"/>
          </p:nvPr>
        </p:nvSpPr>
        <p:spPr>
          <a:xfrm>
            <a:off x="457200" y="274638"/>
            <a:ext cx="8229600" cy="6178550"/>
          </a:xfrm>
        </p:spPr>
        <p:txBody>
          <a:bodyPr/>
          <a:lstStyle/>
          <a:p>
            <a:r>
              <a:rPr lang="bg-BG" altLang="bg-BG" b="1">
                <a:solidFill>
                  <a:srgbClr val="FF0000"/>
                </a:solidFill>
              </a:rPr>
              <a:t>Глобална тежест на неумишлените травми</a:t>
            </a:r>
          </a:p>
        </p:txBody>
      </p:sp>
      <p:sp>
        <p:nvSpPr>
          <p:cNvPr id="2" name="Date Placeholder 1"/>
          <p:cNvSpPr>
            <a:spLocks noGrp="1"/>
          </p:cNvSpPr>
          <p:nvPr>
            <p:ph type="dt" sz="half" idx="10"/>
          </p:nvPr>
        </p:nvSpPr>
        <p:spPr/>
        <p:txBody>
          <a:bodyPr/>
          <a:lstStyle/>
          <a:p>
            <a:fld id="{E24CC5DE-7ADF-48A9-B174-69C671AD395F}" type="datetime1">
              <a:rPr lang="bg-BG" altLang="bg-BG" smtClean="0"/>
              <a:t>27.9.2017 г.</a:t>
            </a:fld>
            <a:endParaRPr lang="en-US" altLang="bg-BG"/>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8BDBBE5-CC47-4A72-8215-E3F29BD3BBED}" type="slidenum">
              <a:rPr lang="en-US" altLang="bg-BG"/>
              <a:pPr/>
              <a:t>9</a:t>
            </a:fld>
            <a:endParaRPr lang="en-US" altLang="bg-BG"/>
          </a:p>
        </p:txBody>
      </p:sp>
      <p:sp>
        <p:nvSpPr>
          <p:cNvPr id="12290" name="Rectangle 2"/>
          <p:cNvSpPr>
            <a:spLocks noGrp="1" noChangeArrowheads="1"/>
          </p:cNvSpPr>
          <p:nvPr>
            <p:ph type="title"/>
          </p:nvPr>
        </p:nvSpPr>
        <p:spPr>
          <a:xfrm>
            <a:off x="457200" y="274638"/>
            <a:ext cx="8229600" cy="6178550"/>
          </a:xfrm>
        </p:spPr>
        <p:txBody>
          <a:bodyPr/>
          <a:lstStyle/>
          <a:p>
            <a:pPr algn="l"/>
            <a:r>
              <a:rPr lang="bg-BG" altLang="bg-BG" sz="3200"/>
              <a:t>Като цяло, пътно-транспортните травми заемат най-голям дял сред неумишлените травми – 33%. Според последни данни от GBD 1010, пътно-транспортните травми се нареждат на 8-мо място сред причините за умирания в света и на 10-то място – сред причините за DALYs; самонараняванията - на 13-то място сред причините за умирания и 18-то място в  DALYs; паданията – съответно 22-ро и 19-то място.</a:t>
            </a:r>
            <a:r>
              <a:rPr lang="bg-BG" altLang="bg-BG" sz="2800"/>
              <a:t> </a:t>
            </a:r>
          </a:p>
        </p:txBody>
      </p:sp>
      <p:sp>
        <p:nvSpPr>
          <p:cNvPr id="2" name="Date Placeholder 1"/>
          <p:cNvSpPr>
            <a:spLocks noGrp="1"/>
          </p:cNvSpPr>
          <p:nvPr>
            <p:ph type="dt" sz="half" idx="10"/>
          </p:nvPr>
        </p:nvSpPr>
        <p:spPr/>
        <p:txBody>
          <a:bodyPr/>
          <a:lstStyle/>
          <a:p>
            <a:fld id="{5CFE77D8-FF5F-4C72-AB9D-848CB8DFA207}" type="datetime1">
              <a:rPr lang="bg-BG" altLang="bg-BG" smtClean="0"/>
              <a:t>27.9.2017 г.</a:t>
            </a:fld>
            <a:endParaRPr lang="en-US" altLang="bg-BG"/>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1214</Words>
  <Application>Microsoft Office PowerPoint</Application>
  <PresentationFormat>On-screen Show (4:3)</PresentationFormat>
  <Paragraphs>78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Презентация 15 към глава 15  ГЛОБАЛНИ ТЕНДЕНЦИИ НА НЕУМИШЛЕНИТЕ ТРАВМИ</vt:lpstr>
      <vt:lpstr>1. Значимост на неумишлените травми</vt:lpstr>
      <vt:lpstr>Неумишлените травми са сред водещите причини за умиране и изгубени години живот в добро здраве (DALYs) в глобален мащаб. По данни от GBD 2010 травмите костват на глобалното население около 300 милиона години изгубен живот в добро здраве, причинявайки 11% от DALYs в света, докато според GBD 1990 този дял е бил 10%. </vt:lpstr>
      <vt:lpstr>Пътно-транспортните произшествия са убиец номер едно на младите хора и с тях се свързва почти една трета от тежестта на травмите в света – общо 76 милиона  DALYs в 2010 г. в сравнение с 57 милиона за 1990 г. Повечето от жертвите са млади и много от тях оглавяват  семейства, които зависят от тях. </vt:lpstr>
      <vt:lpstr>2. Основни понятия</vt:lpstr>
      <vt:lpstr>Травмите като цяло са резултат от непредумишлени или умишлени действия, които увреждат тялото, нанасят щети или причиняват болка, вследствие на активна експозиция на термична, механична, електрическа или химическа енергия или вследствие на липса на такива съществени елементи на живот като топлина или кислород.</vt:lpstr>
      <vt:lpstr>Умишлените травми са резултат действия, при които има предварително поставена  цел за нанасяне на вреда или убийства.   Неумишлени травми са тези, за които няма доказателства за предварително определени намерения. Тук се отнасят:  - Пътни-транспортни инциденти; - Отравяния;  - Падания; - Изгаряния; - Удавяния.</vt:lpstr>
      <vt:lpstr>Глобална тежест на неумишлените травми</vt:lpstr>
      <vt:lpstr>Като цяло, пътно-транспортните травми заемат най-голям дял сред неумишлените травми – 33%. Според последни данни от GBD 1010, пътно-транспортните травми се нареждат на 8-мо място сред причините за умирания в света и на 10-то място – сред причините за DALYs; самонараняванията - на 13-то място сред причините за умирания и 18-то място в  DALYs; паданията – съответно 22-ро и 19-то място. </vt:lpstr>
      <vt:lpstr>Въпреки разпространеното мнение, че травмите са проблем предимно за страните с висок доход, то над 90% от умиранията  от неумишлени травми са в страните с нисък и среден доход. Това означава, че тези страни едновременно са изправени пред тежестта на заразните, ХНЗ и травмите.   Водещи причини за умирания от неумишлени травми са пътно-транспортните травми, следвани от удавяния, отравяния, падания и изгаряния. Тези причини са водещи и за DALYs.</vt:lpstr>
      <vt:lpstr>Мъжете имат три пъти по-висока вероятност за умиране от пътно-транспортни произшествия и . почти два пъти по-голяма вероятност за умиране от всички други категории причини за неумишлени травми, с изключение на изгарянията, за които жените имат почти два пъти по-голяма вероятност за умиране от мъжете.  При проучване на водещите причини за смърт по възраст, се установява, че за мъжете на възраст 30-44 г. неумишлените травми заемат второ място по ранг след ХИВ/СПИН.  При жените те се нареждат на трето място, предшествани единствено от рака и сърдечно-съдовите заболявания. </vt:lpstr>
      <vt:lpstr>Умиранията са само част от проблема за тежестта на неумишлените травми.  Kогато се вземе предвид инвалидността от травми, заедно със смъртността, обхватът на проблема значително нараства.  Истинската тежест на неумишлените травми в глобален мащаб е вероятно доста по-висока, отчитайки непълнотата или липсата на регистрация на такива случаи в развиващите се страни и ограничения достъп до медицинска помощ. </vt:lpstr>
      <vt:lpstr>СЗО прогнозира, че към 2030 г. глобалната тежест на пътно-транспортните произшествия в страните с нисък и среден доход ще нарасне значително и те ще съставляват 3.6% от общата тежест на заболяванията в сравнение с 2.2% за 2001 г. </vt:lpstr>
      <vt:lpstr>Tравмите в детската възраст представляват също значим социален проблем, тъй като децата в глобален мащаб претърпяват голям брой травми с високи коефициенти на съпътстващи умирания и инвалидност. При децата на възраст 0-4 г. умиранията от неумишлени травми в страните с нисък и среден доход съставляват близо 3% от общия брой умирания в тази възраст, а за децата на възраст 5-14 г. този дял е 3.5%. </vt:lpstr>
      <vt:lpstr>По отношение на специфичните видове травми, децата под 5-годишна възраст съставляват 25% от умиранията вследствие на удавяния и 15% от умиранията, свързани с изгаряния в глобален мащаб. Изразено по друг начин, децата на възраст 0-14 години съставляват около 30% от световното население, но те съставляват около 50% от общия брой изгубени години живот поради преждевременна смърт или инвалидност. </vt:lpstr>
      <vt:lpstr>Много са причините за високата честота на травмите при малките деца и подрастващите в развиващите се страни. Част от факторите включват недостатъчна зрялост по отношение на опасностите, пред които се изправят децата в рамките на обкръжаващата ги среда, влиянието на бедността върху възможността на родителите да наблюдават и да оказват помощ на децата и експозицията на работни места с небезопасно и неподходящо оборудване. </vt:lpstr>
      <vt:lpstr>С увеличаване на възрастта, обаче, податливостта при децата към травми не намалява. Нарастват техните контакти с небезопасна околна среда и те се изправят пред повече рискове и сложни ситуации, които не им позволяват да реагират правилно. </vt:lpstr>
      <vt:lpstr>Рисковите фактори за падания при младите хора в страните с нисък и среден доход зависят от физическата активност и варират според социално-икономическия статус. При възрастните тези рискови фактори са свързани с възрастта и цялостното физическо състояние. Ниският доход, лошите жилищни условия, пребиваването в пренаселени места са рискови фактори за изгаряния, особено при децата и жените. </vt:lpstr>
      <vt:lpstr>Малките деца и подрастващите са изложени на по-голяма вероятност за удавяния, както и мъжете спрямо жените. Повечето удавяния в развиващите се страни се случват по време на нормална дейност в близост до водни басейни. Децата в бедните и по-големи семейства са изложени по-често на риск от удавяне. В страните с висок доход повечето удавания са свързани с развлекателни дейности и по време на отдих. </vt:lpstr>
      <vt:lpstr>Редица проучвания показват, че момчетата са по-често изложени на риск от отравяния в сравнение с момичетата. Отравянията се свързват с използване на нестандартни контейнери за отровни вещества и съхраняването им в пределите на достъп от малки деца. Децата на родители с нисък доход са по-често изложени на риск от отравяне в сравнение с децата на по-богатите поради невъзможност на бедните родители да наблюдават децата си. </vt:lpstr>
      <vt:lpstr>По-високи са рисковите фактори за пътно-транспортни произшествия в страните с нисък и среден доход в сравнение със страните с висок доход. Освен посочените по-горе причини, в тези страни се наблюдава по-слаба регулация на скоростта по пътищата и по-често използване на небезопасни превозни средства (без безопасни колани, каски, детски седалки и др.) в сравнение със страните с висок доход. </vt:lpstr>
      <vt:lpstr>Стойност и последствия от неумишлените травми </vt:lpstr>
      <vt:lpstr>Разходите, свързани с неумишлените травми, в глобален мащаб са значителни. Икономическата тежест, свързана с такива травми, включва преки разходи за медицинска помощ, за хоспитализация, рехабилитация, погребални разходи, както и непреки последствия като изгубени заплати, болнични листове за  временна нетрудоспособност, плащания за инвалидност, осигурителни плащания и разходи, свързани с грижи за семейството. Тези разходи могат да бъдат катастрофални за лицата от някои социално-икономически слоеве или за тези, които нямат достъп до здравно осигуряване. </vt:lpstr>
      <vt:lpstr>Преките разходи, дължащи се на пътно-транспортните произшествия в страните с нисък и среден доход се оценяват на 1-2% от брутния национален продукт. Общите разходи за пътно-транспортните травми глобално се оценяват на повече от $500 милиарда.  Последствията от неумишлените травми имат и значителни социални последствия за индивидите и семействата. Травмите при децата могат да предизвикват промени в работния статус на родителите във връзка с грижите за травмираните деца.  </vt:lpstr>
      <vt:lpstr>Един от ключовите въпроси в справянето с тежестта на травмите е подобряването на осведомеността относно прилагането на строги методи за превенция и контрол на травмите,  официалното въвеждане на системи за наблюдение и регистрация, които да доставят надеждна информация за травмите.  Важно значение има състоянието на спешните медицински услуги. В страните с нисък и среден доход неумишлените травми абсолютната и относителната тежест на неумишлените травми ще нараства с икономическото развитие и разширяващата се моторизация на транспорта. </vt:lpstr>
      <vt:lpstr>Хиляди преждевременни умирания от неумишлени травми могат да бъдат предотвратени чрез ефективни превантивни интервенции, високо ценовоефективно лечение и упоритост в осигуряването на универсален достъп до медицинска помощ. Страните с висок доход са натрупали достатъчно доказателства за ефективни мерки в това направление, които могат да бъдат приложени и адаптирани към условията в страните с нисък и среден доход и по такъв начин да бъде намалено съществено човешкото страдание. </vt:lpstr>
    </vt:vector>
  </TitlesOfParts>
  <Company>MU 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ГЛОБАЛНИ ТЕНДЕНЦИИ НА НЕУМИШЛЕНИТЕ ТРАВМИ</dc:title>
  <dc:creator>G. Grancharova</dc:creator>
  <cp:lastModifiedBy>User</cp:lastModifiedBy>
  <cp:revision>12</cp:revision>
  <dcterms:created xsi:type="dcterms:W3CDTF">2013-12-09T16:24:48Z</dcterms:created>
  <dcterms:modified xsi:type="dcterms:W3CDTF">2017-09-27T12:09:27Z</dcterms:modified>
</cp:coreProperties>
</file>