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258" r:id="rId3"/>
    <p:sldId id="259" r:id="rId4"/>
    <p:sldId id="488" r:id="rId5"/>
    <p:sldId id="260" r:id="rId6"/>
    <p:sldId id="261" r:id="rId7"/>
    <p:sldId id="262" r:id="rId8"/>
    <p:sldId id="297" r:id="rId9"/>
    <p:sldId id="263" r:id="rId10"/>
    <p:sldId id="372" r:id="rId11"/>
    <p:sldId id="373" r:id="rId12"/>
    <p:sldId id="374" r:id="rId13"/>
    <p:sldId id="375" r:id="rId14"/>
    <p:sldId id="376" r:id="rId15"/>
    <p:sldId id="377" r:id="rId16"/>
    <p:sldId id="378" r:id="rId17"/>
    <p:sldId id="380" r:id="rId18"/>
    <p:sldId id="381" r:id="rId19"/>
    <p:sldId id="382" r:id="rId20"/>
    <p:sldId id="383" r:id="rId21"/>
    <p:sldId id="264" r:id="rId22"/>
    <p:sldId id="266" r:id="rId23"/>
    <p:sldId id="386" r:id="rId24"/>
    <p:sldId id="489" r:id="rId25"/>
    <p:sldId id="387" r:id="rId26"/>
    <p:sldId id="490" r:id="rId27"/>
    <p:sldId id="314" r:id="rId28"/>
    <p:sldId id="384" r:id="rId29"/>
    <p:sldId id="275" r:id="rId30"/>
    <p:sldId id="319" r:id="rId31"/>
    <p:sldId id="282" r:id="rId32"/>
    <p:sldId id="322" r:id="rId33"/>
    <p:sldId id="283" r:id="rId34"/>
    <p:sldId id="284" r:id="rId35"/>
    <p:sldId id="287" r:id="rId36"/>
    <p:sldId id="353" r:id="rId37"/>
    <p:sldId id="354" r:id="rId38"/>
    <p:sldId id="355" r:id="rId39"/>
    <p:sldId id="356" r:id="rId40"/>
    <p:sldId id="357" r:id="rId41"/>
    <p:sldId id="358" r:id="rId42"/>
    <p:sldId id="359" r:id="rId43"/>
    <p:sldId id="360" r:id="rId44"/>
    <p:sldId id="361" r:id="rId45"/>
    <p:sldId id="362" r:id="rId46"/>
    <p:sldId id="363" r:id="rId47"/>
    <p:sldId id="364" r:id="rId48"/>
    <p:sldId id="365" r:id="rId49"/>
    <p:sldId id="369" r:id="rId50"/>
    <p:sldId id="370" r:id="rId51"/>
    <p:sldId id="371" r:id="rId5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bg-BG" altLang="en-US"/>
          </a:p>
        </p:txBody>
      </p:sp>
      <p:sp>
        <p:nvSpPr>
          <p:cNvPr id="471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bg-BG" altLang="en-US"/>
          </a:p>
        </p:txBody>
      </p:sp>
      <p:sp>
        <p:nvSpPr>
          <p:cNvPr id="193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71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71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bg-BG" altLang="en-US"/>
          </a:p>
        </p:txBody>
      </p:sp>
      <p:sp>
        <p:nvSpPr>
          <p:cNvPr id="471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EBE0DCF-7118-45BB-BB76-03EE80D26FF1}" type="slidenum">
              <a:rPr lang="en-US" altLang="en-US"/>
              <a:pPr>
                <a:defRPr/>
              </a:pPr>
              <a:t>‹#›</a:t>
            </a:fld>
            <a:endParaRPr lang="en-US" altLang="en-US"/>
          </a:p>
        </p:txBody>
      </p:sp>
    </p:spTree>
    <p:extLst>
      <p:ext uri="{BB962C8B-B14F-4D97-AF65-F5344CB8AC3E}">
        <p14:creationId xmlns:p14="http://schemas.microsoft.com/office/powerpoint/2010/main" val="35187060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a:noFill/>
        </p:spPr>
        <p:txBody>
          <a:bodyPr/>
          <a:lstStyle/>
          <a:p>
            <a:pPr eaLnBrk="1" hangingPunct="1"/>
            <a:endParaRPr lang="en-US" altLang="en-US" smtClean="0"/>
          </a:p>
        </p:txBody>
      </p:sp>
      <p:sp>
        <p:nvSpPr>
          <p:cNvPr id="194564" name="Slide Number Placeholder 3"/>
          <p:cNvSpPr>
            <a:spLocks noGrp="1"/>
          </p:cNvSpPr>
          <p:nvPr>
            <p:ph type="sldNum" sz="quarter" idx="5"/>
          </p:nvPr>
        </p:nvSpPr>
        <p:spPr>
          <a:noFill/>
          <a:ln>
            <a:miter lim="800000"/>
            <a:headEnd/>
            <a:tailEnd/>
          </a:ln>
        </p:spPr>
        <p:txBody>
          <a:bodyPr/>
          <a:lstStyle/>
          <a:p>
            <a:fld id="{FC7A7F2B-1A3D-4F52-9C27-F1FB8AD3461B}" type="slidenum">
              <a:rPr lang="en-US" altLang="en-US"/>
              <a:pPr/>
              <a:t>44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2C387933-54B5-483D-8412-2D12BA55D592}" type="datetime1">
              <a:rPr lang="bg-BG" altLang="en-US" smtClean="0"/>
              <a:t>27.9.2017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49A0655A-4824-4683-B934-58E52791C757}"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1A08C322-586E-4FD8-999A-ABA12B708F60}" type="datetime1">
              <a:rPr lang="bg-BG" altLang="en-US" smtClean="0"/>
              <a:t>27.9.2017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08B34546-8B46-4589-91ED-8DB787CA4E9D}"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C438728F-D757-4B44-9D98-C92D92921609}" type="datetime1">
              <a:rPr lang="bg-BG" altLang="en-US" smtClean="0"/>
              <a:t>27.9.2017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E85AB4E1-6B51-4262-AACF-94D607B6D0C7}"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5023E4E1-9343-4C35-A21A-FAE0C1A64E91}" type="datetime1">
              <a:rPr lang="bg-BG" altLang="en-US" smtClean="0"/>
              <a:t>27.9.2017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2AFD5873-890C-4184-A18C-1A1EBB5DD2D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CEEC7BF-39DA-423C-9AF8-F2FB5F42294A}" type="datetime1">
              <a:rPr lang="bg-BG" altLang="en-US" smtClean="0"/>
              <a:t>27.9.2017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112561F8-8319-4942-893B-0647A5918D3A}"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fld id="{C4A81BB5-382C-48C5-B487-C99D041878F6}" type="datetime1">
              <a:rPr lang="bg-BG" altLang="en-US" smtClean="0"/>
              <a:t>27.9.2017 г.</a:t>
            </a:fld>
            <a:endParaRPr lang="bg-BG"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7" name="Rectangle 6"/>
          <p:cNvSpPr>
            <a:spLocks noGrp="1" noChangeArrowheads="1"/>
          </p:cNvSpPr>
          <p:nvPr>
            <p:ph type="sldNum" sz="quarter" idx="12"/>
          </p:nvPr>
        </p:nvSpPr>
        <p:spPr>
          <a:ln/>
        </p:spPr>
        <p:txBody>
          <a:bodyPr/>
          <a:lstStyle>
            <a:lvl1pPr>
              <a:defRPr/>
            </a:lvl1pPr>
          </a:lstStyle>
          <a:p>
            <a:pPr>
              <a:defRPr/>
            </a:pPr>
            <a:fld id="{47740D6E-4800-4DC0-ACE8-C8F1EFBE8DD7}"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fld id="{27C82DC1-B9C1-4FA5-A2C6-DE8E501B1C2F}" type="datetime1">
              <a:rPr lang="bg-BG" altLang="en-US" smtClean="0"/>
              <a:t>27.9.2017 г.</a:t>
            </a:fld>
            <a:endParaRPr lang="bg-BG"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9" name="Rectangle 6"/>
          <p:cNvSpPr>
            <a:spLocks noGrp="1" noChangeArrowheads="1"/>
          </p:cNvSpPr>
          <p:nvPr>
            <p:ph type="sldNum" sz="quarter" idx="12"/>
          </p:nvPr>
        </p:nvSpPr>
        <p:spPr>
          <a:ln/>
        </p:spPr>
        <p:txBody>
          <a:bodyPr/>
          <a:lstStyle>
            <a:lvl1pPr>
              <a:defRPr/>
            </a:lvl1pPr>
          </a:lstStyle>
          <a:p>
            <a:pPr>
              <a:defRPr/>
            </a:pPr>
            <a:fld id="{399A116B-19CE-47A0-BADA-4605D173AB05}"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fld id="{0DB3275E-F7AD-4823-BA4D-E1567AC6DB60}" type="datetime1">
              <a:rPr lang="bg-BG" altLang="en-US" smtClean="0"/>
              <a:t>27.9.2017 г.</a:t>
            </a:fld>
            <a:endParaRPr lang="bg-BG"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5" name="Rectangle 6"/>
          <p:cNvSpPr>
            <a:spLocks noGrp="1" noChangeArrowheads="1"/>
          </p:cNvSpPr>
          <p:nvPr>
            <p:ph type="sldNum" sz="quarter" idx="12"/>
          </p:nvPr>
        </p:nvSpPr>
        <p:spPr>
          <a:ln/>
        </p:spPr>
        <p:txBody>
          <a:bodyPr/>
          <a:lstStyle>
            <a:lvl1pPr>
              <a:defRPr/>
            </a:lvl1pPr>
          </a:lstStyle>
          <a:p>
            <a:pPr>
              <a:defRPr/>
            </a:pPr>
            <a:fld id="{6A784912-C933-427B-9709-01FF5DFA2148}"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B6B6C9F-701B-4C57-A4B4-8DFB115093B5}" type="datetime1">
              <a:rPr lang="bg-BG" altLang="en-US" smtClean="0"/>
              <a:t>27.9.2017 г.</a:t>
            </a:fld>
            <a:endParaRPr lang="bg-BG"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4" name="Rectangle 6"/>
          <p:cNvSpPr>
            <a:spLocks noGrp="1" noChangeArrowheads="1"/>
          </p:cNvSpPr>
          <p:nvPr>
            <p:ph type="sldNum" sz="quarter" idx="12"/>
          </p:nvPr>
        </p:nvSpPr>
        <p:spPr>
          <a:ln/>
        </p:spPr>
        <p:txBody>
          <a:bodyPr/>
          <a:lstStyle>
            <a:lvl1pPr>
              <a:defRPr/>
            </a:lvl1pPr>
          </a:lstStyle>
          <a:p>
            <a:pPr>
              <a:defRPr/>
            </a:pPr>
            <a:fld id="{5B22EEF3-49EA-4CA7-8F2A-6BF17FA19AD3}"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BBAEE1B-9BC5-44C0-AFF2-47C2A404BC01}" type="datetime1">
              <a:rPr lang="bg-BG" altLang="en-US" smtClean="0"/>
              <a:t>27.9.2017 г.</a:t>
            </a:fld>
            <a:endParaRPr lang="bg-BG"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7" name="Rectangle 6"/>
          <p:cNvSpPr>
            <a:spLocks noGrp="1" noChangeArrowheads="1"/>
          </p:cNvSpPr>
          <p:nvPr>
            <p:ph type="sldNum" sz="quarter" idx="12"/>
          </p:nvPr>
        </p:nvSpPr>
        <p:spPr>
          <a:ln/>
        </p:spPr>
        <p:txBody>
          <a:bodyPr/>
          <a:lstStyle>
            <a:lvl1pPr>
              <a:defRPr/>
            </a:lvl1pPr>
          </a:lstStyle>
          <a:p>
            <a:pPr>
              <a:defRPr/>
            </a:pPr>
            <a:fld id="{736FBB0C-BE23-4EE7-A3C9-AE84640DD7D6}"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9169A21-4C14-4E84-BE68-4D6E3BC5A88D}" type="datetime1">
              <a:rPr lang="bg-BG" altLang="en-US" smtClean="0"/>
              <a:t>27.9.2017 г.</a:t>
            </a:fld>
            <a:endParaRPr lang="bg-BG"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7" name="Rectangle 6"/>
          <p:cNvSpPr>
            <a:spLocks noGrp="1" noChangeArrowheads="1"/>
          </p:cNvSpPr>
          <p:nvPr>
            <p:ph type="sldNum" sz="quarter" idx="12"/>
          </p:nvPr>
        </p:nvSpPr>
        <p:spPr>
          <a:ln/>
        </p:spPr>
        <p:txBody>
          <a:bodyPr/>
          <a:lstStyle>
            <a:lvl1pPr>
              <a:defRPr/>
            </a:lvl1pPr>
          </a:lstStyle>
          <a:p>
            <a:pPr>
              <a:defRPr/>
            </a:pPr>
            <a:fld id="{CB55DC08-1551-43C1-8285-E9C8997ABADA}"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4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E8F1C355-C977-48A3-9326-E5D348064FE5}" type="datetime1">
              <a:rPr lang="bg-BG" altLang="en-US" smtClean="0"/>
              <a:t>27.9.2017 г.</a:t>
            </a:fld>
            <a:endParaRPr lang="bg-BG"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bg-BG"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DA25E49-3EDD-4031-A45E-3FC330BBBB9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a:noFill/>
          <a:ln>
            <a:miter lim="800000"/>
            <a:headEnd/>
            <a:tailEnd/>
          </a:ln>
        </p:spPr>
        <p:txBody>
          <a:bodyPr/>
          <a:lstStyle/>
          <a:p>
            <a:fld id="{F5360BAB-4634-4289-9B1E-70A247DC0872}" type="slidenum">
              <a:rPr lang="en-US" altLang="en-US"/>
              <a:pPr/>
              <a:t>1</a:t>
            </a:fld>
            <a:endParaRPr lang="en-US" altLang="en-US"/>
          </a:p>
        </p:txBody>
      </p:sp>
      <p:sp>
        <p:nvSpPr>
          <p:cNvPr id="4100" name="Rectangle 4"/>
          <p:cNvSpPr>
            <a:spLocks noGrp="1" noChangeArrowheads="1"/>
          </p:cNvSpPr>
          <p:nvPr>
            <p:ph type="title"/>
          </p:nvPr>
        </p:nvSpPr>
        <p:spPr>
          <a:xfrm>
            <a:off x="468313" y="346075"/>
            <a:ext cx="8229600" cy="6107113"/>
          </a:xfrm>
        </p:spPr>
        <p:txBody>
          <a:bodyPr/>
          <a:lstStyle/>
          <a:p>
            <a:pPr eaLnBrk="1" hangingPunct="1">
              <a:defRPr/>
            </a:pPr>
            <a:r>
              <a:rPr lang="bg-BG" altLang="en-US" b="1" dirty="0" smtClean="0">
                <a:solidFill>
                  <a:srgbClr val="C00000"/>
                </a:solidFill>
                <a:effectLst>
                  <a:outerShdw blurRad="38100" dist="38100" dir="2700000" algn="tl">
                    <a:srgbClr val="C0C0C0"/>
                  </a:outerShdw>
                </a:effectLst>
              </a:rPr>
              <a:t>Презентация 3</a:t>
            </a:r>
            <a:br>
              <a:rPr lang="bg-BG" altLang="en-US" b="1" dirty="0" smtClean="0">
                <a:solidFill>
                  <a:srgbClr val="C00000"/>
                </a:solidFill>
                <a:effectLst>
                  <a:outerShdw blurRad="38100" dist="38100" dir="2700000" algn="tl">
                    <a:srgbClr val="C0C0C0"/>
                  </a:outerShdw>
                </a:effectLst>
              </a:rPr>
            </a:br>
            <a:r>
              <a:rPr lang="bg-BG" altLang="en-US" b="1" dirty="0" smtClean="0">
                <a:solidFill>
                  <a:srgbClr val="C00000"/>
                </a:solidFill>
                <a:effectLst>
                  <a:outerShdw blurRad="38100" dist="38100" dir="2700000" algn="tl">
                    <a:srgbClr val="C0C0C0"/>
                  </a:outerShdw>
                </a:effectLst>
              </a:rPr>
              <a:t>към глава 3</a:t>
            </a:r>
            <a:r>
              <a:rPr lang="bg-BG" altLang="en-US" b="1" dirty="0" smtClean="0">
                <a:solidFill>
                  <a:srgbClr val="FF0000"/>
                </a:solidFill>
                <a:effectLst>
                  <a:outerShdw blurRad="38100" dist="38100" dir="2700000" algn="tl">
                    <a:srgbClr val="C0C0C0"/>
                  </a:outerShdw>
                </a:effectLst>
              </a:rPr>
              <a:t/>
            </a:r>
            <a:br>
              <a:rPr lang="bg-BG" altLang="en-US" b="1" dirty="0" smtClean="0">
                <a:solidFill>
                  <a:srgbClr val="FF0000"/>
                </a:solidFill>
                <a:effectLst>
                  <a:outerShdw blurRad="38100" dist="38100" dir="2700000" algn="tl">
                    <a:srgbClr val="C0C0C0"/>
                  </a:outerShdw>
                </a:effectLst>
              </a:rPr>
            </a:br>
            <a:r>
              <a:rPr lang="en-US" altLang="en-US" b="1" dirty="0" smtClean="0">
                <a:solidFill>
                  <a:srgbClr val="FF0000"/>
                </a:solidFill>
                <a:effectLst>
                  <a:outerShdw blurRad="38100" dist="38100" dir="2700000" algn="tl">
                    <a:srgbClr val="C0C0C0"/>
                  </a:outerShdw>
                </a:effectLst>
              </a:rPr>
              <a:t/>
            </a:r>
            <a:br>
              <a:rPr lang="en-US" altLang="en-US" b="1" dirty="0" smtClean="0">
                <a:solidFill>
                  <a:srgbClr val="FF0000"/>
                </a:solidFill>
                <a:effectLst>
                  <a:outerShdw blurRad="38100" dist="38100" dir="2700000" algn="tl">
                    <a:srgbClr val="C0C0C0"/>
                  </a:outerShdw>
                </a:effectLst>
              </a:rPr>
            </a:br>
            <a:r>
              <a:rPr lang="bg-BG" altLang="en-US" b="1" dirty="0" smtClean="0">
                <a:solidFill>
                  <a:srgbClr val="C00000"/>
                </a:solidFill>
                <a:effectLst>
                  <a:outerShdw blurRad="38100" dist="38100" dir="2700000" algn="tl">
                    <a:srgbClr val="C0C0C0"/>
                  </a:outerShdw>
                </a:effectLst>
              </a:rPr>
              <a:t>ТЕНДЕНЦИИ НА ГЛОБАЛНИЯ ЗДРАВЕН СТАТУС</a:t>
            </a:r>
            <a:br>
              <a:rPr lang="bg-BG" altLang="en-US" b="1" dirty="0" smtClean="0">
                <a:solidFill>
                  <a:srgbClr val="C00000"/>
                </a:solidFill>
                <a:effectLst>
                  <a:outerShdw blurRad="38100" dist="38100" dir="2700000" algn="tl">
                    <a:srgbClr val="C0C0C0"/>
                  </a:outerShdw>
                </a:effectLst>
              </a:rPr>
            </a:br>
            <a:endParaRPr lang="en-US" altLang="en-US" b="1" dirty="0" smtClean="0">
              <a:solidFill>
                <a:srgbClr val="C0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pPr>
              <a:defRPr/>
            </a:pPr>
            <a:fld id="{5A6306DC-E1C6-43CF-885C-D0AFCC5668F5}"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a:ln>
            <a:miter lim="800000"/>
            <a:headEnd/>
            <a:tailEnd/>
          </a:ln>
        </p:spPr>
        <p:txBody>
          <a:bodyPr/>
          <a:lstStyle/>
          <a:p>
            <a:fld id="{770375D3-EC46-4506-AFF5-91FA2F46A869}" type="slidenum">
              <a:rPr lang="en-US" altLang="en-US"/>
              <a:pPr/>
              <a:t>10</a:t>
            </a:fld>
            <a:endParaRPr lang="en-US" altLang="en-US"/>
          </a:p>
        </p:txBody>
      </p:sp>
      <p:sp>
        <p:nvSpPr>
          <p:cNvPr id="10243" name="Rectangle 2"/>
          <p:cNvSpPr>
            <a:spLocks noGrp="1" noChangeArrowheads="1"/>
          </p:cNvSpPr>
          <p:nvPr>
            <p:ph type="title"/>
          </p:nvPr>
        </p:nvSpPr>
        <p:spPr>
          <a:xfrm>
            <a:off x="457200" y="476250"/>
            <a:ext cx="8229600" cy="5530850"/>
          </a:xfrm>
        </p:spPr>
        <p:txBody>
          <a:bodyPr/>
          <a:lstStyle/>
          <a:p>
            <a:pPr eaLnBrk="1" hangingPunct="1"/>
            <a:r>
              <a:rPr lang="bg-BG" altLang="en-US" b="1" dirty="0" smtClean="0">
                <a:solidFill>
                  <a:srgbClr val="C00000"/>
                </a:solidFill>
              </a:rPr>
              <a:t>2.1. Основни понятия</a:t>
            </a:r>
            <a:br>
              <a:rPr lang="bg-BG" altLang="en-US" b="1" dirty="0" smtClean="0">
                <a:solidFill>
                  <a:srgbClr val="C00000"/>
                </a:solidFill>
              </a:rPr>
            </a:br>
            <a:r>
              <a:rPr lang="bg-BG" altLang="en-US" b="1" dirty="0" smtClean="0">
                <a:solidFill>
                  <a:srgbClr val="C00000"/>
                </a:solidFill>
              </a:rPr>
              <a:t/>
            </a:r>
            <a:br>
              <a:rPr lang="bg-BG" altLang="en-US" b="1" dirty="0" smtClean="0">
                <a:solidFill>
                  <a:srgbClr val="C00000"/>
                </a:solidFill>
              </a:rPr>
            </a:br>
            <a:r>
              <a:rPr lang="bg-BG" altLang="en-US" sz="3600" b="1" dirty="0" smtClean="0">
                <a:solidFill>
                  <a:schemeClr val="tx1"/>
                </a:solidFill>
              </a:rPr>
              <a:t>(от учебника по социална медицина)</a:t>
            </a:r>
            <a:endParaRPr lang="en-US" altLang="en-US" sz="3600" b="1" dirty="0" smtClean="0">
              <a:solidFill>
                <a:schemeClr val="tx1"/>
              </a:solidFill>
            </a:endParaRPr>
          </a:p>
        </p:txBody>
      </p:sp>
      <p:sp>
        <p:nvSpPr>
          <p:cNvPr id="2" name="Date Placeholder 1"/>
          <p:cNvSpPr>
            <a:spLocks noGrp="1"/>
          </p:cNvSpPr>
          <p:nvPr>
            <p:ph type="dt" sz="half" idx="10"/>
          </p:nvPr>
        </p:nvSpPr>
        <p:spPr/>
        <p:txBody>
          <a:bodyPr/>
          <a:lstStyle/>
          <a:p>
            <a:pPr>
              <a:defRPr/>
            </a:pPr>
            <a:fld id="{82F59226-96A0-48E3-8C95-CDF0E267A2B6}"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noFill/>
          <a:ln>
            <a:miter lim="800000"/>
            <a:headEnd/>
            <a:tailEnd/>
          </a:ln>
        </p:spPr>
        <p:txBody>
          <a:bodyPr/>
          <a:lstStyle/>
          <a:p>
            <a:fld id="{A2DDF63D-BAC2-42AF-915C-B1980B5CC8D1}" type="slidenum">
              <a:rPr lang="en-US" altLang="en-US"/>
              <a:pPr/>
              <a:t>11</a:t>
            </a:fld>
            <a:endParaRPr lang="en-US" altLang="en-US"/>
          </a:p>
        </p:txBody>
      </p:sp>
      <p:sp>
        <p:nvSpPr>
          <p:cNvPr id="11267" name="Rectangle 2"/>
          <p:cNvSpPr>
            <a:spLocks noGrp="1" noChangeArrowheads="1"/>
          </p:cNvSpPr>
          <p:nvPr>
            <p:ph type="title"/>
          </p:nvPr>
        </p:nvSpPr>
        <p:spPr>
          <a:xfrm>
            <a:off x="457200" y="274638"/>
            <a:ext cx="8229600" cy="5530850"/>
          </a:xfrm>
        </p:spPr>
        <p:txBody>
          <a:bodyPr/>
          <a:lstStyle/>
          <a:p>
            <a:pPr eaLnBrk="1" hangingPunct="1"/>
            <a:r>
              <a:rPr lang="bg-BG" altLang="en-US" sz="3600" b="1" dirty="0" smtClean="0">
                <a:solidFill>
                  <a:srgbClr val="C00000"/>
                </a:solidFill>
              </a:rPr>
              <a:t>Брутен (нестандартизиран) коефициент за обща смъртност – </a:t>
            </a:r>
            <a:br>
              <a:rPr lang="bg-BG" altLang="en-US" sz="3600" b="1" dirty="0" smtClean="0">
                <a:solidFill>
                  <a:srgbClr val="C00000"/>
                </a:solidFill>
              </a:rPr>
            </a:br>
            <a:r>
              <a:rPr lang="bg-BG" altLang="en-US" sz="3600" b="1" dirty="0" smtClean="0">
                <a:solidFill>
                  <a:srgbClr val="000000"/>
                </a:solidFill>
              </a:rPr>
              <a:t>общ интензивен показател</a:t>
            </a:r>
            <a:br>
              <a:rPr lang="bg-BG" altLang="en-US" sz="3600" b="1" dirty="0" smtClean="0">
                <a:solidFill>
                  <a:srgbClr val="000000"/>
                </a:solidFill>
              </a:rPr>
            </a:br>
            <a:r>
              <a:rPr lang="bg-BG" altLang="en-US" sz="3600" b="1" dirty="0" smtClean="0">
                <a:solidFill>
                  <a:srgbClr val="000000"/>
                </a:solidFill>
              </a:rPr>
              <a:t/>
            </a:r>
            <a:br>
              <a:rPr lang="bg-BG" altLang="en-US" sz="3600" b="1" dirty="0" smtClean="0">
                <a:solidFill>
                  <a:srgbClr val="000000"/>
                </a:solidFill>
              </a:rPr>
            </a:br>
            <a:r>
              <a:rPr lang="bg-BG" altLang="en-US" sz="2400" b="1" dirty="0" smtClean="0">
                <a:solidFill>
                  <a:srgbClr val="000000"/>
                </a:solidFill>
              </a:rPr>
              <a:t>Изчисление:</a:t>
            </a:r>
            <a:br>
              <a:rPr lang="bg-BG" altLang="en-US" sz="2400" b="1" dirty="0" smtClean="0">
                <a:solidFill>
                  <a:srgbClr val="000000"/>
                </a:solidFill>
              </a:rPr>
            </a:br>
            <a:r>
              <a:rPr lang="bg-BG" altLang="en-US" sz="2400" b="1" dirty="0" smtClean="0">
                <a:solidFill>
                  <a:srgbClr val="000000"/>
                </a:solidFill>
              </a:rPr>
              <a:t/>
            </a:r>
            <a:br>
              <a:rPr lang="bg-BG" altLang="en-US" sz="2400" b="1" dirty="0" smtClean="0">
                <a:solidFill>
                  <a:srgbClr val="000000"/>
                </a:solidFill>
              </a:rPr>
            </a:br>
            <a:r>
              <a:rPr lang="bg-BG" altLang="en-US" sz="2400" b="1" dirty="0" smtClean="0">
                <a:solidFill>
                  <a:srgbClr val="000000"/>
                </a:solidFill>
              </a:rPr>
              <a:t>общ брой умрели лица</a:t>
            </a:r>
            <a:br>
              <a:rPr lang="bg-BG" altLang="en-US" sz="2400" b="1" dirty="0" smtClean="0">
                <a:solidFill>
                  <a:srgbClr val="000000"/>
                </a:solidFill>
              </a:rPr>
            </a:br>
            <a:r>
              <a:rPr lang="bg-BG" altLang="en-US" sz="2400" b="1" dirty="0" smtClean="0">
                <a:solidFill>
                  <a:srgbClr val="000000"/>
                </a:solidFill>
              </a:rPr>
              <a:t>ОС = ------------------------------------------------------ х 1000</a:t>
            </a:r>
            <a:br>
              <a:rPr lang="bg-BG" altLang="en-US" sz="2400" b="1" dirty="0" smtClean="0">
                <a:solidFill>
                  <a:srgbClr val="000000"/>
                </a:solidFill>
              </a:rPr>
            </a:br>
            <a:r>
              <a:rPr lang="bg-BG" altLang="en-US" sz="2400" b="1" dirty="0" smtClean="0">
                <a:solidFill>
                  <a:srgbClr val="000000"/>
                </a:solidFill>
              </a:rPr>
              <a:t>средногодишен брой население </a:t>
            </a:r>
            <a:endParaRPr lang="en-US" altLang="en-US" sz="2400" b="1" dirty="0" smtClean="0">
              <a:solidFill>
                <a:srgbClr val="000000"/>
              </a:solidFill>
            </a:endParaRPr>
          </a:p>
        </p:txBody>
      </p:sp>
      <p:sp>
        <p:nvSpPr>
          <p:cNvPr id="2" name="Date Placeholder 1"/>
          <p:cNvSpPr>
            <a:spLocks noGrp="1"/>
          </p:cNvSpPr>
          <p:nvPr>
            <p:ph type="dt" sz="half" idx="10"/>
          </p:nvPr>
        </p:nvSpPr>
        <p:spPr/>
        <p:txBody>
          <a:bodyPr/>
          <a:lstStyle/>
          <a:p>
            <a:pPr>
              <a:defRPr/>
            </a:pPr>
            <a:fld id="{FA7FC8FE-A1F6-420A-8F97-4D767B63C48C}"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a:ln>
            <a:miter lim="800000"/>
            <a:headEnd/>
            <a:tailEnd/>
          </a:ln>
        </p:spPr>
        <p:txBody>
          <a:bodyPr/>
          <a:lstStyle/>
          <a:p>
            <a:fld id="{89D9A70E-C149-4ED0-AB52-3E00C7AD8A3D}" type="slidenum">
              <a:rPr lang="en-US" altLang="en-US"/>
              <a:pPr/>
              <a:t>12</a:t>
            </a:fld>
            <a:endParaRPr lang="en-US" altLang="en-US"/>
          </a:p>
        </p:txBody>
      </p:sp>
      <p:sp>
        <p:nvSpPr>
          <p:cNvPr id="12291" name="Rectangle 2"/>
          <p:cNvSpPr>
            <a:spLocks noGrp="1" noChangeArrowheads="1"/>
          </p:cNvSpPr>
          <p:nvPr>
            <p:ph type="title"/>
          </p:nvPr>
        </p:nvSpPr>
        <p:spPr>
          <a:xfrm>
            <a:off x="457200" y="274638"/>
            <a:ext cx="8229600" cy="5530850"/>
          </a:xfrm>
        </p:spPr>
        <p:txBody>
          <a:bodyPr/>
          <a:lstStyle/>
          <a:p>
            <a:pPr eaLnBrk="1" hangingPunct="1">
              <a:lnSpc>
                <a:spcPct val="150000"/>
              </a:lnSpc>
            </a:pPr>
            <a:r>
              <a:rPr lang="bg-BG" altLang="en-US" b="1" dirty="0" smtClean="0">
                <a:solidFill>
                  <a:srgbClr val="C00000"/>
                </a:solidFill>
              </a:rPr>
              <a:t>Скала за оценка:</a:t>
            </a:r>
            <a:br>
              <a:rPr lang="bg-BG" altLang="en-US" b="1" dirty="0" smtClean="0">
                <a:solidFill>
                  <a:srgbClr val="C00000"/>
                </a:solidFill>
              </a:rPr>
            </a:br>
            <a:r>
              <a:rPr lang="bg-BG" altLang="en-US" b="1" dirty="0" smtClean="0">
                <a:solidFill>
                  <a:srgbClr val="C00000"/>
                </a:solidFill>
              </a:rPr>
              <a:t>ниска – </a:t>
            </a:r>
            <a:r>
              <a:rPr lang="bg-BG" altLang="en-US" b="1" dirty="0" smtClean="0">
                <a:solidFill>
                  <a:schemeClr val="tx1"/>
                </a:solidFill>
              </a:rPr>
              <a:t>под 10</a:t>
            </a:r>
            <a:r>
              <a:rPr lang="bg-BG" altLang="en-US" b="1" i="1" dirty="0" smtClean="0"/>
              <a:t>‰</a:t>
            </a:r>
            <a:br>
              <a:rPr lang="bg-BG" altLang="en-US" b="1" i="1" dirty="0" smtClean="0"/>
            </a:br>
            <a:r>
              <a:rPr lang="bg-BG" altLang="en-US" b="1" dirty="0" smtClean="0">
                <a:solidFill>
                  <a:srgbClr val="C00000"/>
                </a:solidFill>
              </a:rPr>
              <a:t>средна –</a:t>
            </a:r>
            <a:r>
              <a:rPr lang="bg-BG" altLang="en-US" b="1" dirty="0" smtClean="0">
                <a:solidFill>
                  <a:srgbClr val="FF0000"/>
                </a:solidFill>
              </a:rPr>
              <a:t> </a:t>
            </a:r>
            <a:r>
              <a:rPr lang="bg-BG" altLang="en-US" b="1" dirty="0" smtClean="0">
                <a:solidFill>
                  <a:schemeClr val="tx1"/>
                </a:solidFill>
              </a:rPr>
              <a:t>от 10 до 15</a:t>
            </a:r>
            <a:r>
              <a:rPr lang="bg-BG" altLang="en-US" b="1" i="1" dirty="0" smtClean="0"/>
              <a:t>‰</a:t>
            </a:r>
            <a:r>
              <a:rPr lang="bg-BG" altLang="en-US" b="1" dirty="0" smtClean="0">
                <a:solidFill>
                  <a:srgbClr val="FF0000"/>
                </a:solidFill>
              </a:rPr>
              <a:t/>
            </a:r>
            <a:br>
              <a:rPr lang="bg-BG" altLang="en-US" b="1" dirty="0" smtClean="0">
                <a:solidFill>
                  <a:srgbClr val="FF0000"/>
                </a:solidFill>
              </a:rPr>
            </a:br>
            <a:r>
              <a:rPr lang="bg-BG" altLang="en-US" b="1" dirty="0" smtClean="0">
                <a:solidFill>
                  <a:srgbClr val="C00000"/>
                </a:solidFill>
              </a:rPr>
              <a:t>висока –</a:t>
            </a:r>
            <a:r>
              <a:rPr lang="bg-BG" altLang="en-US" b="1" dirty="0" smtClean="0">
                <a:solidFill>
                  <a:srgbClr val="FF0000"/>
                </a:solidFill>
              </a:rPr>
              <a:t> </a:t>
            </a:r>
            <a:r>
              <a:rPr lang="bg-BG" altLang="en-US" b="1" dirty="0" smtClean="0">
                <a:solidFill>
                  <a:schemeClr val="tx1"/>
                </a:solidFill>
              </a:rPr>
              <a:t>над 15</a:t>
            </a:r>
            <a:r>
              <a:rPr lang="bg-BG" altLang="en-US" b="1" i="1" dirty="0" smtClean="0"/>
              <a:t>‰</a:t>
            </a:r>
            <a:r>
              <a:rPr lang="bg-BG" altLang="en-US" b="1" dirty="0" smtClean="0">
                <a:solidFill>
                  <a:srgbClr val="FF0000"/>
                </a:solidFill>
              </a:rPr>
              <a:t> </a:t>
            </a:r>
            <a:endParaRPr lang="en-US" altLang="en-US" b="1" dirty="0" smtClean="0">
              <a:solidFill>
                <a:srgbClr val="FF0000"/>
              </a:solidFill>
            </a:endParaRPr>
          </a:p>
        </p:txBody>
      </p:sp>
      <p:sp>
        <p:nvSpPr>
          <p:cNvPr id="2" name="Date Placeholder 1"/>
          <p:cNvSpPr>
            <a:spLocks noGrp="1"/>
          </p:cNvSpPr>
          <p:nvPr>
            <p:ph type="dt" sz="half" idx="10"/>
          </p:nvPr>
        </p:nvSpPr>
        <p:spPr/>
        <p:txBody>
          <a:bodyPr/>
          <a:lstStyle/>
          <a:p>
            <a:pPr>
              <a:defRPr/>
            </a:pPr>
            <a:fld id="{9AC9BDE7-C1A0-4242-B884-6428F59C5E90}"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2"/>
          </p:nvPr>
        </p:nvSpPr>
        <p:spPr>
          <a:noFill/>
          <a:ln>
            <a:miter lim="800000"/>
            <a:headEnd/>
            <a:tailEnd/>
          </a:ln>
        </p:spPr>
        <p:txBody>
          <a:bodyPr/>
          <a:lstStyle/>
          <a:p>
            <a:fld id="{7C416985-43E9-4865-8004-3A1BBCD070D2}" type="slidenum">
              <a:rPr lang="en-US" altLang="en-US"/>
              <a:pPr/>
              <a:t>13</a:t>
            </a:fld>
            <a:endParaRPr lang="en-US" altLang="en-US"/>
          </a:p>
        </p:txBody>
      </p:sp>
      <p:sp>
        <p:nvSpPr>
          <p:cNvPr id="13315" name="Rectangle 2"/>
          <p:cNvSpPr>
            <a:spLocks noGrp="1" noChangeArrowheads="1"/>
          </p:cNvSpPr>
          <p:nvPr>
            <p:ph type="title"/>
          </p:nvPr>
        </p:nvSpPr>
        <p:spPr>
          <a:xfrm>
            <a:off x="457200" y="274638"/>
            <a:ext cx="8229600" cy="5530850"/>
          </a:xfrm>
        </p:spPr>
        <p:txBody>
          <a:bodyPr/>
          <a:lstStyle/>
          <a:p>
            <a:pPr eaLnBrk="1" hangingPunct="1"/>
            <a:r>
              <a:rPr lang="bg-BG" altLang="en-US" b="1" dirty="0" smtClean="0">
                <a:solidFill>
                  <a:srgbClr val="C00000"/>
                </a:solidFill>
              </a:rPr>
              <a:t>Стандартизирани коефициенти за обща смъртност</a:t>
            </a:r>
            <a:endParaRPr lang="en-US" altLang="en-US" b="1" dirty="0" smtClean="0">
              <a:solidFill>
                <a:srgbClr val="C00000"/>
              </a:solidFill>
            </a:endParaRPr>
          </a:p>
        </p:txBody>
      </p:sp>
      <p:sp>
        <p:nvSpPr>
          <p:cNvPr id="2" name="Date Placeholder 1"/>
          <p:cNvSpPr>
            <a:spLocks noGrp="1"/>
          </p:cNvSpPr>
          <p:nvPr>
            <p:ph type="dt" sz="half" idx="10"/>
          </p:nvPr>
        </p:nvSpPr>
        <p:spPr/>
        <p:txBody>
          <a:bodyPr/>
          <a:lstStyle/>
          <a:p>
            <a:pPr>
              <a:defRPr/>
            </a:pPr>
            <a:fld id="{D9198C3C-EC56-42BD-9BE5-5835E4F0F537}"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2"/>
          </p:nvPr>
        </p:nvSpPr>
        <p:spPr>
          <a:noFill/>
          <a:ln>
            <a:miter lim="800000"/>
            <a:headEnd/>
            <a:tailEnd/>
          </a:ln>
        </p:spPr>
        <p:txBody>
          <a:bodyPr/>
          <a:lstStyle/>
          <a:p>
            <a:fld id="{5AE82A72-683C-4747-A6F0-D4BA5C2D1900}" type="slidenum">
              <a:rPr lang="en-US" altLang="en-US"/>
              <a:pPr/>
              <a:t>14</a:t>
            </a:fld>
            <a:endParaRPr lang="en-US" altLang="en-US"/>
          </a:p>
        </p:txBody>
      </p:sp>
      <p:sp>
        <p:nvSpPr>
          <p:cNvPr id="14339" name="Rectangle 2"/>
          <p:cNvSpPr>
            <a:spLocks noGrp="1" noChangeArrowheads="1"/>
          </p:cNvSpPr>
          <p:nvPr>
            <p:ph type="title"/>
          </p:nvPr>
        </p:nvSpPr>
        <p:spPr>
          <a:xfrm>
            <a:off x="457200" y="274638"/>
            <a:ext cx="8229600" cy="5530850"/>
          </a:xfrm>
        </p:spPr>
        <p:txBody>
          <a:bodyPr/>
          <a:lstStyle/>
          <a:p>
            <a:pPr eaLnBrk="1" hangingPunct="1"/>
            <a:r>
              <a:rPr lang="bg-BG" altLang="en-US" b="1" dirty="0" smtClean="0">
                <a:solidFill>
                  <a:srgbClr val="C00000"/>
                </a:solidFill>
              </a:rPr>
              <a:t>Специфични интензивни коефициенти:</a:t>
            </a:r>
            <a:br>
              <a:rPr lang="bg-BG" altLang="en-US" b="1" dirty="0" smtClean="0">
                <a:solidFill>
                  <a:srgbClr val="C00000"/>
                </a:solidFill>
              </a:rPr>
            </a:br>
            <a:r>
              <a:rPr lang="bg-BG" altLang="en-US" sz="5400" b="1" dirty="0" smtClean="0">
                <a:solidFill>
                  <a:srgbClr val="000000"/>
                </a:solidFill>
              </a:rPr>
              <a:t>- </a:t>
            </a:r>
            <a:r>
              <a:rPr lang="bg-BG" altLang="en-US" b="1" dirty="0" smtClean="0">
                <a:solidFill>
                  <a:srgbClr val="000000"/>
                </a:solidFill>
              </a:rPr>
              <a:t>по пол </a:t>
            </a:r>
            <a:br>
              <a:rPr lang="bg-BG" altLang="en-US" b="1" dirty="0" smtClean="0">
                <a:solidFill>
                  <a:srgbClr val="000000"/>
                </a:solidFill>
              </a:rPr>
            </a:br>
            <a:r>
              <a:rPr lang="bg-BG" altLang="en-US" b="1" dirty="0" smtClean="0">
                <a:solidFill>
                  <a:srgbClr val="000000"/>
                </a:solidFill>
              </a:rPr>
              <a:t>- по местоживеене</a:t>
            </a:r>
            <a:br>
              <a:rPr lang="bg-BG" altLang="en-US" b="1" dirty="0" smtClean="0">
                <a:solidFill>
                  <a:srgbClr val="000000"/>
                </a:solidFill>
              </a:rPr>
            </a:br>
            <a:r>
              <a:rPr lang="bg-BG" altLang="en-US" b="1" dirty="0" smtClean="0">
                <a:solidFill>
                  <a:srgbClr val="000000"/>
                </a:solidFill>
              </a:rPr>
              <a:t>- по възраст</a:t>
            </a:r>
            <a:br>
              <a:rPr lang="bg-BG" altLang="en-US" b="1" dirty="0" smtClean="0">
                <a:solidFill>
                  <a:srgbClr val="000000"/>
                </a:solidFill>
              </a:rPr>
            </a:br>
            <a:r>
              <a:rPr lang="bg-BG" altLang="en-US" b="1" dirty="0" smtClean="0">
                <a:solidFill>
                  <a:srgbClr val="000000"/>
                </a:solidFill>
              </a:rPr>
              <a:t>- по причини</a:t>
            </a:r>
            <a:endParaRPr lang="en-US" altLang="en-US" b="1" dirty="0" smtClean="0">
              <a:solidFill>
                <a:srgbClr val="000000"/>
              </a:solidFill>
            </a:endParaRPr>
          </a:p>
        </p:txBody>
      </p:sp>
      <p:sp>
        <p:nvSpPr>
          <p:cNvPr id="2" name="Date Placeholder 1"/>
          <p:cNvSpPr>
            <a:spLocks noGrp="1"/>
          </p:cNvSpPr>
          <p:nvPr>
            <p:ph type="dt" sz="half" idx="10"/>
          </p:nvPr>
        </p:nvSpPr>
        <p:spPr/>
        <p:txBody>
          <a:bodyPr/>
          <a:lstStyle/>
          <a:p>
            <a:pPr>
              <a:defRPr/>
            </a:pPr>
            <a:fld id="{000BDE89-AABD-4BC3-8A4A-60310A5BABF3}"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0825" y="274638"/>
            <a:ext cx="8569325" cy="5891212"/>
          </a:xfrm>
        </p:spPr>
        <p:txBody>
          <a:bodyPr/>
          <a:lstStyle/>
          <a:p>
            <a:pPr eaLnBrk="1" hangingPunct="1"/>
            <a:r>
              <a:rPr lang="bg-BG" altLang="en-US" sz="3600" b="1" dirty="0" smtClean="0">
                <a:solidFill>
                  <a:srgbClr val="C00000"/>
                </a:solidFill>
              </a:rPr>
              <a:t>Специфични интензивни коефициенти за смъртност по възраст (</a:t>
            </a:r>
            <a:r>
              <a:rPr lang="bg-BG" altLang="en-US" sz="3600" b="1" dirty="0" err="1" smtClean="0">
                <a:solidFill>
                  <a:srgbClr val="C00000"/>
                </a:solidFill>
              </a:rPr>
              <a:t>повъзрастова</a:t>
            </a:r>
            <a:r>
              <a:rPr lang="bg-BG" altLang="en-US" sz="3600" b="1" dirty="0" smtClean="0">
                <a:solidFill>
                  <a:srgbClr val="C00000"/>
                </a:solidFill>
              </a:rPr>
              <a:t> смъртност)</a:t>
            </a:r>
            <a:br>
              <a:rPr lang="bg-BG" altLang="en-US" sz="3600" b="1" dirty="0" smtClean="0">
                <a:solidFill>
                  <a:srgbClr val="C00000"/>
                </a:solidFill>
              </a:rPr>
            </a:br>
            <a:r>
              <a:rPr lang="bg-BG" altLang="en-US" sz="3600" b="1" dirty="0" smtClean="0">
                <a:solidFill>
                  <a:srgbClr val="FF0000"/>
                </a:solidFill>
              </a:rPr>
              <a:t/>
            </a:r>
            <a:br>
              <a:rPr lang="bg-BG" altLang="en-US" sz="3600" b="1" dirty="0" smtClean="0">
                <a:solidFill>
                  <a:srgbClr val="FF0000"/>
                </a:solidFill>
              </a:rPr>
            </a:br>
            <a:r>
              <a:rPr lang="bg-BG" altLang="en-US" sz="2400" b="1" dirty="0" smtClean="0">
                <a:solidFill>
                  <a:srgbClr val="000000"/>
                </a:solidFill>
              </a:rPr>
              <a:t>брой умрели лица в дадена възраст</a:t>
            </a:r>
            <a:r>
              <a:rPr lang="bg-BG" altLang="en-US" sz="2400" dirty="0" smtClean="0">
                <a:solidFill>
                  <a:srgbClr val="000000"/>
                </a:solidFill>
              </a:rPr>
              <a:t/>
            </a:r>
            <a:br>
              <a:rPr lang="bg-BG" altLang="en-US" sz="2400" dirty="0" smtClean="0">
                <a:solidFill>
                  <a:srgbClr val="000000"/>
                </a:solidFill>
              </a:rPr>
            </a:br>
            <a:r>
              <a:rPr lang="bg-BG" altLang="en-US" sz="2400" b="1" dirty="0" err="1" smtClean="0"/>
              <a:t>ПС</a:t>
            </a:r>
            <a:r>
              <a:rPr lang="bg-BG" altLang="en-US" sz="2400" b="1" dirty="0" smtClean="0"/>
              <a:t> = </a:t>
            </a:r>
            <a:r>
              <a:rPr lang="bg-BG" altLang="en-US" sz="2400" dirty="0" smtClean="0"/>
              <a:t>---------------------------------------------</a:t>
            </a:r>
            <a:r>
              <a:rPr lang="en-US" altLang="en-US" sz="2400" dirty="0" smtClean="0"/>
              <a:t>-----</a:t>
            </a:r>
            <a:r>
              <a:rPr lang="bg-BG" altLang="en-US" sz="2400" dirty="0" smtClean="0"/>
              <a:t>--------------- х </a:t>
            </a:r>
            <a:r>
              <a:rPr lang="en-US" altLang="en-US" sz="2400" b="1" dirty="0" smtClean="0"/>
              <a:t>10</a:t>
            </a:r>
            <a:r>
              <a:rPr lang="en-US" altLang="en-US" sz="2400" b="1" baseline="30000" dirty="0" smtClean="0"/>
              <a:t>n</a:t>
            </a:r>
            <a:r>
              <a:rPr lang="en-US" altLang="en-US" sz="2400" dirty="0" smtClean="0"/>
              <a:t/>
            </a:r>
            <a:br>
              <a:rPr lang="en-US" altLang="en-US" sz="2400" dirty="0" smtClean="0"/>
            </a:br>
            <a:r>
              <a:rPr lang="bg-BG" altLang="en-US" sz="2400" b="1" dirty="0" err="1" smtClean="0"/>
              <a:t>средногод</a:t>
            </a:r>
            <a:r>
              <a:rPr lang="bg-BG" altLang="en-US" sz="2400" b="1" dirty="0" smtClean="0"/>
              <a:t>. брой лица на същата възраст</a:t>
            </a:r>
            <a:r>
              <a:rPr lang="en-US" altLang="en-US" sz="2400" b="1" dirty="0" smtClean="0"/>
              <a:t/>
            </a:r>
            <a:br>
              <a:rPr lang="en-US" altLang="en-US" sz="2400" b="1" dirty="0" smtClean="0"/>
            </a:br>
            <a:r>
              <a:rPr lang="en-US" altLang="en-US" sz="2400" b="1" dirty="0" smtClean="0"/>
              <a:t/>
            </a:r>
            <a:br>
              <a:rPr lang="en-US" altLang="en-US" sz="2400" b="1" dirty="0" smtClean="0"/>
            </a:br>
            <a:r>
              <a:rPr lang="bg-BG" altLang="en-US" sz="2400" b="1" dirty="0" smtClean="0">
                <a:solidFill>
                  <a:srgbClr val="C00000"/>
                </a:solidFill>
              </a:rPr>
              <a:t>Пример:</a:t>
            </a:r>
            <a:r>
              <a:rPr lang="bg-BG" altLang="en-US" sz="2400" b="1" dirty="0" smtClean="0"/>
              <a:t/>
            </a:r>
            <a:br>
              <a:rPr lang="bg-BG" altLang="en-US" sz="2400" b="1" dirty="0" smtClean="0"/>
            </a:br>
            <a:r>
              <a:rPr lang="en-US" altLang="en-US" sz="2400" b="1" dirty="0" smtClean="0"/>
              <a:t/>
            </a:r>
            <a:br>
              <a:rPr lang="en-US" altLang="en-US" sz="2400" b="1" dirty="0" smtClean="0"/>
            </a:br>
            <a:r>
              <a:rPr lang="bg-BG" altLang="en-US" sz="2400" b="1" dirty="0" smtClean="0"/>
              <a:t>	</a:t>
            </a:r>
            <a:r>
              <a:rPr lang="bg-BG" altLang="en-US" sz="2400" b="1" dirty="0" smtClean="0">
                <a:solidFill>
                  <a:srgbClr val="000000"/>
                </a:solidFill>
              </a:rPr>
              <a:t>брой умрели на възраст 50-59 г.</a:t>
            </a:r>
            <a:r>
              <a:rPr lang="bg-BG" altLang="en-US" sz="2400" dirty="0" smtClean="0">
                <a:solidFill>
                  <a:srgbClr val="000000"/>
                </a:solidFill>
              </a:rPr>
              <a:t/>
            </a:r>
            <a:br>
              <a:rPr lang="bg-BG" altLang="en-US" sz="2400" dirty="0" smtClean="0">
                <a:solidFill>
                  <a:srgbClr val="000000"/>
                </a:solidFill>
              </a:rPr>
            </a:br>
            <a:r>
              <a:rPr lang="bg-BG" altLang="en-US" sz="2400" b="1" dirty="0" smtClean="0"/>
              <a:t>См 50-59 г. = </a:t>
            </a:r>
            <a:r>
              <a:rPr lang="bg-BG" altLang="en-US" sz="2400" dirty="0" smtClean="0"/>
              <a:t>-----------------------------------------</a:t>
            </a:r>
            <a:r>
              <a:rPr lang="en-US" altLang="en-US" sz="2400" dirty="0" smtClean="0"/>
              <a:t>-----</a:t>
            </a:r>
            <a:r>
              <a:rPr lang="bg-BG" altLang="en-US" sz="2400" dirty="0" smtClean="0"/>
              <a:t>--------- х </a:t>
            </a:r>
            <a:r>
              <a:rPr lang="en-US" altLang="en-US" sz="2400" b="1" dirty="0" smtClean="0"/>
              <a:t>10</a:t>
            </a:r>
            <a:r>
              <a:rPr lang="en-US" altLang="en-US" sz="2400" b="1" baseline="30000" dirty="0" smtClean="0"/>
              <a:t>n</a:t>
            </a:r>
            <a:r>
              <a:rPr lang="en-US" altLang="en-US" sz="2400" dirty="0" smtClean="0"/>
              <a:t/>
            </a:r>
            <a:br>
              <a:rPr lang="en-US" altLang="en-US" sz="2400" dirty="0" smtClean="0"/>
            </a:br>
            <a:r>
              <a:rPr lang="bg-BG" altLang="en-US" sz="2400" dirty="0" smtClean="0"/>
              <a:t>	</a:t>
            </a:r>
            <a:r>
              <a:rPr lang="bg-BG" altLang="en-US" sz="2400" b="1" dirty="0" err="1" smtClean="0"/>
              <a:t>средногод</a:t>
            </a:r>
            <a:r>
              <a:rPr lang="bg-BG" altLang="en-US" sz="2400" b="1" dirty="0" smtClean="0"/>
              <a:t>. брой лица на 50-59 г.</a:t>
            </a:r>
            <a:r>
              <a:rPr lang="en-US" altLang="en-US" sz="2400" b="1" dirty="0" smtClean="0"/>
              <a:t/>
            </a:r>
            <a:br>
              <a:rPr lang="en-US" altLang="en-US" sz="2400" b="1" dirty="0" smtClean="0"/>
            </a:br>
            <a:endParaRPr lang="en-US" altLang="en-US" sz="2400" b="1" dirty="0" smtClean="0"/>
          </a:p>
        </p:txBody>
      </p:sp>
      <p:sp>
        <p:nvSpPr>
          <p:cNvPr id="15363" name="Slide Number Placeholder 2"/>
          <p:cNvSpPr>
            <a:spLocks noGrp="1"/>
          </p:cNvSpPr>
          <p:nvPr>
            <p:ph type="sldNum" sz="quarter" idx="12"/>
          </p:nvPr>
        </p:nvSpPr>
        <p:spPr>
          <a:noFill/>
          <a:ln>
            <a:miter lim="800000"/>
            <a:headEnd/>
            <a:tailEnd/>
          </a:ln>
        </p:spPr>
        <p:txBody>
          <a:bodyPr/>
          <a:lstStyle/>
          <a:p>
            <a:fld id="{13DFB271-3A19-4B30-9313-80474F134B61}" type="slidenum">
              <a:rPr lang="en-US" altLang="en-US"/>
              <a:pPr/>
              <a:t>15</a:t>
            </a:fld>
            <a:endParaRPr lang="en-US" altLang="en-US"/>
          </a:p>
        </p:txBody>
      </p:sp>
      <p:sp>
        <p:nvSpPr>
          <p:cNvPr id="2" name="Date Placeholder 1"/>
          <p:cNvSpPr>
            <a:spLocks noGrp="1"/>
          </p:cNvSpPr>
          <p:nvPr>
            <p:ph type="dt" sz="half" idx="10"/>
          </p:nvPr>
        </p:nvSpPr>
        <p:spPr/>
        <p:txBody>
          <a:bodyPr/>
          <a:lstStyle/>
          <a:p>
            <a:pPr>
              <a:defRPr/>
            </a:pPr>
            <a:fld id="{4821A051-E495-475F-B6BA-246658E883AF}"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23850" y="274638"/>
            <a:ext cx="8496300" cy="5891212"/>
          </a:xfrm>
        </p:spPr>
        <p:txBody>
          <a:bodyPr/>
          <a:lstStyle/>
          <a:p>
            <a:pPr eaLnBrk="1" hangingPunct="1"/>
            <a:r>
              <a:rPr lang="bg-BG" altLang="en-US" sz="3600" b="1" dirty="0" smtClean="0">
                <a:solidFill>
                  <a:srgbClr val="C00000"/>
                </a:solidFill>
              </a:rPr>
              <a:t>Специфични интензивни коефициенти за смъртност по причини </a:t>
            </a:r>
            <a:br>
              <a:rPr lang="bg-BG" altLang="en-US" sz="3600" b="1" dirty="0" smtClean="0">
                <a:solidFill>
                  <a:srgbClr val="C00000"/>
                </a:solidFill>
              </a:rPr>
            </a:br>
            <a:r>
              <a:rPr lang="bg-BG" altLang="en-US" sz="3600" b="1" dirty="0" smtClean="0">
                <a:solidFill>
                  <a:srgbClr val="FF0000"/>
                </a:solidFill>
              </a:rPr>
              <a:t/>
            </a:r>
            <a:br>
              <a:rPr lang="bg-BG" altLang="en-US" sz="3600" b="1" dirty="0" smtClean="0">
                <a:solidFill>
                  <a:srgbClr val="FF0000"/>
                </a:solidFill>
              </a:rPr>
            </a:br>
            <a:r>
              <a:rPr lang="bg-BG" altLang="en-US" sz="2400" b="1" dirty="0" smtClean="0">
                <a:solidFill>
                  <a:srgbClr val="000000"/>
                </a:solidFill>
              </a:rPr>
              <a:t>брой умрели лица от дадена причина</a:t>
            </a:r>
            <a:r>
              <a:rPr lang="bg-BG" altLang="en-US" sz="2400" dirty="0" smtClean="0">
                <a:solidFill>
                  <a:srgbClr val="000000"/>
                </a:solidFill>
              </a:rPr>
              <a:t/>
            </a:r>
            <a:br>
              <a:rPr lang="bg-BG" altLang="en-US" sz="2400" dirty="0" smtClean="0">
                <a:solidFill>
                  <a:srgbClr val="000000"/>
                </a:solidFill>
              </a:rPr>
            </a:br>
            <a:r>
              <a:rPr lang="bg-BG" altLang="en-US" sz="2400" b="1" dirty="0" err="1" smtClean="0"/>
              <a:t>ПС</a:t>
            </a:r>
            <a:r>
              <a:rPr lang="bg-BG" altLang="en-US" sz="2400" b="1" dirty="0" smtClean="0"/>
              <a:t> = </a:t>
            </a:r>
            <a:r>
              <a:rPr lang="bg-BG" altLang="en-US" sz="2400" dirty="0" smtClean="0"/>
              <a:t>---------------------------------------------</a:t>
            </a:r>
            <a:r>
              <a:rPr lang="en-US" altLang="en-US" sz="2400" dirty="0" smtClean="0"/>
              <a:t>-----</a:t>
            </a:r>
            <a:r>
              <a:rPr lang="bg-BG" altLang="en-US" sz="2400" dirty="0" smtClean="0"/>
              <a:t>--------------- х </a:t>
            </a:r>
            <a:r>
              <a:rPr lang="en-US" altLang="en-US" sz="2400" b="1" dirty="0" smtClean="0"/>
              <a:t>10</a:t>
            </a:r>
            <a:r>
              <a:rPr lang="en-US" altLang="en-US" sz="2400" b="1" baseline="30000" dirty="0" smtClean="0"/>
              <a:t>n</a:t>
            </a:r>
            <a:r>
              <a:rPr lang="en-US" altLang="en-US" sz="2400" dirty="0" smtClean="0"/>
              <a:t/>
            </a:r>
            <a:br>
              <a:rPr lang="en-US" altLang="en-US" sz="2400" dirty="0" smtClean="0"/>
            </a:br>
            <a:r>
              <a:rPr lang="bg-BG" altLang="en-US" sz="2400" b="1" dirty="0" err="1" smtClean="0"/>
              <a:t>средногод</a:t>
            </a:r>
            <a:r>
              <a:rPr lang="bg-BG" altLang="en-US" sz="2400" b="1" dirty="0" smtClean="0"/>
              <a:t>. брой население</a:t>
            </a:r>
            <a:endParaRPr lang="en-US" altLang="en-US" sz="2400" b="1" dirty="0" smtClean="0"/>
          </a:p>
        </p:txBody>
      </p:sp>
      <p:sp>
        <p:nvSpPr>
          <p:cNvPr id="16387" name="Slide Number Placeholder 2"/>
          <p:cNvSpPr>
            <a:spLocks noGrp="1"/>
          </p:cNvSpPr>
          <p:nvPr>
            <p:ph type="sldNum" sz="quarter" idx="12"/>
          </p:nvPr>
        </p:nvSpPr>
        <p:spPr>
          <a:noFill/>
          <a:ln>
            <a:miter lim="800000"/>
            <a:headEnd/>
            <a:tailEnd/>
          </a:ln>
        </p:spPr>
        <p:txBody>
          <a:bodyPr/>
          <a:lstStyle/>
          <a:p>
            <a:fld id="{9B8F6508-7392-446D-8084-CF07A77CFDF0}" type="slidenum">
              <a:rPr lang="en-US" altLang="en-US"/>
              <a:pPr/>
              <a:t>16</a:t>
            </a:fld>
            <a:endParaRPr lang="en-US" altLang="en-US"/>
          </a:p>
        </p:txBody>
      </p:sp>
      <p:sp>
        <p:nvSpPr>
          <p:cNvPr id="2" name="Date Placeholder 1"/>
          <p:cNvSpPr>
            <a:spLocks noGrp="1"/>
          </p:cNvSpPr>
          <p:nvPr>
            <p:ph type="dt" sz="half" idx="10"/>
          </p:nvPr>
        </p:nvSpPr>
        <p:spPr/>
        <p:txBody>
          <a:bodyPr/>
          <a:lstStyle/>
          <a:p>
            <a:pPr>
              <a:defRPr/>
            </a:pPr>
            <a:fld id="{1DE0A02B-2376-49E1-AED4-7FA8A0B684AD}"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bg-BG" altLang="en-US" sz="2800" b="1" dirty="0" smtClean="0">
                <a:solidFill>
                  <a:srgbClr val="C00000"/>
                </a:solidFill>
              </a:rPr>
              <a:t>Разлика между специфични интензивни показатели и пропорции</a:t>
            </a:r>
            <a:endParaRPr lang="en-US" altLang="en-US" sz="2800" b="1" dirty="0" smtClean="0">
              <a:solidFill>
                <a:srgbClr val="C00000"/>
              </a:solidFill>
            </a:endParaRPr>
          </a:p>
        </p:txBody>
      </p:sp>
      <p:sp>
        <p:nvSpPr>
          <p:cNvPr id="18435" name="Content Placeholder 2"/>
          <p:cNvSpPr>
            <a:spLocks noGrp="1"/>
          </p:cNvSpPr>
          <p:nvPr>
            <p:ph sz="half" idx="1"/>
          </p:nvPr>
        </p:nvSpPr>
        <p:spPr>
          <a:solidFill>
            <a:srgbClr val="CCFFCC"/>
          </a:solidFill>
          <a:ln>
            <a:solidFill>
              <a:schemeClr val="tx1"/>
            </a:solidFill>
          </a:ln>
        </p:spPr>
        <p:txBody>
          <a:bodyPr/>
          <a:lstStyle/>
          <a:p>
            <a:pPr marL="0" indent="0" eaLnBrk="1" hangingPunct="1">
              <a:buFontTx/>
              <a:buNone/>
            </a:pPr>
            <a:endParaRPr lang="bg-BG" altLang="en-US" b="1" smtClean="0">
              <a:solidFill>
                <a:srgbClr val="3333FF"/>
              </a:solidFill>
            </a:endParaRPr>
          </a:p>
          <a:p>
            <a:pPr marL="0" indent="0" eaLnBrk="1" hangingPunct="1">
              <a:buFontTx/>
              <a:buNone/>
            </a:pPr>
            <a:r>
              <a:rPr lang="bg-BG" altLang="en-US" b="1" smtClean="0">
                <a:solidFill>
                  <a:srgbClr val="3333FF"/>
                </a:solidFill>
              </a:rPr>
              <a:t>Спец. интенз. п-л за смъртност от инсулт</a:t>
            </a:r>
          </a:p>
          <a:p>
            <a:pPr marL="0" indent="0" eaLnBrk="1" hangingPunct="1">
              <a:buFontTx/>
              <a:buNone/>
            </a:pPr>
            <a:r>
              <a:rPr lang="bg-BG" altLang="en-US" sz="2400" smtClean="0"/>
              <a:t>	</a:t>
            </a:r>
          </a:p>
          <a:p>
            <a:pPr marL="0" indent="0" eaLnBrk="1" hangingPunct="1">
              <a:buFontTx/>
              <a:buNone/>
            </a:pPr>
            <a:r>
              <a:rPr lang="bg-BG" altLang="en-US" sz="2400" smtClean="0"/>
              <a:t>	</a:t>
            </a:r>
            <a:r>
              <a:rPr lang="bg-BG" altLang="en-US" sz="2000" smtClean="0"/>
              <a:t>Умрели от инсулт</a:t>
            </a:r>
          </a:p>
          <a:p>
            <a:pPr marL="0" indent="0" eaLnBrk="1" hangingPunct="1">
              <a:buFontTx/>
              <a:buNone/>
            </a:pPr>
            <a:r>
              <a:rPr lang="bg-BG" altLang="en-US" sz="2000" b="1" smtClean="0">
                <a:solidFill>
                  <a:srgbClr val="3333FF"/>
                </a:solidFill>
              </a:rPr>
              <a:t>СИП</a:t>
            </a:r>
            <a:r>
              <a:rPr lang="bg-BG" altLang="en-US" sz="2000" smtClean="0"/>
              <a:t> = ---------------------------- х</a:t>
            </a:r>
            <a:r>
              <a:rPr lang="en-US" altLang="en-US" sz="2000" b="1" smtClean="0"/>
              <a:t> 10</a:t>
            </a:r>
            <a:r>
              <a:rPr lang="en-US" altLang="en-US" sz="2000" b="1" baseline="30000" smtClean="0"/>
              <a:t>n</a:t>
            </a:r>
            <a:endParaRPr lang="bg-BG" altLang="en-US" sz="2000" b="1" baseline="30000" smtClean="0"/>
          </a:p>
          <a:p>
            <a:pPr marL="0" indent="0" eaLnBrk="1" hangingPunct="1">
              <a:buFontTx/>
              <a:buNone/>
            </a:pPr>
            <a:r>
              <a:rPr lang="bg-BG" altLang="en-US" sz="2000" b="1" baseline="30000" smtClean="0"/>
              <a:t> </a:t>
            </a:r>
            <a:r>
              <a:rPr lang="bg-BG" altLang="en-US" sz="2000" b="1" smtClean="0"/>
              <a:t>        </a:t>
            </a:r>
            <a:r>
              <a:rPr lang="bg-BG" altLang="en-US" sz="2000" smtClean="0"/>
              <a:t>Средногод. население</a:t>
            </a:r>
            <a:endParaRPr lang="en-US" altLang="en-US" sz="2000" smtClean="0"/>
          </a:p>
        </p:txBody>
      </p:sp>
      <p:sp>
        <p:nvSpPr>
          <p:cNvPr id="64516" name="Content Placeholder 3"/>
          <p:cNvSpPr>
            <a:spLocks noGrp="1"/>
          </p:cNvSpPr>
          <p:nvPr>
            <p:ph sz="half" idx="2"/>
          </p:nvPr>
        </p:nvSpPr>
        <p:spPr>
          <a:xfrm>
            <a:off x="4648200" y="1600200"/>
            <a:ext cx="4316413" cy="4525963"/>
          </a:xfrm>
          <a:solidFill>
            <a:schemeClr val="accent5">
              <a:lumMod val="90000"/>
            </a:schemeClr>
          </a:solidFill>
          <a:ln>
            <a:solidFill>
              <a:schemeClr val="tx1"/>
            </a:solidFill>
          </a:ln>
        </p:spPr>
        <p:txBody>
          <a:bodyPr/>
          <a:lstStyle/>
          <a:p>
            <a:pPr marL="0" indent="0" eaLnBrk="1" hangingPunct="1">
              <a:buFontTx/>
              <a:buNone/>
            </a:pPr>
            <a:endParaRPr lang="bg-BG" altLang="en-US" b="1" smtClean="0">
              <a:solidFill>
                <a:srgbClr val="3333FF"/>
              </a:solidFill>
            </a:endParaRPr>
          </a:p>
          <a:p>
            <a:pPr marL="0" indent="0" eaLnBrk="1" hangingPunct="1">
              <a:buFontTx/>
              <a:buNone/>
            </a:pPr>
            <a:r>
              <a:rPr lang="bg-BG" altLang="en-US" b="1" smtClean="0">
                <a:solidFill>
                  <a:srgbClr val="3333FF"/>
                </a:solidFill>
              </a:rPr>
              <a:t>Относителен. дял на умрелите от инсулт</a:t>
            </a:r>
          </a:p>
          <a:p>
            <a:pPr marL="0" indent="0" eaLnBrk="1" hangingPunct="1">
              <a:buFontTx/>
              <a:buNone/>
            </a:pPr>
            <a:endParaRPr lang="bg-BG" altLang="en-US" b="1" smtClean="0">
              <a:solidFill>
                <a:srgbClr val="3333FF"/>
              </a:solidFill>
            </a:endParaRPr>
          </a:p>
          <a:p>
            <a:pPr marL="0" indent="0" eaLnBrk="1" hangingPunct="1">
              <a:buFontTx/>
              <a:buNone/>
            </a:pPr>
            <a:r>
              <a:rPr lang="bg-BG" altLang="en-US" sz="2000" smtClean="0"/>
              <a:t>	    Умрели от инсулт</a:t>
            </a:r>
          </a:p>
          <a:p>
            <a:pPr marL="0" indent="0" eaLnBrk="1" hangingPunct="1">
              <a:buFontTx/>
              <a:buNone/>
            </a:pPr>
            <a:r>
              <a:rPr lang="bg-BG" altLang="en-US" sz="2000" b="1" smtClean="0">
                <a:solidFill>
                  <a:srgbClr val="3333FF"/>
                </a:solidFill>
              </a:rPr>
              <a:t>Отн.дял</a:t>
            </a:r>
            <a:r>
              <a:rPr lang="bg-BG" altLang="en-US" sz="2000" smtClean="0"/>
              <a:t> = ------------------------- х</a:t>
            </a:r>
            <a:r>
              <a:rPr lang="en-US" altLang="en-US" sz="2000" b="1" smtClean="0"/>
              <a:t> </a:t>
            </a:r>
            <a:r>
              <a:rPr lang="bg-BG" altLang="en-US" sz="2000" b="1" smtClean="0"/>
              <a:t>100</a:t>
            </a:r>
            <a:endParaRPr lang="bg-BG" altLang="en-US" sz="2000" b="1" baseline="30000" smtClean="0"/>
          </a:p>
          <a:p>
            <a:pPr marL="0" indent="0" eaLnBrk="1" hangingPunct="1">
              <a:buFontTx/>
              <a:buNone/>
            </a:pPr>
            <a:r>
              <a:rPr lang="bg-BG" altLang="en-US" sz="2000" b="1" baseline="30000" smtClean="0"/>
              <a:t> </a:t>
            </a:r>
            <a:r>
              <a:rPr lang="bg-BG" altLang="en-US" sz="2000" b="1" smtClean="0"/>
              <a:t>        	     </a:t>
            </a:r>
            <a:r>
              <a:rPr lang="bg-BG" altLang="en-US" sz="2000" smtClean="0"/>
              <a:t>Общ брой умрели</a:t>
            </a:r>
            <a:endParaRPr lang="en-US" altLang="en-US" sz="2000" smtClean="0"/>
          </a:p>
          <a:p>
            <a:pPr marL="0" indent="0" eaLnBrk="1" hangingPunct="1">
              <a:buFontTx/>
              <a:buNone/>
            </a:pPr>
            <a:endParaRPr lang="en-US" altLang="en-US" b="1" smtClean="0">
              <a:solidFill>
                <a:srgbClr val="3333FF"/>
              </a:solidFill>
            </a:endParaRPr>
          </a:p>
        </p:txBody>
      </p:sp>
      <p:sp>
        <p:nvSpPr>
          <p:cNvPr id="18437" name="Slide Number Placeholder 4"/>
          <p:cNvSpPr>
            <a:spLocks noGrp="1"/>
          </p:cNvSpPr>
          <p:nvPr>
            <p:ph type="sldNum" sz="quarter" idx="12"/>
          </p:nvPr>
        </p:nvSpPr>
        <p:spPr>
          <a:noFill/>
          <a:ln>
            <a:miter lim="800000"/>
            <a:headEnd/>
            <a:tailEnd/>
          </a:ln>
        </p:spPr>
        <p:txBody>
          <a:bodyPr/>
          <a:lstStyle/>
          <a:p>
            <a:fld id="{6E62980B-D0BC-464E-9729-8DD3DD4EA30F}" type="slidenum">
              <a:rPr lang="en-US" altLang="en-US"/>
              <a:pPr/>
              <a:t>17</a:t>
            </a:fld>
            <a:endParaRPr lang="en-US" altLang="en-US"/>
          </a:p>
        </p:txBody>
      </p:sp>
      <p:sp>
        <p:nvSpPr>
          <p:cNvPr id="2" name="Date Placeholder 1"/>
          <p:cNvSpPr>
            <a:spLocks noGrp="1"/>
          </p:cNvSpPr>
          <p:nvPr>
            <p:ph type="dt" sz="half" idx="10"/>
          </p:nvPr>
        </p:nvSpPr>
        <p:spPr/>
        <p:txBody>
          <a:bodyPr/>
          <a:lstStyle/>
          <a:p>
            <a:pPr>
              <a:defRPr/>
            </a:pPr>
            <a:fld id="{37544F95-C6B7-41BE-BFB8-FD7C2E951F94}"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5818187"/>
          </a:xfrm>
        </p:spPr>
        <p:txBody>
          <a:bodyPr/>
          <a:lstStyle/>
          <a:p>
            <a:pPr eaLnBrk="1" hangingPunct="1"/>
            <a:r>
              <a:rPr lang="bg-BG" altLang="en-US" sz="4000" b="1" dirty="0" smtClean="0">
                <a:solidFill>
                  <a:srgbClr val="C00000"/>
                </a:solidFill>
              </a:rPr>
              <a:t>Смъртност до 5-годишна възраст</a:t>
            </a:r>
            <a:r>
              <a:rPr lang="en-US" altLang="en-US" sz="4000" b="1" dirty="0" smtClean="0">
                <a:solidFill>
                  <a:srgbClr val="C00000"/>
                </a:solidFill>
              </a:rPr>
              <a:t> (U5MR)</a:t>
            </a:r>
            <a:r>
              <a:rPr lang="bg-BG" altLang="en-US" sz="4000" b="1" dirty="0" smtClean="0">
                <a:solidFill>
                  <a:srgbClr val="C00000"/>
                </a:solidFill>
              </a:rPr>
              <a:t/>
            </a:r>
            <a:br>
              <a:rPr lang="bg-BG" altLang="en-US" sz="4000" b="1" dirty="0" smtClean="0">
                <a:solidFill>
                  <a:srgbClr val="C00000"/>
                </a:solidFill>
              </a:rPr>
            </a:br>
            <a:r>
              <a:rPr lang="bg-BG" altLang="en-US" sz="4000" b="1" dirty="0" smtClean="0">
                <a:solidFill>
                  <a:srgbClr val="FF0000"/>
                </a:solidFill>
              </a:rPr>
              <a:t/>
            </a:r>
            <a:br>
              <a:rPr lang="bg-BG" altLang="en-US" sz="4000" b="1" dirty="0" smtClean="0">
                <a:solidFill>
                  <a:srgbClr val="FF0000"/>
                </a:solidFill>
              </a:rPr>
            </a:br>
            <a:r>
              <a:rPr lang="bg-BG" altLang="en-US" sz="2800" b="1" dirty="0" smtClean="0">
                <a:solidFill>
                  <a:schemeClr val="tx1"/>
                </a:solidFill>
              </a:rPr>
              <a:t>умрели деца под 5-г. възраст</a:t>
            </a:r>
            <a:r>
              <a:rPr lang="bg-BG" altLang="en-US" sz="4000" b="1" dirty="0" smtClean="0">
                <a:solidFill>
                  <a:schemeClr val="tx1"/>
                </a:solidFill>
              </a:rPr>
              <a:t/>
            </a:r>
            <a:br>
              <a:rPr lang="bg-BG" altLang="en-US" sz="4000" b="1" dirty="0" smtClean="0">
                <a:solidFill>
                  <a:schemeClr val="tx1"/>
                </a:solidFill>
              </a:rPr>
            </a:br>
            <a:r>
              <a:rPr lang="en-US" altLang="en-US" sz="2800" b="1" dirty="0" smtClean="0">
                <a:solidFill>
                  <a:schemeClr val="tx1"/>
                </a:solidFill>
              </a:rPr>
              <a:t>U5MR = -------------------------------------------- </a:t>
            </a:r>
            <a:r>
              <a:rPr lang="bg-BG" altLang="en-US" sz="2800" b="1" dirty="0" smtClean="0">
                <a:solidFill>
                  <a:schemeClr val="tx1"/>
                </a:solidFill>
              </a:rPr>
              <a:t>х</a:t>
            </a:r>
            <a:r>
              <a:rPr lang="en-US" altLang="en-US" sz="2800" b="1" dirty="0" smtClean="0">
                <a:solidFill>
                  <a:schemeClr val="tx1"/>
                </a:solidFill>
              </a:rPr>
              <a:t> 1000</a:t>
            </a:r>
            <a:r>
              <a:rPr lang="bg-BG" altLang="en-US" sz="2800" b="1" dirty="0" smtClean="0">
                <a:solidFill>
                  <a:schemeClr val="tx1"/>
                </a:solidFill>
              </a:rPr>
              <a:t/>
            </a:r>
            <a:br>
              <a:rPr lang="bg-BG" altLang="en-US" sz="2800" b="1" dirty="0" smtClean="0">
                <a:solidFill>
                  <a:schemeClr val="tx1"/>
                </a:solidFill>
              </a:rPr>
            </a:br>
            <a:r>
              <a:rPr lang="bg-BG" altLang="en-US" sz="2800" b="1" dirty="0" smtClean="0">
                <a:solidFill>
                  <a:schemeClr val="tx1"/>
                </a:solidFill>
              </a:rPr>
              <a:t>брой </a:t>
            </a:r>
            <a:r>
              <a:rPr lang="bg-BG" altLang="en-US" sz="2800" b="1" dirty="0" err="1" smtClean="0">
                <a:solidFill>
                  <a:schemeClr val="tx1"/>
                </a:solidFill>
              </a:rPr>
              <a:t>живородени</a:t>
            </a:r>
            <a:endParaRPr lang="en-US" altLang="en-US" sz="2800" b="1" dirty="0" smtClean="0">
              <a:solidFill>
                <a:schemeClr val="tx1"/>
              </a:solidFill>
            </a:endParaRPr>
          </a:p>
        </p:txBody>
      </p:sp>
      <p:sp>
        <p:nvSpPr>
          <p:cNvPr id="19459" name="Slide Number Placeholder 2"/>
          <p:cNvSpPr>
            <a:spLocks noGrp="1"/>
          </p:cNvSpPr>
          <p:nvPr>
            <p:ph type="sldNum" sz="quarter" idx="12"/>
          </p:nvPr>
        </p:nvSpPr>
        <p:spPr>
          <a:noFill/>
          <a:ln>
            <a:miter lim="800000"/>
            <a:headEnd/>
            <a:tailEnd/>
          </a:ln>
        </p:spPr>
        <p:txBody>
          <a:bodyPr/>
          <a:lstStyle/>
          <a:p>
            <a:fld id="{0C251EC0-3841-430A-B422-A4274849F510}" type="slidenum">
              <a:rPr lang="en-US" altLang="en-US"/>
              <a:pPr/>
              <a:t>18</a:t>
            </a:fld>
            <a:endParaRPr lang="en-US" altLang="en-US"/>
          </a:p>
        </p:txBody>
      </p:sp>
      <p:sp>
        <p:nvSpPr>
          <p:cNvPr id="2" name="Date Placeholder 1"/>
          <p:cNvSpPr>
            <a:spLocks noGrp="1"/>
          </p:cNvSpPr>
          <p:nvPr>
            <p:ph type="dt" sz="half" idx="10"/>
          </p:nvPr>
        </p:nvSpPr>
        <p:spPr/>
        <p:txBody>
          <a:bodyPr/>
          <a:lstStyle/>
          <a:p>
            <a:pPr>
              <a:defRPr/>
            </a:pPr>
            <a:fld id="{2A67AD4B-3497-42F3-B0CE-04A00A918A2E}"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8229600" cy="5675312"/>
          </a:xfrm>
        </p:spPr>
        <p:txBody>
          <a:bodyPr/>
          <a:lstStyle/>
          <a:p>
            <a:pPr eaLnBrk="1" hangingPunct="1">
              <a:lnSpc>
                <a:spcPct val="120000"/>
              </a:lnSpc>
            </a:pPr>
            <a:r>
              <a:rPr lang="bg-BG" altLang="en-US" sz="3600" b="1" dirty="0" smtClean="0">
                <a:solidFill>
                  <a:srgbClr val="C00000"/>
                </a:solidFill>
              </a:rPr>
              <a:t>Скала за оценка на смъртността под 5-годишна възраст</a:t>
            </a:r>
            <a:r>
              <a:rPr lang="bg-BG" altLang="en-US" sz="3600" b="1" dirty="0" smtClean="0">
                <a:solidFill>
                  <a:srgbClr val="FF0000"/>
                </a:solidFill>
              </a:rPr>
              <a:t/>
            </a:r>
            <a:br>
              <a:rPr lang="bg-BG" altLang="en-US" sz="3600" b="1" dirty="0" smtClean="0">
                <a:solidFill>
                  <a:srgbClr val="FF0000"/>
                </a:solidFill>
              </a:rPr>
            </a:br>
            <a:r>
              <a:rPr lang="bg-BG" altLang="en-US" sz="3600" b="1" dirty="0" smtClean="0">
                <a:solidFill>
                  <a:srgbClr val="FF0000"/>
                </a:solidFill>
              </a:rPr>
              <a:t/>
            </a:r>
            <a:br>
              <a:rPr lang="bg-BG" altLang="en-US" sz="3600" b="1" dirty="0" smtClean="0">
                <a:solidFill>
                  <a:srgbClr val="FF0000"/>
                </a:solidFill>
              </a:rPr>
            </a:br>
            <a:r>
              <a:rPr lang="bg-BG" altLang="en-US" sz="3600" b="1" dirty="0" smtClean="0">
                <a:solidFill>
                  <a:schemeClr val="tx1"/>
                </a:solidFill>
              </a:rPr>
              <a:t>много</a:t>
            </a:r>
            <a:r>
              <a:rPr lang="bg-BG" altLang="en-US" sz="3600" b="1" dirty="0" smtClean="0">
                <a:solidFill>
                  <a:srgbClr val="FF0000"/>
                </a:solidFill>
              </a:rPr>
              <a:t> </a:t>
            </a:r>
            <a:r>
              <a:rPr lang="bg-BG" altLang="en-US" sz="3600" b="1" dirty="0" smtClean="0">
                <a:solidFill>
                  <a:schemeClr val="tx1"/>
                </a:solidFill>
              </a:rPr>
              <a:t>ниска – под 10</a:t>
            </a:r>
            <a:r>
              <a:rPr lang="bg-BG" altLang="en-US" sz="3600" b="1" i="1" dirty="0" smtClean="0">
                <a:solidFill>
                  <a:schemeClr val="tx1"/>
                </a:solidFill>
              </a:rPr>
              <a:t>‰ </a:t>
            </a:r>
            <a:r>
              <a:rPr lang="bg-BG" altLang="en-US" sz="3600" b="1" dirty="0" smtClean="0">
                <a:solidFill>
                  <a:schemeClr val="tx1"/>
                </a:solidFill>
              </a:rPr>
              <a:t/>
            </a:r>
            <a:br>
              <a:rPr lang="bg-BG" altLang="en-US" sz="3600" b="1" dirty="0" smtClean="0">
                <a:solidFill>
                  <a:schemeClr val="tx1"/>
                </a:solidFill>
              </a:rPr>
            </a:br>
            <a:r>
              <a:rPr lang="bg-BG" altLang="en-US" sz="3600" b="1" dirty="0" smtClean="0">
                <a:solidFill>
                  <a:schemeClr val="tx1"/>
                </a:solidFill>
              </a:rPr>
              <a:t>ниска – 10</a:t>
            </a:r>
            <a:r>
              <a:rPr lang="en-US" altLang="en-US" sz="3600" b="1" dirty="0" smtClean="0">
                <a:solidFill>
                  <a:schemeClr val="tx1"/>
                </a:solidFill>
              </a:rPr>
              <a:t>-</a:t>
            </a:r>
            <a:r>
              <a:rPr lang="bg-BG" altLang="en-US" sz="3600" b="1" dirty="0" smtClean="0">
                <a:solidFill>
                  <a:schemeClr val="tx1"/>
                </a:solidFill>
              </a:rPr>
              <a:t>2</a:t>
            </a:r>
            <a:r>
              <a:rPr lang="en-US" altLang="en-US" sz="3600" b="1" dirty="0" smtClean="0">
                <a:solidFill>
                  <a:schemeClr val="tx1"/>
                </a:solidFill>
              </a:rPr>
              <a:t>0</a:t>
            </a:r>
            <a:r>
              <a:rPr lang="bg-BG" altLang="en-US" sz="3600" b="1" i="1" dirty="0" smtClean="0"/>
              <a:t>‰</a:t>
            </a:r>
            <a:r>
              <a:rPr lang="bg-BG" altLang="en-US" sz="3600" b="1" dirty="0" smtClean="0">
                <a:solidFill>
                  <a:schemeClr val="tx1"/>
                </a:solidFill>
              </a:rPr>
              <a:t/>
            </a:r>
            <a:br>
              <a:rPr lang="bg-BG" altLang="en-US" sz="3600" b="1" dirty="0" smtClean="0">
                <a:solidFill>
                  <a:schemeClr val="tx1"/>
                </a:solidFill>
              </a:rPr>
            </a:br>
            <a:r>
              <a:rPr lang="bg-BG" altLang="en-US" sz="3600" b="1" dirty="0" smtClean="0">
                <a:solidFill>
                  <a:schemeClr val="tx1"/>
                </a:solidFill>
              </a:rPr>
              <a:t>средна – 20</a:t>
            </a:r>
            <a:r>
              <a:rPr lang="en-US" altLang="en-US" sz="3600" b="1" dirty="0" smtClean="0">
                <a:solidFill>
                  <a:schemeClr val="tx1"/>
                </a:solidFill>
              </a:rPr>
              <a:t>-</a:t>
            </a:r>
            <a:r>
              <a:rPr lang="bg-BG" altLang="en-US" sz="3600" b="1" dirty="0" smtClean="0">
                <a:solidFill>
                  <a:schemeClr val="tx1"/>
                </a:solidFill>
              </a:rPr>
              <a:t>50</a:t>
            </a:r>
            <a:r>
              <a:rPr lang="bg-BG" altLang="en-US" sz="3600" b="1" i="1" dirty="0" smtClean="0"/>
              <a:t>‰</a:t>
            </a:r>
            <a:r>
              <a:rPr lang="bg-BG" altLang="en-US" sz="3600" b="1" dirty="0" smtClean="0">
                <a:solidFill>
                  <a:schemeClr val="tx1"/>
                </a:solidFill>
              </a:rPr>
              <a:t/>
            </a:r>
            <a:br>
              <a:rPr lang="bg-BG" altLang="en-US" sz="3600" b="1" dirty="0" smtClean="0">
                <a:solidFill>
                  <a:schemeClr val="tx1"/>
                </a:solidFill>
              </a:rPr>
            </a:br>
            <a:r>
              <a:rPr lang="bg-BG" altLang="en-US" sz="3600" b="1" dirty="0" smtClean="0">
                <a:solidFill>
                  <a:schemeClr val="tx1"/>
                </a:solidFill>
              </a:rPr>
              <a:t>висока – 50-100</a:t>
            </a:r>
            <a:r>
              <a:rPr lang="bg-BG" altLang="en-US" sz="3600" b="1" i="1" dirty="0" smtClean="0"/>
              <a:t>‰</a:t>
            </a:r>
            <a:br>
              <a:rPr lang="bg-BG" altLang="en-US" sz="3600" b="1" i="1" dirty="0" smtClean="0"/>
            </a:br>
            <a:r>
              <a:rPr lang="bg-BG" altLang="en-US" sz="3600" b="1" dirty="0" smtClean="0"/>
              <a:t>много висока – над</a:t>
            </a:r>
            <a:r>
              <a:rPr lang="bg-BG" altLang="en-US" sz="3600" b="1" dirty="0">
                <a:solidFill>
                  <a:schemeClr val="tx1"/>
                </a:solidFill>
              </a:rPr>
              <a:t> </a:t>
            </a:r>
            <a:r>
              <a:rPr lang="bg-BG" altLang="en-US" sz="3600" b="1" dirty="0" smtClean="0">
                <a:solidFill>
                  <a:schemeClr val="tx1"/>
                </a:solidFill>
              </a:rPr>
              <a:t>100</a:t>
            </a:r>
            <a:r>
              <a:rPr lang="bg-BG" altLang="en-US" sz="3600" b="1" dirty="0" smtClean="0"/>
              <a:t>‰ </a:t>
            </a:r>
            <a:r>
              <a:rPr lang="bg-BG" altLang="en-US" sz="3600" b="1" dirty="0" smtClean="0">
                <a:solidFill>
                  <a:schemeClr val="tx1"/>
                </a:solidFill>
              </a:rPr>
              <a:t> </a:t>
            </a:r>
            <a:endParaRPr lang="en-US" altLang="en-US" sz="3600" b="1" dirty="0" smtClean="0">
              <a:solidFill>
                <a:schemeClr val="tx1"/>
              </a:solidFill>
            </a:endParaRPr>
          </a:p>
        </p:txBody>
      </p:sp>
      <p:sp>
        <p:nvSpPr>
          <p:cNvPr id="20483" name="Slide Number Placeholder 2"/>
          <p:cNvSpPr>
            <a:spLocks noGrp="1"/>
          </p:cNvSpPr>
          <p:nvPr>
            <p:ph type="sldNum" sz="quarter" idx="12"/>
          </p:nvPr>
        </p:nvSpPr>
        <p:spPr>
          <a:noFill/>
          <a:ln>
            <a:miter lim="800000"/>
            <a:headEnd/>
            <a:tailEnd/>
          </a:ln>
        </p:spPr>
        <p:txBody>
          <a:bodyPr/>
          <a:lstStyle/>
          <a:p>
            <a:fld id="{4BC43AC4-B33A-426E-8412-CDA76DEB28E2}" type="slidenum">
              <a:rPr lang="en-US" altLang="en-US"/>
              <a:pPr/>
              <a:t>19</a:t>
            </a:fld>
            <a:endParaRPr lang="en-US" altLang="en-US"/>
          </a:p>
        </p:txBody>
      </p:sp>
      <p:sp>
        <p:nvSpPr>
          <p:cNvPr id="2" name="Date Placeholder 1"/>
          <p:cNvSpPr>
            <a:spLocks noGrp="1"/>
          </p:cNvSpPr>
          <p:nvPr>
            <p:ph type="dt" sz="half" idx="10"/>
          </p:nvPr>
        </p:nvSpPr>
        <p:spPr/>
        <p:txBody>
          <a:bodyPr/>
          <a:lstStyle/>
          <a:p>
            <a:pPr>
              <a:defRPr/>
            </a:pPr>
            <a:fld id="{54769FB6-080D-4B05-81FD-1E658437501E}"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2"/>
          </p:nvPr>
        </p:nvSpPr>
        <p:spPr>
          <a:noFill/>
          <a:ln>
            <a:miter lim="800000"/>
            <a:headEnd/>
            <a:tailEnd/>
          </a:ln>
        </p:spPr>
        <p:txBody>
          <a:bodyPr/>
          <a:lstStyle/>
          <a:p>
            <a:fld id="{D682A3C5-E31E-44A7-B7FA-B10186E931E5}" type="slidenum">
              <a:rPr lang="en-US" altLang="en-US"/>
              <a:pPr/>
              <a:t>2</a:t>
            </a:fld>
            <a:endParaRPr lang="en-US" altLang="en-US"/>
          </a:p>
        </p:txBody>
      </p:sp>
      <p:sp>
        <p:nvSpPr>
          <p:cNvPr id="3075" name="Rectangle 4"/>
          <p:cNvSpPr>
            <a:spLocks noGrp="1" noChangeArrowheads="1"/>
          </p:cNvSpPr>
          <p:nvPr>
            <p:ph type="title"/>
          </p:nvPr>
        </p:nvSpPr>
        <p:spPr>
          <a:xfrm>
            <a:off x="457200" y="274638"/>
            <a:ext cx="8229600" cy="6034087"/>
          </a:xfrm>
        </p:spPr>
        <p:txBody>
          <a:bodyPr/>
          <a:lstStyle/>
          <a:p>
            <a:pPr eaLnBrk="1" hangingPunct="1"/>
            <a:r>
              <a:rPr lang="bg-BG" altLang="en-US" b="1" dirty="0" smtClean="0">
                <a:solidFill>
                  <a:srgbClr val="C00000"/>
                </a:solidFill>
              </a:rPr>
              <a:t>Част първа</a:t>
            </a:r>
            <a:br>
              <a:rPr lang="bg-BG" altLang="en-US" b="1" dirty="0" smtClean="0">
                <a:solidFill>
                  <a:srgbClr val="C00000"/>
                </a:solidFill>
              </a:rPr>
            </a:br>
            <a:r>
              <a:rPr lang="bg-BG" altLang="en-US" b="1" dirty="0" smtClean="0">
                <a:solidFill>
                  <a:srgbClr val="C00000"/>
                </a:solidFill>
              </a:rPr>
              <a:t/>
            </a:r>
            <a:br>
              <a:rPr lang="bg-BG" altLang="en-US" b="1" dirty="0" smtClean="0">
                <a:solidFill>
                  <a:srgbClr val="C00000"/>
                </a:solidFill>
              </a:rPr>
            </a:br>
            <a:r>
              <a:rPr lang="bg-BG" altLang="en-US" b="1" dirty="0" smtClean="0">
                <a:solidFill>
                  <a:srgbClr val="C00000"/>
                </a:solidFill>
              </a:rPr>
              <a:t>Смъртността като индикатор за глобалния здравен статус</a:t>
            </a:r>
            <a:endParaRPr lang="en-US" altLang="en-US" dirty="0" smtClean="0">
              <a:solidFill>
                <a:srgbClr val="C00000"/>
              </a:solidFill>
            </a:endParaRPr>
          </a:p>
        </p:txBody>
      </p:sp>
      <p:sp>
        <p:nvSpPr>
          <p:cNvPr id="2" name="Date Placeholder 1"/>
          <p:cNvSpPr>
            <a:spLocks noGrp="1"/>
          </p:cNvSpPr>
          <p:nvPr>
            <p:ph type="dt" sz="half" idx="10"/>
          </p:nvPr>
        </p:nvSpPr>
        <p:spPr/>
        <p:txBody>
          <a:bodyPr/>
          <a:lstStyle/>
          <a:p>
            <a:pPr>
              <a:defRPr/>
            </a:pPr>
            <a:fld id="{E8FC3D77-21FC-4CA8-B965-7D1F3065FE1E}"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a:ln>
            <a:miter lim="800000"/>
            <a:headEnd/>
            <a:tailEnd/>
          </a:ln>
        </p:spPr>
        <p:txBody>
          <a:bodyPr/>
          <a:lstStyle/>
          <a:p>
            <a:fld id="{9C79D0FB-AAA0-42A2-A33B-4426B6442B14}" type="slidenum">
              <a:rPr lang="en-US" altLang="en-US"/>
              <a:pPr/>
              <a:t>20</a:t>
            </a:fld>
            <a:endParaRPr lang="en-US" altLang="en-US"/>
          </a:p>
        </p:txBody>
      </p:sp>
      <p:sp>
        <p:nvSpPr>
          <p:cNvPr id="21507" name="Rectangle 2"/>
          <p:cNvSpPr>
            <a:spLocks noGrp="1" noChangeArrowheads="1"/>
          </p:cNvSpPr>
          <p:nvPr>
            <p:ph type="title"/>
          </p:nvPr>
        </p:nvSpPr>
        <p:spPr>
          <a:xfrm>
            <a:off x="179388" y="274638"/>
            <a:ext cx="8785225" cy="5530850"/>
          </a:xfrm>
        </p:spPr>
        <p:txBody>
          <a:bodyPr/>
          <a:lstStyle/>
          <a:p>
            <a:pPr eaLnBrk="1" hangingPunct="1"/>
            <a:r>
              <a:rPr lang="bg-BG" altLang="en-US" b="1" dirty="0" smtClean="0">
                <a:solidFill>
                  <a:srgbClr val="C00000"/>
                </a:solidFill>
              </a:rPr>
              <a:t>Майчина смъртност</a:t>
            </a:r>
            <a:br>
              <a:rPr lang="bg-BG" altLang="en-US" b="1" dirty="0" smtClean="0">
                <a:solidFill>
                  <a:srgbClr val="C00000"/>
                </a:solidFill>
              </a:rPr>
            </a:br>
            <a:r>
              <a:rPr lang="bg-BG" altLang="en-US" b="1" dirty="0" smtClean="0">
                <a:solidFill>
                  <a:srgbClr val="C00000"/>
                </a:solidFill>
              </a:rPr>
              <a:t/>
            </a:r>
            <a:br>
              <a:rPr lang="bg-BG" altLang="en-US" b="1" dirty="0" smtClean="0">
                <a:solidFill>
                  <a:srgbClr val="C00000"/>
                </a:solidFill>
              </a:rPr>
            </a:br>
            <a:r>
              <a:rPr lang="bg-BG" altLang="en-US" sz="2800" b="1" dirty="0" smtClean="0">
                <a:solidFill>
                  <a:schemeClr val="tx1"/>
                </a:solidFill>
              </a:rPr>
              <a:t>брой умрели жени през бременността, </a:t>
            </a:r>
            <a:br>
              <a:rPr lang="bg-BG" altLang="en-US" sz="2800" b="1" dirty="0" smtClean="0">
                <a:solidFill>
                  <a:schemeClr val="tx1"/>
                </a:solidFill>
              </a:rPr>
            </a:br>
            <a:r>
              <a:rPr lang="bg-BG" altLang="en-US" sz="2800" b="1" dirty="0" smtClean="0">
                <a:solidFill>
                  <a:schemeClr val="tx1"/>
                </a:solidFill>
              </a:rPr>
              <a:t>раждането и до 42-я ден </a:t>
            </a:r>
            <a:br>
              <a:rPr lang="bg-BG" altLang="en-US" sz="2800" b="1" dirty="0" smtClean="0">
                <a:solidFill>
                  <a:schemeClr val="tx1"/>
                </a:solidFill>
              </a:rPr>
            </a:br>
            <a:r>
              <a:rPr lang="bg-BG" altLang="en-US" sz="2800" b="1" dirty="0" smtClean="0">
                <a:solidFill>
                  <a:schemeClr val="tx1"/>
                </a:solidFill>
              </a:rPr>
              <a:t>след раждането</a:t>
            </a:r>
            <a:br>
              <a:rPr lang="bg-BG" altLang="en-US" sz="2800" b="1" dirty="0" smtClean="0">
                <a:solidFill>
                  <a:schemeClr val="tx1"/>
                </a:solidFill>
              </a:rPr>
            </a:br>
            <a:r>
              <a:rPr lang="bg-BG" altLang="en-US" sz="2800" b="1" dirty="0" smtClean="0">
                <a:solidFill>
                  <a:schemeClr val="tx1"/>
                </a:solidFill>
              </a:rPr>
              <a:t>МС = ------------------------------------------------- х 100000</a:t>
            </a:r>
            <a:br>
              <a:rPr lang="bg-BG" altLang="en-US" sz="2800" b="1" dirty="0" smtClean="0">
                <a:solidFill>
                  <a:schemeClr val="tx1"/>
                </a:solidFill>
              </a:rPr>
            </a:br>
            <a:r>
              <a:rPr lang="bg-BG" altLang="en-US" sz="2800" b="1" dirty="0" smtClean="0">
                <a:solidFill>
                  <a:schemeClr val="tx1"/>
                </a:solidFill>
              </a:rPr>
              <a:t>брой </a:t>
            </a:r>
            <a:r>
              <a:rPr lang="bg-BG" altLang="en-US" sz="2800" b="1" dirty="0" err="1" smtClean="0">
                <a:solidFill>
                  <a:schemeClr val="tx1"/>
                </a:solidFill>
              </a:rPr>
              <a:t>живородени</a:t>
            </a:r>
            <a:endParaRPr lang="en-US" altLang="en-US" sz="2800" b="1" dirty="0" smtClean="0">
              <a:solidFill>
                <a:schemeClr val="tx1"/>
              </a:solidFill>
            </a:endParaRPr>
          </a:p>
        </p:txBody>
      </p:sp>
      <p:sp>
        <p:nvSpPr>
          <p:cNvPr id="2" name="Date Placeholder 1"/>
          <p:cNvSpPr>
            <a:spLocks noGrp="1"/>
          </p:cNvSpPr>
          <p:nvPr>
            <p:ph type="dt" sz="half" idx="10"/>
          </p:nvPr>
        </p:nvSpPr>
        <p:spPr/>
        <p:txBody>
          <a:bodyPr/>
          <a:lstStyle/>
          <a:p>
            <a:pPr>
              <a:defRPr/>
            </a:pPr>
            <a:fld id="{17100948-959E-4939-8859-8EC2B858118D}"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2"/>
          </p:nvPr>
        </p:nvSpPr>
        <p:spPr>
          <a:noFill/>
          <a:ln>
            <a:miter lim="800000"/>
            <a:headEnd/>
            <a:tailEnd/>
          </a:ln>
        </p:spPr>
        <p:txBody>
          <a:bodyPr/>
          <a:lstStyle/>
          <a:p>
            <a:fld id="{EAD76671-6115-4B0C-8279-9942A6CE5023}" type="slidenum">
              <a:rPr lang="en-US" altLang="en-US"/>
              <a:pPr/>
              <a:t>21</a:t>
            </a:fld>
            <a:endParaRPr lang="en-US" altLang="en-US"/>
          </a:p>
        </p:txBody>
      </p:sp>
      <p:sp>
        <p:nvSpPr>
          <p:cNvPr id="22531" name="Rectangle 2"/>
          <p:cNvSpPr>
            <a:spLocks noGrp="1" noChangeArrowheads="1"/>
          </p:cNvSpPr>
          <p:nvPr>
            <p:ph type="title"/>
          </p:nvPr>
        </p:nvSpPr>
        <p:spPr>
          <a:xfrm>
            <a:off x="457200" y="274638"/>
            <a:ext cx="8229600" cy="6034087"/>
          </a:xfrm>
        </p:spPr>
        <p:txBody>
          <a:bodyPr/>
          <a:lstStyle/>
          <a:p>
            <a:pPr algn="l" eaLnBrk="1" hangingPunct="1"/>
            <a:r>
              <a:rPr lang="bg-BG" altLang="en-US" dirty="0" smtClean="0"/>
              <a:t>По оценъчни данни на СЗО </a:t>
            </a:r>
            <a:r>
              <a:rPr lang="bg-BG" altLang="en-US" dirty="0" smtClean="0">
                <a:solidFill>
                  <a:schemeClr val="tx1"/>
                </a:solidFill>
              </a:rPr>
              <a:t>през 201</a:t>
            </a:r>
            <a:r>
              <a:rPr lang="en-US" altLang="en-US" dirty="0" smtClean="0">
                <a:solidFill>
                  <a:schemeClr val="tx1"/>
                </a:solidFill>
              </a:rPr>
              <a:t>2</a:t>
            </a:r>
            <a:r>
              <a:rPr lang="bg-BG" altLang="en-US" dirty="0" smtClean="0">
                <a:solidFill>
                  <a:schemeClr val="tx1"/>
                </a:solidFill>
              </a:rPr>
              <a:t> </a:t>
            </a:r>
            <a:r>
              <a:rPr lang="bg-BG" altLang="en-US" dirty="0" smtClean="0"/>
              <a:t>г. броят на </a:t>
            </a:r>
            <a:r>
              <a:rPr lang="bg-BG" altLang="en-US" dirty="0" err="1" smtClean="0"/>
              <a:t>умиранията</a:t>
            </a:r>
            <a:r>
              <a:rPr lang="bg-BG" altLang="en-US" dirty="0" smtClean="0"/>
              <a:t> в света е </a:t>
            </a:r>
            <a:r>
              <a:rPr lang="bg-BG" altLang="en-US" dirty="0" smtClean="0">
                <a:solidFill>
                  <a:srgbClr val="C00000"/>
                </a:solidFill>
              </a:rPr>
              <a:t>5</a:t>
            </a:r>
            <a:r>
              <a:rPr lang="en-US" altLang="en-US" dirty="0" smtClean="0">
                <a:solidFill>
                  <a:srgbClr val="C00000"/>
                </a:solidFill>
              </a:rPr>
              <a:t>6</a:t>
            </a:r>
            <a:r>
              <a:rPr lang="bg-BG" altLang="en-US" dirty="0" smtClean="0">
                <a:solidFill>
                  <a:srgbClr val="C00000"/>
                </a:solidFill>
              </a:rPr>
              <a:t> милиона: </a:t>
            </a:r>
            <a:r>
              <a:rPr lang="bg-BG" altLang="en-US" dirty="0" smtClean="0"/>
              <a:t/>
            </a:r>
            <a:br>
              <a:rPr lang="bg-BG" altLang="en-US" dirty="0" smtClean="0"/>
            </a:br>
            <a:r>
              <a:rPr lang="bg-BG" altLang="en-US" dirty="0"/>
              <a:t>-</a:t>
            </a:r>
            <a:r>
              <a:rPr lang="bg-BG" altLang="en-US" dirty="0" smtClean="0"/>
              <a:t>15,3% - деца под 15 години; </a:t>
            </a:r>
            <a:br>
              <a:rPr lang="bg-BG" altLang="en-US" dirty="0" smtClean="0"/>
            </a:br>
            <a:r>
              <a:rPr lang="bg-BG" altLang="en-US" dirty="0" smtClean="0"/>
              <a:t>- 41,2% - лица на 15-69 г.; </a:t>
            </a:r>
            <a:br>
              <a:rPr lang="bg-BG" altLang="en-US" dirty="0" smtClean="0"/>
            </a:br>
            <a:r>
              <a:rPr lang="bg-BG" altLang="en-US" dirty="0" smtClean="0"/>
              <a:t>- 43,5% - лица над 70 г.</a:t>
            </a:r>
            <a:endParaRPr lang="en-US" altLang="en-US" dirty="0" smtClean="0"/>
          </a:p>
        </p:txBody>
      </p:sp>
      <p:sp>
        <p:nvSpPr>
          <p:cNvPr id="2" name="Date Placeholder 1"/>
          <p:cNvSpPr>
            <a:spLocks noGrp="1"/>
          </p:cNvSpPr>
          <p:nvPr>
            <p:ph type="dt" sz="half" idx="10"/>
          </p:nvPr>
        </p:nvSpPr>
        <p:spPr/>
        <p:txBody>
          <a:bodyPr/>
          <a:lstStyle/>
          <a:p>
            <a:pPr>
              <a:defRPr/>
            </a:pPr>
            <a:fld id="{A6EE47C9-EC7F-43ED-B742-09EE65D276CD}"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a:noFill/>
          <a:ln>
            <a:miter lim="800000"/>
            <a:headEnd/>
            <a:tailEnd/>
          </a:ln>
        </p:spPr>
        <p:txBody>
          <a:bodyPr/>
          <a:lstStyle/>
          <a:p>
            <a:fld id="{EE6A288B-6498-4DFA-9AA3-DAC2857AEEF4}" type="slidenum">
              <a:rPr lang="en-US" altLang="en-US"/>
              <a:pPr/>
              <a:t>22</a:t>
            </a:fld>
            <a:endParaRPr lang="en-US" altLang="en-US"/>
          </a:p>
        </p:txBody>
      </p:sp>
      <p:sp>
        <p:nvSpPr>
          <p:cNvPr id="24579" name="Rectangle 2"/>
          <p:cNvSpPr>
            <a:spLocks noGrp="1" noChangeArrowheads="1"/>
          </p:cNvSpPr>
          <p:nvPr>
            <p:ph type="title"/>
          </p:nvPr>
        </p:nvSpPr>
        <p:spPr>
          <a:xfrm>
            <a:off x="457200" y="274638"/>
            <a:ext cx="8229600" cy="6034087"/>
          </a:xfrm>
        </p:spPr>
        <p:txBody>
          <a:bodyPr/>
          <a:lstStyle/>
          <a:p>
            <a:pPr eaLnBrk="1" hangingPunct="1"/>
            <a:r>
              <a:rPr lang="bg-BG" altLang="en-US" b="1" dirty="0" smtClean="0">
                <a:solidFill>
                  <a:srgbClr val="C00000"/>
                </a:solidFill>
              </a:rPr>
              <a:t>2.</a:t>
            </a:r>
            <a:r>
              <a:rPr lang="bg-BG" altLang="en-US" b="1" dirty="0" err="1" smtClean="0">
                <a:solidFill>
                  <a:srgbClr val="C00000"/>
                </a:solidFill>
              </a:rPr>
              <a:t>2</a:t>
            </a:r>
            <a:r>
              <a:rPr lang="bg-BG" altLang="en-US" b="1" dirty="0" smtClean="0">
                <a:solidFill>
                  <a:srgbClr val="C00000"/>
                </a:solidFill>
              </a:rPr>
              <a:t>. Характеристика на общата смъртност по причини</a:t>
            </a:r>
            <a:r>
              <a:rPr lang="bg-BG" altLang="en-US" dirty="0" smtClean="0">
                <a:solidFill>
                  <a:srgbClr val="C00000"/>
                </a:solidFill>
              </a:rPr>
              <a:t> </a:t>
            </a:r>
            <a:endParaRPr lang="en-US" altLang="en-US" dirty="0" smtClean="0">
              <a:solidFill>
                <a:srgbClr val="C00000"/>
              </a:solidFill>
            </a:endParaRPr>
          </a:p>
        </p:txBody>
      </p:sp>
      <p:sp>
        <p:nvSpPr>
          <p:cNvPr id="2" name="Date Placeholder 1"/>
          <p:cNvSpPr>
            <a:spLocks noGrp="1"/>
          </p:cNvSpPr>
          <p:nvPr>
            <p:ph type="dt" sz="half" idx="10"/>
          </p:nvPr>
        </p:nvSpPr>
        <p:spPr/>
        <p:txBody>
          <a:bodyPr/>
          <a:lstStyle/>
          <a:p>
            <a:pPr>
              <a:defRPr/>
            </a:pPr>
            <a:fld id="{4E48086E-432B-410F-9491-8EFF93D6DB9C}"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1"/>
          <p:cNvSpPr txBox="1">
            <a:spLocks noGrp="1"/>
          </p:cNvSpPr>
          <p:nvPr/>
        </p:nvSpPr>
        <p:spPr bwMode="auto">
          <a:xfrm>
            <a:off x="6553200" y="6245225"/>
            <a:ext cx="2133600" cy="476250"/>
          </a:xfrm>
          <a:prstGeom prst="rect">
            <a:avLst/>
          </a:prstGeom>
          <a:noFill/>
          <a:ln w="9525">
            <a:noFill/>
            <a:miter lim="800000"/>
            <a:headEnd/>
            <a:tailEnd/>
          </a:ln>
          <a:effectLst/>
        </p:spPr>
        <p:txBody>
          <a:bodyPr/>
          <a:lstStyle/>
          <a:p>
            <a:pPr algn="r"/>
            <a:fld id="{36E0E7B0-72EF-4D18-BF8E-77480F2AEC3F}" type="slidenum">
              <a:rPr lang="en-US" altLang="en-US" sz="1400"/>
              <a:pPr algn="r"/>
              <a:t>23</a:t>
            </a:fld>
            <a:endParaRPr lang="en-US" altLang="en-US" sz="1400"/>
          </a:p>
        </p:txBody>
      </p:sp>
      <p:pic>
        <p:nvPicPr>
          <p:cNvPr id="26627" name="Picture 2"/>
          <p:cNvPicPr>
            <a:picLocks noChangeAspect="1" noChangeArrowheads="1"/>
          </p:cNvPicPr>
          <p:nvPr/>
        </p:nvPicPr>
        <p:blipFill>
          <a:blip r:embed="rId2"/>
          <a:srcRect/>
          <a:stretch>
            <a:fillRect/>
          </a:stretch>
        </p:blipFill>
        <p:spPr bwMode="auto">
          <a:xfrm>
            <a:off x="1331913" y="38100"/>
            <a:ext cx="6624637" cy="6637338"/>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FFFBBD01-6CB0-42A0-9A1A-3869DED3A2E4}" type="datetime1">
              <a:rPr lang="bg-BG" altLang="en-US" smtClean="0"/>
              <a:t>27.9.2017 г.</a:t>
            </a:fld>
            <a:endParaRPr lang="bg-BG" altLang="en-US"/>
          </a:p>
        </p:txBody>
      </p:sp>
      <p:sp>
        <p:nvSpPr>
          <p:cNvPr id="3" name="Slide Number Placeholder 2"/>
          <p:cNvSpPr>
            <a:spLocks noGrp="1"/>
          </p:cNvSpPr>
          <p:nvPr>
            <p:ph type="sldNum" sz="quarter" idx="12"/>
          </p:nvPr>
        </p:nvSpPr>
        <p:spPr/>
        <p:txBody>
          <a:bodyPr/>
          <a:lstStyle/>
          <a:p>
            <a:pPr>
              <a:defRPr/>
            </a:pPr>
            <a:fld id="{5B22EEF3-49EA-4CA7-8F2A-6BF17FA19AD3}" type="slidenum">
              <a:rPr lang="en-US" altLang="en-US" smtClean="0"/>
              <a:pPr>
                <a:defRPr/>
              </a:pPr>
              <a:t>23</a:t>
            </a:fld>
            <a:endParaRPr lang="en-US" altLang="en-US"/>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5746650"/>
          </a:xfrm>
        </p:spPr>
        <p:txBody>
          <a:bodyPr/>
          <a:lstStyle/>
          <a:p>
            <a:pPr algn="l">
              <a:lnSpc>
                <a:spcPct val="114000"/>
              </a:lnSpc>
            </a:pPr>
            <a:r>
              <a:rPr lang="bg-BG" sz="2800" b="1" dirty="0" smtClean="0">
                <a:solidFill>
                  <a:srgbClr val="C00000"/>
                </a:solidFill>
              </a:rPr>
              <a:t>Подреждането на 10-те водещи причини за </a:t>
            </a:r>
            <a:r>
              <a:rPr lang="bg-BG" sz="2800" b="1" dirty="0" err="1" smtClean="0">
                <a:solidFill>
                  <a:srgbClr val="C00000"/>
                </a:solidFill>
              </a:rPr>
              <a:t>умирания</a:t>
            </a:r>
            <a:r>
              <a:rPr lang="bg-BG" sz="2800" b="1" dirty="0" smtClean="0">
                <a:solidFill>
                  <a:srgbClr val="C00000"/>
                </a:solidFill>
              </a:rPr>
              <a:t> в света като цяло </a:t>
            </a:r>
            <a:r>
              <a:rPr lang="bg-BG" sz="2800" b="1" dirty="0" smtClean="0">
                <a:solidFill>
                  <a:schemeClr val="tx1"/>
                </a:solidFill>
              </a:rPr>
              <a:t>(слайд 2</a:t>
            </a:r>
            <a:r>
              <a:rPr lang="en-US" sz="2800" b="1" dirty="0">
                <a:solidFill>
                  <a:schemeClr val="tx1"/>
                </a:solidFill>
              </a:rPr>
              <a:t>3</a:t>
            </a:r>
            <a:r>
              <a:rPr lang="bg-BG" sz="2800" b="1" dirty="0" smtClean="0">
                <a:solidFill>
                  <a:schemeClr val="tx1"/>
                </a:solidFill>
              </a:rPr>
              <a:t>)</a:t>
            </a:r>
            <a:r>
              <a:rPr lang="bg-BG" sz="2800" dirty="0" smtClean="0">
                <a:solidFill>
                  <a:schemeClr val="tx1"/>
                </a:solidFill>
              </a:rPr>
              <a:t>:</a:t>
            </a:r>
            <a:br>
              <a:rPr lang="bg-BG" sz="2800" dirty="0" smtClean="0">
                <a:solidFill>
                  <a:schemeClr val="tx1"/>
                </a:solidFill>
              </a:rPr>
            </a:br>
            <a:r>
              <a:rPr lang="bg-BG" sz="2800" dirty="0" smtClean="0"/>
              <a:t>1. </a:t>
            </a:r>
            <a:r>
              <a:rPr lang="bg-BG" sz="2800" dirty="0" err="1" smtClean="0"/>
              <a:t>Исхемична</a:t>
            </a:r>
            <a:r>
              <a:rPr lang="bg-BG" sz="2800" dirty="0" smtClean="0"/>
              <a:t> болест на сърцето (</a:t>
            </a:r>
            <a:r>
              <a:rPr lang="bg-BG" sz="2800" dirty="0" err="1" smtClean="0"/>
              <a:t>ИБС</a:t>
            </a:r>
            <a:r>
              <a:rPr lang="bg-BG" sz="2800" dirty="0" smtClean="0"/>
              <a:t>)</a:t>
            </a:r>
            <a:br>
              <a:rPr lang="bg-BG" sz="2800" dirty="0" smtClean="0"/>
            </a:br>
            <a:r>
              <a:rPr lang="bg-BG" sz="2800" dirty="0" smtClean="0"/>
              <a:t>2. Инсулт </a:t>
            </a:r>
            <a:br>
              <a:rPr lang="bg-BG" sz="2800" dirty="0" smtClean="0"/>
            </a:br>
            <a:r>
              <a:rPr lang="bg-BG" sz="2800" dirty="0" smtClean="0"/>
              <a:t>3. Хрон. </a:t>
            </a:r>
            <a:r>
              <a:rPr lang="bg-BG" sz="2800" dirty="0" err="1" smtClean="0"/>
              <a:t>обструктивна</a:t>
            </a:r>
            <a:r>
              <a:rPr lang="bg-BG" sz="2800" dirty="0" smtClean="0"/>
              <a:t> белодробна болест (</a:t>
            </a:r>
            <a:r>
              <a:rPr lang="bg-BG" sz="2800" dirty="0" err="1" smtClean="0"/>
              <a:t>ХОББ</a:t>
            </a:r>
            <a:r>
              <a:rPr lang="bg-BG" sz="2800" dirty="0" smtClean="0"/>
              <a:t>)</a:t>
            </a:r>
            <a:br>
              <a:rPr lang="bg-BG" sz="2800" dirty="0" smtClean="0"/>
            </a:br>
            <a:r>
              <a:rPr lang="bg-BG" sz="2800" dirty="0" smtClean="0"/>
              <a:t>4. Инфекции на долните дихателни пътища</a:t>
            </a:r>
            <a:br>
              <a:rPr lang="bg-BG" sz="2800" dirty="0" smtClean="0"/>
            </a:br>
            <a:r>
              <a:rPr lang="bg-BG" sz="2800" dirty="0" smtClean="0"/>
              <a:t>5, Рак на трахеята, бронхите и белите дробове</a:t>
            </a:r>
            <a:br>
              <a:rPr lang="bg-BG" sz="2800" dirty="0" smtClean="0"/>
            </a:br>
            <a:r>
              <a:rPr lang="bg-BG" sz="2800" dirty="0" smtClean="0"/>
              <a:t>6. </a:t>
            </a:r>
            <a:r>
              <a:rPr lang="bg-BG" sz="2800" dirty="0" err="1" smtClean="0"/>
              <a:t>ХИВ</a:t>
            </a:r>
            <a:r>
              <a:rPr lang="bg-BG" sz="2800" dirty="0" smtClean="0"/>
              <a:t>/СПИН</a:t>
            </a:r>
            <a:br>
              <a:rPr lang="bg-BG" sz="2800" dirty="0" smtClean="0"/>
            </a:br>
            <a:r>
              <a:rPr lang="bg-BG" sz="2800" dirty="0" smtClean="0"/>
              <a:t>7. </a:t>
            </a:r>
            <a:r>
              <a:rPr lang="bg-BG" sz="2800" dirty="0" err="1" smtClean="0"/>
              <a:t>Диарийни</a:t>
            </a:r>
            <a:r>
              <a:rPr lang="bg-BG" sz="2800" dirty="0" smtClean="0"/>
              <a:t> заболявания</a:t>
            </a:r>
            <a:br>
              <a:rPr lang="bg-BG" sz="2800" dirty="0" smtClean="0"/>
            </a:br>
            <a:r>
              <a:rPr lang="bg-BG" sz="2800" dirty="0" smtClean="0"/>
              <a:t>8. Диабет</a:t>
            </a:r>
            <a:br>
              <a:rPr lang="bg-BG" sz="2800" dirty="0" smtClean="0"/>
            </a:br>
            <a:r>
              <a:rPr lang="bg-BG" sz="2800" dirty="0" smtClean="0"/>
              <a:t>9. Пътно-транспортни травми</a:t>
            </a:r>
            <a:br>
              <a:rPr lang="bg-BG" sz="2800" dirty="0" smtClean="0"/>
            </a:br>
            <a:r>
              <a:rPr lang="bg-BG" sz="2800" dirty="0" smtClean="0"/>
              <a:t>10. Хипертония </a:t>
            </a:r>
            <a:endParaRPr lang="en-US" sz="2800" dirty="0"/>
          </a:p>
        </p:txBody>
      </p:sp>
      <p:sp>
        <p:nvSpPr>
          <p:cNvPr id="3" name="Date Placeholder 2"/>
          <p:cNvSpPr>
            <a:spLocks noGrp="1"/>
          </p:cNvSpPr>
          <p:nvPr>
            <p:ph type="dt" sz="half" idx="10"/>
          </p:nvPr>
        </p:nvSpPr>
        <p:spPr/>
        <p:txBody>
          <a:bodyPr/>
          <a:lstStyle/>
          <a:p>
            <a:pPr>
              <a:defRPr/>
            </a:pPr>
            <a:fld id="{0DB3275E-F7AD-4823-BA4D-E1567AC6DB60}" type="datetime1">
              <a:rPr lang="bg-BG" altLang="en-US" smtClean="0"/>
              <a:t>27.9.2017 г.</a:t>
            </a:fld>
            <a:endParaRPr lang="bg-BG" altLang="en-US"/>
          </a:p>
        </p:txBody>
      </p:sp>
      <p:sp>
        <p:nvSpPr>
          <p:cNvPr id="4" name="Slide Number Placeholder 3"/>
          <p:cNvSpPr>
            <a:spLocks noGrp="1"/>
          </p:cNvSpPr>
          <p:nvPr>
            <p:ph type="sldNum" sz="quarter" idx="12"/>
          </p:nvPr>
        </p:nvSpPr>
        <p:spPr/>
        <p:txBody>
          <a:bodyPr/>
          <a:lstStyle/>
          <a:p>
            <a:pPr>
              <a:defRPr/>
            </a:pPr>
            <a:fld id="{6A784912-C933-427B-9709-01FF5DFA2148}" type="slidenum">
              <a:rPr lang="en-US" altLang="en-US" smtClean="0"/>
              <a:pPr>
                <a:defRPr/>
              </a:pPr>
              <a:t>24</a:t>
            </a:fld>
            <a:endParaRPr lang="en-US" altLang="en-US"/>
          </a:p>
        </p:txBody>
      </p:sp>
    </p:spTree>
    <p:extLst>
      <p:ext uri="{BB962C8B-B14F-4D97-AF65-F5344CB8AC3E}">
        <p14:creationId xmlns:p14="http://schemas.microsoft.com/office/powerpoint/2010/main" val="6714052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2"/>
          <p:cNvSpPr txBox="1">
            <a:spLocks noGrp="1"/>
          </p:cNvSpPr>
          <p:nvPr/>
        </p:nvSpPr>
        <p:spPr bwMode="auto">
          <a:xfrm>
            <a:off x="6553200" y="6245225"/>
            <a:ext cx="2133600" cy="476250"/>
          </a:xfrm>
          <a:prstGeom prst="rect">
            <a:avLst/>
          </a:prstGeom>
          <a:noFill/>
          <a:ln w="9525">
            <a:noFill/>
            <a:miter lim="800000"/>
            <a:headEnd/>
            <a:tailEnd/>
          </a:ln>
          <a:effectLst/>
        </p:spPr>
        <p:txBody>
          <a:bodyPr/>
          <a:lstStyle/>
          <a:p>
            <a:pPr algn="r"/>
            <a:fld id="{6B712D8D-9CB2-4311-A260-1A575CDA624E}" type="slidenum">
              <a:rPr lang="en-US" altLang="en-US" sz="1400"/>
              <a:pPr algn="r"/>
              <a:t>25</a:t>
            </a:fld>
            <a:endParaRPr lang="en-US" altLang="en-US" sz="1400"/>
          </a:p>
        </p:txBody>
      </p:sp>
      <p:pic>
        <p:nvPicPr>
          <p:cNvPr id="27651" name="Picture 2"/>
          <p:cNvPicPr>
            <a:picLocks noChangeAspect="1" noChangeArrowheads="1"/>
          </p:cNvPicPr>
          <p:nvPr/>
        </p:nvPicPr>
        <p:blipFill>
          <a:blip r:embed="rId2"/>
          <a:srcRect/>
          <a:stretch>
            <a:fillRect/>
          </a:stretch>
        </p:blipFill>
        <p:spPr bwMode="auto">
          <a:xfrm>
            <a:off x="684213" y="-22225"/>
            <a:ext cx="7704137" cy="6838950"/>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61E27016-B7D0-49A7-874C-4E874C9F4578}" type="datetime1">
              <a:rPr lang="bg-BG" altLang="en-US" smtClean="0"/>
              <a:t>27.9.2017 г.</a:t>
            </a:fld>
            <a:endParaRPr lang="bg-BG" altLang="en-US"/>
          </a:p>
        </p:txBody>
      </p:sp>
      <p:sp>
        <p:nvSpPr>
          <p:cNvPr id="3" name="Slide Number Placeholder 2"/>
          <p:cNvSpPr>
            <a:spLocks noGrp="1"/>
          </p:cNvSpPr>
          <p:nvPr>
            <p:ph type="sldNum" sz="quarter" idx="12"/>
          </p:nvPr>
        </p:nvSpPr>
        <p:spPr/>
        <p:txBody>
          <a:bodyPr/>
          <a:lstStyle/>
          <a:p>
            <a:pPr>
              <a:defRPr/>
            </a:pPr>
            <a:fld id="{5B22EEF3-49EA-4CA7-8F2A-6BF17FA19AD3}" type="slidenum">
              <a:rPr lang="en-US" altLang="en-US" smtClean="0"/>
              <a:pPr>
                <a:defRPr/>
              </a:pPr>
              <a:t>25</a:t>
            </a:fld>
            <a:endParaRPr lang="en-US" altLang="en-US"/>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5746650"/>
          </a:xfrm>
        </p:spPr>
        <p:txBody>
          <a:bodyPr/>
          <a:lstStyle/>
          <a:p>
            <a:pPr algn="l"/>
            <a:r>
              <a:rPr lang="bg-BG" sz="2800" b="1" dirty="0" smtClean="0">
                <a:solidFill>
                  <a:srgbClr val="C00000"/>
                </a:solidFill>
              </a:rPr>
              <a:t>През последните години настъпват сериозни промени в смъртността по причини </a:t>
            </a:r>
            <a:r>
              <a:rPr lang="bg-BG" sz="2800" b="1" dirty="0" smtClean="0">
                <a:solidFill>
                  <a:schemeClr val="tx1"/>
                </a:solidFill>
              </a:rPr>
              <a:t>(слайд 27):</a:t>
            </a:r>
            <a:br>
              <a:rPr lang="bg-BG" sz="2800" b="1" dirty="0" smtClean="0">
                <a:solidFill>
                  <a:schemeClr val="tx1"/>
                </a:solidFill>
              </a:rPr>
            </a:br>
            <a:r>
              <a:rPr lang="bg-BG" sz="2800" dirty="0" smtClean="0">
                <a:solidFill>
                  <a:schemeClr val="tx1"/>
                </a:solidFill>
              </a:rPr>
              <a:t/>
            </a:r>
            <a:br>
              <a:rPr lang="bg-BG" sz="2800" dirty="0" smtClean="0">
                <a:solidFill>
                  <a:schemeClr val="tx1"/>
                </a:solidFill>
              </a:rPr>
            </a:br>
            <a:r>
              <a:rPr lang="bg-BG" sz="2800" b="1" dirty="0" smtClean="0">
                <a:solidFill>
                  <a:srgbClr val="C00000"/>
                </a:solidFill>
              </a:rPr>
              <a:t>= Намалява смъртността от: </a:t>
            </a:r>
            <a:r>
              <a:rPr lang="bg-BG" sz="2800" dirty="0" smtClean="0">
                <a:solidFill>
                  <a:schemeClr val="tx1"/>
                </a:solidFill>
              </a:rPr>
              <a:t>инфекции на долните дихателни пътища; </a:t>
            </a:r>
            <a:r>
              <a:rPr lang="bg-BG" sz="2800" dirty="0" err="1" smtClean="0">
                <a:solidFill>
                  <a:schemeClr val="tx1"/>
                </a:solidFill>
              </a:rPr>
              <a:t>диарийни</a:t>
            </a:r>
            <a:r>
              <a:rPr lang="bg-BG" sz="2800" dirty="0" smtClean="0">
                <a:solidFill>
                  <a:schemeClr val="tx1"/>
                </a:solidFill>
              </a:rPr>
              <a:t> заболявания; ХИВ/СПИН; усложнения на преждевременни раждания; туберкулоза.</a:t>
            </a:r>
            <a:br>
              <a:rPr lang="bg-BG" sz="2800" dirty="0" smtClean="0">
                <a:solidFill>
                  <a:schemeClr val="tx1"/>
                </a:solidFill>
              </a:rPr>
            </a:br>
            <a:r>
              <a:rPr lang="bg-BG" sz="2800" dirty="0">
                <a:solidFill>
                  <a:schemeClr val="tx1"/>
                </a:solidFill>
              </a:rPr>
              <a:t/>
            </a:r>
            <a:br>
              <a:rPr lang="bg-BG" sz="2800" dirty="0">
                <a:solidFill>
                  <a:schemeClr val="tx1"/>
                </a:solidFill>
              </a:rPr>
            </a:br>
            <a:r>
              <a:rPr lang="bg-BG" sz="2800" b="1" dirty="0" smtClean="0">
                <a:solidFill>
                  <a:srgbClr val="C00000"/>
                </a:solidFill>
              </a:rPr>
              <a:t>= Нараства смъртността от: </a:t>
            </a:r>
            <a:r>
              <a:rPr lang="bg-BG" sz="2800" dirty="0" err="1" smtClean="0">
                <a:solidFill>
                  <a:schemeClr val="tx1"/>
                </a:solidFill>
              </a:rPr>
              <a:t>исхемична</a:t>
            </a:r>
            <a:r>
              <a:rPr lang="bg-BG" sz="2800" dirty="0" smtClean="0">
                <a:solidFill>
                  <a:schemeClr val="tx1"/>
                </a:solidFill>
              </a:rPr>
              <a:t> болест на сърцето; инсулт; рак на трахеята, бронхите и белите дробове; диабет; хипертония; травми от пътно-транспортни произшествия.</a:t>
            </a:r>
            <a:r>
              <a:rPr lang="bg-BG" sz="2800" dirty="0">
                <a:solidFill>
                  <a:schemeClr val="tx1"/>
                </a:solidFill>
              </a:rPr>
              <a:t/>
            </a:r>
            <a:br>
              <a:rPr lang="bg-BG" sz="2800" dirty="0">
                <a:solidFill>
                  <a:schemeClr val="tx1"/>
                </a:solidFill>
              </a:rPr>
            </a:br>
            <a:r>
              <a:rPr lang="bg-BG" sz="2800" dirty="0" smtClean="0">
                <a:solidFill>
                  <a:schemeClr val="tx1"/>
                </a:solidFill>
              </a:rPr>
              <a:t> </a:t>
            </a:r>
            <a:endParaRPr lang="en-US" sz="2800" dirty="0">
              <a:solidFill>
                <a:schemeClr val="tx1"/>
              </a:solidFill>
            </a:endParaRPr>
          </a:p>
        </p:txBody>
      </p:sp>
      <p:sp>
        <p:nvSpPr>
          <p:cNvPr id="3" name="Date Placeholder 2"/>
          <p:cNvSpPr>
            <a:spLocks noGrp="1"/>
          </p:cNvSpPr>
          <p:nvPr>
            <p:ph type="dt" sz="half" idx="10"/>
          </p:nvPr>
        </p:nvSpPr>
        <p:spPr/>
        <p:txBody>
          <a:bodyPr/>
          <a:lstStyle/>
          <a:p>
            <a:pPr>
              <a:defRPr/>
            </a:pPr>
            <a:fld id="{0DB3275E-F7AD-4823-BA4D-E1567AC6DB60}" type="datetime1">
              <a:rPr lang="bg-BG" altLang="en-US" smtClean="0"/>
              <a:t>27.9.2017 г.</a:t>
            </a:fld>
            <a:endParaRPr lang="bg-BG" altLang="en-US"/>
          </a:p>
        </p:txBody>
      </p:sp>
      <p:sp>
        <p:nvSpPr>
          <p:cNvPr id="4" name="Slide Number Placeholder 3"/>
          <p:cNvSpPr>
            <a:spLocks noGrp="1"/>
          </p:cNvSpPr>
          <p:nvPr>
            <p:ph type="sldNum" sz="quarter" idx="12"/>
          </p:nvPr>
        </p:nvSpPr>
        <p:spPr/>
        <p:txBody>
          <a:bodyPr/>
          <a:lstStyle/>
          <a:p>
            <a:pPr>
              <a:defRPr/>
            </a:pPr>
            <a:fld id="{6A784912-C933-427B-9709-01FF5DFA2148}" type="slidenum">
              <a:rPr lang="en-US" altLang="en-US" smtClean="0"/>
              <a:pPr>
                <a:defRPr/>
              </a:pPr>
              <a:t>26</a:t>
            </a:fld>
            <a:endParaRPr lang="en-US" altLang="en-US"/>
          </a:p>
        </p:txBody>
      </p:sp>
    </p:spTree>
    <p:extLst>
      <p:ext uri="{BB962C8B-B14F-4D97-AF65-F5344CB8AC3E}">
        <p14:creationId xmlns:p14="http://schemas.microsoft.com/office/powerpoint/2010/main" val="27934190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a:noFill/>
          <a:ln>
            <a:miter lim="800000"/>
            <a:headEnd/>
            <a:tailEnd/>
          </a:ln>
        </p:spPr>
        <p:txBody>
          <a:bodyPr/>
          <a:lstStyle/>
          <a:p>
            <a:fld id="{048A0E8E-E706-4AD5-ACA9-A44BA8D935A9}" type="slidenum">
              <a:rPr lang="en-US" altLang="en-US"/>
              <a:pPr/>
              <a:t>27</a:t>
            </a:fld>
            <a:endParaRPr lang="en-US" altLang="en-US"/>
          </a:p>
        </p:txBody>
      </p:sp>
      <p:pic>
        <p:nvPicPr>
          <p:cNvPr id="28675" name="Picture 4"/>
          <p:cNvPicPr>
            <a:picLocks noChangeAspect="1" noChangeArrowheads="1"/>
          </p:cNvPicPr>
          <p:nvPr/>
        </p:nvPicPr>
        <p:blipFill>
          <a:blip r:embed="rId2"/>
          <a:srcRect/>
          <a:stretch>
            <a:fillRect/>
          </a:stretch>
        </p:blipFill>
        <p:spPr bwMode="auto">
          <a:xfrm>
            <a:off x="684213" y="107950"/>
            <a:ext cx="7775575" cy="6201370"/>
          </a:xfrm>
          <a:prstGeom prst="rect">
            <a:avLst/>
          </a:prstGeom>
          <a:noFill/>
          <a:ln w="9525">
            <a:noFill/>
            <a:miter lim="800000"/>
            <a:headEnd/>
            <a:tailEnd/>
          </a:ln>
          <a:effectLst/>
        </p:spPr>
      </p:pic>
      <p:sp>
        <p:nvSpPr>
          <p:cNvPr id="2" name="Date Placeholder 1"/>
          <p:cNvSpPr>
            <a:spLocks noGrp="1"/>
          </p:cNvSpPr>
          <p:nvPr>
            <p:ph type="dt" sz="half" idx="10"/>
          </p:nvPr>
        </p:nvSpPr>
        <p:spPr/>
        <p:txBody>
          <a:bodyPr/>
          <a:lstStyle/>
          <a:p>
            <a:pPr>
              <a:defRPr/>
            </a:pPr>
            <a:fld id="{BD1D3401-D10A-42B2-AD73-6A498C7A9A20}"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txBox="1">
            <a:spLocks noGrp="1"/>
          </p:cNvSpPr>
          <p:nvPr/>
        </p:nvSpPr>
        <p:spPr bwMode="auto">
          <a:xfrm>
            <a:off x="6553200" y="6245225"/>
            <a:ext cx="2133600" cy="476250"/>
          </a:xfrm>
          <a:prstGeom prst="rect">
            <a:avLst/>
          </a:prstGeom>
          <a:noFill/>
          <a:ln w="9525">
            <a:noFill/>
            <a:miter lim="800000"/>
            <a:headEnd/>
            <a:tailEnd/>
          </a:ln>
          <a:effectLst/>
        </p:spPr>
        <p:txBody>
          <a:bodyPr/>
          <a:lstStyle/>
          <a:p>
            <a:pPr algn="r"/>
            <a:fld id="{4FC3F72F-D981-4FB7-A864-0FBDF8040EF2}" type="slidenum">
              <a:rPr lang="en-US" altLang="en-US" sz="1400"/>
              <a:pPr algn="r"/>
              <a:t>28</a:t>
            </a:fld>
            <a:endParaRPr lang="en-US" altLang="en-US" sz="1400"/>
          </a:p>
        </p:txBody>
      </p:sp>
      <p:sp>
        <p:nvSpPr>
          <p:cNvPr id="30723" name="Rectangle 2"/>
          <p:cNvSpPr>
            <a:spLocks noGrp="1" noChangeArrowheads="1"/>
          </p:cNvSpPr>
          <p:nvPr>
            <p:ph type="title" idx="4294967295"/>
          </p:nvPr>
        </p:nvSpPr>
        <p:spPr>
          <a:xfrm>
            <a:off x="251520" y="260648"/>
            <a:ext cx="8435280" cy="5904656"/>
          </a:xfrm>
        </p:spPr>
        <p:txBody>
          <a:bodyPr/>
          <a:lstStyle/>
          <a:p>
            <a:pPr algn="l" eaLnBrk="1" hangingPunct="1"/>
            <a:r>
              <a:rPr lang="bg-BG" altLang="en-US" sz="3200" b="1" dirty="0" smtClean="0">
                <a:solidFill>
                  <a:srgbClr val="C00000"/>
                </a:solidFill>
              </a:rPr>
              <a:t>Честотата и структурата на </a:t>
            </a:r>
            <a:r>
              <a:rPr lang="bg-BG" altLang="en-US" sz="3200" b="1" dirty="0" err="1" smtClean="0">
                <a:solidFill>
                  <a:srgbClr val="C00000"/>
                </a:solidFill>
              </a:rPr>
              <a:t>умиранията</a:t>
            </a:r>
            <a:r>
              <a:rPr lang="bg-BG" altLang="en-US" sz="3200" b="1" dirty="0" smtClean="0">
                <a:solidFill>
                  <a:srgbClr val="C00000"/>
                </a:solidFill>
              </a:rPr>
              <a:t> ,</a:t>
            </a:r>
            <a:r>
              <a:rPr lang="bg-BG" altLang="en-US" sz="3200" dirty="0" smtClean="0"/>
              <a:t> изразена на 100000 души и в %) се различава съществено според БНП.</a:t>
            </a:r>
            <a:r>
              <a:rPr lang="bg-BG" altLang="en-US" sz="3200" i="1" dirty="0" smtClean="0">
                <a:solidFill>
                  <a:srgbClr val="C00000"/>
                </a:solidFill>
              </a:rPr>
              <a:t> </a:t>
            </a:r>
            <a:br>
              <a:rPr lang="bg-BG" altLang="en-US" sz="3200" i="1" dirty="0" smtClean="0">
                <a:solidFill>
                  <a:srgbClr val="C00000"/>
                </a:solidFill>
              </a:rPr>
            </a:br>
            <a:r>
              <a:rPr lang="bg-BG" altLang="en-US" sz="3200" b="1" i="1" dirty="0">
                <a:solidFill>
                  <a:srgbClr val="C00000"/>
                </a:solidFill>
              </a:rPr>
              <a:t>В страните с нисък доход</a:t>
            </a:r>
            <a:r>
              <a:rPr lang="bg-BG" altLang="en-US" sz="3200" dirty="0">
                <a:solidFill>
                  <a:srgbClr val="C00000"/>
                </a:solidFill>
              </a:rPr>
              <a:t> </a:t>
            </a:r>
            <a:r>
              <a:rPr lang="bg-BG" altLang="en-US" sz="3200" dirty="0"/>
              <a:t>най-висока е смъртността от инфекции на долните дихателни пътища, ХИВ/СПИН и </a:t>
            </a:r>
            <a:r>
              <a:rPr lang="bg-BG" altLang="en-US" sz="3200" dirty="0" err="1"/>
              <a:t>диарийни</a:t>
            </a:r>
            <a:r>
              <a:rPr lang="bg-BG" altLang="en-US" sz="3200" dirty="0"/>
              <a:t> заболявания </a:t>
            </a:r>
            <a:r>
              <a:rPr lang="bg-BG" altLang="en-US" sz="3200" dirty="0">
                <a:solidFill>
                  <a:srgbClr val="C00000"/>
                </a:solidFill>
              </a:rPr>
              <a:t>(</a:t>
            </a:r>
            <a:r>
              <a:rPr lang="bg-BG" altLang="en-US" sz="3200" dirty="0" smtClean="0">
                <a:solidFill>
                  <a:srgbClr val="C00000"/>
                </a:solidFill>
              </a:rPr>
              <a:t>слайдове 29</a:t>
            </a:r>
            <a:r>
              <a:rPr lang="en-US" altLang="en-US" sz="3200" dirty="0" smtClean="0">
                <a:solidFill>
                  <a:srgbClr val="C00000"/>
                </a:solidFill>
              </a:rPr>
              <a:t>-</a:t>
            </a:r>
            <a:r>
              <a:rPr lang="bg-BG" altLang="en-US" sz="3200" dirty="0" smtClean="0">
                <a:solidFill>
                  <a:srgbClr val="C00000"/>
                </a:solidFill>
              </a:rPr>
              <a:t>30).</a:t>
            </a:r>
            <a:r>
              <a:rPr lang="bg-BG" altLang="en-US" sz="3200" dirty="0">
                <a:solidFill>
                  <a:srgbClr val="C00000"/>
                </a:solidFill>
              </a:rPr>
              <a:t/>
            </a:r>
            <a:br>
              <a:rPr lang="bg-BG" altLang="en-US" sz="3200" dirty="0">
                <a:solidFill>
                  <a:srgbClr val="C00000"/>
                </a:solidFill>
              </a:rPr>
            </a:br>
            <a:r>
              <a:rPr lang="bg-BG" altLang="en-US" sz="3200" b="1" i="1" dirty="0" smtClean="0">
                <a:solidFill>
                  <a:srgbClr val="C00000"/>
                </a:solidFill>
              </a:rPr>
              <a:t>В </a:t>
            </a:r>
            <a:r>
              <a:rPr lang="bg-BG" altLang="en-US" sz="3200" b="1" i="1" dirty="0">
                <a:solidFill>
                  <a:srgbClr val="C00000"/>
                </a:solidFill>
              </a:rPr>
              <a:t>страните с </a:t>
            </a:r>
            <a:r>
              <a:rPr lang="bg-BG" altLang="en-US" sz="3200" b="1" i="1" dirty="0" smtClean="0">
                <a:solidFill>
                  <a:srgbClr val="C00000"/>
                </a:solidFill>
              </a:rPr>
              <a:t>висок </a:t>
            </a:r>
            <a:r>
              <a:rPr lang="bg-BG" altLang="en-US" sz="3200" b="1" i="1" dirty="0">
                <a:solidFill>
                  <a:srgbClr val="C00000"/>
                </a:solidFill>
              </a:rPr>
              <a:t>доход</a:t>
            </a:r>
            <a:r>
              <a:rPr lang="bg-BG" altLang="en-US" sz="3200" dirty="0">
                <a:solidFill>
                  <a:srgbClr val="C00000"/>
                </a:solidFill>
              </a:rPr>
              <a:t> </a:t>
            </a:r>
            <a:r>
              <a:rPr lang="bg-BG" altLang="en-US" sz="3200" dirty="0"/>
              <a:t>най-висока е смъртността от </a:t>
            </a:r>
            <a:r>
              <a:rPr lang="bg-BG" altLang="en-US" sz="3200" dirty="0" smtClean="0"/>
              <a:t>ИБС, МСБ, рак на трахеята, бронхите и белите дробове,</a:t>
            </a:r>
            <a:r>
              <a:rPr lang="en-US" altLang="en-US" sz="3200" dirty="0" smtClean="0"/>
              <a:t> </a:t>
            </a:r>
            <a:r>
              <a:rPr lang="bg-BG" altLang="en-US" sz="3200" dirty="0" err="1" smtClean="0"/>
              <a:t>Алцхаймер</a:t>
            </a:r>
            <a:r>
              <a:rPr lang="bg-BG" altLang="en-US" sz="3200" dirty="0" smtClean="0"/>
              <a:t> </a:t>
            </a:r>
            <a:r>
              <a:rPr lang="bg-BG" altLang="en-US" sz="3200" dirty="0" smtClean="0">
                <a:solidFill>
                  <a:srgbClr val="FF0000"/>
                </a:solidFill>
              </a:rPr>
              <a:t>(слайдове 31-32).</a:t>
            </a:r>
            <a:r>
              <a:rPr lang="bg-BG" altLang="en-US" sz="3200" i="1" dirty="0" smtClean="0">
                <a:solidFill>
                  <a:srgbClr val="C00000"/>
                </a:solidFill>
              </a:rPr>
              <a:t/>
            </a:r>
            <a:br>
              <a:rPr lang="bg-BG" altLang="en-US" sz="3200" i="1" dirty="0" smtClean="0">
                <a:solidFill>
                  <a:srgbClr val="C00000"/>
                </a:solidFill>
              </a:rPr>
            </a:br>
            <a:r>
              <a:rPr lang="bg-BG" altLang="en-US" sz="3600" dirty="0" smtClean="0"/>
              <a:t> </a:t>
            </a:r>
            <a:endParaRPr lang="en-US" altLang="en-US" sz="3600" dirty="0" smtClean="0"/>
          </a:p>
        </p:txBody>
      </p:sp>
      <p:sp>
        <p:nvSpPr>
          <p:cNvPr id="2" name="Date Placeholder 1"/>
          <p:cNvSpPr>
            <a:spLocks noGrp="1"/>
          </p:cNvSpPr>
          <p:nvPr>
            <p:ph type="dt" sz="half" idx="10"/>
          </p:nvPr>
        </p:nvSpPr>
        <p:spPr/>
        <p:txBody>
          <a:bodyPr/>
          <a:lstStyle/>
          <a:p>
            <a:pPr>
              <a:defRPr/>
            </a:pPr>
            <a:fld id="{30FDFDE3-AE48-44F4-A652-FF14E954C088}" type="datetime1">
              <a:rPr lang="bg-BG" altLang="en-US" smtClean="0"/>
              <a:t>27.9.2017 г.</a:t>
            </a:fld>
            <a:endParaRPr lang="bg-BG" altLang="en-US"/>
          </a:p>
        </p:txBody>
      </p:sp>
      <p:sp>
        <p:nvSpPr>
          <p:cNvPr id="3" name="Slide Number Placeholder 2"/>
          <p:cNvSpPr>
            <a:spLocks noGrp="1"/>
          </p:cNvSpPr>
          <p:nvPr>
            <p:ph type="sldNum" sz="quarter" idx="12"/>
          </p:nvPr>
        </p:nvSpPr>
        <p:spPr/>
        <p:txBody>
          <a:bodyPr/>
          <a:lstStyle/>
          <a:p>
            <a:pPr>
              <a:defRPr/>
            </a:pPr>
            <a:fld id="{5B22EEF3-49EA-4CA7-8F2A-6BF17FA19AD3}" type="slidenum">
              <a:rPr lang="en-US" altLang="en-US" smtClean="0"/>
              <a:pPr>
                <a:defRPr/>
              </a:pPr>
              <a:t>28</a:t>
            </a:fld>
            <a:endParaRPr lang="en-US" altLang="en-US"/>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a:ln>
            <a:miter lim="800000"/>
            <a:headEnd/>
            <a:tailEnd/>
          </a:ln>
        </p:spPr>
        <p:txBody>
          <a:bodyPr/>
          <a:lstStyle/>
          <a:p>
            <a:fld id="{C7CB5732-3144-453D-88DB-EABCB29A22C3}" type="slidenum">
              <a:rPr lang="en-US" altLang="en-US"/>
              <a:pPr/>
              <a:t>29</a:t>
            </a:fld>
            <a:endParaRPr lang="en-US" altLang="en-US"/>
          </a:p>
        </p:txBody>
      </p:sp>
      <p:sp>
        <p:nvSpPr>
          <p:cNvPr id="33795" name="Rectangle 3"/>
          <p:cNvSpPr>
            <a:spLocks noChangeArrowheads="1"/>
          </p:cNvSpPr>
          <p:nvPr/>
        </p:nvSpPr>
        <p:spPr bwMode="auto">
          <a:xfrm>
            <a:off x="250825" y="184150"/>
            <a:ext cx="8642350" cy="831850"/>
          </a:xfrm>
          <a:prstGeom prst="rect">
            <a:avLst/>
          </a:prstGeom>
          <a:noFill/>
          <a:ln w="9525">
            <a:noFill/>
            <a:miter lim="800000"/>
            <a:headEnd/>
            <a:tailEnd/>
          </a:ln>
          <a:effectLst/>
        </p:spPr>
        <p:txBody>
          <a:bodyPr anchor="ctr">
            <a:spAutoFit/>
          </a:bodyPr>
          <a:lstStyle/>
          <a:p>
            <a:pPr algn="ctr"/>
            <a:r>
              <a:rPr lang="bg-BG" altLang="en-US" sz="2400" b="1" i="1">
                <a:latin typeface="Times New Roman" pitchFamily="18" charset="0"/>
                <a:cs typeface="Times New Roman" pitchFamily="18" charset="0"/>
              </a:rPr>
              <a:t>Смъртност от 10  водещи причини в страните с нисък доход (брой умирания на 100 000 души)</a:t>
            </a:r>
            <a:r>
              <a:rPr lang="en-US" altLang="en-US" sz="2400" b="1" i="1">
                <a:latin typeface="Times New Roman" pitchFamily="18" charset="0"/>
                <a:cs typeface="Times New Roman" pitchFamily="18" charset="0"/>
              </a:rPr>
              <a:t> – 2012</a:t>
            </a:r>
            <a:r>
              <a:rPr lang="bg-BG" altLang="en-US" sz="2400" b="1" i="1">
                <a:latin typeface="Times New Roman" pitchFamily="18" charset="0"/>
                <a:cs typeface="Times New Roman" pitchFamily="18" charset="0"/>
              </a:rPr>
              <a:t> г.</a:t>
            </a:r>
            <a:endParaRPr lang="bg-BG" altLang="en-US" sz="2400">
              <a:latin typeface="Times New Roman" pitchFamily="18" charset="0"/>
            </a:endParaRPr>
          </a:p>
        </p:txBody>
      </p:sp>
      <p:graphicFrame>
        <p:nvGraphicFramePr>
          <p:cNvPr id="24717" name="Group 141"/>
          <p:cNvGraphicFramePr>
            <a:graphicFrameLocks noGrp="1"/>
          </p:cNvGraphicFramePr>
          <p:nvPr/>
        </p:nvGraphicFramePr>
        <p:xfrm>
          <a:off x="593725" y="1196975"/>
          <a:ext cx="7794625" cy="4848229"/>
        </p:xfrm>
        <a:graphic>
          <a:graphicData uri="http://schemas.openxmlformats.org/drawingml/2006/table">
            <a:tbl>
              <a:tblPr/>
              <a:tblGrid>
                <a:gridCol w="5419725"/>
                <a:gridCol w="2374900"/>
              </a:tblGrid>
              <a:tr h="7016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Times New Roman" pitchFamily="18" charset="0"/>
                          <a:cs typeface="Times New Roman" pitchFamily="18" charset="0"/>
                        </a:rPr>
                        <a:t>Причини</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Times New Roman" pitchFamily="18" charset="0"/>
                          <a:cs typeface="Times New Roman" pitchFamily="18" charset="0"/>
                        </a:rPr>
                        <a:t>Брой умирания на 100 000 души</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1. Инфекции на долните дихателни пътища </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9</a:t>
                      </a: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2. ХИВ/СПИН </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65</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3. Диарийни заболявания</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53</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592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4. Мозъчно-съдова болест </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52</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5. Исхемична болест на сърцето</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39</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6. Недоносеност</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33</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7. Малария</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592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8. Туберкулоза</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31</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9</a:t>
                      </a: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 Родова асфиксия и хипоксия</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10</a:t>
                      </a: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 Белтъчно недохранване</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27</a:t>
                      </a:r>
                      <a:endParaRPr kumimoji="0" lang="bg-BG" altLang="en-US" sz="2000" b="0"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213C903F-7F05-4FFA-9E47-556D5781E345}"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a:ln>
            <a:miter lim="800000"/>
            <a:headEnd/>
            <a:tailEnd/>
          </a:ln>
        </p:spPr>
        <p:txBody>
          <a:bodyPr/>
          <a:lstStyle/>
          <a:p>
            <a:fld id="{B676D719-8684-4B31-AE0B-F1995A669DD9}" type="slidenum">
              <a:rPr lang="en-US" altLang="en-US"/>
              <a:pPr/>
              <a:t>3</a:t>
            </a:fld>
            <a:endParaRPr lang="en-US" altLang="en-US"/>
          </a:p>
        </p:txBody>
      </p:sp>
      <p:sp>
        <p:nvSpPr>
          <p:cNvPr id="4099" name="Rectangle 2"/>
          <p:cNvSpPr>
            <a:spLocks noGrp="1" noChangeArrowheads="1"/>
          </p:cNvSpPr>
          <p:nvPr>
            <p:ph type="title"/>
          </p:nvPr>
        </p:nvSpPr>
        <p:spPr>
          <a:xfrm>
            <a:off x="457200" y="274638"/>
            <a:ext cx="8229600" cy="6034087"/>
          </a:xfrm>
        </p:spPr>
        <p:txBody>
          <a:bodyPr/>
          <a:lstStyle/>
          <a:p>
            <a:pPr eaLnBrk="1" hangingPunct="1">
              <a:lnSpc>
                <a:spcPct val="125000"/>
              </a:lnSpc>
            </a:pPr>
            <a:r>
              <a:rPr lang="bg-BG" altLang="en-US" sz="2800" dirty="0" smtClean="0"/>
              <a:t/>
            </a:r>
            <a:br>
              <a:rPr lang="bg-BG" altLang="en-US" sz="2800" dirty="0" smtClean="0"/>
            </a:br>
            <a:r>
              <a:rPr lang="bg-BG" altLang="en-US" sz="4000" b="1" dirty="0" smtClean="0">
                <a:solidFill>
                  <a:srgbClr val="C00000"/>
                </a:solidFill>
              </a:rPr>
              <a:t>1. Източници на данни за общата смъртност</a:t>
            </a:r>
            <a:r>
              <a:rPr lang="bg-BG" altLang="en-US" sz="2800" dirty="0"/>
              <a:t/>
            </a:r>
            <a:br>
              <a:rPr lang="bg-BG" altLang="en-US" sz="2800" dirty="0"/>
            </a:br>
            <a:endParaRPr lang="en-US" altLang="en-US" sz="2800" dirty="0" smtClean="0"/>
          </a:p>
        </p:txBody>
      </p:sp>
      <p:sp>
        <p:nvSpPr>
          <p:cNvPr id="2" name="Date Placeholder 1"/>
          <p:cNvSpPr>
            <a:spLocks noGrp="1"/>
          </p:cNvSpPr>
          <p:nvPr>
            <p:ph type="dt" sz="half" idx="10"/>
          </p:nvPr>
        </p:nvSpPr>
        <p:spPr/>
        <p:txBody>
          <a:bodyPr/>
          <a:lstStyle/>
          <a:p>
            <a:pPr>
              <a:defRPr/>
            </a:pPr>
            <a:fld id="{144FBC32-AF52-44AB-8C0A-100F41CA23CD}"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a:noFill/>
          <a:ln>
            <a:miter lim="800000"/>
            <a:headEnd/>
            <a:tailEnd/>
          </a:ln>
        </p:spPr>
        <p:txBody>
          <a:bodyPr/>
          <a:lstStyle/>
          <a:p>
            <a:fld id="{BDE723B8-2A4C-4E20-82F7-6E7D3EA62D45}" type="slidenum">
              <a:rPr lang="en-US" altLang="en-US"/>
              <a:pPr/>
              <a:t>30</a:t>
            </a:fld>
            <a:endParaRPr lang="en-US" altLang="en-US"/>
          </a:p>
        </p:txBody>
      </p:sp>
      <p:pic>
        <p:nvPicPr>
          <p:cNvPr id="34819" name="Picture 2"/>
          <p:cNvPicPr>
            <a:picLocks noChangeAspect="1" noChangeArrowheads="1"/>
          </p:cNvPicPr>
          <p:nvPr/>
        </p:nvPicPr>
        <p:blipFill>
          <a:blip r:embed="rId2"/>
          <a:srcRect/>
          <a:stretch>
            <a:fillRect/>
          </a:stretch>
        </p:blipFill>
        <p:spPr bwMode="auto">
          <a:xfrm>
            <a:off x="900113" y="260350"/>
            <a:ext cx="7127875" cy="6264275"/>
          </a:xfrm>
          <a:prstGeom prst="rect">
            <a:avLst/>
          </a:prstGeom>
          <a:noFill/>
          <a:ln w="9525">
            <a:noFill/>
            <a:miter lim="800000"/>
            <a:headEnd/>
            <a:tailEnd/>
          </a:ln>
          <a:effectLst/>
        </p:spPr>
      </p:pic>
      <p:sp>
        <p:nvSpPr>
          <p:cNvPr id="2" name="Date Placeholder 1"/>
          <p:cNvSpPr>
            <a:spLocks noGrp="1"/>
          </p:cNvSpPr>
          <p:nvPr>
            <p:ph type="dt" sz="half" idx="10"/>
          </p:nvPr>
        </p:nvSpPr>
        <p:spPr/>
        <p:txBody>
          <a:bodyPr/>
          <a:lstStyle/>
          <a:p>
            <a:pPr>
              <a:defRPr/>
            </a:pPr>
            <a:fld id="{78686C2A-00F0-469B-B907-A7B08EE9FD69}"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2"/>
          </p:nvPr>
        </p:nvSpPr>
        <p:spPr>
          <a:noFill/>
          <a:ln>
            <a:miter lim="800000"/>
            <a:headEnd/>
            <a:tailEnd/>
          </a:ln>
        </p:spPr>
        <p:txBody>
          <a:bodyPr/>
          <a:lstStyle/>
          <a:p>
            <a:fld id="{A42EA668-7210-4299-8B22-1DA88E499120}" type="slidenum">
              <a:rPr lang="en-US" altLang="en-US"/>
              <a:pPr/>
              <a:t>31</a:t>
            </a:fld>
            <a:endParaRPr lang="en-US" altLang="en-US"/>
          </a:p>
        </p:txBody>
      </p:sp>
      <p:sp>
        <p:nvSpPr>
          <p:cNvPr id="44035" name="Rectangle 3"/>
          <p:cNvSpPr>
            <a:spLocks noChangeArrowheads="1"/>
          </p:cNvSpPr>
          <p:nvPr/>
        </p:nvSpPr>
        <p:spPr bwMode="auto">
          <a:xfrm>
            <a:off x="250825" y="427"/>
            <a:ext cx="8569325" cy="830997"/>
          </a:xfrm>
          <a:prstGeom prst="rect">
            <a:avLst/>
          </a:prstGeom>
          <a:noFill/>
          <a:ln w="9525">
            <a:noFill/>
            <a:miter lim="800000"/>
            <a:headEnd/>
            <a:tailEnd/>
          </a:ln>
          <a:effectLst/>
        </p:spPr>
        <p:txBody>
          <a:bodyPr anchor="ctr">
            <a:spAutoFit/>
          </a:bodyPr>
          <a:lstStyle/>
          <a:p>
            <a:pPr algn="ctr"/>
            <a:r>
              <a:rPr lang="bg-BG" altLang="en-US" sz="2400" b="1" i="1" dirty="0">
                <a:latin typeface="Times New Roman" pitchFamily="18" charset="0"/>
                <a:cs typeface="Times New Roman" pitchFamily="18" charset="0"/>
              </a:rPr>
              <a:t>Смъртност от 10  водещи причини в страните с </a:t>
            </a:r>
            <a:r>
              <a:rPr lang="bg-BG" altLang="en-US" sz="2400" b="1" i="1" dirty="0" smtClean="0">
                <a:latin typeface="Times New Roman" pitchFamily="18" charset="0"/>
                <a:cs typeface="Times New Roman" pitchFamily="18" charset="0"/>
              </a:rPr>
              <a:t>висок доход </a:t>
            </a:r>
            <a:r>
              <a:rPr lang="bg-BG" altLang="en-US" sz="2400" b="1" i="1" dirty="0">
                <a:latin typeface="Times New Roman" pitchFamily="18" charset="0"/>
                <a:cs typeface="Times New Roman" pitchFamily="18" charset="0"/>
              </a:rPr>
              <a:t>(на 100 000 души) – 2012 г.</a:t>
            </a:r>
            <a:endParaRPr lang="bg-BG" altLang="en-US" sz="2400" dirty="0">
              <a:latin typeface="Times New Roman" pitchFamily="18" charset="0"/>
            </a:endParaRPr>
          </a:p>
        </p:txBody>
      </p:sp>
      <p:graphicFrame>
        <p:nvGraphicFramePr>
          <p:cNvPr id="31882" name="Group 138"/>
          <p:cNvGraphicFramePr>
            <a:graphicFrameLocks noGrp="1"/>
          </p:cNvGraphicFramePr>
          <p:nvPr/>
        </p:nvGraphicFramePr>
        <p:xfrm>
          <a:off x="503238" y="981075"/>
          <a:ext cx="8172450" cy="5040317"/>
        </p:xfrm>
        <a:graphic>
          <a:graphicData uri="http://schemas.openxmlformats.org/drawingml/2006/table">
            <a:tbl>
              <a:tblPr/>
              <a:tblGrid>
                <a:gridCol w="5643562"/>
                <a:gridCol w="2528888"/>
              </a:tblGrid>
              <a:tr h="70802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Times New Roman" pitchFamily="18" charset="0"/>
                          <a:cs typeface="Times New Roman" pitchFamily="18" charset="0"/>
                        </a:rPr>
                        <a:t>Причини</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Times New Roman" pitchFamily="18" charset="0"/>
                          <a:cs typeface="Times New Roman" pitchFamily="18" charset="0"/>
                        </a:rPr>
                        <a:t>Брой умирания на 100 000 души</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1. Исхемична болест на сърцето </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rPr>
                        <a:t>158</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2. Мозъчно-съдова болест</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95</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3. Рак на трахеята, бронхите и белия дроб </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itchFamily="18" charset="0"/>
                        </a:rPr>
                        <a:t>49</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4. Алцхаймер и други дементни състояния</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4</a:t>
                      </a: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5. Хронична обструктивна белодробна болест</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3</a:t>
                      </a: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6. Инфекции на долните дихателни пътища</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3</a:t>
                      </a: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7. Рак на дебелото черво</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27</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8. Диабет </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2</a:t>
                      </a:r>
                      <a:r>
                        <a:rPr kumimoji="0" lang="en-US" altLang="en-US" sz="2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9. Хипертонична болест</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10. Рак на млечната жлеза</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Times New Roman" pitchFamily="18" charset="0"/>
                          <a:cs typeface="Times New Roman" pitchFamily="18" charset="0"/>
                        </a:rPr>
                        <a:t>16</a:t>
                      </a:r>
                      <a:endParaRPr kumimoji="0" lang="bg-BG" alt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F86E4D82-A21C-47C9-934C-32C1CE1D07D0}"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a:noFill/>
          <a:ln>
            <a:miter lim="800000"/>
            <a:headEnd/>
            <a:tailEnd/>
          </a:ln>
        </p:spPr>
        <p:txBody>
          <a:bodyPr/>
          <a:lstStyle/>
          <a:p>
            <a:fld id="{4D19C450-8242-433C-ABC9-6694D963DDAD}" type="slidenum">
              <a:rPr lang="en-US" altLang="en-US"/>
              <a:pPr/>
              <a:t>32</a:t>
            </a:fld>
            <a:endParaRPr lang="en-US" altLang="en-US"/>
          </a:p>
        </p:txBody>
      </p:sp>
      <p:pic>
        <p:nvPicPr>
          <p:cNvPr id="45059" name="Picture 2"/>
          <p:cNvPicPr>
            <a:picLocks noChangeAspect="1" noChangeArrowheads="1"/>
          </p:cNvPicPr>
          <p:nvPr/>
        </p:nvPicPr>
        <p:blipFill>
          <a:blip r:embed="rId2"/>
          <a:srcRect/>
          <a:stretch>
            <a:fillRect/>
          </a:stretch>
        </p:blipFill>
        <p:spPr bwMode="auto">
          <a:xfrm>
            <a:off x="1439863" y="188913"/>
            <a:ext cx="6173787" cy="6335712"/>
          </a:xfrm>
          <a:prstGeom prst="rect">
            <a:avLst/>
          </a:prstGeom>
          <a:noFill/>
          <a:ln w="9525">
            <a:noFill/>
            <a:miter lim="800000"/>
            <a:headEnd/>
            <a:tailEnd/>
          </a:ln>
          <a:effectLst/>
        </p:spPr>
      </p:pic>
      <p:sp>
        <p:nvSpPr>
          <p:cNvPr id="2" name="Date Placeholder 1"/>
          <p:cNvSpPr>
            <a:spLocks noGrp="1"/>
          </p:cNvSpPr>
          <p:nvPr>
            <p:ph type="dt" sz="half" idx="10"/>
          </p:nvPr>
        </p:nvSpPr>
        <p:spPr/>
        <p:txBody>
          <a:bodyPr/>
          <a:lstStyle/>
          <a:p>
            <a:pPr>
              <a:defRPr/>
            </a:pPr>
            <a:fld id="{FB0DABCC-4FF8-4322-922A-A4289A962517}"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2"/>
          </p:nvPr>
        </p:nvSpPr>
        <p:spPr>
          <a:noFill/>
          <a:ln>
            <a:miter lim="800000"/>
            <a:headEnd/>
            <a:tailEnd/>
          </a:ln>
        </p:spPr>
        <p:txBody>
          <a:bodyPr/>
          <a:lstStyle/>
          <a:p>
            <a:fld id="{755C3132-511C-47F5-8251-659D7646FAB2}" type="slidenum">
              <a:rPr lang="en-US" altLang="en-US"/>
              <a:pPr/>
              <a:t>33</a:t>
            </a:fld>
            <a:endParaRPr lang="en-US" altLang="en-US"/>
          </a:p>
        </p:txBody>
      </p:sp>
      <p:sp>
        <p:nvSpPr>
          <p:cNvPr id="46083" name="Rectangle 2"/>
          <p:cNvSpPr>
            <a:spLocks noGrp="1" noChangeArrowheads="1"/>
          </p:cNvSpPr>
          <p:nvPr>
            <p:ph type="title"/>
          </p:nvPr>
        </p:nvSpPr>
        <p:spPr>
          <a:xfrm>
            <a:off x="457200" y="274638"/>
            <a:ext cx="8229600" cy="6034087"/>
          </a:xfrm>
        </p:spPr>
        <p:txBody>
          <a:bodyPr/>
          <a:lstStyle/>
          <a:p>
            <a:pPr algn="l" eaLnBrk="1" hangingPunct="1"/>
            <a:r>
              <a:rPr lang="bg-BG" altLang="en-US" sz="3200" b="1" dirty="0" smtClean="0">
                <a:solidFill>
                  <a:srgbClr val="C00000"/>
                </a:solidFill>
              </a:rPr>
              <a:t>Тютюнопушенето</a:t>
            </a:r>
            <a:r>
              <a:rPr lang="bg-BG" altLang="en-US" sz="3200" dirty="0" smtClean="0"/>
              <a:t> е главна причина за много от убийствените заболявания в света, включително сърдечно-съдовите заболявания, хроничната </a:t>
            </a:r>
            <a:r>
              <a:rPr lang="bg-BG" altLang="en-US" sz="3200" dirty="0" err="1" smtClean="0"/>
              <a:t>обструктивна</a:t>
            </a:r>
            <a:r>
              <a:rPr lang="bg-BG" altLang="en-US" sz="3200" dirty="0" smtClean="0"/>
              <a:t> болест и рака на белия дроб. </a:t>
            </a:r>
            <a:br>
              <a:rPr lang="bg-BG" altLang="en-US" sz="3200" dirty="0" smtClean="0"/>
            </a:br>
            <a:r>
              <a:rPr lang="bg-BG" altLang="en-US" sz="3200" dirty="0"/>
              <a:t/>
            </a:r>
            <a:br>
              <a:rPr lang="bg-BG" altLang="en-US" sz="3200" dirty="0"/>
            </a:br>
            <a:r>
              <a:rPr lang="bg-BG" altLang="en-US" sz="3200" dirty="0" smtClean="0"/>
              <a:t>В глобален мащаб, тютюнопушенето е отговорно за 10% от </a:t>
            </a:r>
            <a:r>
              <a:rPr lang="bg-BG" altLang="en-US" sz="3200" dirty="0" err="1" smtClean="0"/>
              <a:t>умиранията</a:t>
            </a:r>
            <a:r>
              <a:rPr lang="bg-BG" altLang="en-US" sz="3200" dirty="0" smtClean="0"/>
              <a:t> сред възрастните лица. То често се явява скрита причина за заболяванията, които се регистрират като причини за </a:t>
            </a:r>
            <a:r>
              <a:rPr lang="bg-BG" altLang="en-US" sz="3200" dirty="0" err="1" smtClean="0"/>
              <a:t>умирания</a:t>
            </a:r>
            <a:r>
              <a:rPr lang="bg-BG" altLang="en-US" sz="3200" dirty="0" smtClean="0"/>
              <a:t>.</a:t>
            </a:r>
            <a:endParaRPr lang="en-US" altLang="en-US" sz="3200" dirty="0" smtClean="0"/>
          </a:p>
        </p:txBody>
      </p:sp>
      <p:sp>
        <p:nvSpPr>
          <p:cNvPr id="2" name="Date Placeholder 1"/>
          <p:cNvSpPr>
            <a:spLocks noGrp="1"/>
          </p:cNvSpPr>
          <p:nvPr>
            <p:ph type="dt" sz="half" idx="10"/>
          </p:nvPr>
        </p:nvSpPr>
        <p:spPr/>
        <p:txBody>
          <a:bodyPr/>
          <a:lstStyle/>
          <a:p>
            <a:pPr>
              <a:defRPr/>
            </a:pPr>
            <a:fld id="{0899DA77-AA3D-4416-9D61-5A1485BF0D08}"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2"/>
          </p:nvPr>
        </p:nvSpPr>
        <p:spPr>
          <a:noFill/>
          <a:ln>
            <a:miter lim="800000"/>
            <a:headEnd/>
            <a:tailEnd/>
          </a:ln>
        </p:spPr>
        <p:txBody>
          <a:bodyPr/>
          <a:lstStyle/>
          <a:p>
            <a:fld id="{3FB6FFDD-7308-42A6-82F3-70C75A17B366}" type="slidenum">
              <a:rPr lang="en-US" altLang="en-US"/>
              <a:pPr/>
              <a:t>34</a:t>
            </a:fld>
            <a:endParaRPr lang="en-US" altLang="en-US"/>
          </a:p>
        </p:txBody>
      </p:sp>
      <p:sp>
        <p:nvSpPr>
          <p:cNvPr id="47107" name="Rectangle 2"/>
          <p:cNvSpPr>
            <a:spLocks noGrp="1" noChangeArrowheads="1"/>
          </p:cNvSpPr>
          <p:nvPr>
            <p:ph type="title"/>
          </p:nvPr>
        </p:nvSpPr>
        <p:spPr>
          <a:xfrm>
            <a:off x="179512" y="274638"/>
            <a:ext cx="8784976" cy="6034087"/>
          </a:xfrm>
        </p:spPr>
        <p:txBody>
          <a:bodyPr/>
          <a:lstStyle/>
          <a:p>
            <a:pPr algn="l" eaLnBrk="1" hangingPunct="1"/>
            <a:r>
              <a:rPr lang="bg-BG" altLang="en-US" sz="3200" dirty="0" smtClean="0"/>
              <a:t>Наблюдават се </a:t>
            </a:r>
            <a:r>
              <a:rPr lang="bg-BG" altLang="en-US" sz="3200" b="1" i="1" dirty="0" smtClean="0">
                <a:solidFill>
                  <a:srgbClr val="C00000"/>
                </a:solidFill>
              </a:rPr>
              <a:t>съществени различия в причините за </a:t>
            </a:r>
            <a:r>
              <a:rPr lang="bg-BG" altLang="en-US" sz="3200" b="1" i="1" dirty="0" err="1" smtClean="0">
                <a:solidFill>
                  <a:srgbClr val="C00000"/>
                </a:solidFill>
              </a:rPr>
              <a:t>умирания</a:t>
            </a:r>
            <a:r>
              <a:rPr lang="bg-BG" altLang="en-US" sz="3200" b="1" i="1" dirty="0" smtClean="0">
                <a:solidFill>
                  <a:srgbClr val="C00000"/>
                </a:solidFill>
              </a:rPr>
              <a:t> по възраст.</a:t>
            </a:r>
            <a:br>
              <a:rPr lang="bg-BG" altLang="en-US" sz="3200" b="1" i="1" dirty="0" smtClean="0">
                <a:solidFill>
                  <a:srgbClr val="C00000"/>
                </a:solidFill>
              </a:rPr>
            </a:br>
            <a:r>
              <a:rPr lang="bg-BG" altLang="en-US" sz="3200" b="1" i="1" dirty="0">
                <a:solidFill>
                  <a:srgbClr val="C00000"/>
                </a:solidFill>
              </a:rPr>
              <a:t/>
            </a:r>
            <a:br>
              <a:rPr lang="bg-BG" altLang="en-US" sz="3200" b="1" i="1" dirty="0">
                <a:solidFill>
                  <a:srgbClr val="C00000"/>
                </a:solidFill>
              </a:rPr>
            </a:br>
            <a:r>
              <a:rPr lang="bg-BG" altLang="en-US" sz="3200" b="1" i="1" dirty="0">
                <a:solidFill>
                  <a:srgbClr val="C00000"/>
                </a:solidFill>
              </a:rPr>
              <a:t>В страните с висок доход </a:t>
            </a:r>
            <a:r>
              <a:rPr lang="bg-BG" altLang="en-US" sz="3200" b="1" i="1" dirty="0" smtClean="0">
                <a:solidFill>
                  <a:srgbClr val="C00000"/>
                </a:solidFill>
              </a:rPr>
              <a:t>- </a:t>
            </a:r>
            <a:r>
              <a:rPr lang="bg-BG" altLang="en-US" sz="3200" b="1" i="1" dirty="0" smtClean="0"/>
              <a:t>70</a:t>
            </a:r>
            <a:r>
              <a:rPr lang="bg-BG" altLang="en-US" sz="3200" b="1" i="1" dirty="0"/>
              <a:t>% </a:t>
            </a:r>
            <a:r>
              <a:rPr lang="bg-BG" altLang="en-US" sz="3200" dirty="0"/>
              <a:t>от </a:t>
            </a:r>
            <a:r>
              <a:rPr lang="bg-BG" altLang="en-US" sz="3200" dirty="0" err="1"/>
              <a:t>умиранията</a:t>
            </a:r>
            <a:r>
              <a:rPr lang="bg-BG" altLang="en-US" sz="3200" dirty="0"/>
              <a:t> са сред лицата над 70-годишна възраст. Само 10% от </a:t>
            </a:r>
            <a:r>
              <a:rPr lang="bg-BG" altLang="en-US" sz="3200" dirty="0" err="1"/>
              <a:t>умиранията</a:t>
            </a:r>
            <a:r>
              <a:rPr lang="bg-BG" altLang="en-US" sz="3200" dirty="0"/>
              <a:t> сред деца под 15-год. възраст. </a:t>
            </a:r>
            <a:r>
              <a:rPr lang="bg-BG" altLang="en-US" sz="3200" dirty="0" smtClean="0"/>
              <a:t/>
            </a:r>
            <a:br>
              <a:rPr lang="bg-BG" altLang="en-US" sz="3200" dirty="0" smtClean="0"/>
            </a:br>
            <a:r>
              <a:rPr lang="bg-BG" altLang="en-US" sz="3200" dirty="0"/>
              <a:t/>
            </a:r>
            <a:br>
              <a:rPr lang="bg-BG" altLang="en-US" sz="3200" dirty="0"/>
            </a:br>
            <a:r>
              <a:rPr lang="bg-BG" altLang="en-US" sz="3200" b="1" i="1" dirty="0">
                <a:solidFill>
                  <a:srgbClr val="C00000"/>
                </a:solidFill>
              </a:rPr>
              <a:t>В страните с нисък доход </a:t>
            </a:r>
            <a:r>
              <a:rPr lang="bg-BG" altLang="en-US" sz="3200" b="1" i="1" dirty="0" smtClean="0">
                <a:solidFill>
                  <a:srgbClr val="C00000"/>
                </a:solidFill>
              </a:rPr>
              <a:t>- </a:t>
            </a:r>
            <a:r>
              <a:rPr lang="bg-BG" altLang="en-US" sz="3200" b="1" i="1" dirty="0" smtClean="0"/>
              <a:t>– 40</a:t>
            </a:r>
            <a:r>
              <a:rPr lang="bg-BG" altLang="en-US" sz="3200" b="1" i="1" dirty="0"/>
              <a:t>% </a:t>
            </a:r>
            <a:r>
              <a:rPr lang="bg-BG" altLang="en-US" sz="3200" dirty="0"/>
              <a:t>от </a:t>
            </a:r>
            <a:r>
              <a:rPr lang="bg-BG" altLang="en-US" sz="3200" dirty="0" err="1"/>
              <a:t>умиранията</a:t>
            </a:r>
            <a:r>
              <a:rPr lang="bg-BG" altLang="en-US" sz="3200" dirty="0"/>
              <a:t> са сред децата под 15-годишна възраст и само 20% - сред лицата на възраст над 70 г</a:t>
            </a:r>
            <a:r>
              <a:rPr lang="bg-BG" altLang="en-US" sz="3200" dirty="0" smtClean="0"/>
              <a:t>.</a:t>
            </a:r>
            <a:r>
              <a:rPr lang="bg-BG" altLang="en-US" sz="3200" dirty="0" smtClean="0">
                <a:solidFill>
                  <a:srgbClr val="C00000"/>
                </a:solidFill>
              </a:rPr>
              <a:t> </a:t>
            </a:r>
            <a:endParaRPr lang="en-US" altLang="en-US" sz="3200" dirty="0" smtClean="0">
              <a:solidFill>
                <a:srgbClr val="C00000"/>
              </a:solidFill>
            </a:endParaRPr>
          </a:p>
        </p:txBody>
      </p:sp>
      <p:sp>
        <p:nvSpPr>
          <p:cNvPr id="2" name="Date Placeholder 1"/>
          <p:cNvSpPr>
            <a:spLocks noGrp="1"/>
          </p:cNvSpPr>
          <p:nvPr>
            <p:ph type="dt" sz="half" idx="10"/>
          </p:nvPr>
        </p:nvSpPr>
        <p:spPr/>
        <p:txBody>
          <a:bodyPr/>
          <a:lstStyle/>
          <a:p>
            <a:pPr>
              <a:defRPr/>
            </a:pPr>
            <a:fld id="{1F07B3D8-5169-43BD-BFFD-B3B7CCB00A38}"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2"/>
          </p:nvPr>
        </p:nvSpPr>
        <p:spPr>
          <a:noFill/>
          <a:ln>
            <a:miter lim="800000"/>
            <a:headEnd/>
            <a:tailEnd/>
          </a:ln>
        </p:spPr>
        <p:txBody>
          <a:bodyPr/>
          <a:lstStyle/>
          <a:p>
            <a:fld id="{56BABE90-60F7-435E-AE8D-E5031EA58EBF}" type="slidenum">
              <a:rPr lang="en-US" altLang="en-US"/>
              <a:pPr/>
              <a:t>35</a:t>
            </a:fld>
            <a:endParaRPr lang="en-US" altLang="en-US"/>
          </a:p>
        </p:txBody>
      </p:sp>
      <p:sp>
        <p:nvSpPr>
          <p:cNvPr id="50179" name="Rectangle 2"/>
          <p:cNvSpPr>
            <a:spLocks noGrp="1" noChangeArrowheads="1"/>
          </p:cNvSpPr>
          <p:nvPr>
            <p:ph type="title"/>
          </p:nvPr>
        </p:nvSpPr>
        <p:spPr>
          <a:xfrm>
            <a:off x="457200" y="274638"/>
            <a:ext cx="8229600" cy="6034087"/>
          </a:xfrm>
        </p:spPr>
        <p:txBody>
          <a:bodyPr/>
          <a:lstStyle/>
          <a:p>
            <a:pPr algn="l" eaLnBrk="1" hangingPunct="1"/>
            <a:r>
              <a:rPr lang="bg-BG" altLang="en-US" sz="3600" dirty="0" err="1" smtClean="0">
                <a:solidFill>
                  <a:srgbClr val="C00000"/>
                </a:solidFill>
              </a:rPr>
              <a:t>Умиранията</a:t>
            </a:r>
            <a:r>
              <a:rPr lang="bg-BG" altLang="en-US" sz="3600" dirty="0" smtClean="0">
                <a:solidFill>
                  <a:srgbClr val="C00000"/>
                </a:solidFill>
              </a:rPr>
              <a:t> от майчини причини</a:t>
            </a:r>
            <a:r>
              <a:rPr lang="bg-BG" altLang="en-US" sz="3600" dirty="0" smtClean="0"/>
              <a:t> са намалели от 400 000 в 2000 г. до 300 000 през 2012 г., но майчината смъртност все още е висока: всеки ден около 800 жени умират от усложнения на бременността и раждането. </a:t>
            </a:r>
            <a:endParaRPr lang="en-US" altLang="en-US" sz="3600" dirty="0" smtClean="0"/>
          </a:p>
        </p:txBody>
      </p:sp>
      <p:sp>
        <p:nvSpPr>
          <p:cNvPr id="2" name="Date Placeholder 1"/>
          <p:cNvSpPr>
            <a:spLocks noGrp="1"/>
          </p:cNvSpPr>
          <p:nvPr>
            <p:ph type="dt" sz="half" idx="10"/>
          </p:nvPr>
        </p:nvSpPr>
        <p:spPr/>
        <p:txBody>
          <a:bodyPr/>
          <a:lstStyle/>
          <a:p>
            <a:pPr>
              <a:defRPr/>
            </a:pPr>
            <a:fld id="{58AA0ECB-487E-49B6-B287-09DC9CA767CB}"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2"/>
          </p:nvPr>
        </p:nvSpPr>
        <p:spPr>
          <a:noFill/>
          <a:ln>
            <a:miter lim="800000"/>
            <a:headEnd/>
            <a:tailEnd/>
          </a:ln>
        </p:spPr>
        <p:txBody>
          <a:bodyPr/>
          <a:lstStyle/>
          <a:p>
            <a:fld id="{2C769DA1-0AE7-4E60-A484-6CCE8C3EBF14}" type="slidenum">
              <a:rPr lang="en-US" altLang="en-US"/>
              <a:pPr/>
              <a:t>36</a:t>
            </a:fld>
            <a:endParaRPr lang="en-US" altLang="en-US"/>
          </a:p>
        </p:txBody>
      </p:sp>
      <p:sp>
        <p:nvSpPr>
          <p:cNvPr id="56323" name="Rectangle 4"/>
          <p:cNvSpPr>
            <a:spLocks noGrp="1" noChangeArrowheads="1"/>
          </p:cNvSpPr>
          <p:nvPr>
            <p:ph type="title"/>
          </p:nvPr>
        </p:nvSpPr>
        <p:spPr>
          <a:xfrm>
            <a:off x="457200" y="274638"/>
            <a:ext cx="8229600" cy="5962650"/>
          </a:xfrm>
        </p:spPr>
        <p:txBody>
          <a:bodyPr/>
          <a:lstStyle/>
          <a:p>
            <a:pPr eaLnBrk="1" hangingPunct="1"/>
            <a:r>
              <a:rPr lang="bg-BG" altLang="en-US" b="1" dirty="0" smtClean="0">
                <a:solidFill>
                  <a:srgbClr val="C00000"/>
                </a:solidFill>
              </a:rPr>
              <a:t>2.3. Ситуацията в Европа</a:t>
            </a:r>
          </a:p>
        </p:txBody>
      </p:sp>
      <p:sp>
        <p:nvSpPr>
          <p:cNvPr id="2" name="Date Placeholder 1"/>
          <p:cNvSpPr>
            <a:spLocks noGrp="1"/>
          </p:cNvSpPr>
          <p:nvPr>
            <p:ph type="dt" sz="half" idx="10"/>
          </p:nvPr>
        </p:nvSpPr>
        <p:spPr/>
        <p:txBody>
          <a:bodyPr/>
          <a:lstStyle/>
          <a:p>
            <a:pPr>
              <a:defRPr/>
            </a:pPr>
            <a:fld id="{5B69AB22-539D-4381-B126-52ABC67A0251}"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2"/>
          </p:nvPr>
        </p:nvSpPr>
        <p:spPr>
          <a:noFill/>
          <a:ln>
            <a:miter lim="800000"/>
            <a:headEnd/>
            <a:tailEnd/>
          </a:ln>
        </p:spPr>
        <p:txBody>
          <a:bodyPr/>
          <a:lstStyle/>
          <a:p>
            <a:fld id="{61FB949A-D393-4822-A9D5-CA6D3EF2DBC4}" type="slidenum">
              <a:rPr lang="en-US" altLang="en-US"/>
              <a:pPr/>
              <a:t>37</a:t>
            </a:fld>
            <a:endParaRPr lang="en-US" altLang="en-US"/>
          </a:p>
        </p:txBody>
      </p:sp>
      <p:pic>
        <p:nvPicPr>
          <p:cNvPr id="57347" name="Picture 4"/>
          <p:cNvPicPr>
            <a:picLocks noChangeAspect="1" noChangeArrowheads="1"/>
          </p:cNvPicPr>
          <p:nvPr/>
        </p:nvPicPr>
        <p:blipFill>
          <a:blip r:embed="rId2"/>
          <a:srcRect/>
          <a:stretch>
            <a:fillRect/>
          </a:stretch>
        </p:blipFill>
        <p:spPr bwMode="auto">
          <a:xfrm>
            <a:off x="0" y="188913"/>
            <a:ext cx="9144000" cy="6048399"/>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BF704294-92D3-466D-BB0A-6B7C65FF0F52}"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2"/>
          </p:nvPr>
        </p:nvSpPr>
        <p:spPr>
          <a:noFill/>
          <a:ln>
            <a:miter lim="800000"/>
            <a:headEnd/>
            <a:tailEnd/>
          </a:ln>
        </p:spPr>
        <p:txBody>
          <a:bodyPr/>
          <a:lstStyle/>
          <a:p>
            <a:fld id="{1D7EE639-FAC5-493F-82E8-31C37DBFE550}" type="slidenum">
              <a:rPr lang="en-US" altLang="en-US"/>
              <a:pPr/>
              <a:t>38</a:t>
            </a:fld>
            <a:endParaRPr lang="en-US" altLang="en-US"/>
          </a:p>
        </p:txBody>
      </p:sp>
      <p:pic>
        <p:nvPicPr>
          <p:cNvPr id="58371" name="Picture 4"/>
          <p:cNvPicPr>
            <a:picLocks noChangeAspect="1" noChangeArrowheads="1"/>
          </p:cNvPicPr>
          <p:nvPr/>
        </p:nvPicPr>
        <p:blipFill>
          <a:blip r:embed="rId2"/>
          <a:srcRect/>
          <a:stretch>
            <a:fillRect/>
          </a:stretch>
        </p:blipFill>
        <p:spPr bwMode="auto">
          <a:xfrm>
            <a:off x="0" y="0"/>
            <a:ext cx="9144000" cy="6237312"/>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F327CE53-94CE-4DB3-BCD7-2C855A9975A0}"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2"/>
          </p:nvPr>
        </p:nvSpPr>
        <p:spPr>
          <a:noFill/>
          <a:ln>
            <a:miter lim="800000"/>
            <a:headEnd/>
            <a:tailEnd/>
          </a:ln>
        </p:spPr>
        <p:txBody>
          <a:bodyPr/>
          <a:lstStyle/>
          <a:p>
            <a:fld id="{050A50B8-1224-4D10-AE7C-9BD5F36DBE76}" type="slidenum">
              <a:rPr lang="en-US" altLang="en-US"/>
              <a:pPr/>
              <a:t>39</a:t>
            </a:fld>
            <a:endParaRPr lang="en-US" altLang="en-US"/>
          </a:p>
        </p:txBody>
      </p:sp>
      <p:pic>
        <p:nvPicPr>
          <p:cNvPr id="59395" name="Picture 4"/>
          <p:cNvPicPr>
            <a:picLocks noChangeAspect="1" noChangeArrowheads="1"/>
          </p:cNvPicPr>
          <p:nvPr/>
        </p:nvPicPr>
        <p:blipFill>
          <a:blip r:embed="rId2"/>
          <a:srcRect/>
          <a:stretch>
            <a:fillRect/>
          </a:stretch>
        </p:blipFill>
        <p:spPr bwMode="auto">
          <a:xfrm>
            <a:off x="0" y="0"/>
            <a:ext cx="9144000" cy="6309320"/>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6990DE59-5669-4B4C-9FD1-DCE6E25484EB}"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a:ln>
            <a:miter lim="800000"/>
            <a:headEnd/>
            <a:tailEnd/>
          </a:ln>
        </p:spPr>
        <p:txBody>
          <a:bodyPr/>
          <a:lstStyle/>
          <a:p>
            <a:fld id="{B676D719-8684-4B31-AE0B-F1995A669DD9}" type="slidenum">
              <a:rPr lang="en-US" altLang="en-US"/>
              <a:pPr/>
              <a:t>4</a:t>
            </a:fld>
            <a:endParaRPr lang="en-US" altLang="en-US"/>
          </a:p>
        </p:txBody>
      </p:sp>
      <p:sp>
        <p:nvSpPr>
          <p:cNvPr id="4099" name="Rectangle 2"/>
          <p:cNvSpPr>
            <a:spLocks noGrp="1" noChangeArrowheads="1"/>
          </p:cNvSpPr>
          <p:nvPr>
            <p:ph type="title"/>
          </p:nvPr>
        </p:nvSpPr>
        <p:spPr>
          <a:xfrm>
            <a:off x="457200" y="274638"/>
            <a:ext cx="8229600" cy="6034087"/>
          </a:xfrm>
        </p:spPr>
        <p:txBody>
          <a:bodyPr/>
          <a:lstStyle/>
          <a:p>
            <a:pPr algn="l" eaLnBrk="1" hangingPunct="1">
              <a:lnSpc>
                <a:spcPct val="125000"/>
              </a:lnSpc>
            </a:pPr>
            <a:r>
              <a:rPr lang="bg-BG" altLang="en-US" sz="2800" dirty="0" smtClean="0"/>
              <a:t/>
            </a:r>
            <a:br>
              <a:rPr lang="bg-BG" altLang="en-US" sz="2800" dirty="0" smtClean="0"/>
            </a:br>
            <a:r>
              <a:rPr lang="bg-BG" altLang="en-US" sz="2800" dirty="0" smtClean="0"/>
              <a:t>Най-известният индикатор за оценка на здравния статус на населението е смъртността и причините за умиране, определяни на основата на </a:t>
            </a:r>
            <a:r>
              <a:rPr lang="bg-BG" altLang="en-US" sz="2800" b="1" i="1" dirty="0" smtClean="0">
                <a:solidFill>
                  <a:srgbClr val="C00000"/>
                </a:solidFill>
              </a:rPr>
              <a:t>медицинските свидетелства за смърт.</a:t>
            </a:r>
            <a:r>
              <a:rPr lang="bg-BG" altLang="en-US" sz="2800" dirty="0" smtClean="0"/>
              <a:t> </a:t>
            </a:r>
            <a:br>
              <a:rPr lang="bg-BG" altLang="en-US" sz="2800" dirty="0" smtClean="0"/>
            </a:br>
            <a:r>
              <a:rPr lang="bg-BG" altLang="en-US" sz="2800" dirty="0" smtClean="0"/>
              <a:t>Системата за класифициране на причините за смърт е разработена преди повече от 150 години от Уилям Фар и до днес тя е в основата на </a:t>
            </a:r>
            <a:r>
              <a:rPr lang="bg-BG" altLang="en-US" sz="2800" b="1" dirty="0" smtClean="0">
                <a:solidFill>
                  <a:srgbClr val="C00000"/>
                </a:solidFill>
              </a:rPr>
              <a:t>Международната класификация на заболяванията и </a:t>
            </a:r>
            <a:r>
              <a:rPr lang="bg-BG" altLang="en-US" sz="2800" b="1" dirty="0" err="1" smtClean="0">
                <a:solidFill>
                  <a:srgbClr val="C00000"/>
                </a:solidFill>
              </a:rPr>
              <a:t>умиранията</a:t>
            </a:r>
            <a:r>
              <a:rPr lang="bg-BG" altLang="en-US" sz="2800" b="1" dirty="0" smtClean="0">
                <a:solidFill>
                  <a:srgbClr val="C00000"/>
                </a:solidFill>
              </a:rPr>
              <a:t> - действаща е нейната 10-та ревизия</a:t>
            </a:r>
            <a:r>
              <a:rPr lang="en-US" altLang="en-US" sz="2800" b="1" dirty="0" smtClean="0">
                <a:solidFill>
                  <a:srgbClr val="C00000"/>
                </a:solidFill>
              </a:rPr>
              <a:t> (</a:t>
            </a:r>
            <a:r>
              <a:rPr lang="bg-BG" altLang="en-US" sz="2800" b="1" dirty="0" smtClean="0">
                <a:solidFill>
                  <a:srgbClr val="C00000"/>
                </a:solidFill>
              </a:rPr>
              <a:t>МКБ-10).</a:t>
            </a:r>
            <a:r>
              <a:rPr lang="bg-BG" altLang="en-US" sz="2800" b="1" dirty="0">
                <a:solidFill>
                  <a:srgbClr val="C00000"/>
                </a:solidFill>
              </a:rPr>
              <a:t/>
            </a:r>
            <a:br>
              <a:rPr lang="bg-BG" altLang="en-US" sz="2800" b="1" dirty="0">
                <a:solidFill>
                  <a:srgbClr val="C00000"/>
                </a:solidFill>
              </a:rPr>
            </a:br>
            <a:r>
              <a:rPr lang="bg-BG" altLang="en-US" sz="2800" b="1" dirty="0" smtClean="0">
                <a:solidFill>
                  <a:srgbClr val="FF0000"/>
                </a:solidFill>
              </a:rPr>
              <a:t> </a:t>
            </a:r>
            <a:endParaRPr lang="en-US" altLang="en-US" sz="2800" dirty="0" smtClean="0"/>
          </a:p>
        </p:txBody>
      </p:sp>
      <p:sp>
        <p:nvSpPr>
          <p:cNvPr id="2" name="Date Placeholder 1"/>
          <p:cNvSpPr>
            <a:spLocks noGrp="1"/>
          </p:cNvSpPr>
          <p:nvPr>
            <p:ph type="dt" sz="half" idx="10"/>
          </p:nvPr>
        </p:nvSpPr>
        <p:spPr/>
        <p:txBody>
          <a:bodyPr/>
          <a:lstStyle/>
          <a:p>
            <a:pPr>
              <a:defRPr/>
            </a:pPr>
            <a:fld id="{144FBC32-AF52-44AB-8C0A-100F41CA23CD}" type="datetime1">
              <a:rPr lang="bg-BG" altLang="en-US" smtClean="0"/>
              <a:t>27.9.2017 г.</a:t>
            </a:fld>
            <a:endParaRPr lang="bg-BG" altLang="en-US"/>
          </a:p>
        </p:txBody>
      </p:sp>
    </p:spTree>
    <p:extLst>
      <p:ext uri="{BB962C8B-B14F-4D97-AF65-F5344CB8AC3E}">
        <p14:creationId xmlns:p14="http://schemas.microsoft.com/office/powerpoint/2010/main" val="37696046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2"/>
          </p:nvPr>
        </p:nvSpPr>
        <p:spPr>
          <a:noFill/>
          <a:ln>
            <a:miter lim="800000"/>
            <a:headEnd/>
            <a:tailEnd/>
          </a:ln>
        </p:spPr>
        <p:txBody>
          <a:bodyPr/>
          <a:lstStyle/>
          <a:p>
            <a:fld id="{80549048-20EC-420F-B2D6-329D2FD4316E}" type="slidenum">
              <a:rPr lang="en-US" altLang="en-US"/>
              <a:pPr/>
              <a:t>40</a:t>
            </a:fld>
            <a:endParaRPr lang="en-US" altLang="en-US"/>
          </a:p>
        </p:txBody>
      </p:sp>
      <p:pic>
        <p:nvPicPr>
          <p:cNvPr id="60419" name="Picture 4"/>
          <p:cNvPicPr>
            <a:picLocks noChangeAspect="1" noChangeArrowheads="1"/>
          </p:cNvPicPr>
          <p:nvPr/>
        </p:nvPicPr>
        <p:blipFill>
          <a:blip r:embed="rId2"/>
          <a:srcRect/>
          <a:stretch>
            <a:fillRect/>
          </a:stretch>
        </p:blipFill>
        <p:spPr bwMode="auto">
          <a:xfrm>
            <a:off x="0" y="0"/>
            <a:ext cx="9144000" cy="6381328"/>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01963BE8-130F-49AE-ABB6-DC3A7CEFAAB4}"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2"/>
          </p:nvPr>
        </p:nvSpPr>
        <p:spPr>
          <a:noFill/>
          <a:ln>
            <a:miter lim="800000"/>
            <a:headEnd/>
            <a:tailEnd/>
          </a:ln>
        </p:spPr>
        <p:txBody>
          <a:bodyPr/>
          <a:lstStyle/>
          <a:p>
            <a:fld id="{1CD2B36A-3DD9-463C-8A92-280C68F13A09}" type="slidenum">
              <a:rPr lang="en-US" altLang="en-US"/>
              <a:pPr/>
              <a:t>41</a:t>
            </a:fld>
            <a:endParaRPr lang="en-US" altLang="en-US"/>
          </a:p>
        </p:txBody>
      </p:sp>
      <p:pic>
        <p:nvPicPr>
          <p:cNvPr id="61443" name="Picture 4"/>
          <p:cNvPicPr>
            <a:picLocks noChangeAspect="1" noChangeArrowheads="1"/>
          </p:cNvPicPr>
          <p:nvPr/>
        </p:nvPicPr>
        <p:blipFill>
          <a:blip r:embed="rId2"/>
          <a:srcRect/>
          <a:stretch>
            <a:fillRect/>
          </a:stretch>
        </p:blipFill>
        <p:spPr bwMode="auto">
          <a:xfrm>
            <a:off x="0" y="0"/>
            <a:ext cx="9144000" cy="6237312"/>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BC5CD326-3F26-4734-878E-83EDAF6A55BE}"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2"/>
          </p:nvPr>
        </p:nvSpPr>
        <p:spPr>
          <a:noFill/>
          <a:ln>
            <a:miter lim="800000"/>
            <a:headEnd/>
            <a:tailEnd/>
          </a:ln>
        </p:spPr>
        <p:txBody>
          <a:bodyPr/>
          <a:lstStyle/>
          <a:p>
            <a:fld id="{2E74AFA1-B769-44F2-B13A-206F24AACDAD}" type="slidenum">
              <a:rPr lang="en-US" altLang="en-US"/>
              <a:pPr/>
              <a:t>42</a:t>
            </a:fld>
            <a:endParaRPr lang="en-US" altLang="en-US"/>
          </a:p>
        </p:txBody>
      </p:sp>
      <p:pic>
        <p:nvPicPr>
          <p:cNvPr id="62467" name="Picture 4"/>
          <p:cNvPicPr>
            <a:picLocks noChangeAspect="1" noChangeArrowheads="1"/>
          </p:cNvPicPr>
          <p:nvPr/>
        </p:nvPicPr>
        <p:blipFill>
          <a:blip r:embed="rId2"/>
          <a:srcRect/>
          <a:stretch>
            <a:fillRect/>
          </a:stretch>
        </p:blipFill>
        <p:spPr bwMode="auto">
          <a:xfrm>
            <a:off x="0" y="0"/>
            <a:ext cx="9144000" cy="6237312"/>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97BD7A12-84C8-46FB-8B13-67AE6AAB8BA1}"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2"/>
          </p:nvPr>
        </p:nvSpPr>
        <p:spPr>
          <a:noFill/>
          <a:ln>
            <a:miter lim="800000"/>
            <a:headEnd/>
            <a:tailEnd/>
          </a:ln>
        </p:spPr>
        <p:txBody>
          <a:bodyPr/>
          <a:lstStyle/>
          <a:p>
            <a:fld id="{0920DD47-278C-49FB-9686-9152547C931C}" type="slidenum">
              <a:rPr lang="en-US" altLang="en-US"/>
              <a:pPr/>
              <a:t>43</a:t>
            </a:fld>
            <a:endParaRPr lang="en-US" altLang="en-US"/>
          </a:p>
        </p:txBody>
      </p:sp>
      <p:pic>
        <p:nvPicPr>
          <p:cNvPr id="63491" name="Picture 4"/>
          <p:cNvPicPr>
            <a:picLocks noChangeAspect="1" noChangeArrowheads="1"/>
          </p:cNvPicPr>
          <p:nvPr/>
        </p:nvPicPr>
        <p:blipFill>
          <a:blip r:embed="rId2"/>
          <a:srcRect/>
          <a:stretch>
            <a:fillRect/>
          </a:stretch>
        </p:blipFill>
        <p:spPr bwMode="auto">
          <a:xfrm>
            <a:off x="107950" y="260351"/>
            <a:ext cx="8856663" cy="5904954"/>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E5D06C59-25F7-4063-BD2C-CE45FF6EC155}"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2"/>
          </p:nvPr>
        </p:nvSpPr>
        <p:spPr>
          <a:noFill/>
          <a:ln>
            <a:miter lim="800000"/>
            <a:headEnd/>
            <a:tailEnd/>
          </a:ln>
        </p:spPr>
        <p:txBody>
          <a:bodyPr/>
          <a:lstStyle/>
          <a:p>
            <a:fld id="{98D939B8-0075-4F0B-92E9-1778E1A7AABB}" type="slidenum">
              <a:rPr lang="en-US" altLang="en-US"/>
              <a:pPr/>
              <a:t>44</a:t>
            </a:fld>
            <a:endParaRPr lang="en-US" altLang="en-US"/>
          </a:p>
        </p:txBody>
      </p:sp>
      <p:pic>
        <p:nvPicPr>
          <p:cNvPr id="64515" name="Picture 4"/>
          <p:cNvPicPr>
            <a:picLocks noChangeAspect="1" noChangeArrowheads="1"/>
          </p:cNvPicPr>
          <p:nvPr/>
        </p:nvPicPr>
        <p:blipFill>
          <a:blip r:embed="rId3"/>
          <a:srcRect/>
          <a:stretch>
            <a:fillRect/>
          </a:stretch>
        </p:blipFill>
        <p:spPr bwMode="auto">
          <a:xfrm>
            <a:off x="0" y="188913"/>
            <a:ext cx="9144000" cy="6120407"/>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013B4A5C-D0ED-4A86-80A5-FD1FD8930E30}"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2"/>
          </p:nvPr>
        </p:nvSpPr>
        <p:spPr>
          <a:noFill/>
          <a:ln>
            <a:miter lim="800000"/>
            <a:headEnd/>
            <a:tailEnd/>
          </a:ln>
        </p:spPr>
        <p:txBody>
          <a:bodyPr/>
          <a:lstStyle/>
          <a:p>
            <a:fld id="{75FCE970-8EAF-4A86-891A-725A2490030F}" type="slidenum">
              <a:rPr lang="en-US" altLang="en-US"/>
              <a:pPr/>
              <a:t>45</a:t>
            </a:fld>
            <a:endParaRPr lang="en-US" altLang="en-US"/>
          </a:p>
        </p:txBody>
      </p:sp>
      <p:pic>
        <p:nvPicPr>
          <p:cNvPr id="65539" name="Picture 2"/>
          <p:cNvPicPr>
            <a:picLocks noChangeAspect="1" noChangeArrowheads="1"/>
          </p:cNvPicPr>
          <p:nvPr/>
        </p:nvPicPr>
        <p:blipFill>
          <a:blip r:embed="rId2"/>
          <a:srcRect/>
          <a:stretch>
            <a:fillRect/>
          </a:stretch>
        </p:blipFill>
        <p:spPr bwMode="auto">
          <a:xfrm>
            <a:off x="0" y="0"/>
            <a:ext cx="9144000" cy="6453336"/>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BD9DB92F-128B-4D51-9218-884AC5CD1B85}"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2"/>
          </p:nvPr>
        </p:nvSpPr>
        <p:spPr>
          <a:noFill/>
          <a:ln>
            <a:miter lim="800000"/>
            <a:headEnd/>
            <a:tailEnd/>
          </a:ln>
        </p:spPr>
        <p:txBody>
          <a:bodyPr/>
          <a:lstStyle/>
          <a:p>
            <a:fld id="{EBF5E9BC-7EE9-462C-B7C0-6363AB0E6B68}" type="slidenum">
              <a:rPr lang="en-US" altLang="en-US"/>
              <a:pPr/>
              <a:t>46</a:t>
            </a:fld>
            <a:endParaRPr lang="en-US" altLang="en-US"/>
          </a:p>
        </p:txBody>
      </p:sp>
      <p:pic>
        <p:nvPicPr>
          <p:cNvPr id="66563" name="Picture 4"/>
          <p:cNvPicPr>
            <a:picLocks noChangeAspect="1" noChangeArrowheads="1"/>
          </p:cNvPicPr>
          <p:nvPr/>
        </p:nvPicPr>
        <p:blipFill>
          <a:blip r:embed="rId2"/>
          <a:srcRect/>
          <a:stretch>
            <a:fillRect/>
          </a:stretch>
        </p:blipFill>
        <p:spPr bwMode="auto">
          <a:xfrm>
            <a:off x="0" y="0"/>
            <a:ext cx="9144000" cy="6309320"/>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F61A7227-D13C-4892-9033-DA3F0923BD68}"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p:cNvSpPr>
            <a:spLocks noGrp="1"/>
          </p:cNvSpPr>
          <p:nvPr>
            <p:ph type="sldNum" sz="quarter" idx="12"/>
          </p:nvPr>
        </p:nvSpPr>
        <p:spPr>
          <a:noFill/>
          <a:ln>
            <a:miter lim="800000"/>
            <a:headEnd/>
            <a:tailEnd/>
          </a:ln>
        </p:spPr>
        <p:txBody>
          <a:bodyPr/>
          <a:lstStyle/>
          <a:p>
            <a:fld id="{C38E8470-0454-462C-83E8-AFB17044AF30}" type="slidenum">
              <a:rPr lang="en-US" altLang="en-US"/>
              <a:pPr/>
              <a:t>47</a:t>
            </a:fld>
            <a:endParaRPr lang="en-US" altLang="en-US"/>
          </a:p>
        </p:txBody>
      </p:sp>
      <p:sp>
        <p:nvSpPr>
          <p:cNvPr id="67587" name="Rectangle 2"/>
          <p:cNvSpPr>
            <a:spLocks noGrp="1" noChangeArrowheads="1"/>
          </p:cNvSpPr>
          <p:nvPr>
            <p:ph type="title"/>
          </p:nvPr>
        </p:nvSpPr>
        <p:spPr>
          <a:xfrm>
            <a:off x="457200" y="274638"/>
            <a:ext cx="8229600" cy="5746750"/>
          </a:xfrm>
        </p:spPr>
        <p:txBody>
          <a:bodyPr/>
          <a:lstStyle/>
          <a:p>
            <a:pPr eaLnBrk="1" hangingPunct="1"/>
            <a:r>
              <a:rPr lang="bg-BG" altLang="en-US" b="1" dirty="0" smtClean="0">
                <a:solidFill>
                  <a:srgbClr val="C00000"/>
                </a:solidFill>
              </a:rPr>
              <a:t>2.4. Ситуацията в България</a:t>
            </a:r>
          </a:p>
        </p:txBody>
      </p:sp>
      <p:sp>
        <p:nvSpPr>
          <p:cNvPr id="2" name="Date Placeholder 1"/>
          <p:cNvSpPr>
            <a:spLocks noGrp="1"/>
          </p:cNvSpPr>
          <p:nvPr>
            <p:ph type="dt" sz="half" idx="10"/>
          </p:nvPr>
        </p:nvSpPr>
        <p:spPr/>
        <p:txBody>
          <a:bodyPr/>
          <a:lstStyle/>
          <a:p>
            <a:pPr>
              <a:defRPr/>
            </a:pPr>
            <a:fld id="{E03461F2-3CB0-4CFE-B49A-5A733373E3F6}"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2"/>
          </p:nvPr>
        </p:nvSpPr>
        <p:spPr>
          <a:noFill/>
          <a:ln>
            <a:miter lim="800000"/>
            <a:headEnd/>
            <a:tailEnd/>
          </a:ln>
        </p:spPr>
        <p:txBody>
          <a:bodyPr/>
          <a:lstStyle/>
          <a:p>
            <a:fld id="{E8CCAC2A-6DBC-43B1-99E9-D0FCC2E5C09B}" type="slidenum">
              <a:rPr lang="en-US" altLang="en-US"/>
              <a:pPr/>
              <a:t>48</a:t>
            </a:fld>
            <a:endParaRPr lang="en-US" altLang="en-US"/>
          </a:p>
        </p:txBody>
      </p:sp>
      <p:graphicFrame>
        <p:nvGraphicFramePr>
          <p:cNvPr id="315544" name="Group 152"/>
          <p:cNvGraphicFramePr>
            <a:graphicFrameLocks noGrp="1"/>
          </p:cNvGraphicFramePr>
          <p:nvPr>
            <p:extLst>
              <p:ext uri="{D42A27DB-BD31-4B8C-83A1-F6EECF244321}">
                <p14:modId xmlns:p14="http://schemas.microsoft.com/office/powerpoint/2010/main" val="1810149626"/>
              </p:ext>
            </p:extLst>
          </p:nvPr>
        </p:nvGraphicFramePr>
        <p:xfrm>
          <a:off x="539750" y="1196975"/>
          <a:ext cx="8135938" cy="4968878"/>
        </p:xfrm>
        <a:graphic>
          <a:graphicData uri="http://schemas.openxmlformats.org/drawingml/2006/table">
            <a:tbl>
              <a:tblPr/>
              <a:tblGrid>
                <a:gridCol w="2033588"/>
                <a:gridCol w="2035175"/>
                <a:gridCol w="2033587"/>
                <a:gridCol w="2033588"/>
              </a:tblGrid>
              <a:tr h="754063">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C00000"/>
                          </a:solidFill>
                          <a:effectLst/>
                          <a:latin typeface="Arial" charset="0"/>
                          <a:cs typeface="Times New Roman" pitchFamily="18" charset="0"/>
                        </a:rPr>
                        <a:t>Години</a:t>
                      </a:r>
                      <a:endParaRPr kumimoji="0" lang="bg-BG" altLang="en-US" sz="2400" b="1" i="0" u="none" strike="noStrike" cap="none" normalizeH="0" baseline="0" dirty="0" smtClean="0">
                        <a:ln>
                          <a:noFill/>
                        </a:ln>
                        <a:solidFill>
                          <a:srgbClr val="C00000"/>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C00000"/>
                          </a:solidFill>
                          <a:effectLst/>
                          <a:latin typeface="Arial" charset="0"/>
                          <a:cs typeface="Times New Roman" pitchFamily="18" charset="0"/>
                        </a:rPr>
                        <a:t>Общо</a:t>
                      </a:r>
                      <a:endParaRPr kumimoji="0" lang="bg-BG" altLang="en-US" sz="2400" b="1" i="0" u="none" strike="noStrike" cap="none" normalizeH="0" baseline="0" dirty="0" smtClean="0">
                        <a:ln>
                          <a:noFill/>
                        </a:ln>
                        <a:solidFill>
                          <a:srgbClr val="C00000"/>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C00000"/>
                          </a:solidFill>
                          <a:effectLst/>
                          <a:latin typeface="Arial" charset="0"/>
                          <a:cs typeface="Times New Roman" pitchFamily="18" charset="0"/>
                        </a:rPr>
                        <a:t>Градове</a:t>
                      </a:r>
                      <a:endParaRPr kumimoji="0" lang="bg-BG" altLang="en-US" sz="2400" b="1" i="0" u="none" strike="noStrike" cap="none" normalizeH="0" baseline="0" dirty="0" smtClean="0">
                        <a:ln>
                          <a:noFill/>
                        </a:ln>
                        <a:solidFill>
                          <a:srgbClr val="C00000"/>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C00000"/>
                          </a:solidFill>
                          <a:effectLst/>
                          <a:latin typeface="Arial" charset="0"/>
                          <a:cs typeface="Times New Roman" pitchFamily="18" charset="0"/>
                        </a:rPr>
                        <a:t>Села</a:t>
                      </a:r>
                      <a:endParaRPr kumimoji="0" lang="bg-BG" altLang="en-US" sz="2400" b="1" i="0" u="none" strike="noStrike" cap="none" normalizeH="0" baseline="0" dirty="0" smtClean="0">
                        <a:ln>
                          <a:noFill/>
                        </a:ln>
                        <a:solidFill>
                          <a:srgbClr val="C00000"/>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4222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1960</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8,1</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6,5</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9,0</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a:noFill/>
                    </a:lnB>
                    <a:lnTlToBr>
                      <a:noFill/>
                    </a:lnTlToBr>
                    <a:lnBlToTr>
                      <a:noFill/>
                    </a:lnBlToTr>
                    <a:noFill/>
                  </a:tcPr>
                </a:tc>
              </a:tr>
              <a:tr h="4206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1965</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8,1</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6,2</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9,8</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22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1970</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9,1</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7,0</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11,4</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06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1975</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10,3</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7,7</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14,0</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22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1980</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11,1</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8,2</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15,7</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06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1985</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12,0</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8,7</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18,3</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22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1990</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12,5</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9,4</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18,6</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06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1997</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14,7</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11,8</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20,7</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22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chemeClr val="tx1"/>
                          </a:solidFill>
                          <a:effectLst/>
                          <a:latin typeface="Arial" charset="0"/>
                          <a:cs typeface="Times New Roman" pitchFamily="18" charset="0"/>
                        </a:rPr>
                        <a:t>2000</a:t>
                      </a:r>
                      <a:endParaRPr kumimoji="0" lang="bg-BG" altLang="en-US" sz="200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14,1</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11,5</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19,6</a:t>
                      </a:r>
                      <a:endParaRPr kumimoji="0" lang="bg-BG" altLang="en-US" sz="2000" b="1" i="0" u="none" strike="noStrike" cap="none" normalizeH="0" baseline="0" smtClean="0">
                        <a:ln>
                          <a:noFill/>
                        </a:ln>
                        <a:solidFill>
                          <a:schemeClr val="tx1"/>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20688">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201</a:t>
                      </a:r>
                      <a:r>
                        <a:rPr kumimoji="0" lang="en-US" altLang="en-US" sz="2000" b="1" i="0" u="none" strike="noStrike" cap="none" normalizeH="0" baseline="0" dirty="0" smtClean="0">
                          <a:ln>
                            <a:noFill/>
                          </a:ln>
                          <a:solidFill>
                            <a:srgbClr val="C00000"/>
                          </a:solidFill>
                          <a:effectLst/>
                          <a:latin typeface="Arial" charset="0"/>
                          <a:cs typeface="Times New Roman" pitchFamily="18" charset="0"/>
                        </a:rPr>
                        <a:t>5</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w="25400" cap="flat" cmpd="sng" algn="ctr">
                      <a:solidFill>
                        <a:srgbClr val="000000"/>
                      </a:solidFill>
                      <a:prstDash val="solid"/>
                      <a:round/>
                      <a:headEnd type="none" w="sm" len="sm"/>
                      <a:tailEnd type="none" w="sm" len="sm"/>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1</a:t>
                      </a:r>
                      <a:r>
                        <a:rPr kumimoji="0" lang="en-US" altLang="en-US" sz="2000" b="1" i="0" u="none" strike="noStrike" cap="none" normalizeH="0" baseline="0" dirty="0" smtClean="0">
                          <a:ln>
                            <a:noFill/>
                          </a:ln>
                          <a:solidFill>
                            <a:srgbClr val="C00000"/>
                          </a:solidFill>
                          <a:effectLst/>
                          <a:latin typeface="Arial" charset="0"/>
                          <a:cs typeface="Times New Roman" pitchFamily="18" charset="0"/>
                        </a:rPr>
                        <a:t>5</a:t>
                      </a:r>
                      <a:r>
                        <a:rPr kumimoji="0" lang="bg-BG" altLang="en-US" sz="2000" b="1" i="0" u="none" strike="noStrike" cap="none" normalizeH="0" baseline="0" dirty="0" smtClean="0">
                          <a:ln>
                            <a:noFill/>
                          </a:ln>
                          <a:solidFill>
                            <a:srgbClr val="C00000"/>
                          </a:solidFill>
                          <a:effectLst/>
                          <a:latin typeface="Arial" charset="0"/>
                          <a:cs typeface="Times New Roman" pitchFamily="18" charset="0"/>
                        </a:rPr>
                        <a:t>,</a:t>
                      </a:r>
                      <a:r>
                        <a:rPr kumimoji="0" lang="en-US" altLang="en-US" sz="2000" b="1" i="0" u="none" strike="noStrike" cap="none" normalizeH="0" baseline="0" dirty="0" smtClean="0">
                          <a:ln>
                            <a:noFill/>
                          </a:ln>
                          <a:solidFill>
                            <a:srgbClr val="C00000"/>
                          </a:solidFill>
                          <a:effectLst/>
                          <a:latin typeface="Arial" charset="0"/>
                          <a:cs typeface="Times New Roman" pitchFamily="18" charset="0"/>
                        </a:rPr>
                        <a:t>3</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12,</a:t>
                      </a:r>
                      <a:r>
                        <a:rPr kumimoji="0" lang="en-US" altLang="en-US" sz="2000" b="1" i="0" u="none" strike="noStrike" cap="none" normalizeH="0" baseline="0" dirty="0" smtClean="0">
                          <a:ln>
                            <a:noFill/>
                          </a:ln>
                          <a:solidFill>
                            <a:srgbClr val="C00000"/>
                          </a:solidFill>
                          <a:effectLst/>
                          <a:latin typeface="Arial" charset="0"/>
                          <a:cs typeface="Times New Roman" pitchFamily="18" charset="0"/>
                        </a:rPr>
                        <a:t>9</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C00000"/>
                          </a:solidFill>
                          <a:effectLst/>
                          <a:latin typeface="Arial" charset="0"/>
                          <a:cs typeface="Times New Roman" pitchFamily="18" charset="0"/>
                        </a:rPr>
                        <a:t>2</a:t>
                      </a:r>
                      <a:r>
                        <a:rPr kumimoji="0" lang="en-US" altLang="en-US" sz="2000" b="1" i="0" u="none" strike="noStrike" cap="none" normalizeH="0" baseline="0" dirty="0" smtClean="0">
                          <a:ln>
                            <a:noFill/>
                          </a:ln>
                          <a:solidFill>
                            <a:srgbClr val="C00000"/>
                          </a:solidFill>
                          <a:effectLst/>
                          <a:latin typeface="Arial" charset="0"/>
                          <a:cs typeface="Times New Roman" pitchFamily="18" charset="0"/>
                        </a:rPr>
                        <a:t>2</a:t>
                      </a:r>
                      <a:r>
                        <a:rPr kumimoji="0" lang="bg-BG" altLang="en-US" sz="2000" b="1" i="0" u="none" strike="noStrike" cap="none" normalizeH="0" baseline="0" dirty="0" smtClean="0">
                          <a:ln>
                            <a:noFill/>
                          </a:ln>
                          <a:solidFill>
                            <a:srgbClr val="C00000"/>
                          </a:solidFill>
                          <a:effectLst/>
                          <a:latin typeface="Arial" charset="0"/>
                          <a:cs typeface="Times New Roman" pitchFamily="18" charset="0"/>
                        </a:rPr>
                        <a:t>,</a:t>
                      </a:r>
                      <a:r>
                        <a:rPr kumimoji="0" lang="en-US" altLang="en-US" sz="2000" b="1" i="0" u="none" strike="noStrike" cap="none" normalizeH="0" baseline="0" dirty="0" smtClean="0">
                          <a:ln>
                            <a:noFill/>
                          </a:ln>
                          <a:solidFill>
                            <a:srgbClr val="C00000"/>
                          </a:solidFill>
                          <a:effectLst/>
                          <a:latin typeface="Arial" charset="0"/>
                          <a:cs typeface="Times New Roman" pitchFamily="18" charset="0"/>
                        </a:rPr>
                        <a:t>0</a:t>
                      </a:r>
                      <a:endParaRPr kumimoji="0" lang="bg-BG" altLang="en-US" sz="2000" b="1" i="0" u="none" strike="noStrike" cap="none" normalizeH="0" baseline="0" dirty="0" smtClean="0">
                        <a:ln>
                          <a:noFill/>
                        </a:ln>
                        <a:solidFill>
                          <a:srgbClr val="C00000"/>
                        </a:solidFill>
                        <a:effectLst/>
                        <a:latin typeface="Arial" charset="0"/>
                      </a:endParaRPr>
                    </a:p>
                  </a:txBody>
                  <a:tcPr anchor="ctr" horzOverflow="overflow">
                    <a:lnL>
                      <a:noFill/>
                    </a:lnL>
                    <a:lnR w="25400" cap="flat" cmpd="sng" algn="ctr">
                      <a:solidFill>
                        <a:srgbClr val="000000"/>
                      </a:solidFill>
                      <a:prstDash val="solid"/>
                      <a:round/>
                      <a:headEnd type="none" w="sm" len="sm"/>
                      <a:tailEnd type="none" w="sm" len="sm"/>
                    </a:lnR>
                    <a:lnT>
                      <a:noFill/>
                    </a:lnT>
                    <a:lnB w="254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68663" name="Rectangle 149"/>
          <p:cNvSpPr>
            <a:spLocks noChangeArrowheads="1"/>
          </p:cNvSpPr>
          <p:nvPr/>
        </p:nvSpPr>
        <p:spPr bwMode="auto">
          <a:xfrm>
            <a:off x="0" y="0"/>
            <a:ext cx="9144000" cy="1066800"/>
          </a:xfrm>
          <a:prstGeom prst="rect">
            <a:avLst/>
          </a:prstGeom>
          <a:noFill/>
          <a:ln w="12700" cap="sq">
            <a:noFill/>
            <a:miter lim="800000"/>
            <a:headEnd type="none" w="sm" len="sm"/>
            <a:tailEnd type="none" w="sm" len="sm"/>
          </a:ln>
        </p:spPr>
        <p:txBody>
          <a:bodyPr anchor="ctr">
            <a:spAutoFit/>
          </a:bodyPr>
          <a:lstStyle/>
          <a:p>
            <a:pPr algn="ctr"/>
            <a:r>
              <a:rPr lang="bg-BG" altLang="en-US" sz="3200" b="1" i="1" dirty="0">
                <a:solidFill>
                  <a:srgbClr val="C00000"/>
                </a:solidFill>
              </a:rPr>
              <a:t>Обща смъртност в България </a:t>
            </a:r>
          </a:p>
          <a:p>
            <a:pPr algn="ctr"/>
            <a:r>
              <a:rPr lang="bg-BG" altLang="en-US" sz="3200" b="1" i="1" dirty="0" smtClean="0">
                <a:solidFill>
                  <a:srgbClr val="C00000"/>
                </a:solidFill>
              </a:rPr>
              <a:t>1960-201</a:t>
            </a:r>
            <a:r>
              <a:rPr lang="en-US" altLang="en-US" sz="3200" b="1" i="1" dirty="0" smtClean="0">
                <a:solidFill>
                  <a:srgbClr val="C00000"/>
                </a:solidFill>
              </a:rPr>
              <a:t>5</a:t>
            </a:r>
            <a:r>
              <a:rPr lang="bg-BG" altLang="en-US" sz="3200" b="1" i="1" dirty="0" smtClean="0">
                <a:solidFill>
                  <a:srgbClr val="C00000"/>
                </a:solidFill>
              </a:rPr>
              <a:t> </a:t>
            </a:r>
            <a:r>
              <a:rPr lang="bg-BG" altLang="en-US" sz="3200" b="1" i="1" dirty="0">
                <a:solidFill>
                  <a:srgbClr val="C00000"/>
                </a:solidFill>
              </a:rPr>
              <a:t>г. (в ‰)</a:t>
            </a:r>
          </a:p>
        </p:txBody>
      </p:sp>
      <p:sp>
        <p:nvSpPr>
          <p:cNvPr id="2" name="Date Placeholder 1"/>
          <p:cNvSpPr>
            <a:spLocks noGrp="1"/>
          </p:cNvSpPr>
          <p:nvPr>
            <p:ph type="dt" sz="half" idx="10"/>
          </p:nvPr>
        </p:nvSpPr>
        <p:spPr/>
        <p:txBody>
          <a:bodyPr/>
          <a:lstStyle/>
          <a:p>
            <a:pPr>
              <a:defRPr/>
            </a:pPr>
            <a:fld id="{BE9BA53C-4FBB-4A3B-A7BF-B8FF86C26D50}"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2"/>
          </p:nvPr>
        </p:nvSpPr>
        <p:spPr>
          <a:noFill/>
          <a:ln>
            <a:miter lim="800000"/>
            <a:headEnd/>
            <a:tailEnd/>
          </a:ln>
        </p:spPr>
        <p:txBody>
          <a:bodyPr/>
          <a:lstStyle/>
          <a:p>
            <a:fld id="{DD7D068D-EE7E-4BCD-BD98-D1058A675222}" type="slidenum">
              <a:rPr lang="en-US" altLang="en-US"/>
              <a:pPr/>
              <a:t>49</a:t>
            </a:fld>
            <a:endParaRPr lang="en-US" altLang="en-US"/>
          </a:p>
        </p:txBody>
      </p:sp>
      <p:pic>
        <p:nvPicPr>
          <p:cNvPr id="72707" name="Picture 2"/>
          <p:cNvPicPr>
            <a:picLocks noChangeAspect="1" noChangeArrowheads="1"/>
          </p:cNvPicPr>
          <p:nvPr/>
        </p:nvPicPr>
        <p:blipFill>
          <a:blip r:embed="rId2"/>
          <a:srcRect/>
          <a:stretch>
            <a:fillRect/>
          </a:stretch>
        </p:blipFill>
        <p:spPr bwMode="auto">
          <a:xfrm>
            <a:off x="0" y="0"/>
            <a:ext cx="9144000" cy="6309320"/>
          </a:xfrm>
          <a:prstGeom prst="rect">
            <a:avLst/>
          </a:prstGeom>
          <a:noFill/>
          <a:ln w="12700" cap="sq">
            <a:noFill/>
            <a:miter lim="800000"/>
            <a:headEnd type="none" w="sm" len="sm"/>
            <a:tailEnd type="none" w="sm" len="sm"/>
          </a:ln>
        </p:spPr>
      </p:pic>
      <p:sp>
        <p:nvSpPr>
          <p:cNvPr id="2" name="Date Placeholder 1"/>
          <p:cNvSpPr>
            <a:spLocks noGrp="1"/>
          </p:cNvSpPr>
          <p:nvPr>
            <p:ph type="dt" sz="half" idx="10"/>
          </p:nvPr>
        </p:nvSpPr>
        <p:spPr/>
        <p:txBody>
          <a:bodyPr/>
          <a:lstStyle/>
          <a:p>
            <a:pPr>
              <a:defRPr/>
            </a:pPr>
            <a:fld id="{E085D9CF-005E-4333-8A64-B3FB6E3D6539}"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noFill/>
          <a:ln>
            <a:miter lim="800000"/>
            <a:headEnd/>
            <a:tailEnd/>
          </a:ln>
        </p:spPr>
        <p:txBody>
          <a:bodyPr/>
          <a:lstStyle/>
          <a:p>
            <a:fld id="{C07F23FC-7E34-4017-BB4F-C915FC37185F}" type="slidenum">
              <a:rPr lang="en-US" altLang="en-US"/>
              <a:pPr/>
              <a:t>5</a:t>
            </a:fld>
            <a:endParaRPr lang="en-US" altLang="en-US"/>
          </a:p>
        </p:txBody>
      </p:sp>
      <p:sp>
        <p:nvSpPr>
          <p:cNvPr id="5123" name="Rectangle 2"/>
          <p:cNvSpPr>
            <a:spLocks noGrp="1" noChangeArrowheads="1"/>
          </p:cNvSpPr>
          <p:nvPr>
            <p:ph type="title"/>
          </p:nvPr>
        </p:nvSpPr>
        <p:spPr>
          <a:xfrm>
            <a:off x="179512" y="274639"/>
            <a:ext cx="8784976" cy="5818658"/>
          </a:xfrm>
        </p:spPr>
        <p:txBody>
          <a:bodyPr/>
          <a:lstStyle/>
          <a:p>
            <a:pPr algn="l" eaLnBrk="1" hangingPunct="1"/>
            <a:r>
              <a:rPr lang="bg-BG" altLang="en-US" sz="3200" dirty="0" smtClean="0"/>
              <a:t>Достоверни данни за причините за </a:t>
            </a:r>
            <a:r>
              <a:rPr lang="bg-BG" altLang="en-US" sz="3200" dirty="0" err="1" smtClean="0"/>
              <a:t>умирания</a:t>
            </a:r>
            <a:r>
              <a:rPr lang="bg-BG" altLang="en-US" sz="3200" dirty="0" smtClean="0"/>
              <a:t> са налице само за около една трета от световното население, където има национални добре функциониращи системи за регистрация на виталните събития. </a:t>
            </a:r>
            <a:br>
              <a:rPr lang="bg-BG" altLang="en-US" sz="3200" dirty="0" smtClean="0"/>
            </a:br>
            <a:r>
              <a:rPr lang="bg-BG" altLang="en-US" sz="3200" dirty="0" smtClean="0"/>
              <a:t/>
            </a:r>
            <a:br>
              <a:rPr lang="bg-BG" altLang="en-US" sz="3200" dirty="0" smtClean="0"/>
            </a:br>
            <a:r>
              <a:rPr lang="bg-BG" altLang="en-US" sz="3200" dirty="0" smtClean="0"/>
              <a:t>Варирането между отделните страни и региони е много широко -  от над 95% регистрационен обхват на </a:t>
            </a:r>
            <a:r>
              <a:rPr lang="bg-BG" altLang="en-US" sz="3200" dirty="0" err="1" smtClean="0"/>
              <a:t>умиранията</a:t>
            </a:r>
            <a:r>
              <a:rPr lang="bg-BG" altLang="en-US" sz="3200" dirty="0" smtClean="0"/>
              <a:t> в Европейския регион до по-малко от 5% регистрация за Африканския регион на СЗО. </a:t>
            </a:r>
            <a:endParaRPr lang="en-US" altLang="en-US" sz="3200" dirty="0" smtClean="0"/>
          </a:p>
        </p:txBody>
      </p:sp>
      <p:sp>
        <p:nvSpPr>
          <p:cNvPr id="2" name="Date Placeholder 1"/>
          <p:cNvSpPr>
            <a:spLocks noGrp="1"/>
          </p:cNvSpPr>
          <p:nvPr>
            <p:ph type="dt" sz="half" idx="10"/>
          </p:nvPr>
        </p:nvSpPr>
        <p:spPr/>
        <p:txBody>
          <a:bodyPr/>
          <a:lstStyle/>
          <a:p>
            <a:pPr>
              <a:defRPr/>
            </a:pPr>
            <a:fld id="{11C76876-F8F2-40E3-89B6-BB8B1544CCC3}"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3"/>
          <p:cNvSpPr>
            <a:spLocks noGrp="1"/>
          </p:cNvSpPr>
          <p:nvPr>
            <p:ph type="sldNum" sz="quarter" idx="12"/>
          </p:nvPr>
        </p:nvSpPr>
        <p:spPr>
          <a:noFill/>
          <a:ln>
            <a:miter lim="800000"/>
            <a:headEnd/>
            <a:tailEnd/>
          </a:ln>
        </p:spPr>
        <p:txBody>
          <a:bodyPr/>
          <a:lstStyle/>
          <a:p>
            <a:fld id="{2626C139-3B69-4E54-827D-1BA9A28DB7CC}" type="slidenum">
              <a:rPr lang="en-US" altLang="en-US"/>
              <a:pPr/>
              <a:t>50</a:t>
            </a:fld>
            <a:endParaRPr lang="en-US" altLang="en-US"/>
          </a:p>
        </p:txBody>
      </p:sp>
      <p:graphicFrame>
        <p:nvGraphicFramePr>
          <p:cNvPr id="316697" name="Group 281"/>
          <p:cNvGraphicFramePr>
            <a:graphicFrameLocks noGrp="1"/>
          </p:cNvGraphicFramePr>
          <p:nvPr>
            <p:extLst>
              <p:ext uri="{D42A27DB-BD31-4B8C-83A1-F6EECF244321}">
                <p14:modId xmlns:p14="http://schemas.microsoft.com/office/powerpoint/2010/main" val="2356901720"/>
              </p:ext>
            </p:extLst>
          </p:nvPr>
        </p:nvGraphicFramePr>
        <p:xfrm>
          <a:off x="250825" y="1070739"/>
          <a:ext cx="8713788" cy="5166574"/>
        </p:xfrm>
        <a:graphic>
          <a:graphicData uri="http://schemas.openxmlformats.org/drawingml/2006/table">
            <a:tbl>
              <a:tblPr/>
              <a:tblGrid>
                <a:gridCol w="1152823"/>
                <a:gridCol w="1058565"/>
                <a:gridCol w="1073150"/>
                <a:gridCol w="1073150"/>
                <a:gridCol w="1135062"/>
                <a:gridCol w="1074738"/>
                <a:gridCol w="1073150"/>
                <a:gridCol w="1073150"/>
              </a:tblGrid>
              <a:tr h="616927">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dirty="0" smtClean="0">
                          <a:ln>
                            <a:noFill/>
                          </a:ln>
                          <a:solidFill>
                            <a:srgbClr val="993300"/>
                          </a:solidFill>
                          <a:effectLst/>
                          <a:latin typeface="Arial" charset="0"/>
                          <a:cs typeface="Times New Roman" pitchFamily="18" charset="0"/>
                        </a:rPr>
                        <a:t>Възраст</a:t>
                      </a:r>
                      <a:endParaRPr kumimoji="0" lang="bg-BG" altLang="en-US" sz="1800" b="1" i="0" u="none" strike="noStrike" cap="none" normalizeH="0" baseline="0" dirty="0" smtClean="0">
                        <a:ln>
                          <a:noFill/>
                        </a:ln>
                        <a:solidFill>
                          <a:srgbClr val="9933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993300"/>
                          </a:solidFill>
                          <a:effectLst/>
                          <a:latin typeface="Arial" charset="0"/>
                          <a:cs typeface="Times New Roman" pitchFamily="18" charset="0"/>
                        </a:rPr>
                        <a:t>1960</a:t>
                      </a:r>
                      <a:endParaRPr kumimoji="0" lang="bg-BG" altLang="en-US" sz="1800" b="1" i="0" u="none" strike="noStrike" cap="none" normalizeH="0" baseline="0" smtClean="0">
                        <a:ln>
                          <a:noFill/>
                        </a:ln>
                        <a:solidFill>
                          <a:srgbClr val="9933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993300"/>
                          </a:solidFill>
                          <a:effectLst/>
                          <a:latin typeface="Arial" charset="0"/>
                          <a:cs typeface="Times New Roman" pitchFamily="18" charset="0"/>
                        </a:rPr>
                        <a:t>1970</a:t>
                      </a:r>
                      <a:endParaRPr kumimoji="0" lang="bg-BG" altLang="en-US" sz="1800" b="1" i="0" u="none" strike="noStrike" cap="none" normalizeH="0" baseline="0" smtClean="0">
                        <a:ln>
                          <a:noFill/>
                        </a:ln>
                        <a:solidFill>
                          <a:srgbClr val="993300"/>
                        </a:solidFill>
                        <a:effectLst/>
                        <a:latin typeface="Arial" charset="0"/>
                      </a:endParaRPr>
                    </a:p>
                  </a:txBody>
                  <a:tcPr marT="45717" marB="45717" anchor="ctr" horzOverflow="overflow">
                    <a:lnL>
                      <a:noFill/>
                    </a:lnL>
                    <a:lnR>
                      <a:noFill/>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993300"/>
                          </a:solidFill>
                          <a:effectLst/>
                          <a:latin typeface="Arial" charset="0"/>
                          <a:cs typeface="Times New Roman" pitchFamily="18" charset="0"/>
                        </a:rPr>
                        <a:t>1980</a:t>
                      </a:r>
                      <a:endParaRPr kumimoji="0" lang="bg-BG" altLang="en-US" sz="1800" b="1" i="0" u="none" strike="noStrike" cap="none" normalizeH="0" baseline="0" smtClean="0">
                        <a:ln>
                          <a:noFill/>
                        </a:ln>
                        <a:solidFill>
                          <a:srgbClr val="993300"/>
                        </a:solidFill>
                        <a:effectLst/>
                        <a:latin typeface="Arial" charset="0"/>
                      </a:endParaRPr>
                    </a:p>
                  </a:txBody>
                  <a:tcPr marT="45717" marB="45717" anchor="ctr" horzOverflow="overflow">
                    <a:lnL>
                      <a:noFill/>
                    </a:lnL>
                    <a:lnR>
                      <a:noFill/>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993300"/>
                          </a:solidFill>
                          <a:effectLst/>
                          <a:latin typeface="Arial" charset="0"/>
                          <a:cs typeface="Times New Roman" pitchFamily="18" charset="0"/>
                        </a:rPr>
                        <a:t>1990</a:t>
                      </a:r>
                      <a:endParaRPr kumimoji="0" lang="bg-BG" altLang="en-US" sz="1800" b="1" i="0" u="none" strike="noStrike" cap="none" normalizeH="0" baseline="0" smtClean="0">
                        <a:ln>
                          <a:noFill/>
                        </a:ln>
                        <a:solidFill>
                          <a:srgbClr val="993300"/>
                        </a:solidFill>
                        <a:effectLst/>
                        <a:latin typeface="Arial" charset="0"/>
                      </a:endParaRPr>
                    </a:p>
                  </a:txBody>
                  <a:tcPr marT="45717" marB="45717" anchor="ctr" horzOverflow="overflow">
                    <a:lnL>
                      <a:noFill/>
                    </a:lnL>
                    <a:lnR>
                      <a:noFill/>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993300"/>
                          </a:solidFill>
                          <a:effectLst/>
                          <a:latin typeface="Arial" charset="0"/>
                          <a:cs typeface="Times New Roman" pitchFamily="18" charset="0"/>
                        </a:rPr>
                        <a:t>1997</a:t>
                      </a:r>
                      <a:endParaRPr kumimoji="0" lang="bg-BG" altLang="en-US" sz="1800" b="1" i="0" u="none" strike="noStrike" cap="none" normalizeH="0" baseline="0" smtClean="0">
                        <a:ln>
                          <a:noFill/>
                        </a:ln>
                        <a:solidFill>
                          <a:srgbClr val="993300"/>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993300"/>
                          </a:solidFill>
                          <a:effectLst/>
                          <a:latin typeface="Arial" charset="0"/>
                          <a:cs typeface="Times New Roman" pitchFamily="18" charset="0"/>
                        </a:rPr>
                        <a:t>2000</a:t>
                      </a:r>
                      <a:endParaRPr kumimoji="0" lang="bg-BG" altLang="en-US" sz="1800" b="1" i="0" u="none" strike="noStrike" cap="none" normalizeH="0" baseline="0" smtClean="0">
                        <a:ln>
                          <a:noFill/>
                        </a:ln>
                        <a:solidFill>
                          <a:srgbClr val="9933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dirty="0" smtClean="0">
                          <a:ln>
                            <a:noFill/>
                          </a:ln>
                          <a:solidFill>
                            <a:srgbClr val="993300"/>
                          </a:solidFill>
                          <a:effectLst/>
                          <a:latin typeface="Arial" charset="0"/>
                          <a:cs typeface="Times New Roman" pitchFamily="18" charset="0"/>
                        </a:rPr>
                        <a:t>201</a:t>
                      </a:r>
                      <a:r>
                        <a:rPr kumimoji="0" lang="en-US" altLang="en-US" sz="1800" b="1" i="0" u="none" strike="noStrike" cap="none" normalizeH="0" baseline="0" dirty="0" smtClean="0">
                          <a:ln>
                            <a:noFill/>
                          </a:ln>
                          <a:solidFill>
                            <a:srgbClr val="993300"/>
                          </a:solidFill>
                          <a:effectLst/>
                          <a:latin typeface="Arial" charset="0"/>
                          <a:cs typeface="Times New Roman" pitchFamily="18" charset="0"/>
                        </a:rPr>
                        <a:t>4</a:t>
                      </a:r>
                      <a:endParaRPr kumimoji="0" lang="bg-BG" altLang="en-US" sz="1800" b="1" i="0" u="none" strike="noStrike" cap="none" normalizeH="0" baseline="0" dirty="0" smtClean="0">
                        <a:ln>
                          <a:noFill/>
                        </a:ln>
                        <a:solidFill>
                          <a:srgbClr val="9933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451597">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ОБЩО</a:t>
                      </a:r>
                      <a:endParaRPr kumimoji="0" lang="bg-BG" altLang="en-US" sz="1800" b="1"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8,1</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9,1</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11,1</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12,1</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14,7</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14,1</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dirty="0" smtClean="0">
                          <a:ln>
                            <a:noFill/>
                          </a:ln>
                          <a:solidFill>
                            <a:schemeClr val="tx1"/>
                          </a:solidFill>
                          <a:effectLst/>
                          <a:latin typeface="Arial" charset="0"/>
                          <a:cs typeface="Times New Roman" pitchFamily="18" charset="0"/>
                        </a:rPr>
                        <a:t>1</a:t>
                      </a:r>
                      <a:r>
                        <a:rPr kumimoji="0" lang="en-US" altLang="en-US" sz="1800" b="1" i="0" u="none" strike="noStrike" cap="none" normalizeH="0" baseline="0" dirty="0" smtClean="0">
                          <a:ln>
                            <a:noFill/>
                          </a:ln>
                          <a:solidFill>
                            <a:schemeClr val="tx1"/>
                          </a:solidFill>
                          <a:effectLst/>
                          <a:latin typeface="Arial" charset="0"/>
                          <a:cs typeface="Times New Roman" pitchFamily="18" charset="0"/>
                        </a:rPr>
                        <a:t>5</a:t>
                      </a:r>
                      <a:r>
                        <a:rPr kumimoji="0" lang="bg-BG" altLang="en-US" sz="1800" b="1" i="0" u="none" strike="noStrike" cap="none" normalizeH="0" baseline="0" dirty="0" smtClean="0">
                          <a:ln>
                            <a:noFill/>
                          </a:ln>
                          <a:solidFill>
                            <a:schemeClr val="tx1"/>
                          </a:solidFill>
                          <a:effectLst/>
                          <a:latin typeface="Arial" charset="0"/>
                          <a:cs typeface="Times New Roman" pitchFamily="18" charset="0"/>
                        </a:rPr>
                        <a:t>,</a:t>
                      </a:r>
                      <a:r>
                        <a:rPr kumimoji="0" lang="en-US" altLang="en-US" sz="1800" b="1" i="0" u="none" strike="noStrike" cap="none" normalizeH="0" baseline="0" dirty="0" smtClean="0">
                          <a:ln>
                            <a:noFill/>
                          </a:ln>
                          <a:solidFill>
                            <a:schemeClr val="tx1"/>
                          </a:solidFill>
                          <a:effectLst/>
                          <a:latin typeface="Arial" charset="0"/>
                          <a:cs typeface="Times New Roman" pitchFamily="18" charset="0"/>
                        </a:rPr>
                        <a:t>1</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a:noFill/>
                    </a:lnB>
                    <a:lnTlToBr>
                      <a:noFill/>
                    </a:lnTlToBr>
                    <a:lnBlToTr>
                      <a:noFill/>
                    </a:lnBlToTr>
                    <a:noFill/>
                  </a:tcPr>
                </a:tc>
              </a:tr>
              <a:tr h="450066">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Под 1 г.</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45,1</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27,2</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20,2</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14,8</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17,5</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13,3</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dirty="0" smtClean="0">
                          <a:ln>
                            <a:noFill/>
                          </a:ln>
                          <a:solidFill>
                            <a:schemeClr val="tx1"/>
                          </a:solidFill>
                          <a:effectLst/>
                          <a:latin typeface="Arial" charset="0"/>
                        </a:rPr>
                        <a:t>7,</a:t>
                      </a:r>
                      <a:r>
                        <a:rPr kumimoji="0" lang="en-US" altLang="en-US" sz="1800" b="0" i="0" u="none" strike="noStrike" cap="none" normalizeH="0" baseline="0" dirty="0" smtClean="0">
                          <a:ln>
                            <a:noFill/>
                          </a:ln>
                          <a:solidFill>
                            <a:schemeClr val="tx1"/>
                          </a:solidFill>
                          <a:effectLst/>
                          <a:latin typeface="Arial" charset="0"/>
                        </a:rPr>
                        <a:t>6</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51597">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1 – 9 г.</a:t>
                      </a:r>
                      <a:endParaRPr kumimoji="0" lang="bg-BG" altLang="en-US" sz="1800" b="1" i="0" u="none" strike="noStrike" cap="none" normalizeH="0" baseline="0" smtClean="0">
                        <a:ln>
                          <a:noFill/>
                        </a:ln>
                        <a:solidFill>
                          <a:srgbClr val="FF00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1,6</a:t>
                      </a:r>
                      <a:endParaRPr kumimoji="0" lang="bg-BG" altLang="en-US" sz="1800" b="1" i="0" u="none" strike="noStrike" cap="none" normalizeH="0" baseline="0" smtClean="0">
                        <a:ln>
                          <a:noFill/>
                        </a:ln>
                        <a:solidFill>
                          <a:srgbClr val="FF00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0,8</a:t>
                      </a:r>
                      <a:endParaRPr kumimoji="0" lang="bg-BG" altLang="en-US" sz="1800" b="1"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0,7</a:t>
                      </a:r>
                      <a:endParaRPr kumimoji="0" lang="bg-BG" altLang="en-US" sz="1800" b="1"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0,6</a:t>
                      </a:r>
                      <a:endParaRPr kumimoji="0" lang="bg-BG" altLang="en-US" sz="1800" b="1"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0,7</a:t>
                      </a:r>
                      <a:endParaRPr kumimoji="0" lang="bg-BG" altLang="en-US" sz="1800" b="1"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0,5</a:t>
                      </a:r>
                      <a:endParaRPr kumimoji="0" lang="bg-BG" altLang="en-US" sz="1800" b="1" i="0" u="none" strike="noStrike" cap="none" normalizeH="0" baseline="0" smtClean="0">
                        <a:ln>
                          <a:noFill/>
                        </a:ln>
                        <a:solidFill>
                          <a:srgbClr val="FF0000"/>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dirty="0" smtClean="0">
                          <a:ln>
                            <a:noFill/>
                          </a:ln>
                          <a:solidFill>
                            <a:srgbClr val="FF0000"/>
                          </a:solidFill>
                          <a:effectLst/>
                          <a:latin typeface="Arial" charset="0"/>
                          <a:cs typeface="Times New Roman" pitchFamily="18" charset="0"/>
                        </a:rPr>
                        <a:t>0,</a:t>
                      </a:r>
                      <a:r>
                        <a:rPr kumimoji="0" lang="en-US" altLang="en-US" sz="1800" b="1" i="0" u="none" strike="noStrike" cap="none" normalizeH="0" baseline="0" dirty="0" smtClean="0">
                          <a:ln>
                            <a:noFill/>
                          </a:ln>
                          <a:solidFill>
                            <a:srgbClr val="FF0000"/>
                          </a:solidFill>
                          <a:effectLst/>
                          <a:latin typeface="Arial" charset="0"/>
                          <a:cs typeface="Times New Roman" pitchFamily="18" charset="0"/>
                        </a:rPr>
                        <a:t>2</a:t>
                      </a:r>
                      <a:endParaRPr kumimoji="0" lang="bg-BG" altLang="en-US" sz="1800" b="1" i="0" u="none" strike="noStrike" cap="none" normalizeH="0" baseline="0" dirty="0" smtClean="0">
                        <a:ln>
                          <a:noFill/>
                        </a:ln>
                        <a:solidFill>
                          <a:srgbClr val="FF00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50066">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10–19 г. </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0,8</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0,6</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0,6</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0,6</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0,6</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0,4</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FF0000"/>
                          </a:solidFill>
                          <a:effectLst/>
                          <a:latin typeface="Arial" charset="0"/>
                          <a:cs typeface="Times New Roman" pitchFamily="18" charset="0"/>
                        </a:rPr>
                        <a:t>0,3</a:t>
                      </a:r>
                      <a:endParaRPr kumimoji="0" lang="bg-BG" altLang="en-US" sz="1800" b="0" i="0" u="none" strike="noStrike" cap="none" normalizeH="0" baseline="0" smtClean="0">
                        <a:ln>
                          <a:noFill/>
                        </a:ln>
                        <a:solidFill>
                          <a:srgbClr val="FF0000"/>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92929">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20–29 г. </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dirty="0" smtClean="0">
                          <a:ln>
                            <a:noFill/>
                          </a:ln>
                          <a:solidFill>
                            <a:schemeClr val="tx1"/>
                          </a:solidFill>
                          <a:effectLst/>
                          <a:latin typeface="Arial" charset="0"/>
                          <a:cs typeface="Times New Roman" pitchFamily="18" charset="0"/>
                        </a:rPr>
                        <a:t>1,2</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1,0</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1,0</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1,0</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1,0</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0,8</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dirty="0" smtClean="0">
                          <a:ln>
                            <a:noFill/>
                          </a:ln>
                          <a:solidFill>
                            <a:schemeClr val="tx1"/>
                          </a:solidFill>
                          <a:effectLst/>
                          <a:latin typeface="Arial" charset="0"/>
                          <a:cs typeface="Times New Roman" pitchFamily="18" charset="0"/>
                        </a:rPr>
                        <a:t>0,</a:t>
                      </a:r>
                      <a:r>
                        <a:rPr kumimoji="0" lang="en-US" altLang="en-US" sz="1800" b="0" i="0" u="none" strike="noStrike" cap="none" normalizeH="0" baseline="0" dirty="0" smtClean="0">
                          <a:ln>
                            <a:noFill/>
                          </a:ln>
                          <a:solidFill>
                            <a:schemeClr val="tx1"/>
                          </a:solidFill>
                          <a:effectLst/>
                          <a:latin typeface="Arial" charset="0"/>
                          <a:cs typeface="Times New Roman" pitchFamily="18" charset="0"/>
                        </a:rPr>
                        <a:t>6</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50066">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30–39 г.</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1,8</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1,5</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1,6</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1,8</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1,9</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1,7</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dirty="0" smtClean="0">
                          <a:ln>
                            <a:noFill/>
                          </a:ln>
                          <a:solidFill>
                            <a:schemeClr val="tx1"/>
                          </a:solidFill>
                          <a:effectLst/>
                          <a:latin typeface="Arial" charset="0"/>
                          <a:cs typeface="Times New Roman" pitchFamily="18" charset="0"/>
                        </a:rPr>
                        <a:t>1,</a:t>
                      </a:r>
                      <a:r>
                        <a:rPr kumimoji="0" lang="en-US" altLang="en-US" sz="1800" b="0" i="0" u="none" strike="noStrike" cap="none" normalizeH="0" baseline="0" dirty="0" smtClean="0">
                          <a:ln>
                            <a:noFill/>
                          </a:ln>
                          <a:solidFill>
                            <a:schemeClr val="tx1"/>
                          </a:solidFill>
                          <a:effectLst/>
                          <a:latin typeface="Arial" charset="0"/>
                          <a:cs typeface="Times New Roman" pitchFamily="18" charset="0"/>
                        </a:rPr>
                        <a:t>4</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51597">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40–49 г.</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3,4</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3,2</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3,6</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4,2</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4,9</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4,3</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3,4</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50066">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50–59 г.</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8,1</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8,1</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9,1</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9,9</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11,1</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rgbClr val="3333FF"/>
                          </a:solidFill>
                          <a:effectLst/>
                          <a:latin typeface="Arial" charset="0"/>
                          <a:cs typeface="Times New Roman" pitchFamily="18" charset="0"/>
                        </a:rPr>
                        <a:t>10,1</a:t>
                      </a:r>
                      <a:endParaRPr kumimoji="0" lang="bg-BG" altLang="en-US" sz="1800" b="0" i="0" u="none" strike="noStrike" cap="none" normalizeH="0" baseline="0" smtClean="0">
                        <a:ln>
                          <a:noFill/>
                        </a:ln>
                        <a:solidFill>
                          <a:srgbClr val="3333FF"/>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3333FF"/>
                          </a:solidFill>
                          <a:effectLst/>
                          <a:latin typeface="Arial" charset="0"/>
                          <a:cs typeface="Times New Roman" pitchFamily="18" charset="0"/>
                        </a:rPr>
                        <a:t>9</a:t>
                      </a:r>
                      <a:r>
                        <a:rPr kumimoji="0" lang="bg-BG" altLang="en-US" sz="1800" b="1" i="0" u="none" strike="noStrike" cap="none" normalizeH="0" baseline="0" dirty="0" smtClean="0">
                          <a:ln>
                            <a:noFill/>
                          </a:ln>
                          <a:solidFill>
                            <a:srgbClr val="3333FF"/>
                          </a:solidFill>
                          <a:effectLst/>
                          <a:latin typeface="Arial" charset="0"/>
                          <a:cs typeface="Times New Roman" pitchFamily="18" charset="0"/>
                        </a:rPr>
                        <a:t>,</a:t>
                      </a:r>
                      <a:r>
                        <a:rPr kumimoji="0" lang="en-US" altLang="en-US" sz="1800" b="1" i="0" u="none" strike="noStrike" cap="none" normalizeH="0" baseline="0" dirty="0" smtClean="0">
                          <a:ln>
                            <a:noFill/>
                          </a:ln>
                          <a:solidFill>
                            <a:srgbClr val="3333FF"/>
                          </a:solidFill>
                          <a:effectLst/>
                          <a:latin typeface="Arial" charset="0"/>
                          <a:cs typeface="Times New Roman" pitchFamily="18" charset="0"/>
                        </a:rPr>
                        <a:t>5</a:t>
                      </a:r>
                      <a:endParaRPr kumimoji="0" lang="bg-BG" altLang="en-US" sz="1800" b="0" i="0" u="none" strike="noStrike" cap="none" normalizeH="0" baseline="0" dirty="0" smtClean="0">
                        <a:ln>
                          <a:noFill/>
                        </a:ln>
                        <a:solidFill>
                          <a:srgbClr val="3333FF"/>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51597">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60–69 г.</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22,1</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22,4</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24,3</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23,2</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25,0</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23,8</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cs typeface="Times New Roman" pitchFamily="18" charset="0"/>
                        </a:rPr>
                        <a:t>20</a:t>
                      </a:r>
                      <a:r>
                        <a:rPr kumimoji="0" lang="bg-BG" altLang="en-US" sz="1800" b="0" i="0" u="none" strike="noStrike" cap="none" normalizeH="0" baseline="0" dirty="0" smtClean="0">
                          <a:ln>
                            <a:noFill/>
                          </a:ln>
                          <a:solidFill>
                            <a:schemeClr val="tx1"/>
                          </a:solidFill>
                          <a:effectLst/>
                          <a:latin typeface="Arial" charset="0"/>
                          <a:cs typeface="Times New Roman" pitchFamily="18" charset="0"/>
                        </a:rPr>
                        <a:t>,0</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450066">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1" i="0" u="none" strike="noStrike" cap="none" normalizeH="0" baseline="0" smtClean="0">
                          <a:ln>
                            <a:noFill/>
                          </a:ln>
                          <a:solidFill>
                            <a:schemeClr val="tx1"/>
                          </a:solidFill>
                          <a:effectLst/>
                          <a:latin typeface="Arial" charset="0"/>
                          <a:cs typeface="Times New Roman" pitchFamily="18" charset="0"/>
                        </a:rPr>
                        <a:t>70 г. и +</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76,7</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84,2</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88,2</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dirty="0" smtClean="0">
                          <a:ln>
                            <a:noFill/>
                          </a:ln>
                          <a:solidFill>
                            <a:schemeClr val="tx1"/>
                          </a:solidFill>
                          <a:effectLst/>
                          <a:latin typeface="Arial" charset="0"/>
                          <a:cs typeface="Times New Roman" pitchFamily="18" charset="0"/>
                        </a:rPr>
                        <a:t>91,9</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91,2</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800" b="0" i="0" u="none" strike="noStrike" cap="none" normalizeH="0" baseline="0" smtClean="0">
                          <a:ln>
                            <a:noFill/>
                          </a:ln>
                          <a:solidFill>
                            <a:schemeClr val="tx1"/>
                          </a:solidFill>
                          <a:effectLst/>
                          <a:latin typeface="Arial" charset="0"/>
                          <a:cs typeface="Times New Roman" pitchFamily="18" charset="0"/>
                        </a:rPr>
                        <a:t>84,5</a:t>
                      </a:r>
                      <a:endParaRPr kumimoji="0" lang="bg-BG" altLang="en-US" sz="1800" b="0" i="0" u="none" strike="noStrike" cap="none" normalizeH="0" baseline="0" smtClean="0">
                        <a:ln>
                          <a:noFill/>
                        </a:ln>
                        <a:solidFill>
                          <a:schemeClr val="tx1"/>
                        </a:solidFill>
                        <a:effectLst/>
                        <a:latin typeface="Arial" charset="0"/>
                      </a:endParaRPr>
                    </a:p>
                  </a:txBody>
                  <a:tcPr marT="45717" marB="45717" anchor="ctr" horzOverflow="overflow">
                    <a:lnL>
                      <a:noFill/>
                    </a:lnL>
                    <a:lnR w="25400" cap="flat" cmpd="sng" algn="ctr">
                      <a:solidFill>
                        <a:srgbClr val="000000"/>
                      </a:solidFill>
                      <a:prstDash val="solid"/>
                      <a:round/>
                      <a:headEnd type="none" w="sm" len="sm"/>
                      <a:tailEnd type="none" w="sm" len="sm"/>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cs typeface="Times New Roman" pitchFamily="18" charset="0"/>
                        </a:rPr>
                        <a:t>76</a:t>
                      </a:r>
                      <a:r>
                        <a:rPr kumimoji="0" lang="bg-BG" altLang="en-US" sz="1800" b="0" i="0" u="none" strike="noStrike" cap="none" normalizeH="0" baseline="0" dirty="0" smtClean="0">
                          <a:ln>
                            <a:noFill/>
                          </a:ln>
                          <a:solidFill>
                            <a:schemeClr val="tx1"/>
                          </a:solidFill>
                          <a:effectLst/>
                          <a:latin typeface="Arial" charset="0"/>
                          <a:cs typeface="Times New Roman" pitchFamily="18" charset="0"/>
                        </a:rPr>
                        <a:t>,</a:t>
                      </a:r>
                      <a:r>
                        <a:rPr kumimoji="0" lang="en-US" altLang="en-US" sz="1800" b="0" i="0" u="none" strike="noStrike" cap="none" normalizeH="0" baseline="0" dirty="0" smtClean="0">
                          <a:ln>
                            <a:noFill/>
                          </a:ln>
                          <a:solidFill>
                            <a:schemeClr val="tx1"/>
                          </a:solidFill>
                          <a:effectLst/>
                          <a:latin typeface="Arial" charset="0"/>
                          <a:cs typeface="Times New Roman" pitchFamily="18" charset="0"/>
                        </a:rPr>
                        <a:t>6</a:t>
                      </a:r>
                      <a:endParaRPr kumimoji="0" lang="bg-BG" altLang="en-US" sz="1800" b="0" i="0" u="none" strike="noStrike" cap="none" normalizeH="0" baseline="0" dirty="0" smtClean="0">
                        <a:ln>
                          <a:noFill/>
                        </a:ln>
                        <a:solidFill>
                          <a:schemeClr val="tx1"/>
                        </a:solidFill>
                        <a:effectLst/>
                        <a:latin typeface="Arial" charset="0"/>
                      </a:endParaRPr>
                    </a:p>
                  </a:txBody>
                  <a:tcPr marT="45717" marB="45717"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w="254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73829" name="Rectangle 278"/>
          <p:cNvSpPr>
            <a:spLocks noChangeArrowheads="1"/>
          </p:cNvSpPr>
          <p:nvPr/>
        </p:nvSpPr>
        <p:spPr bwMode="auto">
          <a:xfrm>
            <a:off x="179513" y="-6478"/>
            <a:ext cx="8784976" cy="1077218"/>
          </a:xfrm>
          <a:prstGeom prst="rect">
            <a:avLst/>
          </a:prstGeom>
          <a:noFill/>
          <a:ln w="12700" cap="sq">
            <a:noFill/>
            <a:miter lim="800000"/>
            <a:headEnd type="none" w="sm" len="sm"/>
            <a:tailEnd type="none" w="sm" len="sm"/>
          </a:ln>
        </p:spPr>
        <p:txBody>
          <a:bodyPr wrap="square" anchor="ctr">
            <a:spAutoFit/>
          </a:bodyPr>
          <a:lstStyle/>
          <a:p>
            <a:r>
              <a:rPr lang="bg-BG" altLang="en-US" sz="3200" b="1" i="1" dirty="0">
                <a:solidFill>
                  <a:srgbClr val="C00000"/>
                </a:solidFill>
              </a:rPr>
              <a:t>Смъртност по възраст в България </a:t>
            </a:r>
          </a:p>
          <a:p>
            <a:pPr algn="ctr"/>
            <a:r>
              <a:rPr lang="bg-BG" altLang="en-US" sz="3200" b="1" i="1" dirty="0" smtClean="0">
                <a:solidFill>
                  <a:srgbClr val="C00000"/>
                </a:solidFill>
              </a:rPr>
              <a:t>1960-201</a:t>
            </a:r>
            <a:r>
              <a:rPr lang="en-US" altLang="en-US" sz="3200" b="1" i="1" dirty="0" smtClean="0">
                <a:solidFill>
                  <a:srgbClr val="C00000"/>
                </a:solidFill>
              </a:rPr>
              <a:t>4</a:t>
            </a:r>
            <a:r>
              <a:rPr lang="bg-BG" altLang="en-US" sz="3200" b="1" i="1" dirty="0" smtClean="0">
                <a:solidFill>
                  <a:srgbClr val="C00000"/>
                </a:solidFill>
              </a:rPr>
              <a:t> </a:t>
            </a:r>
            <a:r>
              <a:rPr lang="bg-BG" altLang="en-US" sz="3200" b="1" i="1" dirty="0">
                <a:solidFill>
                  <a:srgbClr val="C00000"/>
                </a:solidFill>
              </a:rPr>
              <a:t>г. (в ‰)</a:t>
            </a:r>
          </a:p>
        </p:txBody>
      </p:sp>
      <p:sp>
        <p:nvSpPr>
          <p:cNvPr id="2" name="Date Placeholder 1"/>
          <p:cNvSpPr>
            <a:spLocks noGrp="1"/>
          </p:cNvSpPr>
          <p:nvPr>
            <p:ph type="dt" sz="half" idx="10"/>
          </p:nvPr>
        </p:nvSpPr>
        <p:spPr/>
        <p:txBody>
          <a:bodyPr/>
          <a:lstStyle/>
          <a:p>
            <a:pPr>
              <a:defRPr/>
            </a:pPr>
            <a:fld id="{216F05F1-3061-44CC-B7F3-4186CDAE2DB9}"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3"/>
          <p:cNvSpPr>
            <a:spLocks noGrp="1"/>
          </p:cNvSpPr>
          <p:nvPr>
            <p:ph type="sldNum" sz="quarter" idx="12"/>
          </p:nvPr>
        </p:nvSpPr>
        <p:spPr>
          <a:noFill/>
          <a:ln>
            <a:miter lim="800000"/>
            <a:headEnd/>
            <a:tailEnd/>
          </a:ln>
        </p:spPr>
        <p:txBody>
          <a:bodyPr/>
          <a:lstStyle/>
          <a:p>
            <a:fld id="{89447FF9-4C0E-45FF-B1C0-0B67F9F5B919}" type="slidenum">
              <a:rPr lang="en-US" altLang="en-US"/>
              <a:pPr/>
              <a:t>51</a:t>
            </a:fld>
            <a:endParaRPr lang="en-US" altLang="en-US"/>
          </a:p>
        </p:txBody>
      </p:sp>
      <p:graphicFrame>
        <p:nvGraphicFramePr>
          <p:cNvPr id="317598" name="Group 158"/>
          <p:cNvGraphicFramePr>
            <a:graphicFrameLocks noGrp="1"/>
          </p:cNvGraphicFramePr>
          <p:nvPr>
            <p:extLst>
              <p:ext uri="{D42A27DB-BD31-4B8C-83A1-F6EECF244321}">
                <p14:modId xmlns:p14="http://schemas.microsoft.com/office/powerpoint/2010/main" val="2191156463"/>
              </p:ext>
            </p:extLst>
          </p:nvPr>
        </p:nvGraphicFramePr>
        <p:xfrm>
          <a:off x="611188" y="1052513"/>
          <a:ext cx="7921625" cy="5497513"/>
        </p:xfrm>
        <a:graphic>
          <a:graphicData uri="http://schemas.openxmlformats.org/drawingml/2006/table">
            <a:tbl>
              <a:tblPr/>
              <a:tblGrid>
                <a:gridCol w="3232150"/>
                <a:gridCol w="938212"/>
                <a:gridCol w="938213"/>
                <a:gridCol w="936625"/>
                <a:gridCol w="938212"/>
                <a:gridCol w="938213"/>
              </a:tblGrid>
              <a:tr h="105092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3333FF"/>
                          </a:solidFill>
                          <a:effectLst/>
                          <a:latin typeface="Arial" charset="0"/>
                          <a:cs typeface="Times New Roman" pitchFamily="18" charset="0"/>
                        </a:rPr>
                        <a:t>ВОДЕЩИ ПРИЧИНИ</a:t>
                      </a:r>
                      <a:endParaRPr kumimoji="0" lang="bg-BG" altLang="en-US" sz="2000" b="0" i="0" u="none" strike="noStrike" cap="none" normalizeH="0" baseline="0" dirty="0" smtClean="0">
                        <a:ln>
                          <a:noFill/>
                        </a:ln>
                        <a:solidFill>
                          <a:srgbClr val="3333FF"/>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1970</a:t>
                      </a:r>
                      <a:endParaRPr kumimoji="0" lang="bg-BG" altLang="en-US" sz="2000" b="0" i="0" u="none" strike="noStrike" cap="none" normalizeH="0" baseline="0" smtClean="0">
                        <a:ln>
                          <a:noFill/>
                        </a:ln>
                        <a:solidFill>
                          <a:srgbClr val="3333FF"/>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a:noFill/>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1980</a:t>
                      </a:r>
                      <a:endParaRPr kumimoji="0" lang="bg-BG" altLang="en-US" sz="2000" b="0" i="0" u="none" strike="noStrike" cap="none" normalizeH="0" baseline="0" smtClean="0">
                        <a:ln>
                          <a:noFill/>
                        </a:ln>
                        <a:solidFill>
                          <a:srgbClr val="3333FF"/>
                        </a:solidFill>
                        <a:effectLst/>
                        <a:latin typeface="Arial" charset="0"/>
                      </a:endParaRPr>
                    </a:p>
                  </a:txBody>
                  <a:tcPr marT="45723" marB="45723" anchor="ctr" horzOverflow="overflow">
                    <a:lnL>
                      <a:noFill/>
                    </a:lnL>
                    <a:lnR>
                      <a:noFill/>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1990</a:t>
                      </a:r>
                      <a:endParaRPr kumimoji="0" lang="bg-BG" altLang="en-US" sz="2000" b="0" i="0" u="none" strike="noStrike" cap="none" normalizeH="0" baseline="0" smtClean="0">
                        <a:ln>
                          <a:noFill/>
                        </a:ln>
                        <a:solidFill>
                          <a:srgbClr val="3333FF"/>
                        </a:solidFill>
                        <a:effectLst/>
                        <a:latin typeface="Arial" charset="0"/>
                      </a:endParaRPr>
                    </a:p>
                  </a:txBody>
                  <a:tcPr marT="45723" marB="45723" anchor="ctr" horzOverflow="overflow">
                    <a:lnL>
                      <a:noFill/>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2000</a:t>
                      </a:r>
                      <a:endParaRPr kumimoji="0" lang="bg-BG" altLang="en-US" sz="2000" b="0" i="0" u="none" strike="noStrike" cap="none" normalizeH="0" baseline="0" smtClean="0">
                        <a:ln>
                          <a:noFill/>
                        </a:ln>
                        <a:solidFill>
                          <a:srgbClr val="3333FF"/>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3333FF"/>
                          </a:solidFill>
                          <a:effectLst/>
                          <a:latin typeface="Arial" charset="0"/>
                          <a:cs typeface="Times New Roman" pitchFamily="18" charset="0"/>
                        </a:rPr>
                        <a:t>201</a:t>
                      </a:r>
                      <a:r>
                        <a:rPr kumimoji="0" lang="en-US" altLang="en-US" sz="2000" b="1" i="0" u="none" strike="noStrike" cap="none" normalizeH="0" baseline="0" dirty="0" smtClean="0">
                          <a:ln>
                            <a:noFill/>
                          </a:ln>
                          <a:solidFill>
                            <a:srgbClr val="3333FF"/>
                          </a:solidFill>
                          <a:effectLst/>
                          <a:latin typeface="Arial" charset="0"/>
                          <a:cs typeface="Times New Roman" pitchFamily="18" charset="0"/>
                        </a:rPr>
                        <a:t>5</a:t>
                      </a:r>
                      <a:endParaRPr kumimoji="0" lang="bg-BG" altLang="en-US" sz="2000" b="0" i="0" u="none" strike="noStrike" cap="none" normalizeH="0" baseline="0" dirty="0" smtClean="0">
                        <a:ln>
                          <a:noFill/>
                        </a:ln>
                        <a:solidFill>
                          <a:srgbClr val="3333FF"/>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64452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FF0000"/>
                          </a:solidFill>
                          <a:effectLst/>
                          <a:latin typeface="Times New Roman" pitchFamily="18" charset="0"/>
                          <a:cs typeface="Times New Roman" pitchFamily="18" charset="0"/>
                        </a:rPr>
                        <a:t>ОБЩО</a:t>
                      </a:r>
                      <a:endParaRPr kumimoji="0" lang="bg-BG" altLang="en-US" sz="2000" b="1" i="0" u="none" strike="noStrike" cap="none" normalizeH="0" baseline="0" smtClean="0">
                        <a:ln>
                          <a:noFill/>
                        </a:ln>
                        <a:solidFill>
                          <a:srgbClr val="FF0000"/>
                        </a:solidFill>
                        <a:effectLst/>
                        <a:latin typeface="Arial Narrow" pitchFamily="34" charset="0"/>
                        <a:ea typeface="Times New Roman" pitchFamily="18" charset="0"/>
                        <a:cs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FF0000"/>
                          </a:solidFill>
                          <a:effectLst/>
                          <a:latin typeface="Arial" charset="0"/>
                          <a:cs typeface="Times New Roman" pitchFamily="18" charset="0"/>
                        </a:rPr>
                        <a:t>100,0</a:t>
                      </a:r>
                      <a:endParaRPr kumimoji="0" lang="bg-BG" altLang="en-US" sz="2000" b="0" i="0" u="none" strike="noStrike" cap="none" normalizeH="0" baseline="0" smtClean="0">
                        <a:ln>
                          <a:noFill/>
                        </a:ln>
                        <a:solidFill>
                          <a:srgbClr val="FF0000"/>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FF0000"/>
                          </a:solidFill>
                          <a:effectLst/>
                          <a:latin typeface="Arial" charset="0"/>
                          <a:cs typeface="Times New Roman" pitchFamily="18" charset="0"/>
                        </a:rPr>
                        <a:t>100,0</a:t>
                      </a:r>
                      <a:endParaRPr kumimoji="0" lang="bg-BG" altLang="en-US" sz="2000" b="0" i="0" u="none" strike="noStrike" cap="none" normalizeH="0" baseline="0" smtClean="0">
                        <a:ln>
                          <a:noFill/>
                        </a:ln>
                        <a:solidFill>
                          <a:srgbClr val="FF0000"/>
                        </a:solidFill>
                        <a:effectLst/>
                        <a:latin typeface="Arial" charset="0"/>
                      </a:endParaRPr>
                    </a:p>
                  </a:txBody>
                  <a:tcPr marT="45723" marB="45723"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FF0000"/>
                          </a:solidFill>
                          <a:effectLst/>
                          <a:latin typeface="Arial" charset="0"/>
                          <a:cs typeface="Times New Roman" pitchFamily="18" charset="0"/>
                        </a:rPr>
                        <a:t>100,0</a:t>
                      </a:r>
                      <a:endParaRPr kumimoji="0" lang="bg-BG" altLang="en-US" sz="2000" b="0" i="0" u="none" strike="noStrike" cap="none" normalizeH="0" baseline="0" smtClean="0">
                        <a:ln>
                          <a:noFill/>
                        </a:ln>
                        <a:solidFill>
                          <a:srgbClr val="FF0000"/>
                        </a:solidFill>
                        <a:effectLst/>
                        <a:latin typeface="Arial" charset="0"/>
                      </a:endParaRPr>
                    </a:p>
                  </a:txBody>
                  <a:tcPr marT="45723" marB="45723" anchor="ctr" horzOverflow="overflow">
                    <a:lnL>
                      <a:noFill/>
                    </a:lnL>
                    <a:lnR>
                      <a:noFill/>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FF0000"/>
                          </a:solidFill>
                          <a:effectLst/>
                          <a:latin typeface="Arial" charset="0"/>
                          <a:cs typeface="Times New Roman" pitchFamily="18" charset="0"/>
                        </a:rPr>
                        <a:t>100,0</a:t>
                      </a:r>
                      <a:endParaRPr kumimoji="0" lang="bg-BG" altLang="en-US" sz="2000" b="0" i="0" u="none" strike="noStrike" cap="none" normalizeH="0" baseline="0" smtClean="0">
                        <a:ln>
                          <a:noFill/>
                        </a:ln>
                        <a:solidFill>
                          <a:srgbClr val="FF0000"/>
                        </a:solidFill>
                        <a:effectLst/>
                        <a:latin typeface="Arial" charset="0"/>
                      </a:endParaRPr>
                    </a:p>
                  </a:txBody>
                  <a:tcPr marT="45723" marB="45723" anchor="ctr" horzOverflow="overflow">
                    <a:lnL>
                      <a:noFill/>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FF0000"/>
                          </a:solidFill>
                          <a:effectLst/>
                          <a:latin typeface="Arial" charset="0"/>
                          <a:cs typeface="Times New Roman" pitchFamily="18" charset="0"/>
                        </a:rPr>
                        <a:t>100,0</a:t>
                      </a:r>
                      <a:endParaRPr kumimoji="0" lang="bg-BG" altLang="en-US" sz="2000" b="0" i="0" u="none" strike="noStrike" cap="none" normalizeH="0" baseline="0" smtClean="0">
                        <a:ln>
                          <a:noFill/>
                        </a:ln>
                        <a:solidFill>
                          <a:srgbClr val="FF0000"/>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a:noFill/>
                    </a:lnB>
                    <a:lnTlToBr>
                      <a:noFill/>
                    </a:lnTlToBr>
                    <a:lnBlToTr>
                      <a:noFill/>
                    </a:lnBlToTr>
                    <a:noFill/>
                  </a:tcPr>
                </a:tc>
              </a:tr>
              <a:tr h="7016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Болести на кръвообращението</a:t>
                      </a:r>
                      <a:endParaRPr kumimoji="0" lang="bg-BG" altLang="en-US" sz="2000" b="0" i="0" u="none" strike="noStrike" cap="none" normalizeH="0" baseline="0" smtClean="0">
                        <a:ln>
                          <a:noFill/>
                        </a:ln>
                        <a:solidFill>
                          <a:srgbClr val="3333FF"/>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49,4</a:t>
                      </a:r>
                      <a:endParaRPr kumimoji="0" lang="bg-BG" altLang="en-US" sz="2000" b="1" i="0" u="none" strike="noStrike" cap="none" normalizeH="0" baseline="0" smtClean="0">
                        <a:ln>
                          <a:noFill/>
                        </a:ln>
                        <a:solidFill>
                          <a:srgbClr val="3333FF"/>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55,4</a:t>
                      </a:r>
                      <a:endParaRPr kumimoji="0" lang="bg-BG" altLang="en-US" sz="2000" b="1" i="0" u="none" strike="noStrike" cap="none" normalizeH="0" baseline="0" smtClean="0">
                        <a:ln>
                          <a:noFill/>
                        </a:ln>
                        <a:solidFill>
                          <a:srgbClr val="3333FF"/>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61,5</a:t>
                      </a:r>
                      <a:endParaRPr kumimoji="0" lang="bg-BG" altLang="en-US" sz="2000" b="1" i="0" u="none" strike="noStrike" cap="none" normalizeH="0" baseline="0" smtClean="0">
                        <a:ln>
                          <a:noFill/>
                        </a:ln>
                        <a:solidFill>
                          <a:srgbClr val="3333FF"/>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3333FF"/>
                          </a:solidFill>
                          <a:effectLst/>
                          <a:latin typeface="Arial" charset="0"/>
                          <a:cs typeface="Times New Roman" pitchFamily="18" charset="0"/>
                        </a:rPr>
                        <a:t>66,3</a:t>
                      </a:r>
                      <a:endParaRPr kumimoji="0" lang="bg-BG" altLang="en-US" sz="2000" b="1" i="0" u="none" strike="noStrike" cap="none" normalizeH="0" baseline="0" smtClean="0">
                        <a:ln>
                          <a:noFill/>
                        </a:ln>
                        <a:solidFill>
                          <a:srgbClr val="3333FF"/>
                        </a:solidFill>
                        <a:effectLst/>
                        <a:latin typeface="Arial" charset="0"/>
                      </a:endParaRPr>
                    </a:p>
                  </a:txBody>
                  <a:tcPr marT="45723" marB="45723"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3333FF"/>
                          </a:solidFill>
                          <a:effectLst/>
                          <a:latin typeface="Arial" charset="0"/>
                          <a:cs typeface="Times New Roman" pitchFamily="18" charset="0"/>
                        </a:rPr>
                        <a:t>65,</a:t>
                      </a:r>
                      <a:r>
                        <a:rPr kumimoji="0" lang="en-US" altLang="en-US" sz="2000" b="1" i="0" u="none" strike="noStrike" cap="none" normalizeH="0" baseline="0" dirty="0" smtClean="0">
                          <a:ln>
                            <a:noFill/>
                          </a:ln>
                          <a:solidFill>
                            <a:srgbClr val="3333FF"/>
                          </a:solidFill>
                          <a:effectLst/>
                          <a:latin typeface="Arial" charset="0"/>
                          <a:cs typeface="Times New Roman" pitchFamily="18" charset="0"/>
                        </a:rPr>
                        <a:t>4</a:t>
                      </a:r>
                      <a:endParaRPr kumimoji="0" lang="bg-BG" altLang="en-US" sz="2000" b="1" i="0" u="none" strike="noStrike" cap="none" normalizeH="0" baseline="0" dirty="0" smtClean="0">
                        <a:ln>
                          <a:noFill/>
                        </a:ln>
                        <a:solidFill>
                          <a:srgbClr val="3333FF"/>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646113">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Times New Roman" pitchFamily="18" charset="0"/>
                          <a:cs typeface="Times New Roman" pitchFamily="18" charset="0"/>
                        </a:rPr>
                        <a:t>Новообразувания</a:t>
                      </a:r>
                      <a:endParaRPr kumimoji="0" lang="bg-BG" altLang="en-US" sz="2000" b="1" i="0" u="none" strike="noStrike" cap="none" normalizeH="0" baseline="0" smtClean="0">
                        <a:ln>
                          <a:noFill/>
                        </a:ln>
                        <a:solidFill>
                          <a:schemeClr val="tx1"/>
                        </a:solidFill>
                        <a:effectLst/>
                        <a:latin typeface="Arial" charset="0"/>
                        <a:cs typeface="Times New Roman" pitchFamily="18"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15,0</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12,8</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13,9</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13,4</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dirty="0" smtClean="0">
                          <a:ln>
                            <a:noFill/>
                          </a:ln>
                          <a:solidFill>
                            <a:schemeClr val="tx1"/>
                          </a:solidFill>
                          <a:effectLst/>
                          <a:latin typeface="Arial" charset="0"/>
                          <a:cs typeface="Times New Roman" pitchFamily="18" charset="0"/>
                        </a:rPr>
                        <a:t>1</a:t>
                      </a:r>
                      <a:r>
                        <a:rPr kumimoji="0" lang="en-US" altLang="en-US" sz="2000" b="0" i="0" u="none" strike="noStrike" cap="none" normalizeH="0" baseline="0" dirty="0" smtClean="0">
                          <a:ln>
                            <a:noFill/>
                          </a:ln>
                          <a:solidFill>
                            <a:schemeClr val="tx1"/>
                          </a:solidFill>
                          <a:effectLst/>
                          <a:latin typeface="Arial" charset="0"/>
                          <a:cs typeface="Times New Roman" pitchFamily="18" charset="0"/>
                        </a:rPr>
                        <a:t>6</a:t>
                      </a:r>
                      <a:r>
                        <a:rPr kumimoji="0" lang="bg-BG" altLang="en-US" sz="2000" b="0" i="0" u="none" strike="noStrike" cap="none" normalizeH="0" baseline="0" dirty="0" smtClean="0">
                          <a:ln>
                            <a:noFill/>
                          </a:ln>
                          <a:solidFill>
                            <a:schemeClr val="tx1"/>
                          </a:solidFill>
                          <a:effectLst/>
                          <a:latin typeface="Arial" charset="0"/>
                          <a:cs typeface="Times New Roman" pitchFamily="18" charset="0"/>
                        </a:rPr>
                        <a:t>,</a:t>
                      </a:r>
                      <a:r>
                        <a:rPr kumimoji="0" lang="en-US" altLang="en-US" sz="2000" b="0" i="0" u="none" strike="noStrike" cap="none" normalizeH="0" baseline="0" dirty="0" smtClean="0">
                          <a:ln>
                            <a:noFill/>
                          </a:ln>
                          <a:solidFill>
                            <a:schemeClr val="tx1"/>
                          </a:solidFill>
                          <a:effectLst/>
                          <a:latin typeface="Arial" charset="0"/>
                          <a:cs typeface="Times New Roman" pitchFamily="18" charset="0"/>
                        </a:rPr>
                        <a:t>4</a:t>
                      </a:r>
                      <a:endParaRPr kumimoji="0" lang="bg-BG" altLang="en-US" sz="2000" b="0" i="0" u="none" strike="noStrike" cap="none" normalizeH="0" baseline="0" dirty="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105092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Болести на храносмилателната с-ма</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13,5</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9,3</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6,0</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3,9</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dirty="0" smtClean="0">
                          <a:ln>
                            <a:noFill/>
                          </a:ln>
                          <a:solidFill>
                            <a:schemeClr val="tx1"/>
                          </a:solidFill>
                          <a:effectLst/>
                          <a:latin typeface="Arial" charset="0"/>
                          <a:cs typeface="Times New Roman" pitchFamily="18" charset="0"/>
                        </a:rPr>
                        <a:t>3,</a:t>
                      </a:r>
                      <a:r>
                        <a:rPr kumimoji="0" lang="en-US" altLang="en-US" sz="2000" b="0" i="0" u="none" strike="noStrike" cap="none" normalizeH="0" baseline="0" dirty="0" smtClean="0">
                          <a:ln>
                            <a:noFill/>
                          </a:ln>
                          <a:solidFill>
                            <a:schemeClr val="tx1"/>
                          </a:solidFill>
                          <a:effectLst/>
                          <a:latin typeface="Arial" charset="0"/>
                          <a:cs typeface="Times New Roman" pitchFamily="18" charset="0"/>
                        </a:rPr>
                        <a:t>5</a:t>
                      </a:r>
                      <a:endParaRPr kumimoji="0" lang="bg-BG" altLang="en-US" sz="2000" b="0" i="0" u="none" strike="noStrike" cap="none" normalizeH="0" baseline="0" dirty="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7016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Болести на дихателната система</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6,1</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5,5</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5,0</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4,1</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dirty="0" smtClean="0">
                          <a:ln>
                            <a:noFill/>
                          </a:ln>
                          <a:solidFill>
                            <a:schemeClr val="tx1"/>
                          </a:solidFill>
                          <a:effectLst/>
                          <a:latin typeface="Arial" charset="0"/>
                          <a:cs typeface="Times New Roman" pitchFamily="18" charset="0"/>
                        </a:rPr>
                        <a:t>3,</a:t>
                      </a:r>
                      <a:r>
                        <a:rPr kumimoji="0" lang="en-US" altLang="en-US" sz="2000" b="0" i="0" u="none" strike="noStrike" cap="none" normalizeH="0" baseline="0" dirty="0" smtClean="0">
                          <a:ln>
                            <a:noFill/>
                          </a:ln>
                          <a:solidFill>
                            <a:schemeClr val="tx1"/>
                          </a:solidFill>
                          <a:effectLst/>
                          <a:latin typeface="Arial" charset="0"/>
                          <a:cs typeface="Times New Roman" pitchFamily="18" charset="0"/>
                        </a:rPr>
                        <a:t>7</a:t>
                      </a:r>
                      <a:endParaRPr kumimoji="0" lang="bg-BG" altLang="en-US" sz="2000" b="0" i="0" u="none" strike="noStrike" cap="none" normalizeH="0" baseline="0" dirty="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a:noFill/>
                    </a:lnB>
                    <a:lnTlToBr>
                      <a:noFill/>
                    </a:lnTlToBr>
                    <a:lnBlToTr>
                      <a:noFill/>
                    </a:lnBlToTr>
                    <a:noFill/>
                  </a:tcPr>
                </a:tc>
              </a:tr>
              <a:tr h="7016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chemeClr val="tx1"/>
                          </a:solidFill>
                          <a:effectLst/>
                          <a:latin typeface="Arial" charset="0"/>
                          <a:cs typeface="Times New Roman" pitchFamily="18" charset="0"/>
                        </a:rPr>
                        <a:t>Всички останали причини</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16,0</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17,0</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13,6</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a:noFill/>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12,3</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a:noFill/>
                    </a:lnL>
                    <a:lnR w="25400" cap="flat" cmpd="sng" algn="ctr">
                      <a:solidFill>
                        <a:srgbClr val="000000"/>
                      </a:solidFill>
                      <a:prstDash val="solid"/>
                      <a:round/>
                      <a:headEnd type="none" w="sm" len="sm"/>
                      <a:tailEnd type="none" w="sm" len="sm"/>
                    </a:lnR>
                    <a:lnT>
                      <a:noFill/>
                    </a:lnT>
                    <a:lnB w="25400" cap="flat" cmpd="sng" algn="ctr">
                      <a:solidFill>
                        <a:srgbClr val="000000"/>
                      </a:solidFill>
                      <a:prstDash val="solid"/>
                      <a:round/>
                      <a:headEnd type="none" w="sm" len="sm"/>
                      <a:tailEnd type="none" w="sm" len="sm"/>
                    </a:lnB>
                    <a:lnTlToBr>
                      <a:noFill/>
                    </a:lnTlToBr>
                    <a:lnBlToTr>
                      <a:noFill/>
                    </a:lnBlToTr>
                    <a:no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0" i="0" u="none" strike="noStrike" cap="none" normalizeH="0" baseline="0" smtClean="0">
                          <a:ln>
                            <a:noFill/>
                          </a:ln>
                          <a:solidFill>
                            <a:schemeClr val="tx1"/>
                          </a:solidFill>
                          <a:effectLst/>
                          <a:latin typeface="Arial" charset="0"/>
                          <a:cs typeface="Times New Roman" pitchFamily="18" charset="0"/>
                        </a:rPr>
                        <a:t>10,5</a:t>
                      </a:r>
                      <a:endParaRPr kumimoji="0" lang="bg-BG" altLang="en-US" sz="2000" b="0" i="0" u="none" strike="noStrike" cap="none" normalizeH="0" baseline="0" smtClean="0">
                        <a:ln>
                          <a:noFill/>
                        </a:ln>
                        <a:solidFill>
                          <a:schemeClr val="tx1"/>
                        </a:solidFill>
                        <a:effectLst/>
                        <a:latin typeface="Arial" charset="0"/>
                      </a:endParaRPr>
                    </a:p>
                  </a:txBody>
                  <a:tcPr marT="45723" marB="45723" anchor="ct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a:noFill/>
                    </a:lnT>
                    <a:lnB w="254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74807" name="Rectangle 156"/>
          <p:cNvSpPr>
            <a:spLocks noChangeArrowheads="1"/>
          </p:cNvSpPr>
          <p:nvPr/>
        </p:nvSpPr>
        <p:spPr bwMode="auto">
          <a:xfrm>
            <a:off x="468313" y="184577"/>
            <a:ext cx="8211222" cy="830997"/>
          </a:xfrm>
          <a:prstGeom prst="rect">
            <a:avLst/>
          </a:prstGeom>
          <a:noFill/>
          <a:ln w="12700" cap="sq">
            <a:noFill/>
            <a:miter lim="800000"/>
            <a:headEnd type="none" w="sm" len="sm"/>
            <a:tailEnd type="none" w="sm" len="sm"/>
          </a:ln>
        </p:spPr>
        <p:txBody>
          <a:bodyPr wrap="none" anchor="ctr">
            <a:spAutoFit/>
          </a:bodyPr>
          <a:lstStyle/>
          <a:p>
            <a:pPr algn="ctr"/>
            <a:r>
              <a:rPr lang="bg-BG" altLang="en-US" sz="2400" b="1" i="1" dirty="0"/>
              <a:t>Структура на причините за </a:t>
            </a:r>
            <a:r>
              <a:rPr lang="bg-BG" altLang="en-US" sz="2400" b="1" i="1" dirty="0" err="1"/>
              <a:t>умирания</a:t>
            </a:r>
            <a:r>
              <a:rPr lang="bg-BG" altLang="en-US" sz="2400" b="1" i="1" dirty="0"/>
              <a:t> в България </a:t>
            </a:r>
          </a:p>
          <a:p>
            <a:pPr algn="ctr"/>
            <a:r>
              <a:rPr lang="bg-BG" altLang="en-US" sz="2400" b="1" i="1" dirty="0" smtClean="0"/>
              <a:t>1970-201</a:t>
            </a:r>
            <a:r>
              <a:rPr lang="en-US" altLang="en-US" sz="2400" b="1" i="1" dirty="0" smtClean="0"/>
              <a:t>5</a:t>
            </a:r>
            <a:r>
              <a:rPr lang="bg-BG" altLang="en-US" sz="2400" b="1" i="1" dirty="0" smtClean="0"/>
              <a:t> </a:t>
            </a:r>
            <a:r>
              <a:rPr lang="bg-BG" altLang="en-US" sz="2400" b="1" i="1" dirty="0"/>
              <a:t>г. (в %)</a:t>
            </a:r>
            <a:r>
              <a:rPr lang="bg-BG" altLang="en-US" sz="2400" dirty="0"/>
              <a:t> </a:t>
            </a:r>
          </a:p>
        </p:txBody>
      </p:sp>
      <p:sp>
        <p:nvSpPr>
          <p:cNvPr id="2" name="Date Placeholder 1"/>
          <p:cNvSpPr>
            <a:spLocks noGrp="1"/>
          </p:cNvSpPr>
          <p:nvPr>
            <p:ph type="dt" sz="half" idx="10"/>
          </p:nvPr>
        </p:nvSpPr>
        <p:spPr/>
        <p:txBody>
          <a:bodyPr/>
          <a:lstStyle/>
          <a:p>
            <a:pPr>
              <a:defRPr/>
            </a:pPr>
            <a:fld id="{E885E890-02A3-4861-BD5C-BB61CD25E7A6}" type="datetime1">
              <a:rPr lang="bg-BG" altLang="en-US" smtClean="0"/>
              <a:t>27.9.2017 г.</a:t>
            </a:fld>
            <a:endParaRPr lang="bg-BG" altLang="en-US"/>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a:ln>
            <a:miter lim="800000"/>
            <a:headEnd/>
            <a:tailEnd/>
          </a:ln>
        </p:spPr>
        <p:txBody>
          <a:bodyPr/>
          <a:lstStyle/>
          <a:p>
            <a:fld id="{585E9E9D-0C33-4E3A-A75A-D06BCE911DE1}" type="slidenum">
              <a:rPr lang="en-US" altLang="en-US"/>
              <a:pPr/>
              <a:t>6</a:t>
            </a:fld>
            <a:endParaRPr lang="en-US" altLang="en-US"/>
          </a:p>
        </p:txBody>
      </p:sp>
      <p:sp>
        <p:nvSpPr>
          <p:cNvPr id="6147" name="Rectangle 2"/>
          <p:cNvSpPr>
            <a:spLocks noGrp="1" noChangeArrowheads="1"/>
          </p:cNvSpPr>
          <p:nvPr>
            <p:ph type="title"/>
          </p:nvPr>
        </p:nvSpPr>
        <p:spPr>
          <a:xfrm>
            <a:off x="251520" y="116632"/>
            <a:ext cx="8712968" cy="6192093"/>
          </a:xfrm>
        </p:spPr>
        <p:txBody>
          <a:bodyPr/>
          <a:lstStyle/>
          <a:p>
            <a:pPr algn="l" eaLnBrk="1" hangingPunct="1">
              <a:lnSpc>
                <a:spcPct val="114000"/>
              </a:lnSpc>
            </a:pPr>
            <a:r>
              <a:rPr lang="bg-BG" altLang="en-US" sz="3200" dirty="0" smtClean="0"/>
              <a:t>Поради това данните се допълват от </a:t>
            </a:r>
            <a:r>
              <a:rPr lang="bg-BG" altLang="en-US" sz="3200" b="1" i="1" dirty="0" err="1" smtClean="0">
                <a:solidFill>
                  <a:srgbClr val="C00000"/>
                </a:solidFill>
              </a:rPr>
              <a:t>извадкови</a:t>
            </a:r>
            <a:r>
              <a:rPr lang="bg-BG" altLang="en-US" sz="3200" b="1" i="1" dirty="0" smtClean="0">
                <a:solidFill>
                  <a:srgbClr val="C00000"/>
                </a:solidFill>
              </a:rPr>
              <a:t> регистрационни системи.</a:t>
            </a:r>
            <a:r>
              <a:rPr lang="bg-BG" altLang="en-US" sz="3200" b="1" i="1" dirty="0" smtClean="0"/>
              <a:t> </a:t>
            </a:r>
            <a:r>
              <a:rPr lang="bg-BG" altLang="en-US" sz="3200" dirty="0" smtClean="0"/>
              <a:t>Например, в Индия от 1964-1965 г. е въведена такава система, чрез която се набират данни за смъртността и плодовитостта в 4436 селски и 2235 градски единици с население около 6 млн. Регистрацията се извършва от специално обучени преброители, след което данните се генерализират за цялата страна. </a:t>
            </a:r>
            <a:endParaRPr lang="en-US" altLang="en-US" sz="3200" dirty="0" smtClean="0"/>
          </a:p>
        </p:txBody>
      </p:sp>
      <p:sp>
        <p:nvSpPr>
          <p:cNvPr id="2" name="Date Placeholder 1"/>
          <p:cNvSpPr>
            <a:spLocks noGrp="1"/>
          </p:cNvSpPr>
          <p:nvPr>
            <p:ph type="dt" sz="half" idx="10"/>
          </p:nvPr>
        </p:nvSpPr>
        <p:spPr/>
        <p:txBody>
          <a:bodyPr/>
          <a:lstStyle/>
          <a:p>
            <a:pPr>
              <a:defRPr/>
            </a:pPr>
            <a:fld id="{A9335B5B-CBCA-439E-A8D0-537027D663AC}"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a:ln>
            <a:miter lim="800000"/>
            <a:headEnd/>
            <a:tailEnd/>
          </a:ln>
        </p:spPr>
        <p:txBody>
          <a:bodyPr/>
          <a:lstStyle/>
          <a:p>
            <a:fld id="{A78A6755-6A52-4C53-8F8D-C013C2682966}" type="slidenum">
              <a:rPr lang="en-US" altLang="en-US"/>
              <a:pPr/>
              <a:t>7</a:t>
            </a:fld>
            <a:endParaRPr lang="en-US" altLang="en-US"/>
          </a:p>
        </p:txBody>
      </p:sp>
      <p:sp>
        <p:nvSpPr>
          <p:cNvPr id="7171" name="Rectangle 2"/>
          <p:cNvSpPr>
            <a:spLocks noGrp="1" noChangeArrowheads="1"/>
          </p:cNvSpPr>
          <p:nvPr>
            <p:ph type="title"/>
          </p:nvPr>
        </p:nvSpPr>
        <p:spPr>
          <a:xfrm>
            <a:off x="107504" y="274638"/>
            <a:ext cx="8856984" cy="5962674"/>
          </a:xfrm>
        </p:spPr>
        <p:txBody>
          <a:bodyPr/>
          <a:lstStyle/>
          <a:p>
            <a:pPr algn="l" eaLnBrk="1" hangingPunct="1"/>
            <a:r>
              <a:rPr lang="bg-BG" altLang="en-US" sz="3200" dirty="0" smtClean="0"/>
              <a:t>Друг подход за компенсиране непълнотата на данните в развиващите се страни е т.нар. </a:t>
            </a:r>
            <a:r>
              <a:rPr lang="bg-BG" altLang="en-US" sz="3200" b="1" i="1" dirty="0" smtClean="0">
                <a:solidFill>
                  <a:srgbClr val="C00000"/>
                </a:solidFill>
              </a:rPr>
              <a:t>вербална аутопсия</a:t>
            </a:r>
            <a:r>
              <a:rPr lang="bg-BG" altLang="en-US" sz="3200" dirty="0" smtClean="0">
                <a:solidFill>
                  <a:srgbClr val="C00000"/>
                </a:solidFill>
              </a:rPr>
              <a:t> </a:t>
            </a:r>
            <a:r>
              <a:rPr lang="bg-BG" altLang="en-US" sz="3200" dirty="0" smtClean="0"/>
              <a:t>за идентифициране на причините за </a:t>
            </a:r>
            <a:r>
              <a:rPr lang="bg-BG" altLang="en-US" sz="3200" dirty="0" err="1" smtClean="0"/>
              <a:t>умирания</a:t>
            </a:r>
            <a:r>
              <a:rPr lang="bg-BG" altLang="en-US" sz="3200" dirty="0" smtClean="0"/>
              <a:t>. Използва се специален въпросник за разпитване на лица, оказващи грижи на болните или членове на семейства на починали лица. Събира се информация за признаците и симптомите на заболяванията, продължителността им и др. След това лекари преглеждат тази информация и определят вероятната причина за смърт при всеки случай. </a:t>
            </a:r>
            <a:endParaRPr lang="en-US" altLang="en-US" sz="3200" dirty="0" smtClean="0"/>
          </a:p>
        </p:txBody>
      </p:sp>
      <p:sp>
        <p:nvSpPr>
          <p:cNvPr id="2" name="Date Placeholder 1"/>
          <p:cNvSpPr>
            <a:spLocks noGrp="1"/>
          </p:cNvSpPr>
          <p:nvPr>
            <p:ph type="dt" sz="half" idx="10"/>
          </p:nvPr>
        </p:nvSpPr>
        <p:spPr/>
        <p:txBody>
          <a:bodyPr/>
          <a:lstStyle/>
          <a:p>
            <a:pPr>
              <a:defRPr/>
            </a:pPr>
            <a:fld id="{59B9811A-585B-420B-9540-CF52A5621168}"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noFill/>
          <a:ln>
            <a:miter lim="800000"/>
            <a:headEnd/>
            <a:tailEnd/>
          </a:ln>
        </p:spPr>
        <p:txBody>
          <a:bodyPr/>
          <a:lstStyle/>
          <a:p>
            <a:fld id="{500A1605-C0D0-4A6D-AEA5-26BC4AA1247F}" type="slidenum">
              <a:rPr lang="en-US" altLang="en-US"/>
              <a:pPr/>
              <a:t>8</a:t>
            </a:fld>
            <a:endParaRPr lang="en-US" altLang="en-US"/>
          </a:p>
        </p:txBody>
      </p:sp>
      <p:sp>
        <p:nvSpPr>
          <p:cNvPr id="8195" name="Rectangle 4"/>
          <p:cNvSpPr>
            <a:spLocks noGrp="1" noChangeArrowheads="1"/>
          </p:cNvSpPr>
          <p:nvPr>
            <p:ph type="title"/>
          </p:nvPr>
        </p:nvSpPr>
        <p:spPr>
          <a:xfrm>
            <a:off x="457200" y="274638"/>
            <a:ext cx="8229600" cy="5818187"/>
          </a:xfrm>
        </p:spPr>
        <p:txBody>
          <a:bodyPr/>
          <a:lstStyle/>
          <a:p>
            <a:pPr algn="l" eaLnBrk="1" hangingPunct="1"/>
            <a:r>
              <a:rPr lang="bg-BG" altLang="en-US" sz="3600" dirty="0" smtClean="0"/>
              <a:t>За </a:t>
            </a:r>
            <a:r>
              <a:rPr lang="bg-BG" altLang="en-US" sz="3600" dirty="0"/>
              <a:t>справяне с информационните празноти в страните с нисък и среден </a:t>
            </a:r>
            <a:r>
              <a:rPr lang="bg-BG" altLang="en-US" sz="3600" dirty="0" smtClean="0"/>
              <a:t>доход СЗО насърчава използването на методите на </a:t>
            </a:r>
            <a:r>
              <a:rPr lang="bg-BG" altLang="en-US" sz="3600" dirty="0" err="1" smtClean="0"/>
              <a:t>извадкови</a:t>
            </a:r>
            <a:r>
              <a:rPr lang="bg-BG" altLang="en-US" sz="3600" dirty="0" smtClean="0"/>
              <a:t> регистрации и обследвания, както и стандартизирани и валидизирани методи на вербална аутопсия. </a:t>
            </a:r>
            <a:endParaRPr lang="en-US" altLang="en-US" sz="3600" dirty="0" smtClean="0"/>
          </a:p>
        </p:txBody>
      </p:sp>
      <p:sp>
        <p:nvSpPr>
          <p:cNvPr id="2" name="Date Placeholder 1"/>
          <p:cNvSpPr>
            <a:spLocks noGrp="1"/>
          </p:cNvSpPr>
          <p:nvPr>
            <p:ph type="dt" sz="half" idx="10"/>
          </p:nvPr>
        </p:nvSpPr>
        <p:spPr/>
        <p:txBody>
          <a:bodyPr/>
          <a:lstStyle/>
          <a:p>
            <a:pPr>
              <a:defRPr/>
            </a:pPr>
            <a:fld id="{06CE02B1-9671-4C24-87F6-CCDC9A66FB75}"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miter lim="800000"/>
            <a:headEnd/>
            <a:tailEnd/>
          </a:ln>
        </p:spPr>
        <p:txBody>
          <a:bodyPr/>
          <a:lstStyle/>
          <a:p>
            <a:fld id="{C3E44545-9F44-48CF-B794-DF87A4D16FB5}" type="slidenum">
              <a:rPr lang="en-US" altLang="en-US"/>
              <a:pPr/>
              <a:t>9</a:t>
            </a:fld>
            <a:endParaRPr lang="en-US" altLang="en-US"/>
          </a:p>
        </p:txBody>
      </p:sp>
      <p:sp>
        <p:nvSpPr>
          <p:cNvPr id="9219" name="Rectangle 2"/>
          <p:cNvSpPr>
            <a:spLocks noGrp="1" noChangeArrowheads="1"/>
          </p:cNvSpPr>
          <p:nvPr>
            <p:ph type="title"/>
          </p:nvPr>
        </p:nvSpPr>
        <p:spPr>
          <a:xfrm>
            <a:off x="457200" y="274638"/>
            <a:ext cx="8229600" cy="6034087"/>
          </a:xfrm>
        </p:spPr>
        <p:txBody>
          <a:bodyPr/>
          <a:lstStyle/>
          <a:p>
            <a:pPr eaLnBrk="1" hangingPunct="1"/>
            <a:r>
              <a:rPr lang="bg-BG" altLang="en-US" b="1" dirty="0" smtClean="0">
                <a:solidFill>
                  <a:srgbClr val="C00000"/>
                </a:solidFill>
              </a:rPr>
              <a:t>2. Глобални тенденции на общата смъртност и причините за </a:t>
            </a:r>
            <a:r>
              <a:rPr lang="bg-BG" altLang="en-US" b="1" dirty="0" err="1" smtClean="0">
                <a:solidFill>
                  <a:srgbClr val="C00000"/>
                </a:solidFill>
              </a:rPr>
              <a:t>умирания</a:t>
            </a:r>
            <a:r>
              <a:rPr lang="bg-BG" altLang="en-US" dirty="0" smtClean="0">
                <a:solidFill>
                  <a:srgbClr val="C00000"/>
                </a:solidFill>
              </a:rPr>
              <a:t> </a:t>
            </a:r>
            <a:endParaRPr lang="en-US" altLang="en-US" dirty="0" smtClean="0">
              <a:solidFill>
                <a:srgbClr val="C00000"/>
              </a:solidFill>
            </a:endParaRPr>
          </a:p>
        </p:txBody>
      </p:sp>
      <p:sp>
        <p:nvSpPr>
          <p:cNvPr id="2" name="Date Placeholder 1"/>
          <p:cNvSpPr>
            <a:spLocks noGrp="1"/>
          </p:cNvSpPr>
          <p:nvPr>
            <p:ph type="dt" sz="half" idx="10"/>
          </p:nvPr>
        </p:nvSpPr>
        <p:spPr/>
        <p:txBody>
          <a:bodyPr/>
          <a:lstStyle/>
          <a:p>
            <a:pPr>
              <a:defRPr/>
            </a:pPr>
            <a:fld id="{E6677DFB-31E9-4B06-A8DE-16F79A5C36EC}" type="datetime1">
              <a:rPr lang="bg-BG" altLang="en-US" smtClean="0"/>
              <a:t>27.9.2017 г.</a:t>
            </a:fld>
            <a:endParaRPr lang="bg-BG"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956</TotalTime>
  <Words>973</Words>
  <Application>Microsoft Office PowerPoint</Application>
  <PresentationFormat>On-screen Show (4:3)</PresentationFormat>
  <Paragraphs>376</Paragraphs>
  <Slides>51</Slides>
  <Notes>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Default Design</vt:lpstr>
      <vt:lpstr>Презентация 3 към глава 3  ТЕНДЕНЦИИ НА ГЛОБАЛНИЯ ЗДРАВЕН СТАТУС </vt:lpstr>
      <vt:lpstr>Част първа  Смъртността като индикатор за глобалния здравен статус</vt:lpstr>
      <vt:lpstr> 1. Източници на данни за общата смъртност </vt:lpstr>
      <vt:lpstr> Най-известният индикатор за оценка на здравния статус на населението е смъртността и причините за умиране, определяни на основата на медицинските свидетелства за смърт.  Системата за класифициране на причините за смърт е разработена преди повече от 150 години от Уилям Фар и до днес тя е в основата на Международната класификация на заболяванията и умиранията - действаща е нейната 10-та ревизия (МКБ-10).  </vt:lpstr>
      <vt:lpstr>Достоверни данни за причините за умирания са налице само за около една трета от световното население, където има национални добре функциониращи системи за регистрация на виталните събития.   Варирането между отделните страни и региони е много широко -  от над 95% регистрационен обхват на умиранията в Европейския регион до по-малко от 5% регистрация за Африканския регион на СЗО. </vt:lpstr>
      <vt:lpstr>Поради това данните се допълват от извадкови регистрационни системи. Например, в Индия от 1964-1965 г. е въведена такава система, чрез която се набират данни за смъртността и плодовитостта в 4436 селски и 2235 градски единици с население около 6 млн. Регистрацията се извършва от специално обучени преброители, след което данните се генерализират за цялата страна. </vt:lpstr>
      <vt:lpstr>Друг подход за компенсиране непълнотата на данните в развиващите се страни е т.нар. вербална аутопсия за идентифициране на причините за умирания. Използва се специален въпросник за разпитване на лица, оказващи грижи на болните или членове на семейства на починали лица. Събира се информация за признаците и симптомите на заболяванията, продължителността им и др. След това лекари преглеждат тази информация и определят вероятната причина за смърт при всеки случай. </vt:lpstr>
      <vt:lpstr>За справяне с информационните празноти в страните с нисък и среден доход СЗО насърчава използването на методите на извадкови регистрации и обследвания, както и стандартизирани и валидизирани методи на вербална аутопсия. </vt:lpstr>
      <vt:lpstr>2. Глобални тенденции на общата смъртност и причините за умирания </vt:lpstr>
      <vt:lpstr>2.1. Основни понятия  (от учебника по социална медицина)</vt:lpstr>
      <vt:lpstr>Брутен (нестандартизиран) коефициент за обща смъртност –  общ интензивен показател  Изчисление:  общ брой умрели лица ОС = ------------------------------------------------------ х 1000 средногодишен брой население </vt:lpstr>
      <vt:lpstr>Скала за оценка: ниска – под 10‰ средна – от 10 до 15‰ висока – над 15‰ </vt:lpstr>
      <vt:lpstr>Стандартизирани коефициенти за обща смъртност</vt:lpstr>
      <vt:lpstr>Специфични интензивни коефициенти: - по пол  - по местоживеене - по възраст - по причини</vt:lpstr>
      <vt:lpstr>Специфични интензивни коефициенти за смъртност по възраст (повъзрастова смъртност)  брой умрели лица в дадена възраст ПС = ----------------------------------------------------------------- х 10n средногод. брой лица на същата възраст  Пример:   брой умрели на възраст 50-59 г. См 50-59 г. = ------------------------------------------------------- х 10n  средногод. брой лица на 50-59 г. </vt:lpstr>
      <vt:lpstr>Специфични интензивни коефициенти за смъртност по причини   брой умрели лица от дадена причина ПС = ----------------------------------------------------------------- х 10n средногод. брой население</vt:lpstr>
      <vt:lpstr>Разлика между специфични интензивни показатели и пропорции</vt:lpstr>
      <vt:lpstr>Смъртност до 5-годишна възраст (U5MR)  умрели деца под 5-г. възраст U5MR = -------------------------------------------- х 1000 брой живородени</vt:lpstr>
      <vt:lpstr>Скала за оценка на смъртността под 5-годишна възраст  много ниска – под 10‰  ниска – 10-20‰ средна – 20-50‰ висока – 50-100‰ много висока – над 100‰  </vt:lpstr>
      <vt:lpstr>Майчина смъртност  брой умрели жени през бременността,  раждането и до 42-я ден  след раждането МС = ------------------------------------------------- х 100000 брой живородени</vt:lpstr>
      <vt:lpstr>По оценъчни данни на СЗО през 2012 г. броят на умиранията в света е 56 милиона:  -15,3% - деца под 15 години;  - 41,2% - лица на 15-69 г.;  - 43,5% - лица над 70 г.</vt:lpstr>
      <vt:lpstr>2.2. Характеристика на общата смъртност по причини </vt:lpstr>
      <vt:lpstr>PowerPoint Presentation</vt:lpstr>
      <vt:lpstr>Подреждането на 10-те водещи причини за умирания в света като цяло (слайд 23): 1. Исхемична болест на сърцето (ИБС) 2. Инсулт  3. Хрон. обструктивна белодробна болест (ХОББ) 4. Инфекции на долните дихателни пътища 5, Рак на трахеята, бронхите и белите дробове 6. ХИВ/СПИН 7. Диарийни заболявания 8. Диабет 9. Пътно-транспортни травми 10. Хипертония </vt:lpstr>
      <vt:lpstr>PowerPoint Presentation</vt:lpstr>
      <vt:lpstr>През последните години настъпват сериозни промени в смъртността по причини (слайд 27):  = Намалява смъртността от: инфекции на долните дихателни пътища; диарийни заболявания; ХИВ/СПИН; усложнения на преждевременни раждания; туберкулоза.  = Нараства смъртността от: исхемична болест на сърцето; инсулт; рак на трахеята, бронхите и белите дробове; диабет; хипертония; травми от пътно-транспортни произшествия.  </vt:lpstr>
      <vt:lpstr>PowerPoint Presentation</vt:lpstr>
      <vt:lpstr>Честотата и структурата на умиранията , изразена на 100000 души и в %) се различава съществено според БНП.  В страните с нисък доход най-висока е смъртността от инфекции на долните дихателни пътища, ХИВ/СПИН и диарийни заболявания (слайдове 29-30). В страните с висок доход най-висока е смъртността от ИБС, МСБ, рак на трахеята, бронхите и белите дробове, Алцхаймер (слайдове 31-32).  </vt:lpstr>
      <vt:lpstr>PowerPoint Presentation</vt:lpstr>
      <vt:lpstr>PowerPoint Presentation</vt:lpstr>
      <vt:lpstr>PowerPoint Presentation</vt:lpstr>
      <vt:lpstr>PowerPoint Presentation</vt:lpstr>
      <vt:lpstr>Тютюнопушенето е главна причина за много от убийствените заболявания в света, включително сърдечно-съдовите заболявания, хроничната обструктивна болест и рака на белия дроб.   В глобален мащаб, тютюнопушенето е отговорно за 10% от умиранията сред възрастните лица. То често се явява скрита причина за заболяванията, които се регистрират като причини за умирания.</vt:lpstr>
      <vt:lpstr>Наблюдават се съществени различия в причините за умирания по възраст.  В страните с висок доход - 70% от умиранията са сред лицата над 70-годишна възраст. Само 10% от умиранията сред деца под 15-год. възраст.   В страните с нисък доход - – 40% от умиранията са сред децата под 15-годишна възраст и само 20% - сред лицата на възраст над 70 г. </vt:lpstr>
      <vt:lpstr>Умиранията от майчини причини са намалели от 400 000 в 2000 г. до 300 000 през 2012 г., но майчината смъртност все още е висока: всеки ден около 800 жени умират от усложнения на бременността и раждането. </vt:lpstr>
      <vt:lpstr>2.3. Ситуацията в Европа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2.4. Ситуацията в България</vt:lpstr>
      <vt:lpstr>PowerPoint Presentation</vt:lpstr>
      <vt:lpstr>PowerPoint Presentation</vt:lpstr>
      <vt:lpstr>PowerPoint Presentation</vt:lpstr>
      <vt:lpstr>PowerPoint Presentation</vt:lpstr>
    </vt:vector>
  </TitlesOfParts>
  <Company>MU 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 Grancharova</dc:creator>
  <cp:lastModifiedBy>User</cp:lastModifiedBy>
  <cp:revision>74</cp:revision>
  <dcterms:created xsi:type="dcterms:W3CDTF">2013-12-09T09:12:35Z</dcterms:created>
  <dcterms:modified xsi:type="dcterms:W3CDTF">2017-09-27T11:44:39Z</dcterms:modified>
</cp:coreProperties>
</file>