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sldIdLst>
    <p:sldId id="289" r:id="rId2"/>
    <p:sldId id="496" r:id="rId3"/>
    <p:sldId id="290" r:id="rId4"/>
    <p:sldId id="491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4" r:id="rId20"/>
    <p:sldId id="405" r:id="rId21"/>
    <p:sldId id="406" r:id="rId22"/>
    <p:sldId id="407" r:id="rId23"/>
    <p:sldId id="408" r:id="rId24"/>
    <p:sldId id="409" r:id="rId25"/>
    <p:sldId id="494" r:id="rId26"/>
    <p:sldId id="495" r:id="rId27"/>
    <p:sldId id="413" r:id="rId28"/>
    <p:sldId id="414" r:id="rId29"/>
    <p:sldId id="416" r:id="rId30"/>
    <p:sldId id="419" r:id="rId31"/>
    <p:sldId id="418" r:id="rId32"/>
    <p:sldId id="422" r:id="rId33"/>
    <p:sldId id="492" r:id="rId34"/>
    <p:sldId id="417" r:id="rId35"/>
    <p:sldId id="424" r:id="rId36"/>
    <p:sldId id="425" r:id="rId37"/>
    <p:sldId id="426" r:id="rId38"/>
    <p:sldId id="427" r:id="rId39"/>
    <p:sldId id="428" r:id="rId40"/>
    <p:sldId id="429" r:id="rId41"/>
    <p:sldId id="430" r:id="rId42"/>
    <p:sldId id="431" r:id="rId43"/>
    <p:sldId id="434" r:id="rId44"/>
    <p:sldId id="435" r:id="rId45"/>
    <p:sldId id="436" r:id="rId46"/>
    <p:sldId id="439" r:id="rId47"/>
    <p:sldId id="441" r:id="rId48"/>
    <p:sldId id="443" r:id="rId49"/>
    <p:sldId id="444" r:id="rId50"/>
    <p:sldId id="448" r:id="rId51"/>
    <p:sldId id="298" r:id="rId52"/>
    <p:sldId id="493" r:id="rId53"/>
    <p:sldId id="449" r:id="rId54"/>
    <p:sldId id="450" r:id="rId55"/>
    <p:sldId id="453" r:id="rId56"/>
    <p:sldId id="456" r:id="rId57"/>
    <p:sldId id="457" r:id="rId58"/>
    <p:sldId id="459" r:id="rId59"/>
    <p:sldId id="461" r:id="rId60"/>
    <p:sldId id="462" r:id="rId61"/>
    <p:sldId id="465" r:id="rId62"/>
    <p:sldId id="464" r:id="rId63"/>
    <p:sldId id="466" r:id="rId64"/>
    <p:sldId id="468" r:id="rId65"/>
    <p:sldId id="471" r:id="rId66"/>
    <p:sldId id="472" r:id="rId67"/>
    <p:sldId id="473" r:id="rId68"/>
    <p:sldId id="476" r:id="rId69"/>
    <p:sldId id="477" r:id="rId70"/>
    <p:sldId id="480" r:id="rId71"/>
    <p:sldId id="481" r:id="rId72"/>
    <p:sldId id="483" r:id="rId73"/>
    <p:sldId id="484" r:id="rId74"/>
    <p:sldId id="485" r:id="rId75"/>
    <p:sldId id="486" r:id="rId7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67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93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EBE0DCF-7118-45BB-BB76-03EE80D26F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7060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BE0DCF-7118-45BB-BB76-03EE80D26FF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828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87933-54B5-483D-8412-2D12BA55D592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0655A-4824-4683-B934-58E52791C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8C322-586E-4FD8-999A-ABA12B708F60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34546-8B46-4589-91ED-8DB787CA4E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8728F-D757-4B44-9D98-C92D92921609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AB4E1-6B51-4262-AACF-94D607B6D0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3E4E1-9343-4C35-A21A-FAE0C1A64E91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D5873-890C-4184-A18C-1A1EBB5DD2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EC7BF-39DA-423C-9AF8-F2FB5F42294A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561F8-8319-4942-893B-0647A5918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81BB5-382C-48C5-B487-C99D041878F6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40D6E-4800-4DC0-ACE8-C8F1EFBE8D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82DC1-B9C1-4FA5-A2C6-DE8E501B1C2F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116B-19CE-47A0-BADA-4605D173AB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3275E-F7AD-4823-BA4D-E1567AC6DB60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4912-C933-427B-9709-01FF5DFA21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B6C9F-701B-4C57-A4B4-8DFB115093B5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2EEF3-49EA-4CA7-8F2A-6BF17FA19A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AEE1B-9BC5-44C0-AFF2-47C2A404BC01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FBB0C-BE23-4EE7-A3C9-AE84640DD7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69A21-4C14-4E84-BE68-4D6E3BC5A88D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5DC08-1551-43C1-8285-E9C8997ABA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E8F1C355-C977-48A3-9326-E5D348064FE5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DA25E49-3EDD-4031-A45E-3FC330BBB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5989DE6-75DE-4D57-B31B-5FF39EDE6A9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640960" cy="6034087"/>
          </a:xfrm>
        </p:spPr>
        <p:txBody>
          <a:bodyPr/>
          <a:lstStyle/>
          <a:p>
            <a:pPr eaLnBrk="1" hangingPunct="1"/>
            <a:r>
              <a:rPr lang="bg-BG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Презентация </a:t>
            </a:r>
            <a:r>
              <a:rPr lang="bg-BG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3а</a:t>
            </a:r>
            <a:r>
              <a:rPr lang="bg-BG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към глава 3</a:t>
            </a:r>
            <a:r>
              <a:rPr lang="bg-BG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ТЕНДЕНЦИИ НА ГЛОБАЛНИЯ ЗДРАВЕН СТАТУС</a:t>
            </a:r>
            <a:br>
              <a:rPr lang="bg-BG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4000" b="1" dirty="0" smtClean="0">
                <a:solidFill>
                  <a:srgbClr val="C00000"/>
                </a:solidFill>
              </a:rPr>
              <a:t>т</a:t>
            </a:r>
            <a:endParaRPr lang="en-US" alt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8749AA-730C-497B-867C-1E2E978FCE2E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EB29A7-EDA2-4E58-A416-6D2A28984AD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82947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09B7F9E0-A46D-45F5-947D-5923DA164EAB}" type="slidenum">
              <a:rPr lang="en-US" altLang="en-US" sz="1400"/>
              <a:pPr algn="r"/>
              <a:t>10</a:t>
            </a:fld>
            <a:endParaRPr lang="en-US" altLang="en-US" sz="1400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bg-BG" altLang="en-US" b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ПЕРИОДИ:</a:t>
            </a:r>
            <a:r>
              <a:rPr lang="bg-BG" altLang="en-US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mtClean="0"/>
              <a:t/>
            </a:r>
            <a:br>
              <a:rPr lang="bg-BG" altLang="en-US" smtClean="0"/>
            </a:br>
            <a:r>
              <a:rPr lang="bg-BG" altLang="en-US" smtClean="0"/>
              <a:t>- </a:t>
            </a:r>
            <a:r>
              <a:rPr lang="bg-BG" altLang="en-US" b="1" i="1" smtClean="0">
                <a:solidFill>
                  <a:srgbClr val="000000"/>
                </a:solidFill>
              </a:rPr>
              <a:t>перинатален, </a:t>
            </a:r>
            <a:br>
              <a:rPr lang="bg-BG" altLang="en-US" b="1" i="1" smtClean="0">
                <a:solidFill>
                  <a:srgbClr val="000000"/>
                </a:solidFill>
              </a:rPr>
            </a:br>
            <a:r>
              <a:rPr lang="bg-BG" altLang="en-US" b="1" i="1" smtClean="0">
                <a:solidFill>
                  <a:srgbClr val="000000"/>
                </a:solidFill>
              </a:rPr>
              <a:t>- неонатален </a:t>
            </a:r>
            <a:br>
              <a:rPr lang="bg-BG" altLang="en-US" b="1" i="1" smtClean="0">
                <a:solidFill>
                  <a:srgbClr val="000000"/>
                </a:solidFill>
              </a:rPr>
            </a:br>
            <a:r>
              <a:rPr lang="bg-BG" altLang="en-US" b="1" i="1" smtClean="0">
                <a:solidFill>
                  <a:srgbClr val="000000"/>
                </a:solidFill>
              </a:rPr>
              <a:t>- постнеонатален</a:t>
            </a:r>
            <a:r>
              <a:rPr lang="bg-BG" altLang="en-US" b="1" i="1" smtClean="0"/>
              <a:t> </a:t>
            </a:r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42DDE5-1A88-4726-BDF4-3F3BCDDD0874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68BA0F-07EC-4209-9C14-ABBEC9C03F4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83971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007C367A-8B0C-44C6-9867-2EB0CA45691B}" type="slidenum">
              <a:rPr lang="en-US" altLang="en-US" sz="1400"/>
              <a:pPr algn="r"/>
              <a:t>11</a:t>
            </a:fld>
            <a:endParaRPr lang="en-US" altLang="en-US" sz="1400"/>
          </a:p>
        </p:txBody>
      </p:sp>
      <p:sp>
        <p:nvSpPr>
          <p:cNvPr id="839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959475"/>
          </a:xfrm>
          <a:solidFill>
            <a:srgbClr val="FFFFCC"/>
          </a:solidFill>
        </p:spPr>
        <p:txBody>
          <a:bodyPr/>
          <a:lstStyle/>
          <a:p>
            <a:pPr algn="l" eaLnBrk="1" hangingPunct="1"/>
            <a:r>
              <a:rPr lang="bg-BG" altLang="en-US" sz="4000" b="1" i="1" u="sng" dirty="0" smtClean="0">
                <a:solidFill>
                  <a:srgbClr val="990000"/>
                </a:solidFill>
              </a:rPr>
              <a:t>Неонатален период</a:t>
            </a:r>
            <a:r>
              <a:rPr lang="bg-BG" altLang="en-US" sz="4000" b="1" i="1" dirty="0" smtClean="0"/>
              <a:t> </a:t>
            </a:r>
            <a:r>
              <a:rPr lang="bg-BG" altLang="en-US" sz="4000" b="1" i="1" dirty="0" smtClean="0">
                <a:solidFill>
                  <a:srgbClr val="000000"/>
                </a:solidFill>
              </a:rPr>
              <a:t>–</a:t>
            </a:r>
            <a:r>
              <a:rPr lang="bg-BG" altLang="en-US" sz="4000" b="1" dirty="0" smtClean="0">
                <a:solidFill>
                  <a:srgbClr val="000000"/>
                </a:solidFill>
              </a:rPr>
              <a:t> </a:t>
            </a:r>
            <a:br>
              <a:rPr lang="bg-BG" altLang="en-US" sz="4000" b="1" dirty="0" smtClean="0">
                <a:solidFill>
                  <a:srgbClr val="000000"/>
                </a:solidFill>
              </a:rPr>
            </a:br>
            <a:r>
              <a:rPr lang="bg-BG" altLang="en-US" sz="4000" b="1" dirty="0" smtClean="0">
                <a:solidFill>
                  <a:srgbClr val="000000"/>
                </a:solidFill>
              </a:rPr>
              <a:t>от раждането до 28-я ден:</a:t>
            </a:r>
            <a:r>
              <a:rPr lang="bg-BG" altLang="en-US" sz="4000" b="1" i="1" dirty="0" smtClean="0"/>
              <a:t/>
            </a:r>
            <a:br>
              <a:rPr lang="bg-BG" altLang="en-US" sz="4000" b="1" i="1" dirty="0" smtClean="0"/>
            </a:br>
            <a:r>
              <a:rPr lang="bg-BG" altLang="en-US" sz="4000" b="1" i="1" dirty="0" smtClean="0">
                <a:solidFill>
                  <a:srgbClr val="990000"/>
                </a:solidFill>
              </a:rPr>
              <a:t>- ранен неонатален </a:t>
            </a:r>
            <a:br>
              <a:rPr lang="bg-BG" altLang="en-US" sz="4000" b="1" i="1" dirty="0" smtClean="0">
                <a:solidFill>
                  <a:srgbClr val="990000"/>
                </a:solidFill>
              </a:rPr>
            </a:br>
            <a:r>
              <a:rPr lang="bg-BG" altLang="en-US" sz="4000" b="1" dirty="0" smtClean="0">
                <a:solidFill>
                  <a:srgbClr val="000000"/>
                </a:solidFill>
              </a:rPr>
              <a:t>(от 0-я до </a:t>
            </a:r>
            <a:r>
              <a:rPr lang="en-US" altLang="en-US" sz="4000" b="1" dirty="0" smtClean="0">
                <a:solidFill>
                  <a:srgbClr val="000000"/>
                </a:solidFill>
              </a:rPr>
              <a:t>7</a:t>
            </a:r>
            <a:r>
              <a:rPr lang="bg-BG" altLang="en-US" sz="4000" b="1" dirty="0" smtClean="0">
                <a:solidFill>
                  <a:srgbClr val="000000"/>
                </a:solidFill>
              </a:rPr>
              <a:t>-я ден) </a:t>
            </a:r>
            <a:r>
              <a:rPr lang="bg-BG" altLang="en-US" sz="4000" b="1" i="1" dirty="0" smtClean="0">
                <a:solidFill>
                  <a:srgbClr val="000000"/>
                </a:solidFill>
              </a:rPr>
              <a:t/>
            </a:r>
            <a:br>
              <a:rPr lang="bg-BG" altLang="en-US" sz="4000" b="1" i="1" dirty="0" smtClean="0">
                <a:solidFill>
                  <a:srgbClr val="000000"/>
                </a:solidFill>
              </a:rPr>
            </a:br>
            <a:r>
              <a:rPr lang="bg-BG" altLang="en-US" sz="4000" b="1" i="1" dirty="0" smtClean="0">
                <a:solidFill>
                  <a:srgbClr val="990000"/>
                </a:solidFill>
              </a:rPr>
              <a:t>- късен неонатален </a:t>
            </a:r>
            <a:br>
              <a:rPr lang="bg-BG" altLang="en-US" sz="4000" b="1" i="1" dirty="0" smtClean="0">
                <a:solidFill>
                  <a:srgbClr val="990000"/>
                </a:solidFill>
              </a:rPr>
            </a:br>
            <a:r>
              <a:rPr lang="bg-BG" altLang="en-US" sz="4000" b="1" dirty="0" smtClean="0">
                <a:solidFill>
                  <a:srgbClr val="000000"/>
                </a:solidFill>
              </a:rPr>
              <a:t>(от 7-я до 28-я)</a:t>
            </a:r>
            <a:br>
              <a:rPr lang="bg-BG" altLang="en-US" sz="4000" b="1" dirty="0" smtClean="0">
                <a:solidFill>
                  <a:srgbClr val="000000"/>
                </a:solidFill>
              </a:rPr>
            </a:br>
            <a:r>
              <a:rPr lang="bg-BG" altLang="en-US" sz="4000" b="1" dirty="0" smtClean="0">
                <a:solidFill>
                  <a:srgbClr val="000000"/>
                </a:solidFill>
              </a:rPr>
              <a:t/>
            </a:r>
            <a:br>
              <a:rPr lang="bg-BG" altLang="en-US" sz="4000" b="1" dirty="0" smtClean="0">
                <a:solidFill>
                  <a:srgbClr val="000000"/>
                </a:solidFill>
              </a:rPr>
            </a:br>
            <a:r>
              <a:rPr lang="bg-BG" altLang="en-US" sz="4000" b="1" i="1" u="sng" dirty="0" smtClean="0">
                <a:solidFill>
                  <a:srgbClr val="990000"/>
                </a:solidFill>
              </a:rPr>
              <a:t>Постнеонатален период</a:t>
            </a:r>
            <a:r>
              <a:rPr lang="bg-BG" altLang="en-US" sz="4000" b="1" i="1" dirty="0" smtClean="0">
                <a:solidFill>
                  <a:srgbClr val="990000"/>
                </a:solidFill>
              </a:rPr>
              <a:t> -</a:t>
            </a:r>
            <a:r>
              <a:rPr lang="bg-BG" altLang="en-US" sz="4000" b="1" i="1" dirty="0" smtClean="0"/>
              <a:t> </a:t>
            </a:r>
            <a:r>
              <a:rPr lang="bg-BG" altLang="en-US" sz="4000" dirty="0" smtClean="0">
                <a:solidFill>
                  <a:srgbClr val="000000"/>
                </a:solidFill>
              </a:rPr>
              <a:t>от 29-я ден до 1 година.</a:t>
            </a:r>
            <a:r>
              <a:rPr lang="bg-BG" altLang="en-US" sz="4000" b="1" i="1" u="sng" dirty="0" smtClean="0">
                <a:solidFill>
                  <a:srgbClr val="000000"/>
                </a:solidFill>
              </a:rPr>
              <a:t/>
            </a:r>
            <a:br>
              <a:rPr lang="bg-BG" altLang="en-US" sz="4000" b="1" i="1" u="sng" dirty="0" smtClean="0">
                <a:solidFill>
                  <a:srgbClr val="000000"/>
                </a:solidFill>
              </a:rPr>
            </a:br>
            <a:endParaRPr lang="en-US" altLang="en-US" sz="4000" b="1" dirty="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1F6434-7069-453E-927A-6DE012E1E53A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33FEA1E-9FE3-4B8F-8E5D-9259F7D0EA9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6019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AB838C4-29EE-4AE2-AF82-38A39741A643}" type="slidenum">
              <a:rPr lang="en-US" altLang="en-US" sz="1400"/>
              <a:pPr algn="r"/>
              <a:t>12</a:t>
            </a:fld>
            <a:endParaRPr lang="en-US" altLang="en-US" sz="1400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135938" cy="5527675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smtClean="0">
                <a:solidFill>
                  <a:srgbClr val="000000"/>
                </a:solidFill>
              </a:rPr>
              <a:t>Перинатален период – </a:t>
            </a:r>
            <a:r>
              <a:rPr lang="bg-BG" altLang="en-US" b="1" smtClean="0">
                <a:solidFill>
                  <a:srgbClr val="990000"/>
                </a:solidFill>
              </a:rPr>
              <a:t>от 22-та гестационна седмица</a:t>
            </a:r>
            <a:r>
              <a:rPr lang="bg-BG" altLang="en-US" smtClean="0">
                <a:solidFill>
                  <a:srgbClr val="000000"/>
                </a:solidFill>
              </a:rPr>
              <a:t> </a:t>
            </a:r>
            <a:r>
              <a:rPr lang="bg-BG" altLang="en-US" b="1" i="1" smtClean="0">
                <a:solidFill>
                  <a:srgbClr val="990000"/>
                </a:solidFill>
              </a:rPr>
              <a:t>до 7 пълни дни след раждането</a:t>
            </a:r>
            <a:r>
              <a:rPr lang="bg-BG" altLang="en-US" smtClean="0">
                <a:solidFill>
                  <a:srgbClr val="990000"/>
                </a:solidFill>
              </a:rPr>
              <a:t>.</a:t>
            </a:r>
            <a:r>
              <a:rPr lang="bg-BG" altLang="en-US" smtClean="0"/>
              <a:t> </a:t>
            </a:r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3B599-46B4-4C1F-9F8F-AF3AC5F0FBC4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796A59B-0E60-4C2D-85CC-E232CB2202F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7043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E8023801-6726-4D7E-A0E5-5D568AF3C1D9}" type="slidenum">
              <a:rPr lang="en-US" altLang="en-US" sz="1400"/>
              <a:pPr algn="r"/>
              <a:t>13</a:t>
            </a:fld>
            <a:endParaRPr lang="en-US" altLang="en-US" sz="1400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8720"/>
            <a:ext cx="8229600" cy="4446587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3600" b="1" smtClean="0">
                <a:solidFill>
                  <a:srgbClr val="000000"/>
                </a:solidFill>
              </a:rPr>
              <a:t>Съответно на тази периодизация:</a:t>
            </a:r>
            <a:br>
              <a:rPr lang="bg-BG" altLang="en-US" sz="3600" b="1" smtClean="0">
                <a:solidFill>
                  <a:srgbClr val="000000"/>
                </a:solidFill>
              </a:rPr>
            </a:br>
            <a:r>
              <a:rPr lang="bg-BG" altLang="en-US" sz="3600" b="1" i="1" smtClean="0">
                <a:solidFill>
                  <a:srgbClr val="990000"/>
                </a:solidFill>
              </a:rPr>
              <a:t>- Неонатална смъртност</a:t>
            </a:r>
            <a:r>
              <a:rPr lang="bg-BG" altLang="en-US" sz="3600" smtClean="0">
                <a:solidFill>
                  <a:srgbClr val="990000"/>
                </a:solidFill>
              </a:rPr>
              <a:t> </a:t>
            </a:r>
            <a:r>
              <a:rPr lang="bg-BG" altLang="en-US" sz="3600" b="1" i="1" smtClean="0">
                <a:solidFill>
                  <a:srgbClr val="990000"/>
                </a:solidFill>
              </a:rPr>
              <a:t/>
            </a:r>
            <a:br>
              <a:rPr lang="bg-BG" altLang="en-US" sz="3600" b="1" i="1" smtClean="0">
                <a:solidFill>
                  <a:srgbClr val="990000"/>
                </a:solidFill>
              </a:rPr>
            </a:br>
            <a:r>
              <a:rPr lang="bg-BG" altLang="en-US" sz="4000" b="1" i="1" smtClean="0">
                <a:solidFill>
                  <a:srgbClr val="990000"/>
                </a:solidFill>
              </a:rPr>
              <a:t>- </a:t>
            </a:r>
            <a:r>
              <a:rPr lang="bg-BG" altLang="en-US" sz="3600" b="1" i="1" smtClean="0">
                <a:solidFill>
                  <a:srgbClr val="990000"/>
                </a:solidFill>
              </a:rPr>
              <a:t>Ранна неонатална смъртност</a:t>
            </a:r>
            <a:r>
              <a:rPr lang="bg-BG" altLang="en-US" sz="3600" smtClean="0">
                <a:solidFill>
                  <a:srgbClr val="990000"/>
                </a:solidFill>
              </a:rPr>
              <a:t> </a:t>
            </a:r>
            <a:r>
              <a:rPr lang="bg-BG" altLang="en-US" sz="3600" b="1" i="1" smtClean="0">
                <a:solidFill>
                  <a:srgbClr val="990000"/>
                </a:solidFill>
              </a:rPr>
              <a:t/>
            </a:r>
            <a:br>
              <a:rPr lang="bg-BG" altLang="en-US" sz="3600" b="1" i="1" smtClean="0">
                <a:solidFill>
                  <a:srgbClr val="990000"/>
                </a:solidFill>
              </a:rPr>
            </a:br>
            <a:r>
              <a:rPr lang="bg-BG" altLang="en-US" sz="3600" b="1" i="1" smtClean="0">
                <a:solidFill>
                  <a:srgbClr val="990000"/>
                </a:solidFill>
              </a:rPr>
              <a:t>- Късна неонатална смъртност</a:t>
            </a:r>
            <a:r>
              <a:rPr lang="bg-BG" altLang="en-US" sz="3600" smtClean="0">
                <a:solidFill>
                  <a:srgbClr val="990000"/>
                </a:solidFill>
              </a:rPr>
              <a:t>.</a:t>
            </a:r>
            <a:r>
              <a:rPr lang="bg-BG" altLang="en-US" sz="3600" b="1" i="1" smtClean="0">
                <a:solidFill>
                  <a:srgbClr val="990000"/>
                </a:solidFill>
              </a:rPr>
              <a:t/>
            </a:r>
            <a:br>
              <a:rPr lang="bg-BG" altLang="en-US" sz="3600" b="1" i="1" smtClean="0">
                <a:solidFill>
                  <a:srgbClr val="990000"/>
                </a:solidFill>
              </a:rPr>
            </a:br>
            <a:r>
              <a:rPr lang="bg-BG" altLang="en-US" sz="3600" b="1" i="1" smtClean="0">
                <a:solidFill>
                  <a:srgbClr val="990000"/>
                </a:solidFill>
              </a:rPr>
              <a:t>-  Постнеонатална смъртност</a:t>
            </a:r>
            <a:r>
              <a:rPr lang="bg-BG" altLang="en-US" sz="4000" smtClean="0"/>
              <a:t> </a:t>
            </a:r>
            <a:endParaRPr lang="en-US" altLang="en-US" sz="40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F44A44-9021-46DA-8B33-7FD8D1D349A1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EEA410-CC3A-446F-8E9A-79FB31CA005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8067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85CEBECE-0038-4A41-993B-A623B4E38C80}" type="slidenum">
              <a:rPr lang="en-US" altLang="en-US" sz="1400"/>
              <a:pPr algn="r"/>
              <a:t>14</a:t>
            </a:fld>
            <a:endParaRPr lang="en-US" altLang="en-US" sz="1400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75312"/>
          </a:xfrm>
        </p:spPr>
        <p:txBody>
          <a:bodyPr/>
          <a:lstStyle/>
          <a:p>
            <a:pPr eaLnBrk="1" hangingPunct="1"/>
            <a:r>
              <a:rPr lang="bg-BG" altLang="en-US" sz="5400" b="1" smtClean="0">
                <a:solidFill>
                  <a:srgbClr val="FF0000"/>
                </a:solidFill>
              </a:rPr>
              <a:t>Изчисляване на показателите за детска смъртност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6BE6D4-5B89-49E8-937E-3DE2CD302436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D21902-DE5B-45CC-BFA7-2FAC7E57898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9091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5EB29D28-F9F1-4C4B-984C-60EBD9611329}" type="slidenum">
              <a:rPr lang="en-US" altLang="en-US" sz="1400"/>
              <a:pPr algn="r"/>
              <a:t>15</a:t>
            </a:fld>
            <a:endParaRPr lang="en-US" altLang="en-US" sz="1400"/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75312"/>
          </a:xfrm>
        </p:spPr>
        <p:txBody>
          <a:bodyPr/>
          <a:lstStyle/>
          <a:p>
            <a:pPr eaLnBrk="1" hangingPunct="1"/>
            <a:r>
              <a:rPr lang="bg-BG" altLang="en-US" b="1" smtClean="0">
                <a:solidFill>
                  <a:srgbClr val="FF0000"/>
                </a:solidFill>
              </a:rPr>
              <a:t>Неонатална смъртност</a:t>
            </a:r>
            <a:br>
              <a:rPr lang="bg-BG" altLang="en-US" b="1" smtClean="0">
                <a:solidFill>
                  <a:srgbClr val="FF0000"/>
                </a:solidFill>
              </a:rPr>
            </a:br>
            <a:r>
              <a:rPr lang="bg-BG" altLang="en-US" b="1" smtClean="0">
                <a:solidFill>
                  <a:srgbClr val="FF0000"/>
                </a:solidFill>
              </a:rPr>
              <a:t/>
            </a:r>
            <a:br>
              <a:rPr lang="bg-BG" altLang="en-US" b="1" smtClean="0">
                <a:solidFill>
                  <a:srgbClr val="FF0000"/>
                </a:solidFill>
              </a:rPr>
            </a:br>
            <a:r>
              <a:rPr lang="bg-BG" altLang="en-US" sz="3200" b="1" smtClean="0">
                <a:solidFill>
                  <a:srgbClr val="000000"/>
                </a:solidFill>
              </a:rPr>
              <a:t>умрели от 0-я ден до 28-я ден</a:t>
            </a:r>
            <a:r>
              <a:rPr lang="bg-BG" altLang="en-US" b="1" smtClean="0">
                <a:solidFill>
                  <a:srgbClr val="000000"/>
                </a:solidFill>
              </a:rPr>
              <a:t> </a:t>
            </a:r>
            <a:br>
              <a:rPr lang="bg-BG" altLang="en-US" b="1" smtClean="0">
                <a:solidFill>
                  <a:srgbClr val="000000"/>
                </a:solidFill>
              </a:rPr>
            </a:br>
            <a:r>
              <a:rPr lang="bg-BG" altLang="en-US" sz="3200" b="1" smtClean="0">
                <a:solidFill>
                  <a:srgbClr val="000000"/>
                </a:solidFill>
              </a:rPr>
              <a:t>след раждането</a:t>
            </a:r>
            <a:br>
              <a:rPr lang="bg-BG" altLang="en-US" sz="3200" b="1" smtClean="0">
                <a:solidFill>
                  <a:srgbClr val="000000"/>
                </a:solidFill>
              </a:rPr>
            </a:br>
            <a:r>
              <a:rPr lang="bg-BG" altLang="en-US" sz="3200" b="1" smtClean="0">
                <a:solidFill>
                  <a:srgbClr val="000000"/>
                </a:solidFill>
              </a:rPr>
              <a:t>НС=------------------------------------------- х 1000</a:t>
            </a:r>
            <a:br>
              <a:rPr lang="bg-BG" altLang="en-US" sz="3200" b="1" smtClean="0">
                <a:solidFill>
                  <a:srgbClr val="000000"/>
                </a:solidFill>
              </a:rPr>
            </a:br>
            <a:r>
              <a:rPr lang="bg-BG" altLang="en-US" sz="3200" b="1" smtClean="0">
                <a:solidFill>
                  <a:srgbClr val="000000"/>
                </a:solidFill>
              </a:rPr>
              <a:t>брой живородени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D88C2F-04A0-4334-9577-D1FF0D92A73C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8AE6FB-5C90-47B0-80D4-ECDE6823827B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9011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86EE6E92-2E0B-483D-A599-32ACC2DFDDD1}" type="slidenum">
              <a:rPr lang="en-US" altLang="en-US" sz="1400"/>
              <a:pPr algn="r"/>
              <a:t>16</a:t>
            </a:fld>
            <a:endParaRPr lang="en-US" altLang="en-US" sz="1400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496300" cy="5675312"/>
          </a:xfrm>
        </p:spPr>
        <p:txBody>
          <a:bodyPr/>
          <a:lstStyle/>
          <a:p>
            <a:pPr eaLnBrk="1" hangingPunct="1"/>
            <a:r>
              <a:rPr lang="bg-BG" altLang="en-US" b="1" smtClean="0">
                <a:solidFill>
                  <a:srgbClr val="FF0000"/>
                </a:solidFill>
              </a:rPr>
              <a:t>Ранна неонатална смъртност</a:t>
            </a:r>
            <a:br>
              <a:rPr lang="bg-BG" altLang="en-US" b="1" smtClean="0">
                <a:solidFill>
                  <a:srgbClr val="FF0000"/>
                </a:solidFill>
              </a:rPr>
            </a:br>
            <a:r>
              <a:rPr lang="bg-BG" altLang="en-US" b="1" smtClean="0">
                <a:solidFill>
                  <a:srgbClr val="FF0000"/>
                </a:solidFill>
              </a:rPr>
              <a:t/>
            </a:r>
            <a:br>
              <a:rPr lang="bg-BG" altLang="en-US" b="1" smtClean="0">
                <a:solidFill>
                  <a:srgbClr val="FF0000"/>
                </a:solidFill>
              </a:rPr>
            </a:br>
            <a:r>
              <a:rPr lang="bg-BG" altLang="en-US" sz="3200" b="1" smtClean="0">
                <a:solidFill>
                  <a:srgbClr val="000000"/>
                </a:solidFill>
              </a:rPr>
              <a:t>умрели от 0-я ден до 7-я ден</a:t>
            </a:r>
            <a:r>
              <a:rPr lang="bg-BG" altLang="en-US" b="1" smtClean="0">
                <a:solidFill>
                  <a:srgbClr val="000000"/>
                </a:solidFill>
              </a:rPr>
              <a:t> </a:t>
            </a:r>
            <a:br>
              <a:rPr lang="bg-BG" altLang="en-US" b="1" smtClean="0">
                <a:solidFill>
                  <a:srgbClr val="000000"/>
                </a:solidFill>
              </a:rPr>
            </a:br>
            <a:r>
              <a:rPr lang="bg-BG" altLang="en-US" sz="3200" b="1" smtClean="0">
                <a:solidFill>
                  <a:srgbClr val="000000"/>
                </a:solidFill>
              </a:rPr>
              <a:t>след раждането</a:t>
            </a:r>
            <a:br>
              <a:rPr lang="bg-BG" altLang="en-US" sz="3200" b="1" smtClean="0">
                <a:solidFill>
                  <a:srgbClr val="000000"/>
                </a:solidFill>
              </a:rPr>
            </a:br>
            <a:r>
              <a:rPr lang="bg-BG" altLang="en-US" sz="3200" b="1" smtClean="0">
                <a:solidFill>
                  <a:srgbClr val="000000"/>
                </a:solidFill>
              </a:rPr>
              <a:t>РНС=------------------------------------------- х 1000</a:t>
            </a:r>
            <a:br>
              <a:rPr lang="bg-BG" altLang="en-US" sz="3200" b="1" smtClean="0">
                <a:solidFill>
                  <a:srgbClr val="000000"/>
                </a:solidFill>
              </a:rPr>
            </a:br>
            <a:r>
              <a:rPr lang="bg-BG" altLang="en-US" sz="3200" b="1" smtClean="0">
                <a:solidFill>
                  <a:srgbClr val="000000"/>
                </a:solidFill>
              </a:rPr>
              <a:t>брой живородени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F6A733-C0A1-41DD-9C4D-3FDB6489BC4A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0B72642-61C6-4792-817A-3F067627B41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1139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2678B818-B0CE-4CA0-942D-8E642E4D4100}" type="slidenum">
              <a:rPr lang="en-US" altLang="en-US" sz="1400"/>
              <a:pPr algn="r"/>
              <a:t>17</a:t>
            </a:fld>
            <a:endParaRPr lang="en-US" altLang="en-US" sz="1400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496300" cy="5675312"/>
          </a:xfrm>
        </p:spPr>
        <p:txBody>
          <a:bodyPr/>
          <a:lstStyle/>
          <a:p>
            <a:pPr eaLnBrk="1" hangingPunct="1"/>
            <a:r>
              <a:rPr lang="bg-BG" altLang="en-US" b="1" smtClean="0">
                <a:solidFill>
                  <a:srgbClr val="FF0000"/>
                </a:solidFill>
              </a:rPr>
              <a:t>Късна неонатална смъртност</a:t>
            </a:r>
            <a:br>
              <a:rPr lang="bg-BG" altLang="en-US" b="1" smtClean="0">
                <a:solidFill>
                  <a:srgbClr val="FF0000"/>
                </a:solidFill>
              </a:rPr>
            </a:br>
            <a:r>
              <a:rPr lang="bg-BG" altLang="en-US" b="1" smtClean="0">
                <a:solidFill>
                  <a:srgbClr val="FF0000"/>
                </a:solidFill>
              </a:rPr>
              <a:t/>
            </a:r>
            <a:br>
              <a:rPr lang="bg-BG" altLang="en-US" b="1" smtClean="0">
                <a:solidFill>
                  <a:srgbClr val="FF0000"/>
                </a:solidFill>
              </a:rPr>
            </a:br>
            <a:r>
              <a:rPr lang="bg-BG" altLang="en-US" sz="2400" b="1" smtClean="0">
                <a:solidFill>
                  <a:srgbClr val="000000"/>
                </a:solidFill>
              </a:rPr>
              <a:t>умрели от 7-я до 28-я ден след раждането</a:t>
            </a:r>
            <a:br>
              <a:rPr lang="bg-BG" altLang="en-US" sz="2400" b="1" smtClean="0">
                <a:solidFill>
                  <a:srgbClr val="000000"/>
                </a:solidFill>
              </a:rPr>
            </a:br>
            <a:r>
              <a:rPr lang="bg-BG" altLang="en-US" sz="2400" b="1" smtClean="0">
                <a:solidFill>
                  <a:srgbClr val="000000"/>
                </a:solidFill>
              </a:rPr>
              <a:t>КНС = ---------------------------------------------------------- х 1000</a:t>
            </a:r>
            <a:br>
              <a:rPr lang="bg-BG" altLang="en-US" sz="2400" b="1" smtClean="0">
                <a:solidFill>
                  <a:srgbClr val="000000"/>
                </a:solidFill>
              </a:rPr>
            </a:br>
            <a:r>
              <a:rPr lang="bg-BG" altLang="en-US" sz="2400" b="1" smtClean="0">
                <a:solidFill>
                  <a:srgbClr val="000000"/>
                </a:solidFill>
              </a:rPr>
              <a:t>брой живородени, </a:t>
            </a:r>
            <a:r>
              <a:rPr lang="bg-BG" altLang="en-US" sz="2400" b="1" smtClean="0">
                <a:solidFill>
                  <a:srgbClr val="FF0000"/>
                </a:solidFill>
              </a:rPr>
              <a:t>преживели 7-я ден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21868-F0B6-4767-946A-2EF80F8211A9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555C05-7463-40E0-81BE-5D4C1C18BD1C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92163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FB71AFE7-8194-4D5A-AAD9-CC2B52D2EE29}" type="slidenum">
              <a:rPr lang="en-US" altLang="en-US" sz="1400"/>
              <a:pPr algn="r"/>
              <a:t>18</a:t>
            </a:fld>
            <a:endParaRPr lang="en-US" altLang="en-US" sz="1400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496300" cy="5675312"/>
          </a:xfrm>
        </p:spPr>
        <p:txBody>
          <a:bodyPr/>
          <a:lstStyle/>
          <a:p>
            <a:pPr eaLnBrk="1" hangingPunct="1"/>
            <a:r>
              <a:rPr lang="bg-BG" altLang="en-US" b="1" smtClean="0">
                <a:solidFill>
                  <a:srgbClr val="FF0000"/>
                </a:solidFill>
              </a:rPr>
              <a:t>Постнеонатална смъртност</a:t>
            </a:r>
            <a:br>
              <a:rPr lang="bg-BG" altLang="en-US" b="1" smtClean="0">
                <a:solidFill>
                  <a:srgbClr val="FF0000"/>
                </a:solidFill>
              </a:rPr>
            </a:br>
            <a:r>
              <a:rPr lang="bg-BG" altLang="en-US" b="1" smtClean="0">
                <a:solidFill>
                  <a:srgbClr val="FF0000"/>
                </a:solidFill>
              </a:rPr>
              <a:t/>
            </a:r>
            <a:br>
              <a:rPr lang="bg-BG" altLang="en-US" b="1" smtClean="0">
                <a:solidFill>
                  <a:srgbClr val="FF0000"/>
                </a:solidFill>
              </a:rPr>
            </a:br>
            <a:r>
              <a:rPr lang="bg-BG" altLang="en-US" sz="2400" b="1" smtClean="0">
                <a:solidFill>
                  <a:srgbClr val="000000"/>
                </a:solidFill>
              </a:rPr>
              <a:t>умрели от 28-я до 1 година </a:t>
            </a:r>
            <a:br>
              <a:rPr lang="bg-BG" altLang="en-US" sz="2400" b="1" smtClean="0">
                <a:solidFill>
                  <a:srgbClr val="000000"/>
                </a:solidFill>
              </a:rPr>
            </a:br>
            <a:r>
              <a:rPr lang="bg-BG" altLang="en-US" sz="2400" b="1" smtClean="0">
                <a:solidFill>
                  <a:srgbClr val="000000"/>
                </a:solidFill>
              </a:rPr>
              <a:t>ПНС = ------------------------------------------------------------- х 1000</a:t>
            </a:r>
            <a:br>
              <a:rPr lang="bg-BG" altLang="en-US" sz="2400" b="1" smtClean="0">
                <a:solidFill>
                  <a:srgbClr val="000000"/>
                </a:solidFill>
              </a:rPr>
            </a:br>
            <a:r>
              <a:rPr lang="bg-BG" altLang="en-US" sz="2400" b="1" smtClean="0">
                <a:solidFill>
                  <a:srgbClr val="000000"/>
                </a:solidFill>
              </a:rPr>
              <a:t>брой живородени, </a:t>
            </a:r>
            <a:r>
              <a:rPr lang="bg-BG" altLang="en-US" sz="2400" b="1" smtClean="0">
                <a:solidFill>
                  <a:srgbClr val="FF0000"/>
                </a:solidFill>
              </a:rPr>
              <a:t>преживели 28-я ден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B83B1D-852A-417B-BD1A-0B6E5556DE6E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09D041-8489-4D6D-A762-825BBAC460A7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93187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3917E114-CF9C-4147-ADAC-AC1FE7EA8856}" type="slidenum">
              <a:rPr lang="en-US" altLang="en-US" sz="1400"/>
              <a:pPr algn="r"/>
              <a:t>19</a:t>
            </a:fld>
            <a:endParaRPr lang="en-US" altLang="en-US" sz="1400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09587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4000" b="1" i="1" u="sng" smtClean="0">
                <a:solidFill>
                  <a:srgbClr val="990000"/>
                </a:solidFill>
              </a:rPr>
              <a:t>Перинатална смъртност</a:t>
            </a:r>
            <a:r>
              <a:rPr lang="bg-BG" altLang="en-US" sz="4000" b="1" i="1" smtClean="0">
                <a:solidFill>
                  <a:srgbClr val="990000"/>
                </a:solidFill>
              </a:rPr>
              <a:t> -</a:t>
            </a:r>
            <a:r>
              <a:rPr lang="bg-BG" altLang="en-US" sz="4000" smtClean="0">
                <a:solidFill>
                  <a:srgbClr val="000000"/>
                </a:solidFill>
              </a:rPr>
              <a:t> </a:t>
            </a:r>
            <a:r>
              <a:rPr lang="bg-BG" altLang="en-US" sz="4000" b="1" smtClean="0">
                <a:solidFill>
                  <a:srgbClr val="000000"/>
                </a:solidFill>
              </a:rPr>
              <a:t>отразява смъртността около раждането и включва</a:t>
            </a:r>
            <a:r>
              <a:rPr lang="bg-BG" altLang="en-US" sz="4000" smtClean="0">
                <a:solidFill>
                  <a:srgbClr val="000000"/>
                </a:solidFill>
              </a:rPr>
              <a:t> </a:t>
            </a:r>
            <a:r>
              <a:rPr lang="bg-BG" altLang="en-US" sz="4000" b="1" i="1" smtClean="0">
                <a:solidFill>
                  <a:srgbClr val="000000"/>
                </a:solidFill>
              </a:rPr>
              <a:t/>
            </a:r>
            <a:br>
              <a:rPr lang="bg-BG" altLang="en-US" sz="4000" b="1" i="1" smtClean="0">
                <a:solidFill>
                  <a:srgbClr val="000000"/>
                </a:solidFill>
              </a:rPr>
            </a:br>
            <a:r>
              <a:rPr lang="bg-BG" altLang="en-US" sz="4000" b="1" i="1" smtClean="0">
                <a:solidFill>
                  <a:srgbClr val="000000"/>
                </a:solidFill>
              </a:rPr>
              <a:t>2 компонента</a:t>
            </a:r>
            <a:r>
              <a:rPr lang="bg-BG" altLang="en-US" sz="4000" smtClean="0">
                <a:solidFill>
                  <a:srgbClr val="000000"/>
                </a:solidFill>
              </a:rPr>
              <a:t>: </a:t>
            </a:r>
            <a:r>
              <a:rPr lang="bg-BG" altLang="en-US" sz="4000" b="1" i="1" smtClean="0">
                <a:solidFill>
                  <a:srgbClr val="990000"/>
                </a:solidFill>
              </a:rPr>
              <a:t>мъртвораждаемост и ранна неонатална смъртност</a:t>
            </a:r>
            <a:r>
              <a:rPr lang="bg-BG" altLang="en-US" sz="4000" smtClean="0">
                <a:solidFill>
                  <a:srgbClr val="990000"/>
                </a:solidFill>
              </a:rPr>
              <a:t>.</a:t>
            </a:r>
            <a:r>
              <a:rPr lang="bg-BG" altLang="en-US" sz="4000" smtClean="0"/>
              <a:t> </a:t>
            </a:r>
            <a:endParaRPr lang="en-US" altLang="en-US" sz="40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F78630-6B99-4928-A2F8-74816C7FBA4B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r>
              <a:rPr lang="bg-BG" altLang="en-US" b="1" dirty="0">
                <a:solidFill>
                  <a:srgbClr val="C00000"/>
                </a:solidFill>
              </a:rPr>
              <a:t>Част втора </a:t>
            </a:r>
            <a:br>
              <a:rPr lang="bg-BG" altLang="en-US" b="1" dirty="0">
                <a:solidFill>
                  <a:srgbClr val="C00000"/>
                </a:solidFill>
              </a:rPr>
            </a:br>
            <a:r>
              <a:rPr lang="bg-BG" altLang="en-US" b="1" dirty="0">
                <a:solidFill>
                  <a:srgbClr val="FF0000"/>
                </a:solidFill>
              </a:rPr>
              <a:t/>
            </a:r>
            <a:br>
              <a:rPr lang="bg-BG" altLang="en-US" b="1" dirty="0">
                <a:solidFill>
                  <a:srgbClr val="FF0000"/>
                </a:solidFill>
              </a:rPr>
            </a:br>
            <a:r>
              <a:rPr lang="bg-BG" altLang="en-US" b="1" dirty="0">
                <a:solidFill>
                  <a:srgbClr val="C00000"/>
                </a:solidFill>
              </a:rPr>
              <a:t>Глобални тенденции на детската смъртност, </a:t>
            </a:r>
            <a:r>
              <a:rPr lang="bg-BG" altLang="en-US" b="1" dirty="0" err="1">
                <a:solidFill>
                  <a:srgbClr val="C00000"/>
                </a:solidFill>
              </a:rPr>
              <a:t>неонаталната</a:t>
            </a:r>
            <a:r>
              <a:rPr lang="bg-BG" altLang="en-US" b="1" dirty="0">
                <a:solidFill>
                  <a:srgbClr val="C00000"/>
                </a:solidFill>
              </a:rPr>
              <a:t> смъртност и смъртността до 5-годишна </a:t>
            </a:r>
            <a:r>
              <a:rPr lang="bg-BG" altLang="en-US" b="1" dirty="0" err="1">
                <a:solidFill>
                  <a:srgbClr val="C00000"/>
                </a:solidFill>
              </a:rPr>
              <a:t>възрас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B3275E-F7AD-4823-BA4D-E1567AC6DB60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84912-C933-427B-9709-01FF5DFA2148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2720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04403D-B8B8-45E3-96CF-57C74B56D2E8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94211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8BC7504D-AE78-4747-8A94-161DFA85A8F1}" type="slidenum">
              <a:rPr lang="en-US" altLang="en-US" sz="1400"/>
              <a:pPr algn="r"/>
              <a:t>20</a:t>
            </a:fld>
            <a:endParaRPr lang="en-US" altLang="en-US" sz="1400"/>
          </a:p>
        </p:txBody>
      </p:sp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i="1" dirty="0" smtClean="0">
                <a:solidFill>
                  <a:srgbClr val="C00000"/>
                </a:solidFill>
              </a:rPr>
              <a:t>Специфични коефициенти за ДС по причини</a:t>
            </a:r>
            <a:r>
              <a:rPr lang="bg-BG" altLang="en-US" dirty="0" smtClean="0">
                <a:solidFill>
                  <a:srgbClr val="C00000"/>
                </a:solidFill>
              </a:rPr>
              <a:t> </a:t>
            </a:r>
            <a:endParaRPr lang="en-US" altLang="en-US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5434F-958B-4682-ACB2-1DB22FE392FA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A223A09-4B3F-4006-996A-BFCF71720226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9523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8EDC5C3D-F00E-4560-B3D5-65F70AC60C83}" type="slidenum">
              <a:rPr lang="en-US" altLang="en-US" sz="1400"/>
              <a:pPr algn="r"/>
              <a:t>21</a:t>
            </a:fld>
            <a:endParaRPr lang="en-US" altLang="en-US" sz="1400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2400" b="1" i="1" dirty="0" smtClean="0">
                <a:solidFill>
                  <a:srgbClr val="000000"/>
                </a:solidFill>
              </a:rPr>
              <a:t>		Умрели деца до 1 г. </a:t>
            </a:r>
            <a:br>
              <a:rPr lang="bg-BG" altLang="en-US" sz="2400" b="1" i="1" dirty="0" smtClean="0">
                <a:solidFill>
                  <a:srgbClr val="000000"/>
                </a:solidFill>
              </a:rPr>
            </a:br>
            <a:r>
              <a:rPr lang="bg-BG" altLang="en-US" sz="2400" b="1" i="1" dirty="0" smtClean="0">
                <a:solidFill>
                  <a:srgbClr val="000000"/>
                </a:solidFill>
              </a:rPr>
              <a:t>		от дадена причина</a:t>
            </a:r>
            <a:br>
              <a:rPr lang="bg-BG" altLang="en-US" sz="2400" b="1" i="1" dirty="0" smtClean="0">
                <a:solidFill>
                  <a:srgbClr val="000000"/>
                </a:solidFill>
              </a:rPr>
            </a:br>
            <a:r>
              <a:rPr lang="bg-BG" altLang="en-US" sz="2400" b="1" i="1" dirty="0" smtClean="0">
                <a:solidFill>
                  <a:srgbClr val="000000"/>
                </a:solidFill>
              </a:rPr>
              <a:t>ДС по причини = ------------------------------------- х </a:t>
            </a:r>
            <a:r>
              <a:rPr lang="en-US" sz="2400" b="1" dirty="0" smtClean="0"/>
              <a:t>10</a:t>
            </a:r>
            <a:r>
              <a:rPr lang="en-US" sz="2400" b="1" baseline="30000" dirty="0" smtClean="0"/>
              <a:t>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bg-BG" altLang="en-US" sz="2400" b="1" i="1" dirty="0" smtClean="0">
                <a:solidFill>
                  <a:srgbClr val="000000"/>
                </a:solidFill>
              </a:rPr>
              <a:t>		брой </a:t>
            </a:r>
            <a:r>
              <a:rPr lang="bg-BG" altLang="en-US" sz="2400" b="1" i="1" dirty="0" err="1" smtClean="0">
                <a:solidFill>
                  <a:srgbClr val="000000"/>
                </a:solidFill>
              </a:rPr>
              <a:t>живородени</a:t>
            </a:r>
            <a:r>
              <a:rPr lang="bg-BG" altLang="en-US" sz="2400" dirty="0" smtClean="0"/>
              <a:t> </a:t>
            </a:r>
            <a:endParaRPr lang="en-US" alt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BA9A5F-2FD0-4B70-938A-8BBBA33F42D1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2310782-82AA-47D6-B81B-5587E35A75A5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96259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B3C19B56-FF43-4FCB-85DE-30EF131E3DF4}" type="slidenum">
              <a:rPr lang="en-US" altLang="en-US" sz="1400"/>
              <a:pPr algn="r"/>
              <a:t>22</a:t>
            </a:fld>
            <a:endParaRPr lang="en-US" altLang="en-US" sz="1400"/>
          </a:p>
        </p:txBody>
      </p:sp>
      <p:sp>
        <p:nvSpPr>
          <p:cNvPr id="962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en-US" sz="3600" b="1" i="1" dirty="0" smtClean="0">
                <a:solidFill>
                  <a:srgbClr val="C00000"/>
                </a:solidFill>
              </a:rPr>
              <a:t>Други специфични показатели:</a:t>
            </a:r>
            <a:br>
              <a:rPr lang="bg-BG" altLang="en-US" sz="3600" b="1" i="1" dirty="0" smtClean="0">
                <a:solidFill>
                  <a:srgbClr val="C00000"/>
                </a:solidFill>
              </a:rPr>
            </a:br>
            <a:r>
              <a:rPr lang="bg-BG" altLang="en-US" sz="3600" b="1" i="1" dirty="0" smtClean="0">
                <a:solidFill>
                  <a:srgbClr val="000000"/>
                </a:solidFill>
              </a:rPr>
              <a:t>-  по местоживеене</a:t>
            </a:r>
            <a:r>
              <a:rPr lang="bg-BG" altLang="en-US" sz="3600" dirty="0" smtClean="0">
                <a:solidFill>
                  <a:srgbClr val="000000"/>
                </a:solidFill>
              </a:rPr>
              <a:t>;</a:t>
            </a:r>
            <a:r>
              <a:rPr lang="bg-BG" altLang="en-US" sz="3600" b="1" i="1" dirty="0" smtClean="0">
                <a:solidFill>
                  <a:srgbClr val="000000"/>
                </a:solidFill>
              </a:rPr>
              <a:t/>
            </a:r>
            <a:br>
              <a:rPr lang="bg-BG" altLang="en-US" sz="3600" b="1" i="1" dirty="0" smtClean="0">
                <a:solidFill>
                  <a:srgbClr val="000000"/>
                </a:solidFill>
              </a:rPr>
            </a:br>
            <a:r>
              <a:rPr lang="bg-BG" altLang="en-US" sz="3600" b="1" i="1" dirty="0" smtClean="0">
                <a:solidFill>
                  <a:srgbClr val="000000"/>
                </a:solidFill>
              </a:rPr>
              <a:t>- по пол</a:t>
            </a:r>
            <a:r>
              <a:rPr lang="bg-BG" altLang="en-US" sz="3600" dirty="0" smtClean="0">
                <a:solidFill>
                  <a:srgbClr val="000000"/>
                </a:solidFill>
              </a:rPr>
              <a:t>;</a:t>
            </a:r>
            <a:r>
              <a:rPr lang="bg-BG" altLang="en-US" sz="3600" b="1" i="1" dirty="0" smtClean="0">
                <a:solidFill>
                  <a:srgbClr val="000000"/>
                </a:solidFill>
              </a:rPr>
              <a:t/>
            </a:r>
            <a:br>
              <a:rPr lang="bg-BG" altLang="en-US" sz="3600" b="1" i="1" dirty="0" smtClean="0">
                <a:solidFill>
                  <a:srgbClr val="000000"/>
                </a:solidFill>
              </a:rPr>
            </a:br>
            <a:r>
              <a:rPr lang="bg-BG" altLang="en-US" sz="3600" b="1" i="1" dirty="0" smtClean="0">
                <a:solidFill>
                  <a:srgbClr val="000000"/>
                </a:solidFill>
              </a:rPr>
              <a:t>- по степен на </a:t>
            </a:r>
            <a:r>
              <a:rPr lang="bg-BG" altLang="en-US" sz="3600" b="1" i="1" dirty="0" err="1" smtClean="0">
                <a:solidFill>
                  <a:srgbClr val="000000"/>
                </a:solidFill>
              </a:rPr>
              <a:t>доносеност</a:t>
            </a:r>
            <a:r>
              <a:rPr lang="bg-BG" altLang="en-US" sz="3600" b="1" i="1" dirty="0" smtClean="0">
                <a:solidFill>
                  <a:srgbClr val="000000"/>
                </a:solidFill>
              </a:rPr>
              <a:t>;</a:t>
            </a:r>
            <a:br>
              <a:rPr lang="bg-BG" altLang="en-US" sz="3600" b="1" i="1" dirty="0" smtClean="0">
                <a:solidFill>
                  <a:srgbClr val="000000"/>
                </a:solidFill>
              </a:rPr>
            </a:br>
            <a:r>
              <a:rPr lang="bg-BG" altLang="en-US" sz="3600" b="1" i="1" dirty="0" smtClean="0">
                <a:solidFill>
                  <a:srgbClr val="000000"/>
                </a:solidFill>
              </a:rPr>
              <a:t>- по възраст на майката;</a:t>
            </a:r>
            <a:br>
              <a:rPr lang="bg-BG" altLang="en-US" sz="3600" b="1" i="1" dirty="0" smtClean="0">
                <a:solidFill>
                  <a:srgbClr val="000000"/>
                </a:solidFill>
              </a:rPr>
            </a:br>
            <a:r>
              <a:rPr lang="bg-BG" altLang="en-US" sz="3600" b="1" i="1" dirty="0" smtClean="0">
                <a:solidFill>
                  <a:srgbClr val="000000"/>
                </a:solidFill>
              </a:rPr>
              <a:t>- по образование на майката и др.</a:t>
            </a:r>
            <a:endParaRPr lang="en-US" altLang="en-US" sz="3600" b="1" i="1" dirty="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43FCA7-C51B-496E-9572-D89FD6B160BA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9E3B14D-A9AF-4085-B511-BCA859632FFB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97283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9FA3403A-E165-4097-B49C-3413E16E817E}" type="slidenum">
              <a:rPr lang="en-US" altLang="en-US" sz="1400"/>
              <a:pPr algn="r"/>
              <a:t>23</a:t>
            </a:fld>
            <a:endParaRPr lang="en-US" altLang="en-US" sz="1400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en-US" sz="4000" b="1" i="1" dirty="0" smtClean="0">
                <a:solidFill>
                  <a:srgbClr val="C00000"/>
                </a:solidFill>
              </a:rPr>
              <a:t>Пропорции (структурни, екстензивни показатели, относителни дялове) </a:t>
            </a:r>
            <a:br>
              <a:rPr lang="bg-BG" altLang="en-US" sz="4000" b="1" i="1" dirty="0" smtClean="0">
                <a:solidFill>
                  <a:srgbClr val="C00000"/>
                </a:solidFill>
              </a:rPr>
            </a:br>
            <a:r>
              <a:rPr lang="bg-BG" altLang="en-US" sz="4000" b="1" i="1" dirty="0">
                <a:solidFill>
                  <a:srgbClr val="C00000"/>
                </a:solidFill>
              </a:rPr>
              <a:t/>
            </a:r>
            <a:br>
              <a:rPr lang="bg-BG" altLang="en-US" sz="4000" b="1" i="1" dirty="0">
                <a:solidFill>
                  <a:srgbClr val="C00000"/>
                </a:solidFill>
              </a:rPr>
            </a:br>
            <a:r>
              <a:rPr lang="bg-BG" altLang="en-US" sz="4000" b="1" i="1" dirty="0" smtClean="0">
                <a:solidFill>
                  <a:schemeClr val="tx1"/>
                </a:solidFill>
              </a:rPr>
              <a:t>Н</a:t>
            </a:r>
            <a:r>
              <a:rPr lang="bg-BG" altLang="en-US" sz="4000" b="1" i="1" dirty="0" smtClean="0">
                <a:solidFill>
                  <a:srgbClr val="000000"/>
                </a:solidFill>
              </a:rPr>
              <a:t>апример, структура на причините за детска смъртност</a:t>
            </a:r>
            <a:endParaRPr lang="en-US" altLang="en-US" sz="4000" b="1" i="1" dirty="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880CC4-386C-43E5-ADE3-ED5F7AD39307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D2F4632-3428-44CD-9422-1E266943725B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983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z="3200" b="1" dirty="0" smtClean="0">
                <a:solidFill>
                  <a:srgbClr val="C00000"/>
                </a:solidFill>
              </a:rPr>
              <a:t>Разлика между специфични интензивни показатели и пропорции</a:t>
            </a:r>
            <a:endParaRPr lang="en-US" alt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98308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316288" cy="4525963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 eaLnBrk="1" hangingPunct="1">
              <a:buFontTx/>
              <a:buNone/>
            </a:pPr>
            <a:endParaRPr lang="bg-BG" altLang="en-US" b="1" dirty="0" smtClean="0">
              <a:solidFill>
                <a:srgbClr val="3333FF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bg-BG" altLang="en-US" b="1" dirty="0" smtClean="0">
                <a:solidFill>
                  <a:srgbClr val="3333FF"/>
                </a:solidFill>
              </a:rPr>
              <a:t>Спец. </a:t>
            </a:r>
            <a:r>
              <a:rPr lang="bg-BG" altLang="en-US" b="1" dirty="0" err="1" smtClean="0">
                <a:solidFill>
                  <a:srgbClr val="3333FF"/>
                </a:solidFill>
              </a:rPr>
              <a:t>интенз</a:t>
            </a:r>
            <a:r>
              <a:rPr lang="bg-BG" altLang="en-US" b="1" dirty="0" smtClean="0">
                <a:solidFill>
                  <a:srgbClr val="3333FF"/>
                </a:solidFill>
              </a:rPr>
              <a:t>. п-л за детска смъртност от пневмония</a:t>
            </a:r>
          </a:p>
          <a:p>
            <a:pPr marL="0" indent="0" eaLnBrk="1" hangingPunct="1">
              <a:buFontTx/>
              <a:buNone/>
            </a:pPr>
            <a:r>
              <a:rPr lang="bg-BG" altLang="en-US" sz="2400" dirty="0" smtClean="0"/>
              <a:t>	</a:t>
            </a:r>
          </a:p>
          <a:p>
            <a:pPr marL="0" indent="0" eaLnBrk="1" hangingPunct="1">
              <a:buFontTx/>
              <a:buNone/>
            </a:pPr>
            <a:r>
              <a:rPr lang="bg-BG" altLang="en-US" sz="2400" dirty="0" smtClean="0"/>
              <a:t>	</a:t>
            </a:r>
            <a:r>
              <a:rPr lang="bg-BG" altLang="en-US" sz="2000" dirty="0" smtClean="0"/>
              <a:t>Умрели деца до 1 г. </a:t>
            </a:r>
          </a:p>
          <a:p>
            <a:pPr marL="0" indent="0" eaLnBrk="1" hangingPunct="1">
              <a:buFontTx/>
              <a:buNone/>
            </a:pPr>
            <a:r>
              <a:rPr lang="bg-BG" altLang="en-US" sz="2000" dirty="0" smtClean="0"/>
              <a:t>	от пневмония</a:t>
            </a:r>
          </a:p>
          <a:p>
            <a:pPr marL="0" indent="0" eaLnBrk="1" hangingPunct="1">
              <a:buFontTx/>
              <a:buNone/>
            </a:pPr>
            <a:r>
              <a:rPr lang="bg-BG" altLang="en-US" sz="2000" b="1" dirty="0" err="1" smtClean="0">
                <a:solidFill>
                  <a:srgbClr val="3333FF"/>
                </a:solidFill>
              </a:rPr>
              <a:t>СИП</a:t>
            </a:r>
            <a:r>
              <a:rPr lang="bg-BG" altLang="en-US" sz="2000" dirty="0" smtClean="0"/>
              <a:t> = ---------------------------- х</a:t>
            </a:r>
            <a:r>
              <a:rPr lang="en-US" altLang="en-US" sz="2000" b="1" dirty="0" smtClean="0"/>
              <a:t> 10</a:t>
            </a:r>
            <a:r>
              <a:rPr lang="en-US" altLang="en-US" sz="2000" b="1" baseline="30000" dirty="0" smtClean="0"/>
              <a:t>n</a:t>
            </a:r>
            <a:endParaRPr lang="bg-BG" altLang="en-US" sz="2000" b="1" baseline="30000" dirty="0" smtClean="0"/>
          </a:p>
          <a:p>
            <a:pPr marL="0" indent="0" eaLnBrk="1" hangingPunct="1">
              <a:buFontTx/>
              <a:buNone/>
            </a:pPr>
            <a:r>
              <a:rPr lang="bg-BG" altLang="en-US" sz="2000" b="1" baseline="30000" dirty="0" smtClean="0"/>
              <a:t> </a:t>
            </a:r>
            <a:r>
              <a:rPr lang="bg-BG" altLang="en-US" sz="2000" b="1" dirty="0" smtClean="0"/>
              <a:t>        	</a:t>
            </a:r>
            <a:r>
              <a:rPr lang="bg-BG" altLang="en-US" sz="2000" dirty="0" smtClean="0"/>
              <a:t>Брой </a:t>
            </a:r>
            <a:r>
              <a:rPr lang="bg-BG" altLang="en-US" sz="2000" dirty="0" err="1" smtClean="0"/>
              <a:t>живородени</a:t>
            </a:r>
            <a:endParaRPr lang="en-US" altLang="en-US" sz="2000" dirty="0" smtClean="0"/>
          </a:p>
        </p:txBody>
      </p:sp>
      <p:sp>
        <p:nvSpPr>
          <p:cNvPr id="6451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413" cy="4525963"/>
          </a:xfrm>
          <a:solidFill>
            <a:schemeClr val="accent5">
              <a:lumMod val="9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 eaLnBrk="1" hangingPunct="1">
              <a:buFontTx/>
              <a:buNone/>
            </a:pPr>
            <a:endParaRPr lang="bg-BG" altLang="en-US" b="1" dirty="0" smtClean="0">
              <a:solidFill>
                <a:srgbClr val="3333FF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bg-BG" altLang="en-US" b="1" dirty="0" smtClean="0">
                <a:solidFill>
                  <a:srgbClr val="3333FF"/>
                </a:solidFill>
              </a:rPr>
              <a:t>Относителен дял на умрелите деца до 1 г. от пневмония</a:t>
            </a:r>
          </a:p>
          <a:p>
            <a:pPr marL="0" indent="0" eaLnBrk="1" hangingPunct="1">
              <a:buFontTx/>
              <a:buNone/>
            </a:pPr>
            <a:endParaRPr lang="bg-BG" altLang="en-US" b="1" dirty="0" smtClean="0">
              <a:solidFill>
                <a:srgbClr val="3333FF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bg-BG" altLang="en-US" sz="2000" dirty="0" smtClean="0"/>
              <a:t>	    Умрели деца до 1 г. </a:t>
            </a:r>
          </a:p>
          <a:p>
            <a:pPr marL="0" indent="0" eaLnBrk="1" hangingPunct="1">
              <a:buFontTx/>
              <a:buNone/>
            </a:pPr>
            <a:r>
              <a:rPr lang="bg-BG" altLang="en-US" sz="2000" dirty="0" smtClean="0"/>
              <a:t>	     от пневмония</a:t>
            </a:r>
          </a:p>
          <a:p>
            <a:pPr marL="0" indent="0" eaLnBrk="1" hangingPunct="1">
              <a:buFontTx/>
              <a:buNone/>
            </a:pPr>
            <a:r>
              <a:rPr lang="bg-BG" altLang="en-US" sz="2000" b="1" dirty="0" smtClean="0">
                <a:solidFill>
                  <a:srgbClr val="3333FF"/>
                </a:solidFill>
              </a:rPr>
              <a:t>Отн.дял</a:t>
            </a:r>
            <a:r>
              <a:rPr lang="bg-BG" altLang="en-US" sz="2000" dirty="0" smtClean="0"/>
              <a:t> = ------------------------- х</a:t>
            </a:r>
            <a:r>
              <a:rPr lang="en-US" altLang="en-US" sz="2000" b="1" dirty="0" smtClean="0"/>
              <a:t> </a:t>
            </a:r>
            <a:r>
              <a:rPr lang="bg-BG" altLang="en-US" sz="2000" b="1" dirty="0" smtClean="0"/>
              <a:t>100</a:t>
            </a:r>
            <a:endParaRPr lang="bg-BG" altLang="en-US" sz="2000" b="1" baseline="30000" dirty="0" smtClean="0"/>
          </a:p>
          <a:p>
            <a:pPr marL="0" indent="0" eaLnBrk="1" hangingPunct="1">
              <a:buFontTx/>
              <a:buNone/>
            </a:pPr>
            <a:r>
              <a:rPr lang="bg-BG" altLang="en-US" sz="2000" b="1" baseline="30000" dirty="0" smtClean="0"/>
              <a:t> </a:t>
            </a:r>
            <a:r>
              <a:rPr lang="bg-BG" altLang="en-US" sz="2000" b="1" dirty="0" smtClean="0"/>
              <a:t>        	     </a:t>
            </a:r>
            <a:r>
              <a:rPr lang="bg-BG" altLang="en-US" sz="2000" dirty="0" smtClean="0"/>
              <a:t>Всички</a:t>
            </a:r>
            <a:r>
              <a:rPr lang="bg-BG" altLang="en-US" sz="2000" b="1" dirty="0" smtClean="0"/>
              <a:t> </a:t>
            </a:r>
            <a:r>
              <a:rPr lang="bg-BG" altLang="en-US" sz="2000" dirty="0" smtClean="0"/>
              <a:t>умрели </a:t>
            </a:r>
          </a:p>
          <a:p>
            <a:pPr marL="0" indent="0" eaLnBrk="1" hangingPunct="1">
              <a:buFontTx/>
              <a:buNone/>
            </a:pPr>
            <a:r>
              <a:rPr lang="bg-BG" altLang="en-US" sz="2000" dirty="0" smtClean="0"/>
              <a:t>	      деца до 1 год. </a:t>
            </a:r>
            <a:endParaRPr lang="en-US" altLang="en-US" sz="2000" dirty="0" smtClean="0"/>
          </a:p>
          <a:p>
            <a:pPr marL="0" indent="0" eaLnBrk="1" hangingPunct="1">
              <a:buFontTx/>
              <a:buNone/>
            </a:pPr>
            <a:endParaRPr lang="en-US" altLang="en-US" b="1" dirty="0" smtClean="0">
              <a:solidFill>
                <a:srgbClr val="3333FF"/>
              </a:solidFill>
            </a:endParaRPr>
          </a:p>
        </p:txBody>
      </p:sp>
      <p:sp>
        <p:nvSpPr>
          <p:cNvPr id="9831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BB7CE673-C47D-4F2C-983C-246478C17944}" type="slidenum">
              <a:rPr lang="en-US" altLang="en-US" sz="1400"/>
              <a:pPr algn="r"/>
              <a:t>24</a:t>
            </a:fld>
            <a:endParaRPr lang="en-US" alt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FFB8BA-C5F9-42BF-A432-7FE355F4CC37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C705CE-79A3-443C-8D31-4135FD362D42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80899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998ACDD-F054-481B-B827-B09F553B9F69}" type="slidenum">
              <a:rPr lang="en-US" altLang="en-US" sz="1400"/>
              <a:pPr algn="r" eaLnBrk="1" hangingPunct="1"/>
              <a:t>25</a:t>
            </a:fld>
            <a:endParaRPr lang="en-US" altLang="en-US" sz="140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7813"/>
            <a:ext cx="8784976" cy="5959475"/>
          </a:xfrm>
          <a:solidFill>
            <a:srgbClr val="FFFFCC"/>
          </a:solidFill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en-US" sz="4000" b="1" dirty="0" smtClean="0">
                <a:solidFill>
                  <a:srgbClr val="C00000"/>
                </a:solidFill>
              </a:rPr>
              <a:t>Смъртност до 5-годишна възраст</a:t>
            </a:r>
            <a:r>
              <a:rPr lang="bg-BG" altLang="en-US" sz="4000" dirty="0" smtClean="0">
                <a:solidFill>
                  <a:srgbClr val="000000"/>
                </a:solidFill>
              </a:rPr>
              <a:t/>
            </a:r>
            <a:br>
              <a:rPr lang="bg-BG" altLang="en-US" sz="4000" dirty="0" smtClean="0">
                <a:solidFill>
                  <a:srgbClr val="000000"/>
                </a:solidFill>
              </a:rPr>
            </a:br>
            <a:r>
              <a:rPr lang="bg-BG" altLang="en-US" sz="4000" dirty="0" smtClean="0">
                <a:solidFill>
                  <a:srgbClr val="000000"/>
                </a:solidFill>
              </a:rPr>
              <a:t/>
            </a:r>
            <a:br>
              <a:rPr lang="bg-BG" altLang="en-US" sz="4000" dirty="0" smtClean="0">
                <a:solidFill>
                  <a:srgbClr val="000000"/>
                </a:solidFill>
              </a:rPr>
            </a:br>
            <a:r>
              <a:rPr lang="bg-BG" altLang="en-US" sz="4000" dirty="0" smtClean="0">
                <a:solidFill>
                  <a:srgbClr val="000000"/>
                </a:solidFill>
              </a:rPr>
              <a:t>Важен обобщаващ коефициент</a:t>
            </a:r>
            <a:r>
              <a:rPr lang="en-US" altLang="en-US" sz="4000" dirty="0" smtClean="0">
                <a:solidFill>
                  <a:srgbClr val="000000"/>
                </a:solidFill>
              </a:rPr>
              <a:t>,</a:t>
            </a:r>
            <a:r>
              <a:rPr lang="bg-BG" altLang="en-US" sz="4000" dirty="0" smtClean="0">
                <a:solidFill>
                  <a:srgbClr val="000000"/>
                </a:solidFill>
              </a:rPr>
              <a:t> въведен от УНИЦЕФ. Изчислява се като отношение на умрелите деца до 5-годишна възраст към </a:t>
            </a:r>
            <a:r>
              <a:rPr lang="bg-BG" altLang="en-US" sz="4000" dirty="0" err="1" smtClean="0">
                <a:solidFill>
                  <a:srgbClr val="000000"/>
                </a:solidFill>
              </a:rPr>
              <a:t>живородените</a:t>
            </a:r>
            <a:r>
              <a:rPr lang="bg-BG" altLang="en-US" sz="4000" dirty="0" smtClean="0">
                <a:solidFill>
                  <a:srgbClr val="000000"/>
                </a:solidFill>
              </a:rPr>
              <a:t> на 1000 (в ‰) и се оценява:</a:t>
            </a:r>
            <a:r>
              <a:rPr lang="bg-BG" altLang="en-US" sz="4000" dirty="0" smtClean="0"/>
              <a:t> </a:t>
            </a:r>
            <a:endParaRPr lang="en-US" altLang="en-US" sz="4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F8C5B6-DD8D-4314-9695-C43A4CFC83B6}" type="datetime1">
              <a:rPr lang="bg-BG" smtClean="0"/>
              <a:t>27.9.2017 г.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633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531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3600" b="1" dirty="0" smtClean="0">
                <a:solidFill>
                  <a:srgbClr val="C00000"/>
                </a:solidFill>
              </a:rPr>
              <a:t>Скала за оценка на смъртността под 5-годишна възраст</a:t>
            </a:r>
            <a:r>
              <a:rPr lang="bg-BG" altLang="en-US" sz="3600" b="1" dirty="0" smtClean="0">
                <a:solidFill>
                  <a:srgbClr val="FF0000"/>
                </a:solidFill>
              </a:rPr>
              <a:t/>
            </a:r>
            <a:br>
              <a:rPr lang="bg-BG" altLang="en-US" sz="3600" b="1" dirty="0" smtClean="0">
                <a:solidFill>
                  <a:srgbClr val="FF0000"/>
                </a:solidFill>
              </a:rPr>
            </a:br>
            <a:r>
              <a:rPr lang="bg-BG" altLang="en-US" sz="3600" b="1" dirty="0" smtClean="0">
                <a:solidFill>
                  <a:srgbClr val="FF0000"/>
                </a:solidFill>
              </a:rPr>
              <a:t/>
            </a:r>
            <a:br>
              <a:rPr lang="bg-BG" altLang="en-US" sz="3600" b="1" dirty="0" smtClean="0">
                <a:solidFill>
                  <a:srgbClr val="FF0000"/>
                </a:solidFill>
              </a:rPr>
            </a:br>
            <a:r>
              <a:rPr lang="bg-BG" altLang="en-US" sz="3600" b="1" dirty="0" smtClean="0">
                <a:solidFill>
                  <a:schemeClr val="tx1"/>
                </a:solidFill>
              </a:rPr>
              <a:t>много</a:t>
            </a:r>
            <a:r>
              <a:rPr lang="bg-BG" altLang="en-US" sz="3600" b="1" dirty="0" smtClean="0">
                <a:solidFill>
                  <a:srgbClr val="FF0000"/>
                </a:solidFill>
              </a:rPr>
              <a:t> </a:t>
            </a:r>
            <a:r>
              <a:rPr lang="bg-BG" altLang="en-US" sz="3600" b="1" dirty="0" smtClean="0">
                <a:solidFill>
                  <a:schemeClr val="tx1"/>
                </a:solidFill>
              </a:rPr>
              <a:t>ниска – под 10</a:t>
            </a:r>
            <a:r>
              <a:rPr lang="bg-BG" altLang="en-US" sz="3600" b="1" i="1" dirty="0" smtClean="0">
                <a:solidFill>
                  <a:schemeClr val="tx1"/>
                </a:solidFill>
              </a:rPr>
              <a:t>‰ </a:t>
            </a:r>
            <a:r>
              <a:rPr lang="bg-BG" altLang="en-US" sz="3600" b="1" dirty="0" smtClean="0">
                <a:solidFill>
                  <a:schemeClr val="tx1"/>
                </a:solidFill>
              </a:rPr>
              <a:t/>
            </a:r>
            <a:br>
              <a:rPr lang="bg-BG" altLang="en-US" sz="3600" b="1" dirty="0" smtClean="0">
                <a:solidFill>
                  <a:schemeClr val="tx1"/>
                </a:solidFill>
              </a:rPr>
            </a:br>
            <a:r>
              <a:rPr lang="bg-BG" altLang="en-US" sz="3600" b="1" dirty="0" smtClean="0">
                <a:solidFill>
                  <a:schemeClr val="tx1"/>
                </a:solidFill>
              </a:rPr>
              <a:t>ниска – 10</a:t>
            </a:r>
            <a:r>
              <a:rPr lang="en-US" altLang="en-US" sz="3600" b="1" dirty="0" smtClean="0">
                <a:solidFill>
                  <a:schemeClr val="tx1"/>
                </a:solidFill>
              </a:rPr>
              <a:t>-</a:t>
            </a:r>
            <a:r>
              <a:rPr lang="bg-BG" altLang="en-US" sz="3600" b="1" dirty="0" smtClean="0">
                <a:solidFill>
                  <a:schemeClr val="tx1"/>
                </a:solidFill>
              </a:rPr>
              <a:t>2</a:t>
            </a:r>
            <a:r>
              <a:rPr lang="en-US" altLang="en-US" sz="3600" b="1" dirty="0" smtClean="0">
                <a:solidFill>
                  <a:schemeClr val="tx1"/>
                </a:solidFill>
              </a:rPr>
              <a:t>0</a:t>
            </a:r>
            <a:r>
              <a:rPr lang="bg-BG" altLang="en-US" sz="3600" b="1" i="1" dirty="0" smtClean="0"/>
              <a:t>‰</a:t>
            </a:r>
            <a:r>
              <a:rPr lang="bg-BG" altLang="en-US" sz="3600" b="1" dirty="0" smtClean="0">
                <a:solidFill>
                  <a:schemeClr val="tx1"/>
                </a:solidFill>
              </a:rPr>
              <a:t/>
            </a:r>
            <a:br>
              <a:rPr lang="bg-BG" altLang="en-US" sz="3600" b="1" dirty="0" smtClean="0">
                <a:solidFill>
                  <a:schemeClr val="tx1"/>
                </a:solidFill>
              </a:rPr>
            </a:br>
            <a:r>
              <a:rPr lang="bg-BG" altLang="en-US" sz="3600" b="1" dirty="0" smtClean="0">
                <a:solidFill>
                  <a:schemeClr val="tx1"/>
                </a:solidFill>
              </a:rPr>
              <a:t>средна – 20</a:t>
            </a:r>
            <a:r>
              <a:rPr lang="en-US" altLang="en-US" sz="3600" b="1" dirty="0" smtClean="0">
                <a:solidFill>
                  <a:schemeClr val="tx1"/>
                </a:solidFill>
              </a:rPr>
              <a:t>-</a:t>
            </a:r>
            <a:r>
              <a:rPr lang="bg-BG" altLang="en-US" sz="3600" b="1" dirty="0" smtClean="0">
                <a:solidFill>
                  <a:schemeClr val="tx1"/>
                </a:solidFill>
              </a:rPr>
              <a:t>50</a:t>
            </a:r>
            <a:r>
              <a:rPr lang="bg-BG" altLang="en-US" sz="3600" b="1" i="1" dirty="0" smtClean="0"/>
              <a:t>‰</a:t>
            </a:r>
            <a:r>
              <a:rPr lang="bg-BG" altLang="en-US" sz="3600" b="1" dirty="0" smtClean="0">
                <a:solidFill>
                  <a:schemeClr val="tx1"/>
                </a:solidFill>
              </a:rPr>
              <a:t/>
            </a:r>
            <a:br>
              <a:rPr lang="bg-BG" altLang="en-US" sz="3600" b="1" dirty="0" smtClean="0">
                <a:solidFill>
                  <a:schemeClr val="tx1"/>
                </a:solidFill>
              </a:rPr>
            </a:br>
            <a:r>
              <a:rPr lang="bg-BG" altLang="en-US" sz="3600" b="1" dirty="0" smtClean="0">
                <a:solidFill>
                  <a:schemeClr val="tx1"/>
                </a:solidFill>
              </a:rPr>
              <a:t>висока – 50-100</a:t>
            </a:r>
            <a:r>
              <a:rPr lang="bg-BG" altLang="en-US" sz="3600" b="1" i="1" dirty="0" smtClean="0"/>
              <a:t>‰</a:t>
            </a:r>
            <a:br>
              <a:rPr lang="bg-BG" altLang="en-US" sz="3600" b="1" i="1" dirty="0" smtClean="0"/>
            </a:br>
            <a:r>
              <a:rPr lang="bg-BG" altLang="en-US" sz="3600" b="1" dirty="0" smtClean="0"/>
              <a:t>много висока – над</a:t>
            </a:r>
            <a:r>
              <a:rPr lang="bg-BG" altLang="en-US" sz="3600" b="1" dirty="0">
                <a:solidFill>
                  <a:schemeClr val="tx1"/>
                </a:solidFill>
              </a:rPr>
              <a:t> </a:t>
            </a:r>
            <a:r>
              <a:rPr lang="bg-BG" altLang="en-US" sz="3600" b="1" dirty="0" smtClean="0">
                <a:solidFill>
                  <a:schemeClr val="tx1"/>
                </a:solidFill>
              </a:rPr>
              <a:t>100</a:t>
            </a:r>
            <a:r>
              <a:rPr lang="bg-BG" altLang="en-US" sz="3600" b="1" dirty="0" smtClean="0"/>
              <a:t>‰ </a:t>
            </a:r>
            <a:r>
              <a:rPr lang="bg-BG" altLang="en-US" sz="3600" b="1" dirty="0" smtClean="0">
                <a:solidFill>
                  <a:schemeClr val="tx1"/>
                </a:solidFill>
              </a:rPr>
              <a:t> </a:t>
            </a:r>
            <a:endParaRPr lang="en-US" altLang="en-US" sz="3600" b="1" dirty="0" smtClean="0">
              <a:solidFill>
                <a:schemeClr val="tx1"/>
              </a:solidFill>
            </a:endParaRP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C43AC4-B33A-426E-8412-CDA76DEB28E2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769FB6-080D-4B05-81FD-1E658437501E}" type="datetime1">
              <a:rPr lang="bg-BG" altLang="en-US" smtClean="0"/>
              <a:t>27.9.2017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5865148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B6431F5-75BB-4877-9E5C-CD51EE950D8D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02403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EEE6E32D-44EE-46C8-B4E0-596D9792C9FC}" type="slidenum">
              <a:rPr lang="en-US" altLang="en-US" sz="1400"/>
              <a:pPr algn="r"/>
              <a:t>27</a:t>
            </a:fld>
            <a:endParaRPr lang="en-US" altLang="en-US" sz="1400"/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743575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bg-BG" altLang="en-US" sz="3600" b="1" dirty="0" smtClean="0">
                <a:solidFill>
                  <a:srgbClr val="990000"/>
                </a:solidFill>
              </a:rPr>
              <a:t>2. </a:t>
            </a:r>
            <a:r>
              <a:rPr lang="bg-BG" altLang="en-US" sz="4000" b="1" dirty="0" smtClean="0">
                <a:solidFill>
                  <a:srgbClr val="990000"/>
                </a:solidFill>
              </a:rPr>
              <a:t>ГЛОБАЛНИ ТЕНДЕНЦИИ НА ДЕТСКАТА СМЪРТНОСТ И СМЪРТНОСТТА ДО 5-Г.</a:t>
            </a:r>
            <a:endParaRPr lang="en-US" altLang="en-US" sz="4000" b="1" dirty="0" smtClean="0">
              <a:solidFill>
                <a:srgbClr val="99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273E99-63FD-4F50-8CD7-4644B685B7B9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8D27A8-A0FF-4536-B476-4E7C1924A110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03427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13E424BB-0849-44CA-AF64-9C17956AB776}" type="slidenum">
              <a:rPr lang="en-US" altLang="en-US" sz="1400"/>
              <a:pPr algn="r"/>
              <a:t>28</a:t>
            </a:fld>
            <a:endParaRPr lang="en-US" altLang="en-US" sz="1400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  <a:solidFill>
            <a:srgbClr val="FFFFCC"/>
          </a:solidFill>
        </p:spPr>
        <p:txBody>
          <a:bodyPr/>
          <a:lstStyle/>
          <a:p>
            <a:pPr algn="l" eaLnBrk="1" hangingPunct="1"/>
            <a:r>
              <a:rPr lang="bg-BG" altLang="en-US" sz="3200" b="1" i="1" dirty="0" smtClean="0">
                <a:solidFill>
                  <a:srgbClr val="000000"/>
                </a:solidFill>
              </a:rPr>
              <a:t>Детската смъртност в глобален мащаб варира в много по-широки граници в сравнение с раждаемостта и общата смъртност и показва много силна зависимост от БНП </a:t>
            </a:r>
            <a:r>
              <a:rPr lang="bg-BG" altLang="en-US" sz="3200" b="1" i="1" dirty="0" smtClean="0">
                <a:solidFill>
                  <a:srgbClr val="C00000"/>
                </a:solidFill>
              </a:rPr>
              <a:t>(слайд </a:t>
            </a:r>
            <a:r>
              <a:rPr lang="en-US" altLang="en-US" sz="3200" b="1" i="1" dirty="0" smtClean="0">
                <a:solidFill>
                  <a:srgbClr val="C00000"/>
                </a:solidFill>
              </a:rPr>
              <a:t>80</a:t>
            </a:r>
            <a:r>
              <a:rPr lang="bg-BG" altLang="en-US" sz="3200" b="1" i="1" dirty="0" smtClean="0">
                <a:solidFill>
                  <a:srgbClr val="C00000"/>
                </a:solidFill>
              </a:rPr>
              <a:t>).</a:t>
            </a:r>
            <a:br>
              <a:rPr lang="bg-BG" altLang="en-US" sz="3200" b="1" i="1" dirty="0" smtClean="0">
                <a:solidFill>
                  <a:srgbClr val="C00000"/>
                </a:solidFill>
              </a:rPr>
            </a:br>
            <a:r>
              <a:rPr lang="bg-BG" altLang="en-US" sz="3200" b="1" i="1" dirty="0">
                <a:solidFill>
                  <a:srgbClr val="000000"/>
                </a:solidFill>
              </a:rPr>
              <a:t/>
            </a:r>
            <a:br>
              <a:rPr lang="bg-BG" altLang="en-US" sz="3200" b="1" i="1" dirty="0">
                <a:solidFill>
                  <a:srgbClr val="000000"/>
                </a:solidFill>
              </a:rPr>
            </a:br>
            <a:r>
              <a:rPr lang="bg-BG" altLang="en-US" sz="3200" b="1" dirty="0">
                <a:solidFill>
                  <a:srgbClr val="000000"/>
                </a:solidFill>
              </a:rPr>
              <a:t>Още </a:t>
            </a:r>
            <a:r>
              <a:rPr lang="bg-BG" altLang="en-US" sz="3200" b="1" dirty="0" smtClean="0">
                <a:solidFill>
                  <a:srgbClr val="000000"/>
                </a:solidFill>
              </a:rPr>
              <a:t>по-изразени </a:t>
            </a:r>
            <a:r>
              <a:rPr lang="bg-BG" altLang="en-US" sz="3200" b="1" dirty="0">
                <a:solidFill>
                  <a:srgbClr val="000000"/>
                </a:solidFill>
              </a:rPr>
              <a:t>са различията между </a:t>
            </a:r>
            <a:r>
              <a:rPr lang="bg-BG" altLang="en-US" sz="3200" b="1" dirty="0" smtClean="0">
                <a:solidFill>
                  <a:srgbClr val="000000"/>
                </a:solidFill>
              </a:rPr>
              <a:t>страните според тяхното социално-икономическо им развитие </a:t>
            </a:r>
            <a:r>
              <a:rPr lang="bg-BG" altLang="en-US" sz="3200" b="1" i="1" dirty="0">
                <a:solidFill>
                  <a:srgbClr val="C00000"/>
                </a:solidFill>
              </a:rPr>
              <a:t>(слайд </a:t>
            </a:r>
            <a:r>
              <a:rPr lang="bg-BG" altLang="en-US" sz="3200" b="1" i="1" dirty="0" smtClean="0">
                <a:solidFill>
                  <a:srgbClr val="C00000"/>
                </a:solidFill>
              </a:rPr>
              <a:t>7</a:t>
            </a:r>
            <a:r>
              <a:rPr lang="en-US" altLang="en-US" sz="3200" b="1" i="1" dirty="0" smtClean="0">
                <a:solidFill>
                  <a:srgbClr val="C00000"/>
                </a:solidFill>
              </a:rPr>
              <a:t>9</a:t>
            </a:r>
            <a:r>
              <a:rPr lang="bg-BG" altLang="en-US" sz="3200" b="1" i="1" dirty="0" smtClean="0">
                <a:solidFill>
                  <a:srgbClr val="C00000"/>
                </a:solidFill>
              </a:rPr>
              <a:t>).</a:t>
            </a:r>
            <a:r>
              <a:rPr lang="bg-BG" altLang="en-US" sz="3200" b="1" i="1" dirty="0">
                <a:solidFill>
                  <a:srgbClr val="C00000"/>
                </a:solidFill>
              </a:rPr>
              <a:t/>
            </a:r>
            <a:br>
              <a:rPr lang="bg-BG" altLang="en-US" sz="3200" b="1" i="1" dirty="0">
                <a:solidFill>
                  <a:srgbClr val="C00000"/>
                </a:solidFill>
              </a:rPr>
            </a:b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A4A619-38FE-4F53-B8C2-A55D54BE2959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2FA87D-6F67-4DA4-BE9E-545D2FB2FA9E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05475" name="Line 262"/>
          <p:cNvSpPr>
            <a:spLocks noChangeShapeType="1"/>
          </p:cNvSpPr>
          <p:nvPr/>
        </p:nvSpPr>
        <p:spPr bwMode="auto">
          <a:xfrm>
            <a:off x="4568825" y="3279775"/>
            <a:ext cx="0" cy="0"/>
          </a:xfrm>
          <a:prstGeom prst="line">
            <a:avLst/>
          </a:prstGeom>
          <a:noFill/>
          <a:ln w="0" cap="rnd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bg-BG"/>
          </a:p>
        </p:txBody>
      </p:sp>
      <p:graphicFrame>
        <p:nvGraphicFramePr>
          <p:cNvPr id="115019" name="Group 3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1015"/>
              </p:ext>
            </p:extLst>
          </p:nvPr>
        </p:nvGraphicFramePr>
        <p:xfrm>
          <a:off x="755650" y="404813"/>
          <a:ext cx="7632700" cy="5688016"/>
        </p:xfrm>
        <a:graphic>
          <a:graphicData uri="http://schemas.openxmlformats.org/drawingml/2006/table">
            <a:tbl>
              <a:tblPr/>
              <a:tblGrid>
                <a:gridCol w="3311525"/>
                <a:gridCol w="576263"/>
                <a:gridCol w="2952750"/>
                <a:gridCol w="792162"/>
              </a:tblGrid>
              <a:tr h="8937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Страни с най-ниска детска смъртност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Страни с най-висока детска смъртност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Исландия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Сиера Леоне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07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Япония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Ангола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102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Финландия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Центр</a:t>
                      </a: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.</a:t>
                      </a: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 Афр. република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96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Швеция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Сомалия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Норвегия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Конго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86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Словения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Гвинея-Бисау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78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Сингапур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Нигерия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74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4927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Австрия, Австралия, Германия, Дания, Италия, Холандия, Ирландия, Чехия и</a:t>
                      </a: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др.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Лесото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73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792163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Афганистан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70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30213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България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  - 6,6 </a:t>
                      </a: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 за 201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5</a:t>
                      </a: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 г</a:t>
                      </a: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6C4D5F-5455-4570-A8B2-BBA606B18225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617701E-E63C-4473-8805-19A64B179C7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034087"/>
          </a:xfrm>
        </p:spPr>
        <p:txBody>
          <a:bodyPr/>
          <a:lstStyle/>
          <a:p>
            <a:pPr algn="l" eaLnBrk="1" hangingPunct="1"/>
            <a:r>
              <a:rPr lang="bg-BG" altLang="en-US" sz="4000" dirty="0" smtClean="0"/>
              <a:t>На тези три индикатора се отделя голямо внимание при характеристика на глобалния здравен статус, тъй като те имат особено висока информативна стойност.</a:t>
            </a:r>
            <a:endParaRPr lang="en-US" altLang="en-US" sz="4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7251D0-4386-4212-AD88-3E2EB9C9843E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D8A7DAB-3A7E-4BC3-8BDE-C318801838F4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08547" name="Slide Number Placeholder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292A8EFB-30CC-4BC5-B864-9B44D1D4837A}" type="slidenum">
              <a:rPr lang="en-US" altLang="en-US" sz="1400"/>
              <a:pPr algn="r"/>
              <a:t>30</a:t>
            </a:fld>
            <a:endParaRPr lang="en-US" altLang="en-US" sz="1400"/>
          </a:p>
        </p:txBody>
      </p:sp>
      <p:pic>
        <p:nvPicPr>
          <p:cNvPr id="10854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15888"/>
            <a:ext cx="6575425" cy="612933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6AEE96-4FF2-43CB-946A-352213613619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8AE8D0B-C366-4A26-8545-1B9EF83D223E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07523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0BFFEBE6-3874-43E5-9CE7-8F92BED8B16C}" type="slidenum">
              <a:rPr lang="en-US" altLang="en-US" sz="1400"/>
              <a:pPr algn="r"/>
              <a:t>31</a:t>
            </a:fld>
            <a:endParaRPr lang="en-US" altLang="en-US" sz="1400"/>
          </a:p>
        </p:txBody>
      </p:sp>
      <p:sp>
        <p:nvSpPr>
          <p:cNvPr id="1075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bg-BG" sz="3200" b="1" dirty="0" smtClean="0">
                <a:solidFill>
                  <a:srgbClr val="FF0000"/>
                </a:solidFill>
              </a:rPr>
              <a:t>През 201</a:t>
            </a:r>
            <a:r>
              <a:rPr lang="en-US" sz="3200" b="1" dirty="0" smtClean="0">
                <a:solidFill>
                  <a:srgbClr val="FF0000"/>
                </a:solidFill>
              </a:rPr>
              <a:t>5</a:t>
            </a:r>
            <a:r>
              <a:rPr lang="bg-BG" sz="3200" b="1" dirty="0" smtClean="0">
                <a:solidFill>
                  <a:srgbClr val="FF0000"/>
                </a:solidFill>
              </a:rPr>
              <a:t> г. - 6.3 милиона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bg-BG" sz="3200" b="1" dirty="0" err="1" smtClean="0">
                <a:solidFill>
                  <a:srgbClr val="FF0000"/>
                </a:solidFill>
              </a:rPr>
              <a:t>умирания</a:t>
            </a:r>
            <a:r>
              <a:rPr lang="bg-BG" sz="3200" b="1" dirty="0" smtClean="0">
                <a:solidFill>
                  <a:srgbClr val="FF0000"/>
                </a:solidFill>
              </a:rPr>
              <a:t> до 5-годишна възраст, (всеки ден по 1</a:t>
            </a:r>
            <a:r>
              <a:rPr lang="en-US" sz="3200" b="1" dirty="0" smtClean="0">
                <a:solidFill>
                  <a:srgbClr val="FF0000"/>
                </a:solidFill>
              </a:rPr>
              <a:t>7 000 </a:t>
            </a:r>
            <a:r>
              <a:rPr lang="bg-BG" sz="3200" b="1" dirty="0" smtClean="0">
                <a:solidFill>
                  <a:srgbClr val="FF0000"/>
                </a:solidFill>
              </a:rPr>
              <a:t>деца). </a:t>
            </a:r>
            <a:br>
              <a:rPr lang="bg-BG" sz="3200" b="1" dirty="0" smtClean="0">
                <a:solidFill>
                  <a:srgbClr val="FF0000"/>
                </a:solidFill>
              </a:rPr>
            </a:br>
            <a:r>
              <a:rPr lang="bg-BG" sz="3200" b="1" dirty="0" smtClean="0">
                <a:solidFill>
                  <a:srgbClr val="FF0000"/>
                </a:solidFill>
              </a:rPr>
              <a:t/>
            </a:r>
            <a:br>
              <a:rPr lang="bg-BG" sz="3200" b="1" dirty="0" smtClean="0">
                <a:solidFill>
                  <a:srgbClr val="FF0000"/>
                </a:solidFill>
              </a:rPr>
            </a:br>
            <a:r>
              <a:rPr lang="bg-BG" sz="3200" b="1" dirty="0" smtClean="0">
                <a:solidFill>
                  <a:srgbClr val="FF0000"/>
                </a:solidFill>
              </a:rPr>
              <a:t>От тях 4.6 милиона </a:t>
            </a:r>
            <a:r>
              <a:rPr lang="en-US" sz="3200" b="1" dirty="0" smtClean="0">
                <a:solidFill>
                  <a:srgbClr val="FF0000"/>
                </a:solidFill>
              </a:rPr>
              <a:t>(74%</a:t>
            </a:r>
            <a:r>
              <a:rPr lang="bg-BG" sz="3200" b="1" dirty="0" smtClean="0">
                <a:solidFill>
                  <a:srgbClr val="FF0000"/>
                </a:solidFill>
              </a:rPr>
              <a:t>) са били през първата година от живота</a:t>
            </a:r>
            <a:r>
              <a:rPr lang="bg-BG" sz="3200" b="1" dirty="0">
                <a:solidFill>
                  <a:srgbClr val="FF0000"/>
                </a:solidFill>
              </a:rPr>
              <a:t>.</a:t>
            </a:r>
            <a:br>
              <a:rPr lang="bg-BG" sz="3200" b="1" dirty="0">
                <a:solidFill>
                  <a:srgbClr val="FF0000"/>
                </a:solidFill>
              </a:rPr>
            </a:br>
            <a:r>
              <a:rPr lang="bg-BG" sz="3200" b="1" dirty="0" smtClean="0">
                <a:solidFill>
                  <a:srgbClr val="FF0000"/>
                </a:solidFill>
              </a:rPr>
              <a:t/>
            </a:r>
            <a:br>
              <a:rPr lang="bg-BG" sz="3200" b="1" dirty="0" smtClean="0">
                <a:solidFill>
                  <a:srgbClr val="FF0000"/>
                </a:solidFill>
              </a:rPr>
            </a:br>
            <a:r>
              <a:rPr lang="bg-BG" sz="3200" b="1" dirty="0" err="1" smtClean="0">
                <a:solidFill>
                  <a:srgbClr val="FF0000"/>
                </a:solidFill>
              </a:rPr>
              <a:t>Недоносеността</a:t>
            </a:r>
            <a:r>
              <a:rPr lang="bg-BG" sz="3200" dirty="0" smtClean="0">
                <a:solidFill>
                  <a:srgbClr val="FF0000"/>
                </a:solidFill>
              </a:rPr>
              <a:t> </a:t>
            </a:r>
            <a:r>
              <a:rPr lang="bg-BG" sz="3200" dirty="0"/>
              <a:t>в най-голямата единична причина за </a:t>
            </a:r>
            <a:r>
              <a:rPr lang="bg-BG" sz="3200" dirty="0" err="1"/>
              <a:t>умирания</a:t>
            </a:r>
            <a:r>
              <a:rPr lang="bg-BG" sz="3200" dirty="0"/>
              <a:t> при децата до </a:t>
            </a:r>
            <a:r>
              <a:rPr lang="bg-BG" sz="3200" dirty="0" smtClean="0"/>
              <a:t>5-годишна възраст.</a:t>
            </a:r>
            <a:endParaRPr lang="en-US" alt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C32EBA-781E-4A9B-9FD5-F5BC158A233E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BC177C5-A657-4EC8-8FB8-AE6705D2DD0C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11619" name="Slide Number Placeholder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2DB4685F-4295-4BF9-8DCE-636DD71DDFA7}" type="slidenum">
              <a:rPr lang="en-US" altLang="en-US" sz="1400"/>
              <a:pPr algn="r"/>
              <a:t>32</a:t>
            </a:fld>
            <a:endParaRPr lang="en-US" altLang="en-US" sz="1400"/>
          </a:p>
        </p:txBody>
      </p:sp>
      <p:pic>
        <p:nvPicPr>
          <p:cNvPr id="1116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204665"/>
            <a:ext cx="8893175" cy="5975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03F476-CC43-4BA0-8955-73FDD8F9D7CF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pPr algn="l"/>
            <a:r>
              <a:rPr lang="bg-BG" sz="3200" b="1" dirty="0" smtClean="0">
                <a:solidFill>
                  <a:srgbClr val="C00000"/>
                </a:solidFill>
              </a:rPr>
              <a:t>През 1-я месец </a:t>
            </a:r>
            <a:r>
              <a:rPr lang="bg-BG" sz="3200" dirty="0" smtClean="0"/>
              <a:t>преобладаващи са: </a:t>
            </a:r>
            <a:br>
              <a:rPr lang="bg-BG" sz="3200" dirty="0" smtClean="0"/>
            </a:br>
            <a:r>
              <a:rPr lang="bg-BG" sz="3200" dirty="0" smtClean="0"/>
              <a:t>- </a:t>
            </a:r>
            <a:r>
              <a:rPr lang="bg-BG" sz="3200" dirty="0" err="1" smtClean="0"/>
              <a:t>недоносеност</a:t>
            </a:r>
            <a:r>
              <a:rPr lang="bg-BG" sz="3200" dirty="0" smtClean="0"/>
              <a:t> (15%); </a:t>
            </a:r>
            <a:br>
              <a:rPr lang="bg-BG" sz="3200" dirty="0" smtClean="0"/>
            </a:br>
            <a:r>
              <a:rPr lang="bg-BG" sz="3200" dirty="0" smtClean="0"/>
              <a:t>- усложнения при раждането (11%);</a:t>
            </a:r>
            <a:br>
              <a:rPr lang="bg-BG" sz="3200" dirty="0" smtClean="0"/>
            </a:br>
            <a:r>
              <a:rPr lang="bg-BG" sz="3200" dirty="0" smtClean="0"/>
              <a:t>- </a:t>
            </a:r>
            <a:r>
              <a:rPr lang="bg-BG" sz="3200" dirty="0" err="1" smtClean="0"/>
              <a:t>неонатален</a:t>
            </a:r>
            <a:r>
              <a:rPr lang="bg-BG" sz="3200" dirty="0" smtClean="0"/>
              <a:t> сепсис (7%);</a:t>
            </a:r>
            <a:br>
              <a:rPr lang="bg-BG" sz="3200" dirty="0" smtClean="0"/>
            </a:br>
            <a:r>
              <a:rPr lang="bg-BG" sz="3200" dirty="0" smtClean="0"/>
              <a:t>- вродени аномалии (4%).</a:t>
            </a:r>
            <a:br>
              <a:rPr lang="bg-BG" sz="3200" dirty="0" smtClean="0"/>
            </a:br>
            <a:r>
              <a:rPr lang="bg-BG" sz="3200" dirty="0"/>
              <a:t/>
            </a:r>
            <a:br>
              <a:rPr lang="bg-BG" sz="3200" dirty="0"/>
            </a:br>
            <a:r>
              <a:rPr lang="bg-BG" sz="3200" b="1" dirty="0" smtClean="0">
                <a:solidFill>
                  <a:srgbClr val="C00000"/>
                </a:solidFill>
              </a:rPr>
              <a:t>След 1-я до 59-я месец </a:t>
            </a:r>
            <a:r>
              <a:rPr lang="bg-BG" sz="3200" dirty="0" smtClean="0"/>
              <a:t>вкл.:</a:t>
            </a:r>
            <a:br>
              <a:rPr lang="bg-BG" sz="3200" dirty="0" smtClean="0"/>
            </a:br>
            <a:r>
              <a:rPr lang="bg-BG" sz="3200" dirty="0" smtClean="0"/>
              <a:t>- пневмония (13%);</a:t>
            </a:r>
            <a:br>
              <a:rPr lang="bg-BG" sz="3200" dirty="0" smtClean="0"/>
            </a:br>
            <a:r>
              <a:rPr lang="bg-BG" sz="3200" dirty="0" smtClean="0"/>
              <a:t>- </a:t>
            </a:r>
            <a:r>
              <a:rPr lang="bg-BG" sz="3200" dirty="0" err="1" smtClean="0"/>
              <a:t>диарийни</a:t>
            </a:r>
            <a:r>
              <a:rPr lang="bg-BG" sz="3200" dirty="0" smtClean="0"/>
              <a:t> заболявания (9%); </a:t>
            </a:r>
            <a:br>
              <a:rPr lang="bg-BG" sz="3200" dirty="0" smtClean="0"/>
            </a:br>
            <a:r>
              <a:rPr lang="bg-BG" sz="3200" dirty="0" smtClean="0"/>
              <a:t>- вродени аномалии и малария – по 7%;</a:t>
            </a:r>
            <a:br>
              <a:rPr lang="bg-BG" sz="3200" dirty="0" smtClean="0"/>
            </a:br>
            <a:r>
              <a:rPr lang="bg-BG" sz="3200" dirty="0" smtClean="0"/>
              <a:t>- травми (5%)</a:t>
            </a:r>
            <a:br>
              <a:rPr lang="bg-BG" sz="3200" dirty="0" smtClean="0"/>
            </a:br>
            <a:r>
              <a:rPr lang="bg-BG" sz="3200" dirty="0" smtClean="0"/>
              <a:t>- </a:t>
            </a:r>
            <a:r>
              <a:rPr lang="bg-BG" sz="3200" dirty="0" err="1" smtClean="0"/>
              <a:t>ХИВ</a:t>
            </a:r>
            <a:r>
              <a:rPr lang="bg-BG" sz="3200" dirty="0" smtClean="0"/>
              <a:t>/СПИН и морбили – по 2 %. 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B3275E-F7AD-4823-BA4D-E1567AC6DB60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84912-C933-427B-9709-01FF5DFA2148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164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3BBD6A-59F3-4494-8C5E-5FCF9CB4A8C2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06499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20211C5D-E8C0-43D8-89C8-EE2CFEF6E99C}" type="slidenum">
              <a:rPr lang="en-US" altLang="en-US" sz="1400"/>
              <a:pPr algn="r"/>
              <a:t>34</a:t>
            </a:fld>
            <a:endParaRPr lang="en-US" altLang="en-US" sz="1400"/>
          </a:p>
        </p:txBody>
      </p:sp>
      <p:sp>
        <p:nvSpPr>
          <p:cNvPr id="1065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27451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bg-BG" altLang="en-US" sz="3600" b="1" i="1" dirty="0" smtClean="0">
                <a:solidFill>
                  <a:srgbClr val="000000"/>
                </a:solidFill>
              </a:rPr>
              <a:t>Съществени са и различията в структурата на причините за детска смъртност и смъртност до 5-годишна възраст в страните с нисък и висок доход (развити и развиващи се страни).</a:t>
            </a:r>
            <a:endParaRPr lang="en-US" altLang="en-US" sz="3600" b="1" i="1" dirty="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53B46B-38C8-4AA2-B102-026410618361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7960B89-F65A-4CF9-836F-4E8FD744BF20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1366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9CBBAFFF-AA5F-4F2A-9DC1-FE54B722F1A5}" type="slidenum">
              <a:rPr lang="en-US" altLang="en-US" sz="1400"/>
              <a:pPr algn="r"/>
              <a:t>35</a:t>
            </a:fld>
            <a:endParaRPr lang="en-US" altLang="en-US" sz="1400"/>
          </a:p>
        </p:txBody>
      </p:sp>
      <p:graphicFrame>
        <p:nvGraphicFramePr>
          <p:cNvPr id="34816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223816"/>
              </p:ext>
            </p:extLst>
          </p:nvPr>
        </p:nvGraphicFramePr>
        <p:xfrm>
          <a:off x="250825" y="188913"/>
          <a:ext cx="8642350" cy="5943141"/>
        </p:xfrm>
        <a:graphic>
          <a:graphicData uri="http://schemas.openxmlformats.org/drawingml/2006/table">
            <a:tbl>
              <a:tblPr/>
              <a:tblGrid>
                <a:gridCol w="4359275"/>
                <a:gridCol w="4283075"/>
              </a:tblGrid>
              <a:tr h="698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РАЗВИТИ СТРАНИ</a:t>
                      </a:r>
                      <a:endParaRPr kumimoji="0" lang="bg-BG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РАЗВИВАЩИ СЕ СТРАНИ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896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1. Състояния, свързани с перинаталния период (асфиксия, хипоксия, родови травми, недоносеност и др.)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bg-BG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Ваксинопредотвратими</a:t>
                      </a: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заболявания (дифтерия, коклюш, тетанус, морбили, туберкулоза, </a:t>
                      </a:r>
                      <a:r>
                        <a:rPr kumimoji="0" lang="bg-BG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полиомиелит</a:t>
                      </a: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)</a:t>
                      </a:r>
                      <a:endParaRPr kumimoji="0" lang="bg-BG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93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2. Вродени аномалии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2. Диарийни заболявания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365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3. Болести на дихателната система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3. Остри респираторни инфекции (главно пневмонии)</a:t>
                      </a:r>
                      <a:endParaRPr kumimoji="0" lang="bg-BG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149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4. Други причини</a:t>
                      </a:r>
                      <a:endParaRPr kumimoji="0" lang="bg-BG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4. </a:t>
                      </a:r>
                      <a:r>
                        <a:rPr kumimoji="0" lang="bg-BG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Неонатални</a:t>
                      </a: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bg-BG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перинатални</a:t>
                      </a: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причини (без пневмония, но вкл. </a:t>
                      </a:r>
                      <a:r>
                        <a:rPr kumimoji="0" lang="bg-BG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неонатален</a:t>
                      </a: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сепсис)</a:t>
                      </a:r>
                      <a:endParaRPr kumimoji="0" lang="bg-BG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4F9C9-68AF-403F-BD80-80C03F9E722E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886899-7AC8-4E55-AC33-D5E744B5EA0D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14691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A33C1E2C-B78C-4DB2-BC25-C4A14C600BF0}" type="slidenum">
              <a:rPr lang="en-US" altLang="en-US" sz="1400"/>
              <a:pPr algn="r"/>
              <a:t>36</a:t>
            </a:fld>
            <a:endParaRPr lang="en-US" altLang="en-US" sz="1400"/>
          </a:p>
        </p:txBody>
      </p:sp>
      <p:sp>
        <p:nvSpPr>
          <p:cNvPr id="1146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83212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4000" b="1" i="1" dirty="0" smtClean="0">
                <a:solidFill>
                  <a:srgbClr val="000000"/>
                </a:solidFill>
              </a:rPr>
              <a:t>Снижаването на детската смъртност и смъртността под 5-годишна възраст е приоритетна цел на развитието в глобален, регионален и национален план.</a:t>
            </a:r>
            <a:endParaRPr lang="en-US" altLang="en-US" sz="4000" b="1" i="1" dirty="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EB53F-7BF8-4477-91B3-5199124631DF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EF1CE9B-9C0E-4DF0-968B-A48A020155E4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11571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8F980A86-C3D0-498C-A67A-AEAF841D4D9B}" type="slidenum">
              <a:rPr lang="en-US" altLang="en-US" sz="1400"/>
              <a:pPr algn="r"/>
              <a:t>37</a:t>
            </a:fld>
            <a:endParaRPr lang="en-US" altLang="en-US" sz="1400"/>
          </a:p>
        </p:txBody>
      </p:sp>
      <p:sp>
        <p:nvSpPr>
          <p:cNvPr id="11571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569325" cy="6103937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en-US" sz="2800" b="1" smtClean="0">
                <a:solidFill>
                  <a:srgbClr val="000000"/>
                </a:solidFill>
              </a:rPr>
              <a:t>Сред най-важните фактори:</a:t>
            </a:r>
            <a:br>
              <a:rPr lang="bg-BG" altLang="en-US" sz="2800" b="1" smtClean="0">
                <a:solidFill>
                  <a:srgbClr val="000000"/>
                </a:solidFill>
              </a:rPr>
            </a:br>
            <a:r>
              <a:rPr lang="bg-BG" altLang="en-US" sz="2800" smtClean="0">
                <a:solidFill>
                  <a:srgbClr val="000000"/>
                </a:solidFill>
                <a:sym typeface="Wingdings 2" pitchFamily="18" charset="2"/>
              </a:rPr>
              <a:t/>
            </a:r>
            <a:br>
              <a:rPr lang="bg-BG" altLang="en-US" sz="2800" smtClean="0">
                <a:solidFill>
                  <a:srgbClr val="000000"/>
                </a:solidFill>
                <a:sym typeface="Wingdings 2" pitchFamily="18" charset="2"/>
              </a:rPr>
            </a:br>
            <a:r>
              <a:rPr lang="bg-BG" altLang="en-US" sz="2800" smtClean="0">
                <a:solidFill>
                  <a:srgbClr val="000000"/>
                </a:solidFill>
                <a:sym typeface="Wingdings 2" pitchFamily="18" charset="2"/>
              </a:rPr>
              <a:t></a:t>
            </a:r>
            <a:r>
              <a:rPr lang="bg-BG" altLang="en-US" sz="2800" smtClean="0">
                <a:solidFill>
                  <a:srgbClr val="000000"/>
                </a:solidFill>
              </a:rPr>
              <a:t> </a:t>
            </a:r>
            <a:r>
              <a:rPr lang="bg-BG" altLang="en-US" sz="2800" b="1" i="1" smtClean="0">
                <a:solidFill>
                  <a:srgbClr val="000000"/>
                </a:solidFill>
              </a:rPr>
              <a:t>Недостатъчен обхват с рутинни имунизации. </a:t>
            </a:r>
            <a:r>
              <a:rPr lang="bg-BG" altLang="en-US" sz="2800" smtClean="0">
                <a:solidFill>
                  <a:srgbClr val="000000"/>
                </a:solidFill>
                <a:sym typeface="Wingdings 2" pitchFamily="18" charset="2"/>
              </a:rPr>
              <a:t/>
            </a:r>
            <a:br>
              <a:rPr lang="bg-BG" altLang="en-US" sz="2800" smtClean="0">
                <a:solidFill>
                  <a:srgbClr val="000000"/>
                </a:solidFill>
                <a:sym typeface="Wingdings 2" pitchFamily="18" charset="2"/>
              </a:rPr>
            </a:br>
            <a:r>
              <a:rPr lang="bg-BG" altLang="en-US" sz="2800" smtClean="0">
                <a:solidFill>
                  <a:srgbClr val="000000"/>
                </a:solidFill>
                <a:sym typeface="Wingdings 2" pitchFamily="18" charset="2"/>
              </a:rPr>
              <a:t></a:t>
            </a:r>
            <a:r>
              <a:rPr lang="bg-BG" altLang="en-US" sz="2800" smtClean="0">
                <a:solidFill>
                  <a:srgbClr val="000000"/>
                </a:solidFill>
              </a:rPr>
              <a:t> </a:t>
            </a:r>
            <a:r>
              <a:rPr lang="bg-BG" altLang="en-US" sz="2800" b="1" i="1" smtClean="0">
                <a:solidFill>
                  <a:srgbClr val="000000"/>
                </a:solidFill>
              </a:rPr>
              <a:t>Недохранването на децата</a:t>
            </a:r>
            <a:r>
              <a:rPr lang="bg-BG" altLang="en-US" sz="2800" smtClean="0">
                <a:solidFill>
                  <a:srgbClr val="000000"/>
                </a:solidFill>
              </a:rPr>
              <a:t> </a:t>
            </a:r>
            <a:r>
              <a:rPr lang="bg-BG" altLang="en-US" sz="2800" b="1" i="1" smtClean="0">
                <a:solidFill>
                  <a:srgbClr val="000000"/>
                </a:solidFill>
              </a:rPr>
              <a:t>и майките.</a:t>
            </a:r>
            <a:r>
              <a:rPr lang="bg-BG" altLang="en-US" sz="2800" smtClean="0">
                <a:solidFill>
                  <a:srgbClr val="000000"/>
                </a:solidFill>
                <a:sym typeface="Wingdings 2" pitchFamily="18" charset="2"/>
              </a:rPr>
              <a:t/>
            </a:r>
            <a:br>
              <a:rPr lang="bg-BG" altLang="en-US" sz="2800" smtClean="0">
                <a:solidFill>
                  <a:srgbClr val="000000"/>
                </a:solidFill>
                <a:sym typeface="Wingdings 2" pitchFamily="18" charset="2"/>
              </a:rPr>
            </a:br>
            <a:r>
              <a:rPr lang="bg-BG" altLang="en-US" sz="2800" smtClean="0">
                <a:solidFill>
                  <a:srgbClr val="000000"/>
                </a:solidFill>
                <a:sym typeface="Wingdings 2" pitchFamily="18" charset="2"/>
              </a:rPr>
              <a:t></a:t>
            </a:r>
            <a:r>
              <a:rPr lang="bg-BG" altLang="en-US" sz="2800" smtClean="0">
                <a:solidFill>
                  <a:srgbClr val="000000"/>
                </a:solidFill>
              </a:rPr>
              <a:t> </a:t>
            </a:r>
            <a:r>
              <a:rPr lang="bg-BG" altLang="en-US" sz="2800" b="1" i="1" smtClean="0">
                <a:solidFill>
                  <a:srgbClr val="000000"/>
                </a:solidFill>
              </a:rPr>
              <a:t>Недостатъчно наблюдение на бременните и нисък обхват с основни акушерски грижи.</a:t>
            </a:r>
            <a:r>
              <a:rPr lang="bg-BG" altLang="en-US" sz="2800" smtClean="0">
                <a:solidFill>
                  <a:srgbClr val="000000"/>
                </a:solidFill>
              </a:rPr>
              <a:t> </a:t>
            </a:r>
            <a:r>
              <a:rPr lang="bg-BG" altLang="en-US" sz="2800" b="1" i="1" smtClean="0">
                <a:solidFill>
                  <a:srgbClr val="000000"/>
                </a:solidFill>
              </a:rPr>
              <a:t/>
            </a:r>
            <a:br>
              <a:rPr lang="bg-BG" altLang="en-US" sz="2800" b="1" i="1" smtClean="0">
                <a:solidFill>
                  <a:srgbClr val="000000"/>
                </a:solidFill>
              </a:rPr>
            </a:br>
            <a:r>
              <a:rPr lang="bg-BG" altLang="en-US" sz="2800" b="1" i="1" smtClean="0">
                <a:solidFill>
                  <a:srgbClr val="000000"/>
                </a:solidFill>
              </a:rPr>
              <a:t> </a:t>
            </a:r>
            <a:r>
              <a:rPr lang="bg-BG" altLang="en-US" sz="2800" smtClean="0">
                <a:solidFill>
                  <a:srgbClr val="000000"/>
                </a:solidFill>
                <a:sym typeface="Wingdings 2" pitchFamily="18" charset="2"/>
              </a:rPr>
              <a:t></a:t>
            </a:r>
            <a:r>
              <a:rPr lang="bg-BG" altLang="en-US" sz="2800" b="1" i="1" smtClean="0">
                <a:solidFill>
                  <a:srgbClr val="000000"/>
                </a:solidFill>
              </a:rPr>
              <a:t> Ниска грамотност и образователно ниво на жените</a:t>
            </a:r>
            <a:r>
              <a:rPr lang="bg-BG" altLang="en-US" sz="2800" smtClean="0">
                <a:solidFill>
                  <a:srgbClr val="000000"/>
                </a:solidFill>
              </a:rPr>
              <a:t>.</a:t>
            </a:r>
            <a:r>
              <a:rPr lang="bg-BG" altLang="en-US" sz="2800" smtClean="0"/>
              <a:t> </a:t>
            </a:r>
            <a:br>
              <a:rPr lang="bg-BG" altLang="en-US" sz="2800" smtClean="0"/>
            </a:br>
            <a:r>
              <a:rPr lang="bg-BG" altLang="en-US" sz="2800" smtClean="0">
                <a:solidFill>
                  <a:srgbClr val="000000"/>
                </a:solidFill>
                <a:sym typeface="Wingdings 2" pitchFamily="18" charset="2"/>
              </a:rPr>
              <a:t></a:t>
            </a:r>
            <a:r>
              <a:rPr lang="bg-BG" altLang="en-US" sz="2800" smtClean="0">
                <a:solidFill>
                  <a:srgbClr val="000000"/>
                </a:solidFill>
              </a:rPr>
              <a:t> </a:t>
            </a:r>
            <a:r>
              <a:rPr lang="bg-BG" altLang="en-US" sz="2800" b="1" i="1" smtClean="0">
                <a:solidFill>
                  <a:srgbClr val="000000"/>
                </a:solidFill>
              </a:rPr>
              <a:t>Неадекватни условия на живот на семействата</a:t>
            </a:r>
            <a:r>
              <a:rPr lang="bg-BG" altLang="en-US" sz="2800" smtClean="0">
                <a:solidFill>
                  <a:srgbClr val="000000"/>
                </a:solidFill>
              </a:rPr>
              <a:t>.</a:t>
            </a:r>
            <a:r>
              <a:rPr lang="bg-BG" altLang="en-US" sz="2800" smtClean="0"/>
              <a:t> </a:t>
            </a:r>
            <a:endParaRPr lang="en-US" altLang="en-US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8B8BA4-2CAC-4F36-8BD6-B9EAD575E108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BC3B549-C1BC-4BA9-82CD-8FC5377E7E25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116739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8A8E5EA1-1644-4200-AB73-5A19096437FD}" type="slidenum">
              <a:rPr lang="en-US" altLang="en-US" sz="1400"/>
              <a:pPr algn="r"/>
              <a:t>38</a:t>
            </a:fld>
            <a:endParaRPr lang="en-US" altLang="en-US" sz="1400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eaLnBrk="1" hangingPunct="1"/>
            <a:r>
              <a:rPr lang="bg-BG" altLang="en-US" b="1" dirty="0" smtClean="0">
                <a:solidFill>
                  <a:srgbClr val="C00000"/>
                </a:solidFill>
              </a:rPr>
              <a:t>3. Ситуацията в Европа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876D10-A9F9-462A-AA7B-324E2EBF27BD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018EB5-DFBA-4A0F-B62E-929491B04E06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11776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628B3942-F6E6-4925-B3F8-44EB75820221}" type="slidenum">
              <a:rPr lang="en-US" altLang="en-US" sz="1400"/>
              <a:pPr algn="r"/>
              <a:t>39</a:t>
            </a:fld>
            <a:endParaRPr lang="en-US" altLang="en-US" sz="1400"/>
          </a:p>
        </p:txBody>
      </p:sp>
      <p:pic>
        <p:nvPicPr>
          <p:cNvPr id="11776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188639"/>
            <a:ext cx="8784976" cy="605658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813707-EFF7-439E-8163-6FF4BD7549AD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1. Основни понятия</a:t>
            </a:r>
            <a:br>
              <a:rPr lang="bg-BG" b="1" dirty="0" smtClean="0">
                <a:solidFill>
                  <a:srgbClr val="C00000"/>
                </a:solidFill>
              </a:rPr>
            </a:br>
            <a:r>
              <a:rPr lang="bg-BG" b="1" dirty="0" smtClean="0">
                <a:solidFill>
                  <a:srgbClr val="C00000"/>
                </a:solidFill>
              </a:rPr>
              <a:t/>
            </a:r>
            <a:br>
              <a:rPr lang="bg-BG" b="1" dirty="0" smtClean="0">
                <a:solidFill>
                  <a:srgbClr val="C00000"/>
                </a:solidFill>
              </a:rPr>
            </a:br>
            <a:r>
              <a:rPr lang="bg-BG" b="1" dirty="0" smtClean="0">
                <a:solidFill>
                  <a:schemeClr val="tx1"/>
                </a:solidFill>
              </a:rPr>
              <a:t>(от учебника по Социална медицина)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B3275E-F7AD-4823-BA4D-E1567AC6DB60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84912-C933-427B-9709-01FF5DFA2148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48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57B3D7D-95BE-48D2-8E7F-C52130F59330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11878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57C309FB-3EB1-4BAB-ABD9-8E2822173A40}" type="slidenum">
              <a:rPr lang="en-US" altLang="en-US" sz="1400"/>
              <a:pPr algn="r"/>
              <a:t>40</a:t>
            </a:fld>
            <a:endParaRPr lang="en-US" altLang="en-US" sz="1400"/>
          </a:p>
        </p:txBody>
      </p:sp>
      <p:pic>
        <p:nvPicPr>
          <p:cNvPr id="1187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4"/>
            <a:ext cx="8713787" cy="60563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31486-F74A-46B8-856E-2C36D9619EC1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9DF545-8293-40FD-AB89-44C44257BC4E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11981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9B951176-BAD1-491A-A9DD-1D8E93041E40}" type="slidenum">
              <a:rPr lang="en-US" altLang="en-US" sz="1400"/>
              <a:pPr algn="r"/>
              <a:t>41</a:t>
            </a:fld>
            <a:endParaRPr lang="en-US" altLang="en-US" sz="1400"/>
          </a:p>
        </p:txBody>
      </p:sp>
      <p:pic>
        <p:nvPicPr>
          <p:cNvPr id="1198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45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5AA68C-8610-4BFB-9BC8-0CDB51AE03BB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0BEE355-B9C6-440C-8A6F-7CE637D9F2A0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12083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9F787DA2-1A38-4812-8B62-A85BF30E8D2C}" type="slidenum">
              <a:rPr lang="en-US" altLang="en-US" sz="1400"/>
              <a:pPr algn="r"/>
              <a:t>42</a:t>
            </a:fld>
            <a:endParaRPr lang="en-US" altLang="en-US" sz="1400"/>
          </a:p>
        </p:txBody>
      </p:sp>
      <p:pic>
        <p:nvPicPr>
          <p:cNvPr id="12083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3093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0400C8-4E98-4BB1-8283-6997BC735064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1154F76-A6AF-41FA-B35C-AF0CEEBDC80B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123907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B0C50235-D38C-498E-A667-35F70C196E77}" type="slidenum">
              <a:rPr lang="en-US" altLang="en-US" sz="1400"/>
              <a:pPr algn="r"/>
              <a:t>43</a:t>
            </a:fld>
            <a:endParaRPr lang="en-US" altLang="en-US" sz="1400"/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95141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dirty="0" smtClean="0">
                <a:solidFill>
                  <a:srgbClr val="990000"/>
                </a:solidFill>
              </a:rPr>
              <a:t>4. Ситуацията в България</a:t>
            </a:r>
            <a:endParaRPr lang="en-US" altLang="en-US" b="1" dirty="0" smtClean="0">
              <a:solidFill>
                <a:srgbClr val="99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1C6262-00C5-4426-9DD7-3E5C8F94F89D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5883674-1A52-4B25-9557-0635AF15AAD7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124931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6AA31F94-5940-4F64-9CAC-D9BB3DE8B314}" type="slidenum">
              <a:rPr lang="en-US" altLang="en-US" sz="1400"/>
              <a:pPr algn="r"/>
              <a:t>44</a:t>
            </a:fld>
            <a:endParaRPr lang="en-US" altLang="en-US" sz="1400"/>
          </a:p>
        </p:txBody>
      </p:sp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83212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en-US" sz="4000" b="1" i="1" dirty="0" smtClean="0">
                <a:solidFill>
                  <a:srgbClr val="000000"/>
                </a:solidFill>
              </a:rPr>
              <a:t>До 1988 г. - низходяща тенденция</a:t>
            </a:r>
            <a:r>
              <a:rPr lang="bg-BG" altLang="en-US" sz="4000" dirty="0" smtClean="0">
                <a:solidFill>
                  <a:srgbClr val="000000"/>
                </a:solidFill>
              </a:rPr>
              <a:t>, </a:t>
            </a:r>
            <a:r>
              <a:rPr lang="bg-BG" altLang="en-US" sz="4000" b="1" i="1" dirty="0" smtClean="0">
                <a:solidFill>
                  <a:srgbClr val="000000"/>
                </a:solidFill>
              </a:rPr>
              <a:t>след което се очертава тенденция към нарастване и задържане на детската смъртност на по-високо ниво. След 2000 г. – тенденция към снижение.</a:t>
            </a:r>
            <a:endParaRPr lang="en-US" altLang="en-US" sz="4000" b="1" i="1" dirty="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427773-780A-4C2D-89B0-E6E36F1358C5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A35C8EA-92C4-45F3-8C7D-95836E59D995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12595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D0F6B48A-1DD5-4873-8EAF-BFF15815082D}" type="slidenum">
              <a:rPr lang="en-US" altLang="en-US" sz="1400"/>
              <a:pPr algn="r"/>
              <a:t>45</a:t>
            </a:fld>
            <a:endParaRPr lang="en-US" altLang="en-US" sz="1400"/>
          </a:p>
        </p:txBody>
      </p:sp>
      <p:graphicFrame>
        <p:nvGraphicFramePr>
          <p:cNvPr id="53320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567034"/>
              </p:ext>
            </p:extLst>
          </p:nvPr>
        </p:nvGraphicFramePr>
        <p:xfrm>
          <a:off x="250825" y="260350"/>
          <a:ext cx="8642350" cy="5905501"/>
        </p:xfrm>
        <a:graphic>
          <a:graphicData uri="http://schemas.openxmlformats.org/drawingml/2006/table">
            <a:tbl>
              <a:tblPr/>
              <a:tblGrid>
                <a:gridCol w="2098675"/>
                <a:gridCol w="2181225"/>
                <a:gridCol w="2181225"/>
                <a:gridCol w="2181225"/>
              </a:tblGrid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Години</a:t>
                      </a:r>
                      <a:endParaRPr kumimoji="0" lang="bg-BG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Общо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Градове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Села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1960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45,1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34,6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50,4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1970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27,3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22,7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33,5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1980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20,2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18,0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24,9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1988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13,6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12,4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16,3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1990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14,8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13,8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17,1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1997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17,5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15,7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22,0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2000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13,3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12,4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15,5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2003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12,3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10,7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16,5</a:t>
                      </a:r>
                      <a:endParaRPr kumimoji="0" lang="bg-BG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bg-BG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6,6</a:t>
                      </a:r>
                      <a:endParaRPr kumimoji="0" lang="bg-BG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5</a:t>
                      </a: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,</a:t>
                      </a: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  <a:endParaRPr kumimoji="0" lang="bg-BG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10,</a:t>
                      </a: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3A3962-C2A4-4324-8C54-26AA73FB8DBF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AD354F-D265-49CB-991D-C0CAD61F4AC2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12902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F754BE87-F4C1-4FDA-A8BB-782D5CF3A9A6}" type="slidenum">
              <a:rPr lang="en-US" altLang="en-US" sz="1400"/>
              <a:pPr algn="r"/>
              <a:t>46</a:t>
            </a:fld>
            <a:endParaRPr lang="en-US" altLang="en-US" sz="1400"/>
          </a:p>
        </p:txBody>
      </p:sp>
      <p:pic>
        <p:nvPicPr>
          <p:cNvPr id="12902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55838" y="0"/>
            <a:ext cx="4603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B92DF4-9639-4DA0-B60A-68531B4E3D6B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BA9D83D-8E7E-4B17-80B5-EE4AAF21C13D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13107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AF6FC1E0-DCB6-4666-B7E8-123C45B0423F}" type="slidenum">
              <a:rPr lang="en-US" altLang="en-US" sz="1400"/>
              <a:pPr algn="r"/>
              <a:t>47</a:t>
            </a:fld>
            <a:endParaRPr lang="en-US" altLang="en-US" sz="1400"/>
          </a:p>
        </p:txBody>
      </p:sp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7812"/>
            <a:ext cx="8712968" cy="5887491"/>
          </a:xfrm>
        </p:spPr>
        <p:txBody>
          <a:bodyPr/>
          <a:lstStyle/>
          <a:p>
            <a:pPr algn="l" eaLnBrk="1" hangingPunct="1"/>
            <a:r>
              <a:rPr lang="bg-BG" altLang="en-US" sz="3200" b="1" i="1" dirty="0" smtClean="0">
                <a:solidFill>
                  <a:srgbClr val="000000"/>
                </a:solidFill>
              </a:rPr>
              <a:t>= Детската смъртност в селата винаги е била по-висока от градовете</a:t>
            </a:r>
            <a:r>
              <a:rPr lang="bg-BG" altLang="en-US" sz="3200" dirty="0" smtClean="0">
                <a:solidFill>
                  <a:srgbClr val="000000"/>
                </a:solidFill>
              </a:rPr>
              <a:t>. </a:t>
            </a:r>
            <a:r>
              <a:rPr lang="bg-BG" altLang="en-US" sz="3200" b="1" i="1" dirty="0" smtClean="0">
                <a:solidFill>
                  <a:srgbClr val="000000"/>
                </a:solidFill>
              </a:rPr>
              <a:t/>
            </a:r>
            <a:br>
              <a:rPr lang="bg-BG" altLang="en-US" sz="3200" b="1" i="1" dirty="0" smtClean="0">
                <a:solidFill>
                  <a:srgbClr val="000000"/>
                </a:solidFill>
              </a:rPr>
            </a:br>
            <a:r>
              <a:rPr lang="bg-BG" altLang="en-US" sz="3200" b="1" i="1" dirty="0" smtClean="0">
                <a:solidFill>
                  <a:srgbClr val="000000"/>
                </a:solidFill>
              </a:rPr>
              <a:t/>
            </a:r>
            <a:br>
              <a:rPr lang="bg-BG" altLang="en-US" sz="3200" b="1" i="1" dirty="0" smtClean="0">
                <a:solidFill>
                  <a:srgbClr val="000000"/>
                </a:solidFill>
              </a:rPr>
            </a:br>
            <a:r>
              <a:rPr lang="bg-BG" altLang="en-US" sz="3200" b="1" i="1" dirty="0" smtClean="0">
                <a:solidFill>
                  <a:srgbClr val="000000"/>
                </a:solidFill>
              </a:rPr>
              <a:t>= Наблюдават се териториални различия в нивото на детската смъртност.</a:t>
            </a:r>
            <a:r>
              <a:rPr lang="bg-BG" altLang="en-US" sz="3200" dirty="0" smtClean="0"/>
              <a:t> </a:t>
            </a:r>
            <a:br>
              <a:rPr lang="bg-BG" altLang="en-US" sz="3200" dirty="0" smtClean="0"/>
            </a:br>
            <a:r>
              <a:rPr lang="bg-BG" altLang="en-US" sz="3200" dirty="0"/>
              <a:t/>
            </a:r>
            <a:br>
              <a:rPr lang="bg-BG" altLang="en-US" sz="3200" dirty="0"/>
            </a:br>
            <a:r>
              <a:rPr lang="bg-BG" altLang="en-US" sz="3200" b="1" i="1" dirty="0">
                <a:solidFill>
                  <a:srgbClr val="000000"/>
                </a:solidFill>
              </a:rPr>
              <a:t>= В структурата на детската смъртност по периоди от I-та година значителен дял заемат </a:t>
            </a:r>
            <a:r>
              <a:rPr lang="bg-BG" altLang="en-US" sz="3200" b="1" i="1" dirty="0" err="1">
                <a:solidFill>
                  <a:srgbClr val="000000"/>
                </a:solidFill>
              </a:rPr>
              <a:t>умиранията</a:t>
            </a:r>
            <a:r>
              <a:rPr lang="bg-BG" altLang="en-US" sz="3200" b="1" i="1" dirty="0">
                <a:solidFill>
                  <a:srgbClr val="000000"/>
                </a:solidFill>
              </a:rPr>
              <a:t> в </a:t>
            </a:r>
            <a:r>
              <a:rPr lang="bg-BG" altLang="en-US" sz="3200" b="1" i="1" dirty="0" err="1">
                <a:solidFill>
                  <a:srgbClr val="000000"/>
                </a:solidFill>
              </a:rPr>
              <a:t>постнеонаталния</a:t>
            </a:r>
            <a:r>
              <a:rPr lang="bg-BG" altLang="en-US" sz="3200" b="1" i="1" dirty="0">
                <a:solidFill>
                  <a:srgbClr val="000000"/>
                </a:solidFill>
              </a:rPr>
              <a:t> период – около 45%.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BEB39F-001D-4ED5-B563-110C29EC5156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3C361CC-924B-43C3-B301-1EBF6C8AAD40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133123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ED845589-8905-42F1-9967-307B42D8FA9C}" type="slidenum">
              <a:rPr lang="en-US" altLang="en-US" sz="1400"/>
              <a:pPr algn="r"/>
              <a:t>48</a:t>
            </a:fld>
            <a:endParaRPr lang="en-US" altLang="en-US" sz="1400"/>
          </a:p>
        </p:txBody>
      </p:sp>
      <p:sp>
        <p:nvSpPr>
          <p:cNvPr id="133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83212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en-US" sz="3200" b="1" i="1" dirty="0">
                <a:solidFill>
                  <a:srgbClr val="000000"/>
                </a:solidFill>
              </a:rPr>
              <a:t>=</a:t>
            </a:r>
            <a:r>
              <a:rPr lang="bg-BG" altLang="en-US" sz="3200" b="1" i="1" dirty="0" smtClean="0">
                <a:solidFill>
                  <a:srgbClr val="000000"/>
                </a:solidFill>
              </a:rPr>
              <a:t> </a:t>
            </a:r>
            <a:r>
              <a:rPr lang="bg-BG" altLang="en-US" sz="3200" b="1" i="1" dirty="0">
                <a:solidFill>
                  <a:srgbClr val="000000"/>
                </a:solidFill>
              </a:rPr>
              <a:t>Н</a:t>
            </a:r>
            <a:r>
              <a:rPr lang="bg-BG" altLang="en-US" sz="3200" b="1" i="1" dirty="0" smtClean="0">
                <a:solidFill>
                  <a:srgbClr val="000000"/>
                </a:solidFill>
              </a:rPr>
              <a:t>ай-висока е ДС от </a:t>
            </a:r>
            <a:r>
              <a:rPr lang="bg-BG" altLang="en-US" sz="3200" b="1" i="1" dirty="0" err="1" smtClean="0">
                <a:solidFill>
                  <a:srgbClr val="000000"/>
                </a:solidFill>
              </a:rPr>
              <a:t>перинатални</a:t>
            </a:r>
            <a:r>
              <a:rPr lang="bg-BG" altLang="en-US" sz="3200" b="1" i="1" dirty="0" smtClean="0">
                <a:solidFill>
                  <a:srgbClr val="000000"/>
                </a:solidFill>
              </a:rPr>
              <a:t> причини, следвана от вродените аномалии и б-те на </a:t>
            </a:r>
            <a:r>
              <a:rPr lang="bg-BG" altLang="en-US" sz="3200" b="1" i="1" dirty="0" err="1" smtClean="0">
                <a:solidFill>
                  <a:srgbClr val="000000"/>
                </a:solidFill>
              </a:rPr>
              <a:t>дихат</a:t>
            </a:r>
            <a:r>
              <a:rPr lang="bg-BG" altLang="en-US" sz="3200" b="1" i="1" dirty="0" smtClean="0">
                <a:solidFill>
                  <a:srgbClr val="000000"/>
                </a:solidFill>
              </a:rPr>
              <a:t>. система</a:t>
            </a:r>
            <a:r>
              <a:rPr lang="bg-BG" altLang="en-US" sz="3200" i="1" dirty="0" smtClean="0">
                <a:solidFill>
                  <a:srgbClr val="000000"/>
                </a:solidFill>
              </a:rPr>
              <a:t>.</a:t>
            </a:r>
            <a:br>
              <a:rPr lang="bg-BG" altLang="en-US" sz="3200" i="1" dirty="0" smtClean="0">
                <a:solidFill>
                  <a:srgbClr val="000000"/>
                </a:solidFill>
              </a:rPr>
            </a:br>
            <a:r>
              <a:rPr lang="bg-BG" altLang="en-US" sz="3200" b="1" i="1" dirty="0">
                <a:solidFill>
                  <a:srgbClr val="000000"/>
                </a:solidFill>
              </a:rPr>
              <a:t>= Съществени различия в детската смъртност по причини в градовете и селата.</a:t>
            </a:r>
            <a:br>
              <a:rPr lang="bg-BG" altLang="en-US" sz="3200" b="1" i="1" dirty="0">
                <a:solidFill>
                  <a:srgbClr val="000000"/>
                </a:solidFill>
              </a:rPr>
            </a:br>
            <a:r>
              <a:rPr lang="bg-BG" altLang="en-US" sz="3200" dirty="0"/>
              <a:t> =</a:t>
            </a:r>
            <a:r>
              <a:rPr lang="bg-BG" altLang="en-US" sz="3200" b="1" i="1" dirty="0">
                <a:solidFill>
                  <a:srgbClr val="000000"/>
                </a:solidFill>
              </a:rPr>
              <a:t> Още по-големи са различията в смъртността по причини през отделните периоди от I-та година.</a:t>
            </a:r>
            <a:r>
              <a:rPr lang="bg-BG" altLang="en-US" sz="3200" i="1" dirty="0" smtClean="0"/>
              <a:t> </a:t>
            </a:r>
            <a:endParaRPr lang="en-US" altLang="en-US" sz="3200" i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6369DF-229B-4776-9EB4-B3C563E3BCD1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0E2CEF-F735-4BC3-9CD2-9A7941889DDA}" type="slidenum">
              <a:rPr lang="en-US" altLang="en-US"/>
              <a:pPr/>
              <a:t>49</a:t>
            </a:fld>
            <a:endParaRPr lang="en-US" altLang="en-US"/>
          </a:p>
        </p:txBody>
      </p:sp>
      <p:graphicFrame>
        <p:nvGraphicFramePr>
          <p:cNvPr id="112954" name="Group 3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181474"/>
              </p:ext>
            </p:extLst>
          </p:nvPr>
        </p:nvGraphicFramePr>
        <p:xfrm>
          <a:off x="468313" y="1412774"/>
          <a:ext cx="8280400" cy="4824537"/>
        </p:xfrm>
        <a:graphic>
          <a:graphicData uri="http://schemas.openxmlformats.org/drawingml/2006/table">
            <a:tbl>
              <a:tblPr/>
              <a:tblGrid>
                <a:gridCol w="3592512"/>
                <a:gridCol w="776288"/>
                <a:gridCol w="777875"/>
                <a:gridCol w="773112"/>
                <a:gridCol w="776288"/>
                <a:gridCol w="777875"/>
                <a:gridCol w="806450"/>
              </a:tblGrid>
              <a:tr h="683975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Причини</a:t>
                      </a:r>
                      <a:endParaRPr kumimoji="0" lang="bg-BG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9F5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Мъже</a:t>
                      </a:r>
                      <a:endParaRPr kumimoji="0" lang="bg-BG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9F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Жени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9F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Общо</a:t>
                      </a:r>
                      <a:endParaRPr kumimoji="0" lang="bg-B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9F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685598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брой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брой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брой</a:t>
                      </a:r>
                      <a:endParaRPr kumimoji="0" lang="bg-B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bg-B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</a:tr>
              <a:tr h="683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Перинатални причини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136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48,1</a:t>
                      </a:r>
                      <a:endParaRPr kumimoji="0" lang="bg-BG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102</a:t>
                      </a:r>
                      <a:endParaRPr kumimoji="0" lang="bg-BG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49,5</a:t>
                      </a:r>
                      <a:endParaRPr kumimoji="0" lang="bg-BG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238</a:t>
                      </a:r>
                      <a:endParaRPr kumimoji="0" lang="bg-B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48,7</a:t>
                      </a:r>
                      <a:endParaRPr kumimoji="0" lang="bg-B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Вродени аномалии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60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21,2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34</a:t>
                      </a:r>
                      <a:endParaRPr kumimoji="0" lang="bg-BG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16,5</a:t>
                      </a:r>
                      <a:endParaRPr kumimoji="0" lang="bg-BG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94</a:t>
                      </a:r>
                      <a:endParaRPr kumimoji="0" lang="bg-B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19,2</a:t>
                      </a:r>
                      <a:endParaRPr kumimoji="0" lang="bg-B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</a:tr>
              <a:tr h="7174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Болести на дихателната система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29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10,2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</a:t>
                      </a:r>
                      <a:endParaRPr kumimoji="0" lang="bg-BG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11,7</a:t>
                      </a:r>
                      <a:endParaRPr kumimoji="0" lang="bg-BG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53</a:t>
                      </a:r>
                      <a:endParaRPr kumimoji="0" lang="bg-B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10,8</a:t>
                      </a:r>
                      <a:endParaRPr kumimoji="0" lang="bg-B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5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Всички останали причини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58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20,5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46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22,3</a:t>
                      </a:r>
                      <a:endParaRPr kumimoji="0" lang="bg-BG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104</a:t>
                      </a:r>
                      <a:endParaRPr kumimoji="0" lang="bg-B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21,5</a:t>
                      </a:r>
                      <a:endParaRPr kumimoji="0" lang="bg-B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7D6"/>
                    </a:solidFill>
                  </a:tcPr>
                </a:tc>
              </a:tr>
              <a:tr h="683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Общо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283</a:t>
                      </a:r>
                      <a:endParaRPr kumimoji="0" lang="bg-BG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100,0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206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100,0</a:t>
                      </a:r>
                      <a:endParaRPr kumimoji="0" lang="bg-BG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489</a:t>
                      </a:r>
                      <a:endParaRPr kumimoji="0" lang="bg-BG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100,0</a:t>
                      </a:r>
                      <a:endParaRPr kumimoji="0" lang="bg-B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209" name="Rectangle 312"/>
          <p:cNvSpPr>
            <a:spLocks noChangeArrowheads="1"/>
          </p:cNvSpPr>
          <p:nvPr/>
        </p:nvSpPr>
        <p:spPr bwMode="auto">
          <a:xfrm>
            <a:off x="323528" y="195689"/>
            <a:ext cx="8568952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r>
              <a:rPr lang="bg-BG" sz="2400" b="1" dirty="0">
                <a:solidFill>
                  <a:srgbClr val="C00000"/>
                </a:solidFill>
              </a:rPr>
              <a:t>СТРУКТУРА НА ДЕТСКАТА СМЪРТНОСТ ПО ПРИЧИНИ </a:t>
            </a:r>
            <a:endParaRPr lang="bg-BG" sz="2400" dirty="0">
              <a:solidFill>
                <a:srgbClr val="C00000"/>
              </a:solidFill>
            </a:endParaRPr>
          </a:p>
          <a:p>
            <a:r>
              <a:rPr lang="bg-BG" sz="2400" b="1" dirty="0">
                <a:solidFill>
                  <a:srgbClr val="C00000"/>
                </a:solidFill>
              </a:rPr>
              <a:t>В БЪЛГАРИЯ - 2013 г. (в брой и %)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276765-127B-433A-A448-24B72A0F5690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A890FE-D9B4-412F-B48A-BB4604BE4E6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7827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566B552-694A-4441-8D48-79009C24F81E}" type="slidenum">
              <a:rPr lang="en-US" altLang="en-US" sz="1400"/>
              <a:pPr algn="r"/>
              <a:t>5</a:t>
            </a:fld>
            <a:endParaRPr lang="en-US" altLang="en-US" sz="140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i="1" smtClean="0">
                <a:solidFill>
                  <a:srgbClr val="990000"/>
                </a:solidFill>
              </a:rPr>
              <a:t>Под  детска смъртност се разбира смъртността при децата от 0 до 1-годишна възраст.</a:t>
            </a:r>
            <a:endParaRPr lang="en-US" altLang="en-US" b="1" i="1" smtClean="0">
              <a:solidFill>
                <a:srgbClr val="99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C3D20A-0F5D-4F8A-A694-010134926D77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E187EE-5406-4E67-8BF6-2689A09D3D15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138243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BAEC7962-1E5D-4184-AF01-BA5743895C3E}" type="slidenum">
              <a:rPr lang="en-US" altLang="en-US" sz="1400"/>
              <a:pPr algn="r"/>
              <a:t>50</a:t>
            </a:fld>
            <a:endParaRPr lang="en-US" altLang="en-US" sz="1400"/>
          </a:p>
        </p:txBody>
      </p:sp>
      <p:sp>
        <p:nvSpPr>
          <p:cNvPr id="13824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77813"/>
            <a:ext cx="8424936" cy="5383212"/>
          </a:xfrm>
        </p:spPr>
        <p:txBody>
          <a:bodyPr/>
          <a:lstStyle/>
          <a:p>
            <a:pPr algn="l" eaLnBrk="1" hangingPunct="1">
              <a:lnSpc>
                <a:spcPct val="130000"/>
              </a:lnSpc>
            </a:pPr>
            <a:r>
              <a:rPr lang="bg-BG" altLang="en-US" sz="3200" i="1" dirty="0" smtClean="0">
                <a:solidFill>
                  <a:srgbClr val="000000"/>
                </a:solidFill>
              </a:rPr>
              <a:t>= </a:t>
            </a:r>
            <a:r>
              <a:rPr lang="bg-BG" altLang="en-US" sz="3200" b="1" i="1" dirty="0" err="1" smtClean="0">
                <a:solidFill>
                  <a:srgbClr val="000000"/>
                </a:solidFill>
              </a:rPr>
              <a:t>Недоносеността</a:t>
            </a:r>
            <a:r>
              <a:rPr lang="bg-BG" altLang="en-US" sz="3200" b="1" i="1" dirty="0" smtClean="0">
                <a:solidFill>
                  <a:srgbClr val="000000"/>
                </a:solidFill>
              </a:rPr>
              <a:t> и ниската телесна маса </a:t>
            </a:r>
            <a:r>
              <a:rPr lang="bg-BG" altLang="en-US" sz="3200" i="1" dirty="0" smtClean="0">
                <a:solidFill>
                  <a:srgbClr val="000000"/>
                </a:solidFill>
              </a:rPr>
              <a:t>при  раждането са едни от най-честите причини за смърт в неонаталния период. За последните десетилетия </a:t>
            </a:r>
            <a:r>
              <a:rPr lang="bg-BG" altLang="en-US" sz="3200" b="1" i="1" dirty="0" smtClean="0">
                <a:solidFill>
                  <a:srgbClr val="000000"/>
                </a:solidFill>
              </a:rPr>
              <a:t>делът на родените с ниско тегло (под 2500 г) е нараснал от 6% на 10% </a:t>
            </a:r>
            <a:r>
              <a:rPr lang="bg-BG" altLang="en-US" sz="3200" i="1" dirty="0" smtClean="0">
                <a:solidFill>
                  <a:srgbClr val="000000"/>
                </a:solidFill>
              </a:rPr>
              <a:t>и е значително по-висок от други развити страни (4-6%).</a:t>
            </a:r>
            <a:endParaRPr lang="en-US" altLang="en-US" sz="3200" i="1" dirty="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A4BD0B-9520-43BB-9049-45407388B9D3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970B80F-6F09-4E1A-AB48-F187B7C83864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139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034087"/>
          </a:xfrm>
        </p:spPr>
        <p:txBody>
          <a:bodyPr/>
          <a:lstStyle/>
          <a:p>
            <a:pPr eaLnBrk="1" hangingPunct="1"/>
            <a:r>
              <a:rPr lang="bg-BG" altLang="en-US" b="1" dirty="0" smtClean="0">
                <a:solidFill>
                  <a:srgbClr val="C00000"/>
                </a:solidFill>
              </a:rPr>
              <a:t>Част трета</a:t>
            </a:r>
            <a:br>
              <a:rPr lang="bg-BG" altLang="en-US" b="1" dirty="0" smtClean="0">
                <a:solidFill>
                  <a:srgbClr val="C00000"/>
                </a:solidFill>
              </a:rPr>
            </a:br>
            <a:r>
              <a:rPr lang="bg-BG" altLang="en-US" b="1" dirty="0">
                <a:solidFill>
                  <a:srgbClr val="C00000"/>
                </a:solidFill>
              </a:rPr>
              <a:t/>
            </a:r>
            <a:br>
              <a:rPr lang="bg-BG" altLang="en-US" b="1" dirty="0">
                <a:solidFill>
                  <a:srgbClr val="C00000"/>
                </a:solidFill>
              </a:rPr>
            </a:br>
            <a:r>
              <a:rPr lang="bg-BG" altLang="en-US" b="1" dirty="0" smtClean="0">
                <a:solidFill>
                  <a:srgbClr val="C00000"/>
                </a:solidFill>
              </a:rPr>
              <a:t>Глобални тенденции на средната продължителност на предстоящия живот (</a:t>
            </a:r>
            <a:r>
              <a:rPr lang="bg-BG" altLang="en-US" b="1" dirty="0" err="1" smtClean="0">
                <a:solidFill>
                  <a:srgbClr val="C00000"/>
                </a:solidFill>
              </a:rPr>
              <a:t>СППЖ</a:t>
            </a:r>
            <a:r>
              <a:rPr lang="bg-BG" altLang="en-US" b="1" dirty="0" smtClean="0">
                <a:solidFill>
                  <a:srgbClr val="C00000"/>
                </a:solidFill>
              </a:rPr>
              <a:t>)</a:t>
            </a:r>
            <a:endParaRPr lang="en-US" altLang="en-US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BE79E1-7065-494C-8956-BEFA28136136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3.1. Основни понятия</a:t>
            </a:r>
            <a:br>
              <a:rPr lang="bg-BG" b="1" dirty="0" smtClean="0">
                <a:solidFill>
                  <a:srgbClr val="C00000"/>
                </a:solidFill>
              </a:rPr>
            </a:br>
            <a:r>
              <a:rPr lang="bg-BG" b="1" dirty="0">
                <a:solidFill>
                  <a:srgbClr val="C00000"/>
                </a:solidFill>
              </a:rPr>
              <a:t/>
            </a:r>
            <a:br>
              <a:rPr lang="bg-BG" b="1" dirty="0">
                <a:solidFill>
                  <a:srgbClr val="C00000"/>
                </a:solidFill>
              </a:rPr>
            </a:br>
            <a:r>
              <a:rPr lang="bg-BG" b="1" dirty="0" smtClean="0">
                <a:solidFill>
                  <a:schemeClr val="tx1"/>
                </a:solidFill>
              </a:rPr>
              <a:t>(от учебника по Социална медицина)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B3275E-F7AD-4823-BA4D-E1567AC6DB60}" type="datetime1">
              <a:rPr lang="bg-BG" altLang="en-US" smtClean="0"/>
              <a:t>27.9.2017 г.</a:t>
            </a:fld>
            <a:endParaRPr lang="bg-BG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84912-C933-427B-9709-01FF5DFA2148}" type="slidenum">
              <a:rPr lang="en-US" altLang="en-US" smtClean="0"/>
              <a:pPr>
                <a:defRPr/>
              </a:pPr>
              <a:t>52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6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D39CBB9-DDAF-42D3-8D09-544BA6BD37E8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140291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A5BE15F2-1DD7-427F-A9E9-2A8185674336}" type="slidenum">
              <a:rPr lang="en-US" altLang="en-US" sz="1400"/>
              <a:pPr algn="r"/>
              <a:t>53</a:t>
            </a:fld>
            <a:endParaRPr lang="en-US" altLang="en-US" sz="1400"/>
          </a:p>
        </p:txBody>
      </p:sp>
      <p:sp>
        <p:nvSpPr>
          <p:cNvPr id="14029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785225" cy="581501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3200" b="1" i="1" u="sng" smtClean="0">
                <a:solidFill>
                  <a:srgbClr val="990000"/>
                </a:solidFill>
              </a:rPr>
              <a:t>Средна продължителност на предстоящия живот (СППЖ)</a:t>
            </a:r>
            <a:r>
              <a:rPr lang="bg-BG" altLang="en-US" sz="3200" b="1" i="1" smtClean="0">
                <a:solidFill>
                  <a:srgbClr val="990000"/>
                </a:solidFill>
              </a:rPr>
              <a:t>  -</a:t>
            </a:r>
            <a:r>
              <a:rPr lang="bg-BG" altLang="en-US" sz="3200" b="1" i="1" smtClean="0">
                <a:solidFill>
                  <a:srgbClr val="000000"/>
                </a:solidFill>
              </a:rPr>
              <a:t> среден брой години, които предстои да преживее поколението на новородените при условие, че през целия живот на това поколение коефициентите за повъзрастова смъртност се запазят такива, каквито са в годината на изчисление на показателя.</a:t>
            </a:r>
            <a:r>
              <a:rPr lang="en-US" altLang="en-US" sz="32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ED991C-EC6A-4F8D-A89E-71D4860C01DE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565E8B-2026-4ED6-AE74-7C8B0C050EBE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14131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F7BE1704-314A-4E87-B8F4-5149C2EE2CC5}" type="slidenum">
              <a:rPr lang="en-US" altLang="en-US" sz="1400"/>
              <a:pPr algn="r"/>
              <a:t>54</a:t>
            </a:fld>
            <a:endParaRPr lang="en-US" altLang="en-US" sz="1400"/>
          </a:p>
        </p:txBody>
      </p:sp>
      <p:sp>
        <p:nvSpPr>
          <p:cNvPr id="141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87324" y="332656"/>
            <a:ext cx="8229600" cy="5743947"/>
          </a:xfrm>
        </p:spPr>
        <p:txBody>
          <a:bodyPr/>
          <a:lstStyle/>
          <a:p>
            <a:pPr algn="l" eaLnBrk="1" hangingPunct="1"/>
            <a:r>
              <a:rPr lang="bg-BG" altLang="en-US" sz="3200" b="1" i="1" dirty="0" smtClean="0">
                <a:solidFill>
                  <a:srgbClr val="000000"/>
                </a:solidFill>
              </a:rPr>
              <a:t>= </a:t>
            </a:r>
            <a:r>
              <a:rPr lang="bg-BG" altLang="en-US" sz="3200" b="1" i="1" dirty="0" err="1" smtClean="0">
                <a:solidFill>
                  <a:srgbClr val="000000"/>
                </a:solidFill>
              </a:rPr>
              <a:t>СППЖ</a:t>
            </a:r>
            <a:r>
              <a:rPr lang="bg-BG" altLang="en-US" sz="3200" b="1" i="1" dirty="0" smtClean="0">
                <a:solidFill>
                  <a:srgbClr val="000000"/>
                </a:solidFill>
              </a:rPr>
              <a:t> е условен (хипотетичен) показател</a:t>
            </a:r>
            <a:r>
              <a:rPr lang="bg-BG" altLang="en-US" sz="3200" dirty="0" smtClean="0">
                <a:solidFill>
                  <a:srgbClr val="000000"/>
                </a:solidFill>
              </a:rPr>
              <a:t>, който би се получил, ако се запазят непроменени показателите за </a:t>
            </a:r>
            <a:r>
              <a:rPr lang="bg-BG" altLang="en-US" sz="3200" dirty="0" err="1" smtClean="0">
                <a:solidFill>
                  <a:srgbClr val="000000"/>
                </a:solidFill>
              </a:rPr>
              <a:t>повъзрастова</a:t>
            </a:r>
            <a:r>
              <a:rPr lang="bg-BG" altLang="en-US" sz="3200" dirty="0" smtClean="0">
                <a:solidFill>
                  <a:srgbClr val="000000"/>
                </a:solidFill>
              </a:rPr>
              <a:t> смъртност.</a:t>
            </a:r>
            <a:br>
              <a:rPr lang="bg-BG" altLang="en-US" sz="3200" dirty="0" smtClean="0">
                <a:solidFill>
                  <a:srgbClr val="000000"/>
                </a:solidFill>
              </a:rPr>
            </a:br>
            <a:r>
              <a:rPr lang="bg-BG" altLang="en-US" sz="3200" dirty="0" smtClean="0"/>
              <a:t> </a:t>
            </a:r>
            <a:br>
              <a:rPr lang="bg-BG" altLang="en-US" sz="3200" dirty="0" smtClean="0"/>
            </a:br>
            <a:r>
              <a:rPr lang="bg-BG" altLang="en-US" sz="3200" b="1" i="1" dirty="0" smtClean="0"/>
              <a:t>= </a:t>
            </a:r>
            <a:r>
              <a:rPr lang="bg-BG" altLang="en-US" sz="3200" b="1" i="1" dirty="0" smtClean="0">
                <a:solidFill>
                  <a:srgbClr val="000000"/>
                </a:solidFill>
              </a:rPr>
              <a:t>Всяка </a:t>
            </a:r>
            <a:r>
              <a:rPr lang="bg-BG" altLang="en-US" sz="3200" b="1" i="1" dirty="0">
                <a:solidFill>
                  <a:srgbClr val="000000"/>
                </a:solidFill>
              </a:rPr>
              <a:t>промяна в </a:t>
            </a:r>
            <a:r>
              <a:rPr lang="bg-BG" altLang="en-US" sz="3200" b="1" i="1" dirty="0" err="1">
                <a:solidFill>
                  <a:srgbClr val="000000"/>
                </a:solidFill>
              </a:rPr>
              <a:t>повъзрастова</a:t>
            </a:r>
            <a:r>
              <a:rPr lang="bg-BG" altLang="en-US" sz="3200" b="1" i="1" dirty="0">
                <a:solidFill>
                  <a:srgbClr val="000000"/>
                </a:solidFill>
              </a:rPr>
              <a:t> смъртност </a:t>
            </a:r>
            <a:r>
              <a:rPr lang="bg-BG" altLang="en-US" sz="3200" dirty="0" smtClean="0">
                <a:solidFill>
                  <a:srgbClr val="000000"/>
                </a:solidFill>
              </a:rPr>
              <a:t>се отразява </a:t>
            </a:r>
            <a:r>
              <a:rPr lang="bg-BG" altLang="en-US" sz="3200" dirty="0">
                <a:solidFill>
                  <a:srgbClr val="000000"/>
                </a:solidFill>
              </a:rPr>
              <a:t>върху </a:t>
            </a:r>
            <a:r>
              <a:rPr lang="bg-BG" altLang="en-US" sz="3200" dirty="0" err="1">
                <a:solidFill>
                  <a:srgbClr val="000000"/>
                </a:solidFill>
              </a:rPr>
              <a:t>СППЖ</a:t>
            </a:r>
            <a:r>
              <a:rPr lang="bg-BG" altLang="en-US" sz="3200" dirty="0" smtClean="0"/>
              <a:t>.</a:t>
            </a:r>
            <a:br>
              <a:rPr lang="bg-BG" altLang="en-US" sz="3200" dirty="0" smtClean="0"/>
            </a:br>
            <a:r>
              <a:rPr lang="bg-BG" altLang="en-US" sz="3200" dirty="0" smtClean="0"/>
              <a:t/>
            </a:r>
            <a:br>
              <a:rPr lang="bg-BG" altLang="en-US" sz="3200" dirty="0" smtClean="0"/>
            </a:br>
            <a:r>
              <a:rPr lang="bg-BG" altLang="en-US" sz="3200" b="1" i="1" dirty="0">
                <a:solidFill>
                  <a:srgbClr val="000000"/>
                </a:solidFill>
              </a:rPr>
              <a:t>= Нарастването или намаляването на смъртността от определени причини </a:t>
            </a:r>
            <a:r>
              <a:rPr lang="bg-BG" altLang="en-US" sz="3200" i="1" dirty="0">
                <a:solidFill>
                  <a:srgbClr val="000000"/>
                </a:solidFill>
              </a:rPr>
              <a:t>се отразява върху </a:t>
            </a:r>
            <a:r>
              <a:rPr lang="bg-BG" altLang="en-US" sz="3200" i="1" dirty="0" err="1">
                <a:solidFill>
                  <a:srgbClr val="000000"/>
                </a:solidFill>
              </a:rPr>
              <a:t>СППЖ</a:t>
            </a:r>
            <a:r>
              <a:rPr lang="bg-BG" altLang="en-US" sz="3200" i="1" dirty="0">
                <a:solidFill>
                  <a:srgbClr val="000000"/>
                </a:solidFill>
              </a:rPr>
              <a:t>.</a:t>
            </a:r>
            <a:r>
              <a:rPr lang="bg-BG" altLang="en-US" sz="3200" dirty="0"/>
              <a:t>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753D64-8E93-40C3-A649-A68CEE09CEAE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9AE3E2-8BF6-49EB-8777-BE16586F0B90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144387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8039EAA0-5EC5-46A1-ABF7-03DB53A6684E}" type="slidenum">
              <a:rPr lang="en-US" altLang="en-US" sz="1400"/>
              <a:pPr algn="r"/>
              <a:t>55</a:t>
            </a:fld>
            <a:endParaRPr lang="en-US" altLang="en-US" sz="1400"/>
          </a:p>
        </p:txBody>
      </p:sp>
      <p:sp>
        <p:nvSpPr>
          <p:cNvPr id="144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2"/>
            <a:ext cx="8229600" cy="5887491"/>
          </a:xfrm>
        </p:spPr>
        <p:txBody>
          <a:bodyPr/>
          <a:lstStyle/>
          <a:p>
            <a:pPr algn="l" eaLnBrk="1" hangingPunct="1"/>
            <a:r>
              <a:rPr lang="bg-BG" altLang="en-US" sz="3200" b="1" dirty="0" smtClean="0">
                <a:solidFill>
                  <a:srgbClr val="000000"/>
                </a:solidFill>
              </a:rPr>
              <a:t>= Изчислява се чрез </a:t>
            </a:r>
            <a:r>
              <a:rPr lang="bg-BG" altLang="en-US" sz="3200" b="1" i="1" dirty="0" smtClean="0">
                <a:solidFill>
                  <a:srgbClr val="990000"/>
                </a:solidFill>
              </a:rPr>
              <a:t>кратки или пълни таблици за смъртност (</a:t>
            </a:r>
            <a:r>
              <a:rPr lang="bg-BG" altLang="en-US" sz="3200" b="1" i="1" dirty="0" err="1" smtClean="0">
                <a:solidFill>
                  <a:srgbClr val="990000"/>
                </a:solidFill>
              </a:rPr>
              <a:t>доживяемост</a:t>
            </a:r>
            <a:r>
              <a:rPr lang="bg-BG" altLang="en-US" sz="3200" b="1" i="1" dirty="0" smtClean="0">
                <a:solidFill>
                  <a:srgbClr val="990000"/>
                </a:solidFill>
              </a:rPr>
              <a:t>),</a:t>
            </a:r>
            <a:r>
              <a:rPr lang="bg-BG" altLang="en-US" sz="3200" b="1" dirty="0" smtClean="0">
                <a:solidFill>
                  <a:srgbClr val="000000"/>
                </a:solidFill>
              </a:rPr>
              <a:t> които моделират процеса на преживяване и измиране на съответните поколения.</a:t>
            </a:r>
            <a:r>
              <a:rPr lang="bg-BG" altLang="en-US" sz="3200" dirty="0" smtClean="0"/>
              <a:t> </a:t>
            </a:r>
            <a:br>
              <a:rPr lang="bg-BG" altLang="en-US" sz="3200" dirty="0" smtClean="0"/>
            </a:br>
            <a:r>
              <a:rPr lang="bg-BG" altLang="en-US" sz="3200" b="1" i="1" dirty="0">
                <a:solidFill>
                  <a:srgbClr val="000000"/>
                </a:solidFill>
              </a:rPr>
              <a:t>= </a:t>
            </a:r>
            <a:r>
              <a:rPr lang="bg-BG" altLang="en-US" sz="3200" b="1" i="1" dirty="0" smtClean="0">
                <a:solidFill>
                  <a:srgbClr val="C00000"/>
                </a:solidFill>
              </a:rPr>
              <a:t>Разработват </a:t>
            </a:r>
            <a:r>
              <a:rPr lang="bg-BG" altLang="en-US" sz="3200" b="1" i="1" dirty="0">
                <a:solidFill>
                  <a:srgbClr val="C00000"/>
                </a:solidFill>
              </a:rPr>
              <a:t>се отделно за мъже и жени</a:t>
            </a:r>
            <a:r>
              <a:rPr lang="bg-BG" altLang="en-US" sz="3200" dirty="0">
                <a:solidFill>
                  <a:srgbClr val="C00000"/>
                </a:solidFill>
              </a:rPr>
              <a:t> </a:t>
            </a:r>
            <a:r>
              <a:rPr lang="bg-BG" altLang="en-US" sz="3200" dirty="0">
                <a:solidFill>
                  <a:srgbClr val="000000"/>
                </a:solidFill>
              </a:rPr>
              <a:t>поради значителните различия в  </a:t>
            </a:r>
            <a:r>
              <a:rPr lang="bg-BG" altLang="en-US" sz="3200" dirty="0" err="1">
                <a:solidFill>
                  <a:srgbClr val="000000"/>
                </a:solidFill>
              </a:rPr>
              <a:t>повъзрастовата</a:t>
            </a:r>
            <a:r>
              <a:rPr lang="bg-BG" altLang="en-US" sz="3200" dirty="0">
                <a:solidFill>
                  <a:srgbClr val="000000"/>
                </a:solidFill>
              </a:rPr>
              <a:t> смъртност при двата пола</a:t>
            </a:r>
            <a:r>
              <a:rPr lang="bg-BG" altLang="en-US" sz="3200" dirty="0" smtClean="0">
                <a:solidFill>
                  <a:srgbClr val="000000"/>
                </a:solidFill>
              </a:rPr>
              <a:t>.</a:t>
            </a:r>
            <a:br>
              <a:rPr lang="bg-BG" altLang="en-US" sz="3200" dirty="0" smtClean="0">
                <a:solidFill>
                  <a:srgbClr val="000000"/>
                </a:solidFill>
              </a:rPr>
            </a:br>
            <a:r>
              <a:rPr lang="bg-BG" altLang="en-US" sz="3200" b="1" dirty="0" smtClean="0">
                <a:solidFill>
                  <a:srgbClr val="000000"/>
                </a:solidFill>
              </a:rPr>
              <a:t>= </a:t>
            </a:r>
            <a:r>
              <a:rPr lang="bg-BG" altLang="en-US" sz="3200" b="1" i="1" dirty="0" err="1" smtClean="0">
                <a:solidFill>
                  <a:srgbClr val="C00000"/>
                </a:solidFill>
              </a:rPr>
              <a:t>СППЖ</a:t>
            </a:r>
            <a:r>
              <a:rPr lang="bg-BG" altLang="en-US" sz="3200" b="1" i="1" dirty="0" smtClean="0">
                <a:solidFill>
                  <a:srgbClr val="C00000"/>
                </a:solidFill>
              </a:rPr>
              <a:t> може </a:t>
            </a:r>
            <a:r>
              <a:rPr lang="bg-BG" altLang="en-US" sz="3200" b="1" i="1" dirty="0">
                <a:solidFill>
                  <a:srgbClr val="C00000"/>
                </a:solidFill>
              </a:rPr>
              <a:t>да се определя </a:t>
            </a:r>
            <a:r>
              <a:rPr lang="bg-BG" altLang="en-US" sz="3200" b="1" i="1" dirty="0" smtClean="0">
                <a:solidFill>
                  <a:srgbClr val="C00000"/>
                </a:solidFill>
              </a:rPr>
              <a:t>за </a:t>
            </a:r>
            <a:r>
              <a:rPr lang="bg-BG" altLang="en-US" sz="3200" b="1" i="1" dirty="0">
                <a:solidFill>
                  <a:srgbClr val="C00000"/>
                </a:solidFill>
              </a:rPr>
              <a:t>всяко </a:t>
            </a:r>
            <a:r>
              <a:rPr lang="bg-BG" altLang="en-US" sz="3200" b="1" i="1" dirty="0" smtClean="0">
                <a:solidFill>
                  <a:srgbClr val="C00000"/>
                </a:solidFill>
              </a:rPr>
              <a:t>поколение</a:t>
            </a:r>
            <a:r>
              <a:rPr lang="bg-BG" altLang="en-US" sz="3200" b="1" i="1" dirty="0">
                <a:solidFill>
                  <a:srgbClr val="C00000"/>
                </a:solidFill>
              </a:rPr>
              <a:t>, достигнало определена възраст.</a:t>
            </a:r>
            <a:r>
              <a:rPr lang="en-US" altLang="en-US" sz="3200" b="1" dirty="0">
                <a:solidFill>
                  <a:srgbClr val="C00000"/>
                </a:solidFill>
              </a:rPr>
              <a:t> </a:t>
            </a:r>
            <a:endParaRPr lang="en-US" altLang="en-US" sz="3200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A2FD76-6260-41BD-A159-32708BC7B325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DC0A3BF-82BD-439B-9768-749E52C952C1}" type="slidenum">
              <a:rPr lang="en-US" altLang="en-US"/>
              <a:pPr/>
              <a:t>56</a:t>
            </a:fld>
            <a:endParaRPr lang="en-US" altLang="en-US"/>
          </a:p>
        </p:txBody>
      </p:sp>
      <p:sp>
        <p:nvSpPr>
          <p:cNvPr id="147459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DA9192B-DBFF-442D-97B8-7F96C5590529}" type="slidenum">
              <a:rPr lang="en-US" altLang="en-US" sz="1400"/>
              <a:pPr algn="r"/>
              <a:t>56</a:t>
            </a:fld>
            <a:endParaRPr lang="en-US" altLang="en-US" sz="1400"/>
          </a:p>
        </p:txBody>
      </p:sp>
      <p:sp>
        <p:nvSpPr>
          <p:cNvPr id="14746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7813"/>
            <a:ext cx="8435280" cy="574347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i="1" dirty="0" smtClean="0">
                <a:solidFill>
                  <a:srgbClr val="990000"/>
                </a:solidFill>
              </a:rPr>
              <a:t>Д</a:t>
            </a:r>
            <a:r>
              <a:rPr lang="en-US" altLang="en-US" b="1" i="1" dirty="0" smtClean="0">
                <a:solidFill>
                  <a:srgbClr val="990000"/>
                </a:solidFill>
              </a:rPr>
              <a:t>р</a:t>
            </a:r>
            <a:r>
              <a:rPr lang="bg-BG" altLang="en-US" b="1" i="1" dirty="0" err="1" smtClean="0">
                <a:solidFill>
                  <a:srgbClr val="990000"/>
                </a:solidFill>
              </a:rPr>
              <a:t>уги</a:t>
            </a:r>
            <a:r>
              <a:rPr lang="bg-BG" altLang="en-US" b="1" i="1" dirty="0" smtClean="0">
                <a:solidFill>
                  <a:srgbClr val="990000"/>
                </a:solidFill>
              </a:rPr>
              <a:t> измерители на </a:t>
            </a:r>
            <a:r>
              <a:rPr lang="bg-BG" altLang="en-US" b="1" i="1" dirty="0" err="1" smtClean="0">
                <a:solidFill>
                  <a:srgbClr val="990000"/>
                </a:solidFill>
              </a:rPr>
              <a:t>СППЖ</a:t>
            </a:r>
            <a:r>
              <a:rPr lang="bg-BG" altLang="en-US" b="1" i="1" dirty="0" smtClean="0">
                <a:solidFill>
                  <a:srgbClr val="990000"/>
                </a:solidFill>
              </a:rPr>
              <a:t/>
            </a:r>
            <a:br>
              <a:rPr lang="bg-BG" altLang="en-US" b="1" i="1" dirty="0" smtClean="0">
                <a:solidFill>
                  <a:srgbClr val="990000"/>
                </a:solidFill>
              </a:rPr>
            </a:br>
            <a:endParaRPr lang="en-US" altLang="en-US" dirty="0" smtClean="0">
              <a:solidFill>
                <a:srgbClr val="99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7DA860-4784-4B1E-A03C-1109C895CFE5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27728AB-4838-4DE3-90BF-034C3FCB617F}" type="slidenum">
              <a:rPr lang="en-US" altLang="en-US"/>
              <a:pPr/>
              <a:t>57</a:t>
            </a:fld>
            <a:endParaRPr lang="en-US" altLang="en-US"/>
          </a:p>
        </p:txBody>
      </p:sp>
      <p:sp>
        <p:nvSpPr>
          <p:cNvPr id="148483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96495F75-8020-4135-A7A9-E540EC0111A5}" type="slidenum">
              <a:rPr lang="en-US" altLang="en-US" sz="1400"/>
              <a:pPr algn="r"/>
              <a:t>57</a:t>
            </a:fld>
            <a:endParaRPr lang="en-US" altLang="en-US" sz="1400"/>
          </a:p>
        </p:txBody>
      </p:sp>
      <p:sp>
        <p:nvSpPr>
          <p:cNvPr id="148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lang="bg-BG" altLang="en-US" sz="3200" b="1" i="1" dirty="0" smtClean="0">
                <a:solidFill>
                  <a:srgbClr val="990000"/>
                </a:solidFill>
              </a:rPr>
              <a:t>= Очаквана продължителност на живота в добро здраве</a:t>
            </a:r>
            <a:r>
              <a:rPr lang="bg-BG" altLang="en-US" sz="3200" dirty="0" smtClean="0">
                <a:solidFill>
                  <a:srgbClr val="000000"/>
                </a:solidFill>
              </a:rPr>
              <a:t> - </a:t>
            </a:r>
            <a:r>
              <a:rPr lang="bg-BG" altLang="en-US" sz="3200" b="1" i="1" dirty="0" smtClean="0">
                <a:solidFill>
                  <a:srgbClr val="000000"/>
                </a:solidFill>
              </a:rPr>
              <a:t>брой години в състояние на пълно здраве, които едно новородено  се очаква да преживее, при сегашните коефициенти на смъртност и влошено здраве”</a:t>
            </a:r>
            <a:r>
              <a:rPr lang="bg-BG" altLang="en-US" sz="3200" dirty="0" smtClean="0">
                <a:solidFill>
                  <a:srgbClr val="000000"/>
                </a:solidFill>
              </a:rPr>
              <a:t> .</a:t>
            </a:r>
            <a:br>
              <a:rPr lang="bg-BG" altLang="en-US" sz="3200" dirty="0" smtClean="0">
                <a:solidFill>
                  <a:srgbClr val="000000"/>
                </a:solidFill>
              </a:rPr>
            </a:br>
            <a:r>
              <a:rPr lang="bg-BG" altLang="en-US" sz="3200" b="1" i="1" dirty="0">
                <a:solidFill>
                  <a:srgbClr val="990000"/>
                </a:solidFill>
              </a:rPr>
              <a:t>= </a:t>
            </a:r>
            <a:r>
              <a:rPr lang="bg-BG" altLang="en-US" sz="3200" b="1" i="1" dirty="0" err="1">
                <a:solidFill>
                  <a:srgbClr val="990000"/>
                </a:solidFill>
              </a:rPr>
              <a:t>СППЖ</a:t>
            </a:r>
            <a:r>
              <a:rPr lang="bg-BG" altLang="en-US" sz="3200" b="1" i="1" dirty="0">
                <a:solidFill>
                  <a:srgbClr val="990000"/>
                </a:solidFill>
              </a:rPr>
              <a:t> без инвалидност - </a:t>
            </a:r>
            <a:r>
              <a:rPr lang="bg-BG" altLang="en-US" sz="3200" b="1" i="1" dirty="0">
                <a:solidFill>
                  <a:schemeClr val="tx1"/>
                </a:solidFill>
              </a:rPr>
              <a:t>с</a:t>
            </a:r>
            <a:r>
              <a:rPr lang="bg-BG" altLang="en-US" sz="3200" b="1" i="1" dirty="0">
                <a:solidFill>
                  <a:srgbClr val="000000"/>
                </a:solidFill>
              </a:rPr>
              <a:t>реден брой години, които даден индивид се очаква да преживее без нарушения на физическата дееспособност</a:t>
            </a:r>
            <a:r>
              <a:rPr lang="bg-BG" altLang="en-US" sz="3200" dirty="0">
                <a:solidFill>
                  <a:srgbClr val="000000"/>
                </a:solidFill>
              </a:rPr>
              <a:t>.</a:t>
            </a:r>
            <a:r>
              <a:rPr lang="bg-BG" altLang="en-US" sz="3200" dirty="0" smtClean="0">
                <a:solidFill>
                  <a:srgbClr val="000000"/>
                </a:solidFill>
              </a:rPr>
              <a:t/>
            </a:r>
            <a:br>
              <a:rPr lang="bg-BG" altLang="en-US" sz="3200" dirty="0" smtClean="0">
                <a:solidFill>
                  <a:srgbClr val="000000"/>
                </a:solidFill>
              </a:rPr>
            </a:br>
            <a:r>
              <a:rPr lang="bg-BG" altLang="en-US" sz="3200" dirty="0" smtClean="0"/>
              <a:t> 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B5BA94-9BB6-410E-931C-93E8FD1E44D8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FCA61E4-6147-4C7B-860C-8252BBE72668}" type="slidenum">
              <a:rPr lang="en-US" altLang="en-US"/>
              <a:pPr/>
              <a:t>58</a:t>
            </a:fld>
            <a:endParaRPr lang="en-US" altLang="en-US"/>
          </a:p>
        </p:txBody>
      </p:sp>
      <p:sp>
        <p:nvSpPr>
          <p:cNvPr id="150531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0C46F8A4-B314-4139-8EE2-065523E5F50D}" type="slidenum">
              <a:rPr lang="en-US" altLang="en-US" sz="1400"/>
              <a:pPr algn="r"/>
              <a:t>58</a:t>
            </a:fld>
            <a:endParaRPr lang="en-US" altLang="en-US" sz="1400"/>
          </a:p>
        </p:txBody>
      </p:sp>
      <p:sp>
        <p:nvSpPr>
          <p:cNvPr id="150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lang="bg-BG" altLang="en-US" sz="3200" b="1" i="1" dirty="0" smtClean="0">
                <a:solidFill>
                  <a:srgbClr val="990000"/>
                </a:solidFill>
              </a:rPr>
              <a:t>= Години живот съобразени с качеството на живота</a:t>
            </a:r>
            <a:r>
              <a:rPr lang="bg-BG" altLang="en-US" sz="3200" dirty="0" smtClean="0">
                <a:solidFill>
                  <a:srgbClr val="000000"/>
                </a:solidFill>
              </a:rPr>
              <a:t> (</a:t>
            </a:r>
            <a:r>
              <a:rPr lang="bg-BG" altLang="en-US" sz="3200" dirty="0" err="1" smtClean="0">
                <a:solidFill>
                  <a:srgbClr val="000000"/>
                </a:solidFill>
              </a:rPr>
              <a:t>QALY</a:t>
            </a:r>
            <a:r>
              <a:rPr lang="bg-BG" altLang="en-US" sz="3200" dirty="0" smtClean="0">
                <a:solidFill>
                  <a:srgbClr val="000000"/>
                </a:solidFill>
              </a:rPr>
              <a:t>) - измерва ползата (в години спечелен живот) от различни здравни интервенции и позволява да се оценят най-изгодните за обществото здравни интервенции.</a:t>
            </a:r>
            <a:br>
              <a:rPr lang="bg-BG" altLang="en-US" sz="3200" dirty="0" smtClean="0">
                <a:solidFill>
                  <a:srgbClr val="000000"/>
                </a:solidFill>
              </a:rPr>
            </a:br>
            <a:r>
              <a:rPr lang="bg-BG" altLang="en-US" sz="3200" b="1" dirty="0" smtClean="0">
                <a:solidFill>
                  <a:srgbClr val="C00000"/>
                </a:solidFill>
              </a:rPr>
              <a:t>=</a:t>
            </a:r>
            <a:r>
              <a:rPr lang="bg-BG" altLang="en-US" sz="3200" dirty="0" smtClean="0">
                <a:solidFill>
                  <a:srgbClr val="000000"/>
                </a:solidFill>
              </a:rPr>
              <a:t> </a:t>
            </a:r>
            <a:r>
              <a:rPr lang="bg-BG" altLang="en-US" sz="3200" b="1" i="1" dirty="0" smtClean="0">
                <a:solidFill>
                  <a:srgbClr val="990000"/>
                </a:solidFill>
              </a:rPr>
              <a:t>Години </a:t>
            </a:r>
            <a:r>
              <a:rPr lang="bg-BG" altLang="en-US" sz="3200" b="1" i="1" dirty="0">
                <a:solidFill>
                  <a:srgbClr val="990000"/>
                </a:solidFill>
              </a:rPr>
              <a:t>живот съобразени с недееспособността</a:t>
            </a:r>
            <a:r>
              <a:rPr lang="bg-BG" altLang="en-US" sz="3200" dirty="0">
                <a:solidFill>
                  <a:srgbClr val="000000"/>
                </a:solidFill>
              </a:rPr>
              <a:t> (</a:t>
            </a:r>
            <a:r>
              <a:rPr lang="bg-BG" altLang="en-US" sz="3200" dirty="0" err="1" smtClean="0">
                <a:solidFill>
                  <a:srgbClr val="000000"/>
                </a:solidFill>
              </a:rPr>
              <a:t>DALY</a:t>
            </a:r>
            <a:r>
              <a:rPr lang="bg-BG" altLang="en-US" sz="3200" dirty="0" smtClean="0">
                <a:solidFill>
                  <a:srgbClr val="000000"/>
                </a:solidFill>
              </a:rPr>
              <a:t>) </a:t>
            </a:r>
            <a:r>
              <a:rPr lang="bg-BG" altLang="en-US" sz="3200" dirty="0">
                <a:solidFill>
                  <a:srgbClr val="000000"/>
                </a:solidFill>
              </a:rPr>
              <a:t>- </a:t>
            </a:r>
            <a:r>
              <a:rPr lang="bg-BG" altLang="en-US" sz="3200" dirty="0" smtClean="0">
                <a:solidFill>
                  <a:srgbClr val="000000"/>
                </a:solidFill>
              </a:rPr>
              <a:t>изгубени </a:t>
            </a:r>
            <a:r>
              <a:rPr lang="bg-BG" altLang="en-US" sz="3200" dirty="0">
                <a:solidFill>
                  <a:srgbClr val="000000"/>
                </a:solidFill>
              </a:rPr>
              <a:t>години живот поради преждевременна смърт и инвалидност</a:t>
            </a:r>
            <a:r>
              <a:rPr lang="bg-BG" altLang="en-US" sz="3200" dirty="0" smtClean="0">
                <a:solidFill>
                  <a:srgbClr val="000000"/>
                </a:solidFill>
              </a:rPr>
              <a:t>. Това е най-добър измерител </a:t>
            </a:r>
            <a:r>
              <a:rPr lang="bg-BG" altLang="en-US" sz="3200" dirty="0">
                <a:solidFill>
                  <a:srgbClr val="000000"/>
                </a:solidFill>
              </a:rPr>
              <a:t>на тежестта на отделните класове и видове заболявания.</a:t>
            </a:r>
            <a:r>
              <a:rPr lang="bg-BG" altLang="en-US" sz="3200" dirty="0"/>
              <a:t> </a:t>
            </a:r>
            <a:endParaRPr lang="en-US" altLang="en-US" sz="3200" dirty="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391EA5-8F75-49BC-9EB8-6364D15BDCB2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32C8A34-F13B-41F4-AE41-DC78E78DEF42}" type="slidenum">
              <a:rPr lang="en-US" altLang="en-US"/>
              <a:pPr/>
              <a:t>59</a:t>
            </a:fld>
            <a:endParaRPr lang="en-US" altLang="en-US"/>
          </a:p>
        </p:txBody>
      </p:sp>
      <p:sp>
        <p:nvSpPr>
          <p:cNvPr id="152579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F85FFEE6-DBC3-4612-B4A1-A9865B3D2DAD}" type="slidenum">
              <a:rPr lang="en-US" altLang="en-US" sz="1400"/>
              <a:pPr algn="r"/>
              <a:t>59</a:t>
            </a:fld>
            <a:endParaRPr lang="en-US" altLang="en-US" sz="1400"/>
          </a:p>
        </p:txBody>
      </p:sp>
      <p:sp>
        <p:nvSpPr>
          <p:cNvPr id="1525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2"/>
            <a:ext cx="8229600" cy="567146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bg-BG" altLang="en-US" b="1" dirty="0" smtClean="0">
                <a:solidFill>
                  <a:srgbClr val="990000"/>
                </a:solidFill>
              </a:rPr>
              <a:t>3.2. ГЛОБАЛНИ ТЕНДЕНЦИИ НА </a:t>
            </a:r>
            <a:r>
              <a:rPr lang="bg-BG" altLang="en-US" b="1" dirty="0" err="1" smtClean="0">
                <a:solidFill>
                  <a:srgbClr val="990000"/>
                </a:solidFill>
              </a:rPr>
              <a:t>СППЖ</a:t>
            </a:r>
            <a:r>
              <a:rPr lang="bg-BG" altLang="en-US" b="1" dirty="0" smtClean="0">
                <a:solidFill>
                  <a:srgbClr val="990000"/>
                </a:solidFill>
              </a:rPr>
              <a:t> </a:t>
            </a:r>
            <a:endParaRPr lang="en-US" altLang="en-US" b="1" dirty="0" smtClean="0">
              <a:solidFill>
                <a:srgbClr val="99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A96EC1-06FA-4898-8BC1-8E5D9F90C2A6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866AD0-D158-4F7B-A723-22C96C7470F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8851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E2F13622-CC2D-4688-A35C-3088C9E114A6}" type="slidenum">
              <a:rPr lang="en-US" altLang="en-US" sz="1400"/>
              <a:pPr algn="r"/>
              <a:t>6</a:t>
            </a:fld>
            <a:endParaRPr lang="en-US" altLang="en-US" sz="140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568960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838200" indent="-838200" algn="l" eaLnBrk="1" hangingPunct="1">
              <a:lnSpc>
                <a:spcPct val="110000"/>
              </a:lnSpc>
            </a:pPr>
            <a:r>
              <a:rPr lang="bg-BG" altLang="en-US" sz="3600" b="1" i="1" u="sng" dirty="0" smtClean="0">
                <a:solidFill>
                  <a:srgbClr val="990000"/>
                </a:solidFill>
              </a:rPr>
              <a:t>Коефициент за детска смъртност</a:t>
            </a:r>
            <a:r>
              <a:rPr lang="bg-BG" altLang="en-US" sz="3600" dirty="0" smtClean="0">
                <a:solidFill>
                  <a:srgbClr val="000000"/>
                </a:solidFill>
              </a:rPr>
              <a:t>  (общ интензивен показател) - </a:t>
            </a:r>
            <a:r>
              <a:rPr lang="bg-BG" altLang="en-US" sz="3600" b="1" dirty="0" smtClean="0">
                <a:solidFill>
                  <a:srgbClr val="000000"/>
                </a:solidFill>
              </a:rPr>
              <a:t>измерва честотата  на </a:t>
            </a:r>
            <a:r>
              <a:rPr lang="bg-BG" altLang="en-US" sz="3600" b="1" dirty="0" err="1" smtClean="0">
                <a:solidFill>
                  <a:srgbClr val="000000"/>
                </a:solidFill>
              </a:rPr>
              <a:t>умиранията</a:t>
            </a:r>
            <a:r>
              <a:rPr lang="bg-BG" altLang="en-US" sz="3600" b="1" dirty="0" smtClean="0">
                <a:solidFill>
                  <a:srgbClr val="000000"/>
                </a:solidFill>
              </a:rPr>
              <a:t> на децата от 0-я ден до 1-годишна възраст на 1000 </a:t>
            </a:r>
            <a:r>
              <a:rPr lang="bg-BG" altLang="en-US" sz="3600" b="1" dirty="0" err="1" smtClean="0">
                <a:solidFill>
                  <a:srgbClr val="000000"/>
                </a:solidFill>
              </a:rPr>
              <a:t>живородени</a:t>
            </a:r>
            <a:r>
              <a:rPr lang="bg-BG" altLang="en-US" sz="3600" b="1" dirty="0" smtClean="0">
                <a:solidFill>
                  <a:srgbClr val="000000"/>
                </a:solidFill>
              </a:rPr>
              <a:t> деца през дадена година в дадена територия.</a:t>
            </a:r>
            <a:r>
              <a:rPr lang="bg-BG" altLang="en-US" sz="3600" dirty="0" smtClean="0"/>
              <a:t> 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92700A-0596-4665-AED6-2BE40FCAD9CC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10543E-F2C9-42CD-B165-856B696E39C1}" type="slidenum">
              <a:rPr lang="en-US" altLang="en-US"/>
              <a:pPr/>
              <a:t>60</a:t>
            </a:fld>
            <a:endParaRPr lang="en-US" altLang="en-US"/>
          </a:p>
        </p:txBody>
      </p:sp>
      <p:sp>
        <p:nvSpPr>
          <p:cNvPr id="15360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5312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World Health Statistics 2014</a:t>
            </a:r>
            <a:r>
              <a:rPr lang="bg-BG" b="1" smtClean="0">
                <a:solidFill>
                  <a:srgbClr val="FF0000"/>
                </a:solidFill>
              </a:rPr>
              <a:t/>
            </a:r>
            <a:br>
              <a:rPr lang="bg-BG" b="1" smtClean="0">
                <a:solidFill>
                  <a:srgbClr val="FF0000"/>
                </a:solidFill>
              </a:rPr>
            </a:br>
            <a:r>
              <a:rPr lang="bg-BG" b="1" smtClean="0">
                <a:solidFill>
                  <a:srgbClr val="FF0000"/>
                </a:solidFill>
              </a:rPr>
              <a:t>Данни за 2012 г.: </a:t>
            </a:r>
            <a:br>
              <a:rPr lang="bg-BG" b="1" smtClean="0">
                <a:solidFill>
                  <a:srgbClr val="FF0000"/>
                </a:solidFill>
              </a:rPr>
            </a:br>
            <a:r>
              <a:rPr lang="bg-BG" smtClean="0"/>
              <a:t/>
            </a:r>
            <a:br>
              <a:rPr lang="bg-BG" smtClean="0"/>
            </a:br>
            <a:r>
              <a:rPr lang="bg-BG" smtClean="0"/>
              <a:t>Глобалната СППЖ за новородените - </a:t>
            </a:r>
            <a:r>
              <a:rPr lang="en-US" smtClean="0"/>
              <a:t>70 </a:t>
            </a:r>
            <a:r>
              <a:rPr lang="bg-BG" smtClean="0"/>
              <a:t>години</a:t>
            </a:r>
            <a:br>
              <a:rPr lang="bg-BG" smtClean="0"/>
            </a:br>
            <a:r>
              <a:rPr lang="bg-BG" smtClean="0"/>
              <a:t/>
            </a:r>
            <a:br>
              <a:rPr lang="bg-BG" smtClean="0"/>
            </a:br>
            <a:r>
              <a:rPr lang="bg-BG" smtClean="0"/>
              <a:t>СППЖ в добро здраве - </a:t>
            </a:r>
            <a:r>
              <a:rPr lang="en-US" smtClean="0"/>
              <a:t>62 </a:t>
            </a:r>
            <a:r>
              <a:rPr lang="bg-BG" smtClean="0"/>
              <a:t>г.</a:t>
            </a:r>
            <a:endParaRPr lang="en-US" smtClean="0"/>
          </a:p>
        </p:txBody>
      </p:sp>
      <p:sp>
        <p:nvSpPr>
          <p:cNvPr id="153604" name="Slide Number Placeholder 2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A8FFF62-A120-4E7E-8999-913BD80E7348}" type="slidenum">
              <a:rPr lang="en-US" altLang="en-US" sz="1400"/>
              <a:pPr algn="r"/>
              <a:t>60</a:t>
            </a:fld>
            <a:endParaRPr lang="en-US" alt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63D2C8-A02F-44E1-8488-E82E8B804ED3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2FC8A35-EC0A-4492-9DC1-9B86A6A99CF7}" type="slidenum">
              <a:rPr lang="en-US" altLang="en-US"/>
              <a:pPr/>
              <a:t>61</a:t>
            </a:fld>
            <a:endParaRPr lang="en-US" altLang="en-US"/>
          </a:p>
        </p:txBody>
      </p:sp>
      <p:sp>
        <p:nvSpPr>
          <p:cNvPr id="156675" name="Slide Number Placeholder 2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B4A427F8-7FD3-439C-A55E-7EE58F046374}" type="slidenum">
              <a:rPr lang="en-US" altLang="en-US" sz="1400"/>
              <a:pPr algn="r"/>
              <a:t>61</a:t>
            </a:fld>
            <a:endParaRPr lang="en-US" altLang="en-US" sz="1400"/>
          </a:p>
        </p:txBody>
      </p:sp>
      <p:pic>
        <p:nvPicPr>
          <p:cNvPr id="15667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238" y="188913"/>
            <a:ext cx="8372475" cy="6465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23A7A3-8ACD-40F5-A6E7-99BFF3B8B86E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A773A2-4E69-4D01-A14A-467E0F7B4CE7}" type="slidenum">
              <a:rPr lang="en-US" altLang="en-US"/>
              <a:pPr/>
              <a:t>62</a:t>
            </a:fld>
            <a:endParaRPr lang="en-US" altLang="en-US"/>
          </a:p>
        </p:txBody>
      </p:sp>
      <p:sp>
        <p:nvSpPr>
          <p:cNvPr id="155651" name="Title 3"/>
          <p:cNvSpPr>
            <a:spLocks noGrp="1"/>
          </p:cNvSpPr>
          <p:nvPr>
            <p:ph type="title"/>
          </p:nvPr>
        </p:nvSpPr>
        <p:spPr>
          <a:xfrm>
            <a:off x="250825" y="169129"/>
            <a:ext cx="8642350" cy="6076095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lang="bg-BG" sz="2400" dirty="0" smtClean="0"/>
              <a:t/>
            </a:r>
            <a:br>
              <a:rPr lang="bg-BG" sz="2400" dirty="0" smtClean="0"/>
            </a:br>
            <a:r>
              <a:rPr lang="bg-BG" sz="2400" b="1" dirty="0" smtClean="0">
                <a:solidFill>
                  <a:srgbClr val="C00000"/>
                </a:solidFill>
              </a:rPr>
              <a:t>=</a:t>
            </a:r>
            <a:r>
              <a:rPr lang="bg-BG" sz="2400" dirty="0" smtClean="0">
                <a:solidFill>
                  <a:srgbClr val="C00000"/>
                </a:solidFill>
              </a:rPr>
              <a:t> </a:t>
            </a:r>
            <a:r>
              <a:rPr lang="bg-BG" altLang="en-US" sz="3600" b="1" i="1" dirty="0" smtClean="0">
                <a:solidFill>
                  <a:srgbClr val="C00000"/>
                </a:solidFill>
              </a:rPr>
              <a:t>Съществени различия при </a:t>
            </a:r>
            <a:r>
              <a:rPr lang="bg-BG" altLang="en-US" sz="3600" b="1" i="1" dirty="0">
                <a:solidFill>
                  <a:srgbClr val="C00000"/>
                </a:solidFill>
              </a:rPr>
              <a:t>мъжете и  </a:t>
            </a:r>
            <a:r>
              <a:rPr lang="bg-BG" altLang="en-US" sz="3600" b="1" i="1" dirty="0" smtClean="0">
                <a:solidFill>
                  <a:srgbClr val="C00000"/>
                </a:solidFill>
              </a:rPr>
              <a:t>жените (слайд 109-111).</a:t>
            </a:r>
            <a:r>
              <a:rPr lang="bg-BG" altLang="en-US" sz="3600" dirty="0" smtClean="0">
                <a:solidFill>
                  <a:srgbClr val="C00000"/>
                </a:solidFill>
              </a:rPr>
              <a:t> </a:t>
            </a:r>
            <a:r>
              <a:rPr lang="bg-BG" sz="3600" b="1" dirty="0" smtClean="0">
                <a:solidFill>
                  <a:srgbClr val="C00000"/>
                </a:solidFill>
              </a:rPr>
              <a:t/>
            </a:r>
            <a:br>
              <a:rPr lang="bg-BG" sz="3600" b="1" dirty="0" smtClean="0">
                <a:solidFill>
                  <a:srgbClr val="C00000"/>
                </a:solidFill>
              </a:rPr>
            </a:br>
            <a:r>
              <a:rPr lang="bg-BG" sz="3600" b="1" dirty="0" smtClean="0">
                <a:solidFill>
                  <a:srgbClr val="FF0000"/>
                </a:solidFill>
              </a:rPr>
              <a:t/>
            </a:r>
            <a:br>
              <a:rPr lang="bg-BG" sz="3600" b="1" dirty="0" smtClean="0">
                <a:solidFill>
                  <a:srgbClr val="FF0000"/>
                </a:solidFill>
              </a:rPr>
            </a:br>
            <a:r>
              <a:rPr lang="bg-BG" sz="3600" b="1" dirty="0" smtClean="0">
                <a:solidFill>
                  <a:srgbClr val="C00000"/>
                </a:solidFill>
              </a:rPr>
              <a:t>= Жените живеят по-дълго от мъжете: </a:t>
            </a:r>
            <a:r>
              <a:rPr lang="bg-BG" sz="3600" dirty="0" smtClean="0"/>
              <a:t>жени - </a:t>
            </a:r>
            <a:r>
              <a:rPr lang="en-US" sz="3600" dirty="0" smtClean="0"/>
              <a:t>73 </a:t>
            </a:r>
            <a:r>
              <a:rPr lang="bg-BG" sz="3600" dirty="0" smtClean="0"/>
              <a:t>г.; мъже – </a:t>
            </a:r>
            <a:r>
              <a:rPr lang="en-US" sz="3600" dirty="0" smtClean="0"/>
              <a:t>68</a:t>
            </a:r>
            <a:r>
              <a:rPr lang="bg-BG" sz="3600" dirty="0" smtClean="0"/>
              <a:t> г.</a:t>
            </a:r>
            <a:r>
              <a:rPr lang="en-US" sz="3600" dirty="0" smtClean="0"/>
              <a:t>  </a:t>
            </a:r>
            <a:br>
              <a:rPr lang="en-US" sz="3600" dirty="0" smtClean="0"/>
            </a:br>
            <a:r>
              <a:rPr lang="bg-BG" sz="3600" dirty="0" smtClean="0"/>
              <a:t/>
            </a:r>
            <a:br>
              <a:rPr lang="bg-BG" sz="3600" dirty="0" smtClean="0"/>
            </a:br>
            <a:r>
              <a:rPr lang="bg-BG" sz="3600" dirty="0" smtClean="0"/>
              <a:t>= </a:t>
            </a:r>
            <a:r>
              <a:rPr lang="bg-BG" sz="3600" b="1" dirty="0" smtClean="0">
                <a:solidFill>
                  <a:srgbClr val="C00000"/>
                </a:solidFill>
              </a:rPr>
              <a:t>Различието е по-голямо в страните </a:t>
            </a:r>
            <a:r>
              <a:rPr lang="bg-BG" sz="3600" b="1" dirty="0">
                <a:solidFill>
                  <a:srgbClr val="C00000"/>
                </a:solidFill>
              </a:rPr>
              <a:t>с</a:t>
            </a:r>
            <a:r>
              <a:rPr lang="bg-BG" sz="3600" b="1" dirty="0" smtClean="0">
                <a:solidFill>
                  <a:srgbClr val="C00000"/>
                </a:solidFill>
              </a:rPr>
              <a:t> висок доход </a:t>
            </a:r>
            <a:r>
              <a:rPr lang="bg-BG" sz="3600" dirty="0" smtClean="0"/>
              <a:t>– около 6 години, а в страните с нисък доход – около 3 г.</a:t>
            </a:r>
            <a:endParaRPr lang="en-US" sz="3600" dirty="0" smtClean="0"/>
          </a:p>
        </p:txBody>
      </p:sp>
      <p:sp>
        <p:nvSpPr>
          <p:cNvPr id="155652" name="Slide Number Placeholder 2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0B7AF5EF-63B7-4E76-BF91-68C9AFD20740}" type="slidenum">
              <a:rPr lang="en-US" altLang="en-US" sz="1400"/>
              <a:pPr algn="r"/>
              <a:t>62</a:t>
            </a:fld>
            <a:endParaRPr lang="en-US" alt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2E49B2-7CA8-4482-A6AF-01AFD544866C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E72CBE2-80F3-4E55-A6E0-7323D2A0BE8E}" type="slidenum">
              <a:rPr lang="en-US" altLang="en-US"/>
              <a:pPr/>
              <a:t>63</a:t>
            </a:fld>
            <a:endParaRPr lang="en-US" altLang="en-US"/>
          </a:p>
        </p:txBody>
      </p:sp>
      <p:sp>
        <p:nvSpPr>
          <p:cNvPr id="157699" name="Title 3"/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5891212"/>
          </a:xfrm>
          <a:solidFill>
            <a:srgbClr val="CCFFCC"/>
          </a:solidFill>
        </p:spPr>
        <p:txBody>
          <a:bodyPr/>
          <a:lstStyle/>
          <a:p>
            <a:pPr algn="l" eaLnBrk="1" hangingPunct="1"/>
            <a:r>
              <a:rPr lang="bg-BG" sz="3200" b="1" dirty="0" smtClean="0">
                <a:solidFill>
                  <a:srgbClr val="C00000"/>
                </a:solidFill>
              </a:rPr>
              <a:t>= Различия в </a:t>
            </a:r>
            <a:r>
              <a:rPr lang="bg-BG" sz="3200" b="1" dirty="0" err="1" smtClean="0">
                <a:solidFill>
                  <a:srgbClr val="C00000"/>
                </a:solidFill>
              </a:rPr>
              <a:t>СППЖ</a:t>
            </a:r>
            <a:r>
              <a:rPr lang="bg-BG" sz="3200" b="1" dirty="0" smtClean="0">
                <a:solidFill>
                  <a:srgbClr val="C00000"/>
                </a:solidFill>
              </a:rPr>
              <a:t> при мъже и жени  между богати и бедни страни: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3200" b="1" dirty="0" smtClean="0">
                <a:solidFill>
                  <a:srgbClr val="C00000"/>
                </a:solidFill>
              </a:rPr>
              <a:t>Мъже:</a:t>
            </a:r>
            <a:r>
              <a:rPr lang="bg-BG" sz="3200" b="1" dirty="0" smtClean="0">
                <a:solidFill>
                  <a:srgbClr val="FF0000"/>
                </a:solidFill>
              </a:rPr>
              <a:t/>
            </a:r>
            <a:br>
              <a:rPr lang="bg-BG" sz="3200" b="1" dirty="0" smtClean="0">
                <a:solidFill>
                  <a:srgbClr val="FF0000"/>
                </a:solidFill>
              </a:rPr>
            </a:br>
            <a:r>
              <a:rPr lang="bg-BG" sz="3200" b="1" dirty="0" smtClean="0">
                <a:solidFill>
                  <a:srgbClr val="C00000"/>
                </a:solidFill>
              </a:rPr>
              <a:t>В страните с висок доход - 76 г. </a:t>
            </a:r>
            <a:br>
              <a:rPr lang="bg-BG" sz="3200" b="1" dirty="0" smtClean="0">
                <a:solidFill>
                  <a:srgbClr val="C00000"/>
                </a:solidFill>
              </a:rPr>
            </a:br>
            <a:r>
              <a:rPr lang="bg-BG" sz="3200" b="1" dirty="0" smtClean="0"/>
              <a:t>(16 г. повече от страните с нисък доход)</a:t>
            </a:r>
            <a:br>
              <a:rPr lang="bg-BG" sz="3200" b="1" dirty="0" smtClean="0"/>
            </a:br>
            <a:r>
              <a:rPr lang="bg-BG" sz="3200" b="1" dirty="0" smtClean="0"/>
              <a:t/>
            </a:r>
            <a:br>
              <a:rPr lang="bg-BG" sz="3200" b="1" dirty="0" smtClean="0"/>
            </a:br>
            <a:r>
              <a:rPr lang="bg-BG" sz="3200" b="1" dirty="0" smtClean="0">
                <a:solidFill>
                  <a:srgbClr val="C00000"/>
                </a:solidFill>
              </a:rPr>
              <a:t>Жени:</a:t>
            </a:r>
            <a:br>
              <a:rPr lang="bg-BG" sz="3200" b="1" dirty="0" smtClean="0">
                <a:solidFill>
                  <a:srgbClr val="C00000"/>
                </a:solidFill>
              </a:rPr>
            </a:br>
            <a:r>
              <a:rPr lang="bg-BG" sz="3200" b="1" dirty="0" smtClean="0">
                <a:solidFill>
                  <a:srgbClr val="C00000"/>
                </a:solidFill>
              </a:rPr>
              <a:t>Още по-голяма разлика – 19 г.: </a:t>
            </a:r>
            <a:br>
              <a:rPr lang="bg-BG" sz="3200" b="1" dirty="0" smtClean="0">
                <a:solidFill>
                  <a:srgbClr val="C00000"/>
                </a:solidFill>
              </a:rPr>
            </a:br>
            <a:r>
              <a:rPr lang="bg-BG" sz="3200" b="1" dirty="0" smtClean="0"/>
              <a:t>- в страни с висок доход - 82 г.;</a:t>
            </a:r>
            <a:br>
              <a:rPr lang="bg-BG" sz="3200" b="1" dirty="0" smtClean="0"/>
            </a:br>
            <a:r>
              <a:rPr lang="bg-BG" sz="3200" b="1" dirty="0" smtClean="0"/>
              <a:t>- в страни с нисък доход – 63 г.</a:t>
            </a:r>
            <a:endParaRPr lang="en-US" sz="3200" dirty="0" smtClean="0"/>
          </a:p>
        </p:txBody>
      </p:sp>
      <p:sp>
        <p:nvSpPr>
          <p:cNvPr id="157700" name="Slide Number Placeholder 2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4344579-8053-4D07-8CFC-0BB7C65E13C8}" type="slidenum">
              <a:rPr lang="en-US" altLang="en-US" sz="1400"/>
              <a:pPr algn="r"/>
              <a:t>63</a:t>
            </a:fld>
            <a:endParaRPr lang="en-US" alt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0C6A0E-36C9-4445-94F0-775F15A1014C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72F95CB-1021-48AD-96FA-7D3DA6FD76BB}" type="slidenum">
              <a:rPr lang="en-US" altLang="en-US"/>
              <a:pPr/>
              <a:t>64</a:t>
            </a:fld>
            <a:endParaRPr lang="en-US" altLang="en-US"/>
          </a:p>
        </p:txBody>
      </p:sp>
      <p:sp>
        <p:nvSpPr>
          <p:cNvPr id="159747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1BE6D5E4-E3AB-4518-AE05-BB6EB0760F74}" type="slidenum">
              <a:rPr lang="en-US" altLang="en-US" sz="1400"/>
              <a:pPr algn="r"/>
              <a:t>64</a:t>
            </a:fld>
            <a:endParaRPr lang="en-US" altLang="en-US" sz="1400"/>
          </a:p>
        </p:txBody>
      </p:sp>
      <p:sp>
        <p:nvSpPr>
          <p:cNvPr id="15974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712968" cy="6128593"/>
          </a:xfrm>
        </p:spPr>
        <p:txBody>
          <a:bodyPr/>
          <a:lstStyle/>
          <a:p>
            <a:pPr algn="l" eaLnBrk="1" hangingPunct="1"/>
            <a:r>
              <a:rPr lang="bg-BG" altLang="en-US" sz="3200" b="1" i="1" dirty="0" smtClean="0">
                <a:solidFill>
                  <a:srgbClr val="C00000"/>
                </a:solidFill>
              </a:rPr>
              <a:t>= Неравенството и бедността</a:t>
            </a:r>
            <a:r>
              <a:rPr lang="bg-BG" altLang="en-US" sz="3200" dirty="0" smtClean="0">
                <a:solidFill>
                  <a:srgbClr val="C00000"/>
                </a:solidFill>
              </a:rPr>
              <a:t> </a:t>
            </a:r>
            <a:r>
              <a:rPr lang="bg-BG" altLang="en-US" sz="3200" dirty="0" smtClean="0">
                <a:solidFill>
                  <a:srgbClr val="000000"/>
                </a:solidFill>
              </a:rPr>
              <a:t>са най-силните фактори, определящи нивото и тенденциите на </a:t>
            </a:r>
            <a:r>
              <a:rPr lang="bg-BG" altLang="en-US" sz="3200" dirty="0" err="1" smtClean="0">
                <a:solidFill>
                  <a:srgbClr val="000000"/>
                </a:solidFill>
              </a:rPr>
              <a:t>СППЖ</a:t>
            </a:r>
            <a:r>
              <a:rPr lang="bg-BG" altLang="en-US" sz="3200" dirty="0" smtClean="0">
                <a:solidFill>
                  <a:srgbClr val="000000"/>
                </a:solidFill>
              </a:rPr>
              <a:t> в световен мащаб.</a:t>
            </a:r>
            <a:br>
              <a:rPr lang="bg-BG" altLang="en-US" sz="3200" dirty="0" smtClean="0">
                <a:solidFill>
                  <a:srgbClr val="000000"/>
                </a:solidFill>
              </a:rPr>
            </a:br>
            <a:r>
              <a:rPr lang="bg-BG" altLang="en-US" sz="3200" b="1" dirty="0" smtClean="0">
                <a:solidFill>
                  <a:srgbClr val="C00000"/>
                </a:solidFill>
              </a:rPr>
              <a:t>=</a:t>
            </a:r>
            <a:r>
              <a:rPr lang="bg-BG" altLang="en-US" sz="3200" dirty="0" smtClean="0">
                <a:solidFill>
                  <a:srgbClr val="000000"/>
                </a:solidFill>
              </a:rPr>
              <a:t> </a:t>
            </a:r>
            <a:r>
              <a:rPr lang="bg-BG" altLang="en-US" sz="3200" b="1" i="1" dirty="0" smtClean="0">
                <a:solidFill>
                  <a:srgbClr val="C00000"/>
                </a:solidFill>
              </a:rPr>
              <a:t>Ефектът </a:t>
            </a:r>
            <a:r>
              <a:rPr lang="bg-BG" altLang="en-US" sz="3200" b="1" i="1" dirty="0">
                <a:solidFill>
                  <a:srgbClr val="C00000"/>
                </a:solidFill>
              </a:rPr>
              <a:t>на епидемията от СПИН</a:t>
            </a:r>
            <a:r>
              <a:rPr lang="bg-BG" altLang="en-US" sz="3200" dirty="0">
                <a:solidFill>
                  <a:srgbClr val="C00000"/>
                </a:solidFill>
              </a:rPr>
              <a:t>. </a:t>
            </a:r>
            <a:r>
              <a:rPr lang="bg-BG" altLang="en-US" sz="3200" dirty="0">
                <a:solidFill>
                  <a:srgbClr val="000000"/>
                </a:solidFill>
              </a:rPr>
              <a:t>По данни </a:t>
            </a:r>
            <a:r>
              <a:rPr lang="bg-BG" altLang="en-US" sz="3200" dirty="0" smtClean="0">
                <a:solidFill>
                  <a:srgbClr val="000000"/>
                </a:solidFill>
              </a:rPr>
              <a:t>на </a:t>
            </a:r>
            <a:r>
              <a:rPr lang="bg-BG" altLang="en-US" sz="3200" dirty="0">
                <a:solidFill>
                  <a:srgbClr val="000000"/>
                </a:solidFill>
              </a:rPr>
              <a:t>ООН в 45 най-силно засегнати от СПИН страни (с над 2% инфектирани лица), </a:t>
            </a:r>
            <a:r>
              <a:rPr lang="bg-BG" altLang="en-US" sz="3200" dirty="0" err="1">
                <a:solidFill>
                  <a:srgbClr val="000000"/>
                </a:solidFill>
              </a:rPr>
              <a:t>СППЖ</a:t>
            </a:r>
            <a:r>
              <a:rPr lang="bg-BG" altLang="en-US" sz="3200" dirty="0">
                <a:solidFill>
                  <a:srgbClr val="000000"/>
                </a:solidFill>
              </a:rPr>
              <a:t> е по-ниска от </a:t>
            </a:r>
            <a:r>
              <a:rPr lang="bg-BG" altLang="en-US" sz="3200" dirty="0" smtClean="0">
                <a:solidFill>
                  <a:srgbClr val="000000"/>
                </a:solidFill>
              </a:rPr>
              <a:t>възможната без СПИН </a:t>
            </a:r>
            <a:r>
              <a:rPr lang="bg-BG" altLang="en-US" sz="3200" dirty="0">
                <a:solidFill>
                  <a:srgbClr val="000000"/>
                </a:solidFill>
              </a:rPr>
              <a:t>с 3-5 </a:t>
            </a:r>
            <a:r>
              <a:rPr lang="bg-BG" altLang="en-US" sz="3200" dirty="0" smtClean="0">
                <a:solidFill>
                  <a:srgbClr val="000000"/>
                </a:solidFill>
              </a:rPr>
              <a:t>г., </a:t>
            </a:r>
            <a:r>
              <a:rPr lang="bg-BG" altLang="en-US" sz="3200" dirty="0">
                <a:solidFill>
                  <a:srgbClr val="000000"/>
                </a:solidFill>
              </a:rPr>
              <a:t>а </a:t>
            </a:r>
            <a:r>
              <a:rPr lang="bg-BG" altLang="en-US" sz="3200" dirty="0" smtClean="0">
                <a:solidFill>
                  <a:srgbClr val="000000"/>
                </a:solidFill>
              </a:rPr>
              <a:t>в </a:t>
            </a:r>
            <a:r>
              <a:rPr lang="bg-BG" altLang="en-US" sz="3200" dirty="0">
                <a:solidFill>
                  <a:srgbClr val="000000"/>
                </a:solidFill>
              </a:rPr>
              <a:t>35 африкански страни – </a:t>
            </a:r>
            <a:r>
              <a:rPr lang="bg-BG" altLang="en-US" sz="3200" dirty="0" smtClean="0">
                <a:solidFill>
                  <a:srgbClr val="000000"/>
                </a:solidFill>
              </a:rPr>
              <a:t>над </a:t>
            </a:r>
            <a:r>
              <a:rPr lang="bg-BG" altLang="en-US" sz="3200" dirty="0">
                <a:solidFill>
                  <a:srgbClr val="000000"/>
                </a:solidFill>
              </a:rPr>
              <a:t>8 </a:t>
            </a:r>
            <a:r>
              <a:rPr lang="bg-BG" altLang="en-US" sz="3200" dirty="0" smtClean="0">
                <a:solidFill>
                  <a:srgbClr val="000000"/>
                </a:solidFill>
              </a:rPr>
              <a:t>г. В </a:t>
            </a:r>
            <a:r>
              <a:rPr lang="bg-BG" altLang="en-US" sz="3200" dirty="0">
                <a:solidFill>
                  <a:srgbClr val="000000"/>
                </a:solidFill>
              </a:rPr>
              <a:t>някои от най-силно засегнатите страни (</a:t>
            </a:r>
            <a:r>
              <a:rPr lang="bg-BG" altLang="en-US" sz="3200" dirty="0" err="1" smtClean="0">
                <a:solidFill>
                  <a:srgbClr val="000000"/>
                </a:solidFill>
              </a:rPr>
              <a:t>Боствана</a:t>
            </a:r>
            <a:r>
              <a:rPr lang="bg-BG" altLang="en-US" sz="3200" dirty="0">
                <a:solidFill>
                  <a:srgbClr val="000000"/>
                </a:solidFill>
              </a:rPr>
              <a:t>, Южна Африка, Зимбабве и др</a:t>
            </a:r>
            <a:r>
              <a:rPr lang="bg-BG" altLang="en-US" sz="3200" dirty="0" smtClean="0">
                <a:solidFill>
                  <a:srgbClr val="000000"/>
                </a:solidFill>
              </a:rPr>
              <a:t>.), </a:t>
            </a:r>
            <a:r>
              <a:rPr lang="bg-BG" altLang="en-US" sz="3200" dirty="0">
                <a:solidFill>
                  <a:srgbClr val="000000"/>
                </a:solidFill>
              </a:rPr>
              <a:t>разликата </a:t>
            </a:r>
            <a:r>
              <a:rPr lang="bg-BG" altLang="en-US" sz="3200" dirty="0" smtClean="0">
                <a:solidFill>
                  <a:srgbClr val="000000"/>
                </a:solidFill>
              </a:rPr>
              <a:t>е </a:t>
            </a:r>
            <a:r>
              <a:rPr lang="bg-BG" altLang="en-US" sz="3200" dirty="0">
                <a:solidFill>
                  <a:srgbClr val="000000"/>
                </a:solidFill>
              </a:rPr>
              <a:t>повече от 20 години, и то при доста ниски стойности на </a:t>
            </a:r>
            <a:r>
              <a:rPr lang="bg-BG" altLang="en-US" sz="3200" dirty="0" err="1">
                <a:solidFill>
                  <a:srgbClr val="000000"/>
                </a:solidFill>
              </a:rPr>
              <a:t>СППЖ</a:t>
            </a:r>
            <a:r>
              <a:rPr lang="bg-BG" altLang="en-US" sz="3200" dirty="0">
                <a:solidFill>
                  <a:srgbClr val="000000"/>
                </a:solidFill>
              </a:rPr>
              <a:t>.</a:t>
            </a:r>
            <a:endParaRPr lang="en-US" altLang="en-US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2D0A15-0716-42D2-89DD-EBCE60E1B71F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3B6108B-B2D9-4B3B-B6E4-5669B3B794E0}" type="slidenum">
              <a:rPr lang="en-US" altLang="en-US"/>
              <a:pPr/>
              <a:t>65</a:t>
            </a:fld>
            <a:endParaRPr lang="en-US" altLang="en-US"/>
          </a:p>
        </p:txBody>
      </p:sp>
      <p:sp>
        <p:nvSpPr>
          <p:cNvPr id="162819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A86CBC69-AA7D-47FC-B8A2-BD4BD4A2CFEA}" type="slidenum">
              <a:rPr lang="en-US" altLang="en-US" sz="1400"/>
              <a:pPr algn="r"/>
              <a:t>65</a:t>
            </a:fld>
            <a:endParaRPr lang="en-US" altLang="en-US" sz="1400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en-US" b="1" dirty="0" smtClean="0">
                <a:solidFill>
                  <a:srgbClr val="FF0000"/>
                </a:solidFill>
              </a:rPr>
              <a:t>3.</a:t>
            </a:r>
            <a:r>
              <a:rPr lang="bg-BG" altLang="en-US" b="1" dirty="0" err="1" smtClean="0">
                <a:solidFill>
                  <a:srgbClr val="FF0000"/>
                </a:solidFill>
              </a:rPr>
              <a:t>3</a:t>
            </a:r>
            <a:r>
              <a:rPr lang="bg-BG" altLang="en-US" b="1" dirty="0" smtClean="0">
                <a:solidFill>
                  <a:srgbClr val="FF0000"/>
                </a:solidFill>
              </a:rPr>
              <a:t>. Ситуацията в Европа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247E2-3FB9-4692-8665-950FAFC3BFC5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9CDDAE5-0AB9-4ED4-85F7-417CDD34AC4E}" type="slidenum">
              <a:rPr lang="en-US" altLang="en-US"/>
              <a:pPr/>
              <a:t>66</a:t>
            </a:fld>
            <a:endParaRPr lang="en-US" altLang="en-US"/>
          </a:p>
        </p:txBody>
      </p:sp>
      <p:sp>
        <p:nvSpPr>
          <p:cNvPr id="16384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929973A4-A075-4612-8F90-2AA0E8769CC7}" type="slidenum">
              <a:rPr lang="en-US" altLang="en-US" sz="1400"/>
              <a:pPr algn="r"/>
              <a:t>66</a:t>
            </a:fld>
            <a:endParaRPr lang="en-US" altLang="en-US" sz="1400"/>
          </a:p>
        </p:txBody>
      </p:sp>
      <p:pic>
        <p:nvPicPr>
          <p:cNvPr id="1638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640"/>
            <a:ext cx="9144000" cy="605658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8E2FFD-19F4-4A0E-9614-6A461592E227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BAA133A-BD22-4EE9-9E52-3FAE787A9E4D}" type="slidenum">
              <a:rPr lang="en-US" altLang="en-US"/>
              <a:pPr/>
              <a:t>67</a:t>
            </a:fld>
            <a:endParaRPr lang="en-US" altLang="en-US"/>
          </a:p>
        </p:txBody>
      </p:sp>
      <p:sp>
        <p:nvSpPr>
          <p:cNvPr id="16486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5F53327-3F96-4AE5-B76C-AF4DA96A5109}" type="slidenum">
              <a:rPr lang="en-US" altLang="en-US" sz="1400"/>
              <a:pPr algn="r"/>
              <a:t>67</a:t>
            </a:fld>
            <a:endParaRPr lang="en-US" altLang="en-US" sz="1400"/>
          </a:p>
        </p:txBody>
      </p:sp>
      <p:pic>
        <p:nvPicPr>
          <p:cNvPr id="16486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640"/>
            <a:ext cx="9144000" cy="605658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7985D7-E48C-4001-B094-357D0D8EFABC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A7E0DB-483C-4D60-871B-70A91771B373}" type="slidenum">
              <a:rPr lang="en-US" altLang="en-US"/>
              <a:pPr/>
              <a:t>68</a:t>
            </a:fld>
            <a:endParaRPr lang="en-US" altLang="en-US"/>
          </a:p>
        </p:txBody>
      </p:sp>
      <p:sp>
        <p:nvSpPr>
          <p:cNvPr id="16793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35E45D2F-2F9C-45AE-A68B-372D22D0BDF1}" type="slidenum">
              <a:rPr lang="en-US" altLang="en-US" sz="1400"/>
              <a:pPr algn="r"/>
              <a:t>68</a:t>
            </a:fld>
            <a:endParaRPr lang="en-US" altLang="en-US" sz="1400"/>
          </a:p>
        </p:txBody>
      </p:sp>
      <p:pic>
        <p:nvPicPr>
          <p:cNvPr id="1679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45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257876-79A4-436C-9735-E7D16A9F07F2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10AD194-B2C8-4BB4-AD68-89ED97840BEA}" type="slidenum">
              <a:rPr lang="en-US" altLang="en-US"/>
              <a:pPr/>
              <a:t>69</a:t>
            </a:fld>
            <a:endParaRPr lang="en-US" altLang="en-US"/>
          </a:p>
        </p:txBody>
      </p:sp>
      <p:sp>
        <p:nvSpPr>
          <p:cNvPr id="16896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6C0FF0B-9A77-4CDC-96FB-5EAC26F1A314}" type="slidenum">
              <a:rPr lang="en-US" altLang="en-US" sz="1400"/>
              <a:pPr algn="r"/>
              <a:t>69</a:t>
            </a:fld>
            <a:endParaRPr lang="en-US" altLang="en-US" sz="1400"/>
          </a:p>
        </p:txBody>
      </p:sp>
      <p:pic>
        <p:nvPicPr>
          <p:cNvPr id="1689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45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72643-0330-4972-8B32-D44E56E56A69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097578D-7E1F-4AF6-8B12-E641B6FC8A3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987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828441D0-1DE1-439E-B879-2E3EB39FCC29}" type="slidenum">
              <a:rPr lang="en-US" altLang="en-US" sz="1400"/>
              <a:pPr algn="r"/>
              <a:t>7</a:t>
            </a:fld>
            <a:endParaRPr lang="en-US" altLang="en-US" sz="1400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496300" cy="5527675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bg-BG" altLang="en-US" sz="2800" b="1" smtClean="0">
                <a:solidFill>
                  <a:srgbClr val="000000"/>
                </a:solidFill>
              </a:rPr>
              <a:t>Умрели деца до 1-год. възраст   </a:t>
            </a:r>
            <a:br>
              <a:rPr lang="bg-BG" altLang="en-US" sz="2800" b="1" smtClean="0">
                <a:solidFill>
                  <a:srgbClr val="000000"/>
                </a:solidFill>
              </a:rPr>
            </a:br>
            <a:r>
              <a:rPr lang="bg-BG" altLang="en-US" sz="2800" b="1" smtClean="0">
                <a:solidFill>
                  <a:srgbClr val="000000"/>
                </a:solidFill>
              </a:rPr>
              <a:t>ДС = ------------------------------------------------ х 1000 Живородени през същата година </a:t>
            </a:r>
            <a:br>
              <a:rPr lang="bg-BG" altLang="en-US" sz="2800" b="1" smtClean="0">
                <a:solidFill>
                  <a:srgbClr val="000000"/>
                </a:solidFill>
              </a:rPr>
            </a:br>
            <a:r>
              <a:rPr lang="bg-BG" altLang="en-US" sz="2800" b="1" smtClean="0">
                <a:solidFill>
                  <a:srgbClr val="000000"/>
                </a:solidFill>
              </a:rPr>
              <a:t>и в същата територия</a:t>
            </a:r>
            <a:endParaRPr lang="en-US" altLang="en-US" sz="2800" b="1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5CA2B7-0F37-4E5D-A98C-027C1E605679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E77234-44CC-42BA-9A6A-ED93A6172069}" type="slidenum">
              <a:rPr lang="en-US" altLang="en-US"/>
              <a:pPr/>
              <a:t>70</a:t>
            </a:fld>
            <a:endParaRPr lang="en-US" altLang="en-US"/>
          </a:p>
        </p:txBody>
      </p:sp>
      <p:sp>
        <p:nvSpPr>
          <p:cNvPr id="17203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875BF1F7-ED7D-448A-A18C-760EEA7D889A}" type="slidenum">
              <a:rPr lang="en-US" altLang="en-US" sz="1400"/>
              <a:pPr algn="r"/>
              <a:t>70</a:t>
            </a:fld>
            <a:endParaRPr lang="en-US" altLang="en-US" sz="1400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en-US" b="1" dirty="0" smtClean="0">
                <a:solidFill>
                  <a:srgbClr val="FF0000"/>
                </a:solidFill>
              </a:rPr>
              <a:t>3.4. Ситуацията в България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6CBF1C-25D2-4C17-ADDC-D0BAE580E4C0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FD6ADD7-01DF-4646-9674-D64257592873}" type="slidenum">
              <a:rPr lang="en-US" altLang="en-US"/>
              <a:pPr/>
              <a:t>71</a:t>
            </a:fld>
            <a:endParaRPr lang="en-US" altLang="en-US"/>
          </a:p>
        </p:txBody>
      </p:sp>
      <p:sp>
        <p:nvSpPr>
          <p:cNvPr id="17305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A4E7746E-B9BA-46C7-9643-7B9EB5DFCBF3}" type="slidenum">
              <a:rPr lang="en-US" altLang="en-US" sz="1400"/>
              <a:pPr algn="r"/>
              <a:t>71</a:t>
            </a:fld>
            <a:endParaRPr lang="en-US" altLang="en-US" sz="1400"/>
          </a:p>
        </p:txBody>
      </p:sp>
      <p:graphicFrame>
        <p:nvGraphicFramePr>
          <p:cNvPr id="292930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321954"/>
              </p:ext>
            </p:extLst>
          </p:nvPr>
        </p:nvGraphicFramePr>
        <p:xfrm>
          <a:off x="251519" y="116632"/>
          <a:ext cx="8568953" cy="6004560"/>
        </p:xfrm>
        <a:graphic>
          <a:graphicData uri="http://schemas.openxmlformats.org/drawingml/2006/table">
            <a:tbl>
              <a:tblPr/>
              <a:tblGrid>
                <a:gridCol w="1979436"/>
                <a:gridCol w="2241122"/>
                <a:gridCol w="2241122"/>
                <a:gridCol w="2107273"/>
              </a:tblGrid>
              <a:tr h="4914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Периоди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Общо</a:t>
                      </a:r>
                      <a:endParaRPr kumimoji="0" lang="bg-BG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Мъже</a:t>
                      </a:r>
                      <a:endParaRPr kumimoji="0" lang="bg-BG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Жени</a:t>
                      </a:r>
                      <a:endParaRPr kumimoji="0" lang="bg-BG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3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1935 – 1939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51,75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50,98</a:t>
                      </a:r>
                      <a:endParaRPr kumimoji="0" lang="bg-BG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52,56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3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1956 – 1957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65,89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64,17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67,65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3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1960 - 1963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69</a:t>
                      </a: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59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67,82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71,35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3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1965 - 1967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70,66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68,81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72,67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3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1974 - 1976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71,31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68,</a:t>
                      </a:r>
                      <a:r>
                        <a:rPr kumimoji="0" lang="bg-BG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68</a:t>
                      </a:r>
                      <a:endParaRPr kumimoji="0" lang="bg-BG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73,91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3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1984 - 1986</a:t>
                      </a:r>
                      <a:endParaRPr kumimoji="0" lang="bg-BG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71,19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68,17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74,44</a:t>
                      </a:r>
                      <a:endParaRPr kumimoji="0" lang="bg-BG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3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1989 - 1991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71,22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68,02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74,66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3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1991 - 1993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71,10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67,70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74,70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3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1995 - 1998</a:t>
                      </a:r>
                      <a:endParaRPr kumimoji="0" lang="bg-BG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70,50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67,10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74,30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3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1998 - 2000</a:t>
                      </a:r>
                      <a:endParaRPr kumimoji="0" lang="bg-BG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71,70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68,15</a:t>
                      </a:r>
                      <a:endParaRPr kumimoji="0" lang="bg-BG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75,34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3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2001 - 2003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72</a:t>
                      </a: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07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68.68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75.59</a:t>
                      </a:r>
                      <a:endParaRPr kumimoji="0" lang="bg-BG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3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- 20</a:t>
                      </a: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endParaRPr kumimoji="0" lang="bg-BG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4,5</a:t>
                      </a:r>
                      <a:endParaRPr kumimoji="0" lang="bg-BG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71,09</a:t>
                      </a:r>
                      <a:endParaRPr kumimoji="0" lang="bg-BG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bg-BG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8,02</a:t>
                      </a:r>
                      <a:endParaRPr kumimoji="0" lang="bg-BG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11C975-9291-47D5-A8EB-99FACE54BD2A}" type="datetime1">
              <a:rPr lang="bg-BG" altLang="en-US" smtClean="0"/>
              <a:t>27.9.2017 г.</a:t>
            </a:fld>
            <a:endParaRPr lang="bg-BG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DBC595-6EC7-45D1-A97C-6CE5BAF9AD48}" type="slidenum">
              <a:rPr lang="en-US" altLang="en-US"/>
              <a:pPr/>
              <a:t>72</a:t>
            </a:fld>
            <a:endParaRPr lang="en-US" altLang="en-US"/>
          </a:p>
        </p:txBody>
      </p:sp>
      <p:sp>
        <p:nvSpPr>
          <p:cNvPr id="17510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1CB65361-6AA4-4B76-9842-BF091F2F5D85}" type="slidenum">
              <a:rPr lang="en-US" altLang="en-US" sz="1400"/>
              <a:pPr algn="r"/>
              <a:t>72</a:t>
            </a:fld>
            <a:endParaRPr lang="en-US" altLang="en-US" sz="1400"/>
          </a:p>
        </p:txBody>
      </p:sp>
      <p:pic>
        <p:nvPicPr>
          <p:cNvPr id="1751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0"/>
            <a:ext cx="8424936" cy="6245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E8A78B-F2CE-49BE-BE13-6865BFCB45A4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7016102-3C37-4013-B5C0-F7F5D6F886BE}" type="slidenum">
              <a:rPr lang="en-US" altLang="en-US"/>
              <a:pPr/>
              <a:t>73</a:t>
            </a:fld>
            <a:endParaRPr lang="en-US" altLang="en-US"/>
          </a:p>
        </p:txBody>
      </p:sp>
      <p:sp>
        <p:nvSpPr>
          <p:cNvPr id="17613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247376FE-A67C-45EB-BAF8-E3AAFC306695}" type="slidenum">
              <a:rPr lang="en-US" altLang="en-US" sz="1400"/>
              <a:pPr algn="r"/>
              <a:t>73</a:t>
            </a:fld>
            <a:endParaRPr lang="en-US" altLang="en-US" sz="1400"/>
          </a:p>
        </p:txBody>
      </p:sp>
      <p:pic>
        <p:nvPicPr>
          <p:cNvPr id="17613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0"/>
            <a:ext cx="8568952" cy="6245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68E377-AC4F-4B35-B698-598298A9F43B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E868C3-8D73-4F61-9E5C-320C5200FE38}" type="slidenum">
              <a:rPr lang="en-US" altLang="en-US"/>
              <a:pPr/>
              <a:t>74</a:t>
            </a:fld>
            <a:endParaRPr lang="en-US" altLang="en-US"/>
          </a:p>
        </p:txBody>
      </p:sp>
      <p:sp>
        <p:nvSpPr>
          <p:cNvPr id="17715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DAEC554A-A9E8-4EFC-980D-13D1D807A948}" type="slidenum">
              <a:rPr lang="en-US" altLang="en-US" sz="1400"/>
              <a:pPr algn="r"/>
              <a:t>74</a:t>
            </a:fld>
            <a:endParaRPr lang="en-US" altLang="en-US" sz="1400"/>
          </a:p>
        </p:txBody>
      </p:sp>
      <p:pic>
        <p:nvPicPr>
          <p:cNvPr id="17715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0"/>
            <a:ext cx="8435280" cy="6245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53E2B2-7C07-4E79-BF83-F74DEBF83F46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E91762-D98B-46BB-AE55-4C10D74DFFC4}" type="slidenum">
              <a:rPr lang="en-US" altLang="en-US"/>
              <a:pPr/>
              <a:t>75</a:t>
            </a:fld>
            <a:endParaRPr lang="en-US" altLang="en-US"/>
          </a:p>
        </p:txBody>
      </p:sp>
      <p:sp>
        <p:nvSpPr>
          <p:cNvPr id="178179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8C6865C8-4501-4716-9473-75DB23EFFE99}" type="slidenum">
              <a:rPr lang="en-US" altLang="en-US" sz="1400"/>
              <a:pPr algn="r"/>
              <a:t>75</a:t>
            </a:fld>
            <a:endParaRPr lang="en-US" altLang="en-US" sz="1400"/>
          </a:p>
        </p:txBody>
      </p:sp>
      <p:sp>
        <p:nvSpPr>
          <p:cNvPr id="17818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7813"/>
            <a:ext cx="8784976" cy="5967412"/>
          </a:xfrm>
        </p:spPr>
        <p:txBody>
          <a:bodyPr/>
          <a:lstStyle/>
          <a:p>
            <a:pPr algn="l" eaLnBrk="1" hangingPunct="1"/>
            <a:r>
              <a:rPr lang="bg-BG" altLang="en-US" sz="3200" b="1" dirty="0" smtClean="0">
                <a:solidFill>
                  <a:srgbClr val="000000"/>
                </a:solidFill>
              </a:rPr>
              <a:t>= В сравнение с други високоразвити индустриализирани страни </a:t>
            </a:r>
            <a:r>
              <a:rPr lang="bg-BG" altLang="en-US" sz="3200" b="1" dirty="0" err="1" smtClean="0">
                <a:solidFill>
                  <a:srgbClr val="000000"/>
                </a:solidFill>
              </a:rPr>
              <a:t>СППЖ</a:t>
            </a:r>
            <a:r>
              <a:rPr lang="bg-BG" altLang="en-US" sz="3200" b="1" dirty="0" smtClean="0">
                <a:solidFill>
                  <a:srgbClr val="000000"/>
                </a:solidFill>
              </a:rPr>
              <a:t> в България, както за цялото население, така и за мъжете и жените, е по-ниска средно с 7-8 г.</a:t>
            </a:r>
            <a:r>
              <a:rPr lang="bg-BG" altLang="en-US" sz="3200" dirty="0" smtClean="0"/>
              <a:t> </a:t>
            </a:r>
            <a:br>
              <a:rPr lang="bg-BG" altLang="en-US" sz="3200" dirty="0" smtClean="0"/>
            </a:br>
            <a:r>
              <a:rPr lang="bg-BG" altLang="en-US" sz="3200" b="1" dirty="0" smtClean="0">
                <a:solidFill>
                  <a:srgbClr val="C00000"/>
                </a:solidFill>
              </a:rPr>
              <a:t>Основни </a:t>
            </a:r>
            <a:r>
              <a:rPr lang="bg-BG" altLang="en-US" sz="3200" b="1" dirty="0">
                <a:solidFill>
                  <a:srgbClr val="C00000"/>
                </a:solidFill>
              </a:rPr>
              <a:t>фактори за различията:</a:t>
            </a:r>
            <a:br>
              <a:rPr lang="bg-BG" altLang="en-US" sz="3200" b="1" dirty="0">
                <a:solidFill>
                  <a:srgbClr val="C00000"/>
                </a:solidFill>
              </a:rPr>
            </a:br>
            <a:r>
              <a:rPr lang="bg-BG" altLang="en-US" sz="3200" b="1" dirty="0">
                <a:solidFill>
                  <a:srgbClr val="000000"/>
                </a:solidFill>
              </a:rPr>
              <a:t>= </a:t>
            </a:r>
            <a:r>
              <a:rPr lang="bg-BG" altLang="en-US" sz="3200" b="1" i="1" dirty="0" smtClean="0">
                <a:solidFill>
                  <a:srgbClr val="C00000"/>
                </a:solidFill>
              </a:rPr>
              <a:t>Първо,</a:t>
            </a:r>
            <a:r>
              <a:rPr lang="bg-BG" altLang="en-US" sz="3200" b="1" i="1" dirty="0" smtClean="0">
                <a:solidFill>
                  <a:srgbClr val="000000"/>
                </a:solidFill>
              </a:rPr>
              <a:t> по-висока </a:t>
            </a:r>
            <a:r>
              <a:rPr lang="bg-BG" altLang="en-US" sz="3200" b="1" i="1" dirty="0">
                <a:solidFill>
                  <a:srgbClr val="000000"/>
                </a:solidFill>
              </a:rPr>
              <a:t>смъртност от </a:t>
            </a:r>
            <a:r>
              <a:rPr lang="bg-BG" altLang="en-US" sz="3200" b="1" i="1" dirty="0" err="1">
                <a:solidFill>
                  <a:srgbClr val="000000"/>
                </a:solidFill>
              </a:rPr>
              <a:t>социалнозначими</a:t>
            </a:r>
            <a:r>
              <a:rPr lang="bg-BG" altLang="en-US" sz="3200" b="1" i="1" dirty="0">
                <a:solidFill>
                  <a:srgbClr val="000000"/>
                </a:solidFill>
              </a:rPr>
              <a:t> </a:t>
            </a:r>
            <a:r>
              <a:rPr lang="bg-BG" altLang="en-US" sz="3200" b="1" i="1" dirty="0" smtClean="0">
                <a:solidFill>
                  <a:srgbClr val="000000"/>
                </a:solidFill>
              </a:rPr>
              <a:t>заболявания, </a:t>
            </a:r>
            <a:r>
              <a:rPr lang="bg-BG" altLang="en-US" sz="3200" b="1" i="1" dirty="0">
                <a:solidFill>
                  <a:srgbClr val="000000"/>
                </a:solidFill>
              </a:rPr>
              <a:t>особено при мъжете 40-59 г. </a:t>
            </a:r>
            <a:br>
              <a:rPr lang="bg-BG" altLang="en-US" sz="3200" b="1" i="1" dirty="0">
                <a:solidFill>
                  <a:srgbClr val="000000"/>
                </a:solidFill>
              </a:rPr>
            </a:br>
            <a:r>
              <a:rPr lang="bg-BG" altLang="en-US" sz="3200" b="1" i="1" dirty="0">
                <a:solidFill>
                  <a:srgbClr val="000000"/>
                </a:solidFill>
              </a:rPr>
              <a:t>= </a:t>
            </a:r>
            <a:r>
              <a:rPr lang="bg-BG" altLang="en-US" sz="3200" b="1" i="1" dirty="0" smtClean="0">
                <a:solidFill>
                  <a:srgbClr val="C00000"/>
                </a:solidFill>
              </a:rPr>
              <a:t>Второ,</a:t>
            </a:r>
            <a:r>
              <a:rPr lang="bg-BG" altLang="en-US" sz="3200" b="1" dirty="0" smtClean="0">
                <a:solidFill>
                  <a:srgbClr val="000000"/>
                </a:solidFill>
              </a:rPr>
              <a:t> </a:t>
            </a:r>
            <a:r>
              <a:rPr lang="bg-BG" altLang="en-US" sz="3200" b="1" i="1" dirty="0" smtClean="0">
                <a:solidFill>
                  <a:srgbClr val="000000"/>
                </a:solidFill>
              </a:rPr>
              <a:t>детската смъртност  все още е  2-3 пъти по-висока от най-добрите  постижения  в  развитите  страни.</a:t>
            </a:r>
            <a:endParaRPr lang="en-US" altLang="en-US" sz="3200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26D232-8333-4CC3-AE24-DBF25EE01908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C40DCC6-BE5C-405D-AE75-F0EDA4AF303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80899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C33C7C03-4E5A-4D80-8D42-D271C580C412}" type="slidenum">
              <a:rPr lang="en-US" altLang="en-US" sz="1400"/>
              <a:pPr algn="r"/>
              <a:t>8</a:t>
            </a:fld>
            <a:endParaRPr lang="en-US" altLang="en-US" sz="140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743575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dirty="0" smtClean="0">
                <a:solidFill>
                  <a:srgbClr val="990000"/>
                </a:solidFill>
              </a:rPr>
              <a:t>Оценка по 5-степенна скала:</a:t>
            </a:r>
            <a:r>
              <a:rPr lang="bg-BG" altLang="en-US" b="1" i="1" dirty="0" smtClean="0">
                <a:solidFill>
                  <a:srgbClr val="000000"/>
                </a:solidFill>
              </a:rPr>
              <a:t/>
            </a:r>
            <a:br>
              <a:rPr lang="bg-BG" altLang="en-US" b="1" i="1" dirty="0" smtClean="0">
                <a:solidFill>
                  <a:srgbClr val="000000"/>
                </a:solidFill>
              </a:rPr>
            </a:br>
            <a:r>
              <a:rPr lang="bg-BG" altLang="en-US" b="1" i="1" dirty="0" smtClean="0">
                <a:solidFill>
                  <a:srgbClr val="000000"/>
                </a:solidFill>
              </a:rPr>
              <a:t>много ниска	 	- под 5‰</a:t>
            </a:r>
            <a:br>
              <a:rPr lang="bg-BG" altLang="en-US" b="1" i="1" dirty="0" smtClean="0">
                <a:solidFill>
                  <a:srgbClr val="000000"/>
                </a:solidFill>
              </a:rPr>
            </a:br>
            <a:r>
              <a:rPr lang="bg-BG" altLang="en-US" b="1" i="1" dirty="0" smtClean="0">
                <a:solidFill>
                  <a:srgbClr val="000000"/>
                </a:solidFill>
              </a:rPr>
              <a:t>ниска 			 - 5 - 10‰ </a:t>
            </a:r>
            <a:br>
              <a:rPr lang="bg-BG" altLang="en-US" b="1" i="1" dirty="0" smtClean="0">
                <a:solidFill>
                  <a:srgbClr val="000000"/>
                </a:solidFill>
              </a:rPr>
            </a:br>
            <a:r>
              <a:rPr lang="bg-BG" altLang="en-US" b="1" i="1" dirty="0" smtClean="0">
                <a:solidFill>
                  <a:srgbClr val="000000"/>
                </a:solidFill>
              </a:rPr>
              <a:t>средна 			- 10 - 25‰ </a:t>
            </a:r>
            <a:br>
              <a:rPr lang="bg-BG" altLang="en-US" b="1" i="1" dirty="0" smtClean="0">
                <a:solidFill>
                  <a:srgbClr val="000000"/>
                </a:solidFill>
              </a:rPr>
            </a:br>
            <a:r>
              <a:rPr lang="bg-BG" altLang="en-US" b="1" i="1" dirty="0" smtClean="0">
                <a:solidFill>
                  <a:srgbClr val="000000"/>
                </a:solidFill>
              </a:rPr>
              <a:t>висока 			- 25 - 50‰ </a:t>
            </a:r>
            <a:br>
              <a:rPr lang="bg-BG" altLang="en-US" b="1" i="1" dirty="0" smtClean="0">
                <a:solidFill>
                  <a:srgbClr val="000000"/>
                </a:solidFill>
              </a:rPr>
            </a:br>
            <a:r>
              <a:rPr lang="bg-BG" altLang="en-US" b="1" i="1" dirty="0" smtClean="0">
                <a:solidFill>
                  <a:srgbClr val="000000"/>
                </a:solidFill>
              </a:rPr>
              <a:t>много висока 	- над 50‰.</a:t>
            </a:r>
            <a:endParaRPr lang="en-US" altLang="en-US" b="1" i="1" dirty="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C7E4E8-AFE7-40F1-9721-4108654B0517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2244D7-7A86-4409-B631-457880025F8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1923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8D16E310-679A-499A-9751-85A924EE52B9}" type="slidenum">
              <a:rPr lang="en-US" altLang="en-US" sz="1400"/>
              <a:pPr algn="r"/>
              <a:t>9</a:t>
            </a:fld>
            <a:endParaRPr lang="en-US" altLang="en-US" sz="1400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i="1" u="sng" dirty="0" smtClean="0">
                <a:solidFill>
                  <a:srgbClr val="990000"/>
                </a:solidFill>
              </a:rPr>
              <a:t>Възрастово-специфични коефициенти за детска смъртност</a:t>
            </a:r>
            <a:r>
              <a:rPr lang="bg-BG" altLang="en-US" dirty="0" smtClean="0"/>
              <a:t> </a:t>
            </a:r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CCE0FF-21B7-49A8-8596-FC7194657379}" type="datetime1">
              <a:rPr lang="bg-BG" altLang="en-US" smtClean="0"/>
              <a:t>27.9.2017 г.</a:t>
            </a:fld>
            <a:endParaRPr lang="bg-BG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</TotalTime>
  <Words>1276</Words>
  <Application>Microsoft Office PowerPoint</Application>
  <PresentationFormat>On-screen Show (4:3)</PresentationFormat>
  <Paragraphs>472</Paragraphs>
  <Slides>75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Default Design</vt:lpstr>
      <vt:lpstr>Презентация 3а към глава 3  ТЕНДЕНЦИИ НА ГЛОБАЛНИЯ ЗДРАВЕН СТАТУС т</vt:lpstr>
      <vt:lpstr>Част втора   Глобални тенденции на детската смъртност, неонаталната смъртност и смъртността до 5-годишна възрас</vt:lpstr>
      <vt:lpstr>На тези три индикатора се отделя голямо внимание при характеристика на глобалния здравен статус, тъй като те имат особено висока информативна стойност.</vt:lpstr>
      <vt:lpstr>1. Основни понятия  (от учебника по Социална медицина)</vt:lpstr>
      <vt:lpstr>Под  детска смъртност се разбира смъртността при децата от 0 до 1-годишна възраст.</vt:lpstr>
      <vt:lpstr>Коефициент за детска смъртност  (общ интензивен показател) - измерва честотата  на умиранията на децата от 0-я ден до 1-годишна възраст на 1000 живородени деца през дадена година в дадена територия. </vt:lpstr>
      <vt:lpstr>Умрели деца до 1-год. възраст    ДС = ------------------------------------------------ х 1000 Живородени през същата година  и в същата територия</vt:lpstr>
      <vt:lpstr>Оценка по 5-степенна скала: много ниска   - под 5‰ ниска     - 5 - 10‰  средна    - 10 - 25‰  висока    - 25 - 50‰  много висока  - над 50‰.</vt:lpstr>
      <vt:lpstr>Възрастово-специфични коефициенти за детска смъртност </vt:lpstr>
      <vt:lpstr>ПЕРИОДИ:  - перинатален,  - неонатален  - постнеонатален </vt:lpstr>
      <vt:lpstr>Неонатален период –  от раждането до 28-я ден: - ранен неонатален  (от 0-я до 7-я ден)  - късен неонатален  (от 7-я до 28-я)  Постнеонатален период - от 29-я ден до 1 година. </vt:lpstr>
      <vt:lpstr>Перинатален период – от 22-та гестационна седмица до 7 пълни дни след раждането. </vt:lpstr>
      <vt:lpstr>Съответно на тази периодизация: - Неонатална смъртност  - Ранна неонатална смъртност  - Късна неонатална смъртност. -  Постнеонатална смъртност </vt:lpstr>
      <vt:lpstr>Изчисляване на показателите за детска смъртност</vt:lpstr>
      <vt:lpstr>Неонатална смъртност  умрели от 0-я ден до 28-я ден  след раждането НС=------------------------------------------- х 1000 брой живородени</vt:lpstr>
      <vt:lpstr>Ранна неонатална смъртност  умрели от 0-я ден до 7-я ден  след раждането РНС=------------------------------------------- х 1000 брой живородени</vt:lpstr>
      <vt:lpstr>Късна неонатална смъртност  умрели от 7-я до 28-я ден след раждането КНС = ---------------------------------------------------------- х 1000 брой живородени, преживели 7-я ден</vt:lpstr>
      <vt:lpstr>Постнеонатална смъртност  умрели от 28-я до 1 година  ПНС = ------------------------------------------------------------- х 1000 брой живородени, преживели 28-я ден</vt:lpstr>
      <vt:lpstr>Перинатална смъртност - отразява смъртността около раждането и включва  2 компонента: мъртвораждаемост и ранна неонатална смъртност. </vt:lpstr>
      <vt:lpstr>Специфични коефициенти за ДС по причини </vt:lpstr>
      <vt:lpstr>  Умрели деца до 1 г.    от дадена причина ДС по причини = ------------------------------------- х 10n   брой живородени </vt:lpstr>
      <vt:lpstr>Други специфични показатели: -  по местоживеене; - по пол; - по степен на доносеност; - по възраст на майката; - по образование на майката и др.</vt:lpstr>
      <vt:lpstr>Пропорции (структурни, екстензивни показатели, относителни дялове)   Например, структура на причините за детска смъртност</vt:lpstr>
      <vt:lpstr>Разлика между специфични интензивни показатели и пропорции</vt:lpstr>
      <vt:lpstr>Смъртност до 5-годишна възраст  Важен обобщаващ коефициент, въведен от УНИЦЕФ. Изчислява се като отношение на умрелите деца до 5-годишна възраст към живородените на 1000 (в ‰) и се оценява: </vt:lpstr>
      <vt:lpstr>Скала за оценка на смъртността под 5-годишна възраст  много ниска – под 10‰  ниска – 10-20‰ средна – 20-50‰ висока – 50-100‰ много висока – над 100‰  </vt:lpstr>
      <vt:lpstr>2. ГЛОБАЛНИ ТЕНДЕНЦИИ НА ДЕТСКАТА СМЪРТНОСТ И СМЪРТНОСТТА ДО 5-Г.</vt:lpstr>
      <vt:lpstr>Детската смъртност в глобален мащаб варира в много по-широки граници в сравнение с раждаемостта и общата смъртност и показва много силна зависимост от БНП (слайд 80).  Още по-изразени са различията между страните според тяхното социално-икономическо им развитие (слайд 79). </vt:lpstr>
      <vt:lpstr>PowerPoint Presentation</vt:lpstr>
      <vt:lpstr>PowerPoint Presentation</vt:lpstr>
      <vt:lpstr>През 2015 г. - 6.3 милиона умирания до 5-годишна възраст, (всеки ден по 17 000 деца).   От тях 4.6 милиона (74%) са били през първата година от живота.  Недоносеността в най-голямата единична причина за умирания при децата до 5-годишна възраст.</vt:lpstr>
      <vt:lpstr>PowerPoint Presentation</vt:lpstr>
      <vt:lpstr>През 1-я месец преобладаващи са:  - недоносеност (15%);  - усложнения при раждането (11%); - неонатален сепсис (7%); - вродени аномалии (4%).  След 1-я до 59-я месец вкл.: - пневмония (13%); - диарийни заболявания (9%);  - вродени аномалии и малария – по 7%; - травми (5%) - ХИВ/СПИН и морбили – по 2 %. </vt:lpstr>
      <vt:lpstr>Съществени са и различията в структурата на причините за детска смъртност и смъртност до 5-годишна възраст в страните с нисък и висок доход (развити и развиващи се страни).</vt:lpstr>
      <vt:lpstr>PowerPoint Presentation</vt:lpstr>
      <vt:lpstr>Снижаването на детската смъртност и смъртността под 5-годишна възраст е приоритетна цел на развитието в глобален, регионален и национален план.</vt:lpstr>
      <vt:lpstr>Сред най-важните фактори:   Недостатъчен обхват с рутинни имунизации.   Недохранването на децата и майките.  Недостатъчно наблюдение на бременните и нисък обхват с основни акушерски грижи.    Ниска грамотност и образователно ниво на жените.   Неадекватни условия на живот на семействата. </vt:lpstr>
      <vt:lpstr>3. Ситуацията в Европа</vt:lpstr>
      <vt:lpstr>PowerPoint Presentation</vt:lpstr>
      <vt:lpstr>PowerPoint Presentation</vt:lpstr>
      <vt:lpstr>PowerPoint Presentation</vt:lpstr>
      <vt:lpstr>PowerPoint Presentation</vt:lpstr>
      <vt:lpstr>4. Ситуацията в България</vt:lpstr>
      <vt:lpstr>До 1988 г. - низходяща тенденция, след което се очертава тенденция към нарастване и задържане на детската смъртност на по-високо ниво. След 2000 г. – тенденция към снижение.</vt:lpstr>
      <vt:lpstr>PowerPoint Presentation</vt:lpstr>
      <vt:lpstr>PowerPoint Presentation</vt:lpstr>
      <vt:lpstr>= Детската смъртност в селата винаги е била по-висока от градовете.   = Наблюдават се териториални различия в нивото на детската смъртност.   = В структурата на детската смъртност по периоди от I-та година значителен дял заемат умиранията в постнеонаталния период – около 45%.</vt:lpstr>
      <vt:lpstr>= Най-висока е ДС от перинатални причини, следвана от вродените аномалии и б-те на дихат. система. = Съществени различия в детската смъртност по причини в градовете и селата.  = Още по-големи са различията в смъртността по причини през отделните периоди от I-та година. </vt:lpstr>
      <vt:lpstr>PowerPoint Presentation</vt:lpstr>
      <vt:lpstr>= Недоносеността и ниската телесна маса при  раждането са едни от най-честите причини за смърт в неонаталния период. За последните десетилетия делът на родените с ниско тегло (под 2500 г) е нараснал от 6% на 10% и е значително по-висок от други развити страни (4-6%).</vt:lpstr>
      <vt:lpstr>Част трета  Глобални тенденции на средната продължителност на предстоящия живот (СППЖ)</vt:lpstr>
      <vt:lpstr>3.1. Основни понятия  (от учебника по Социална медицина)</vt:lpstr>
      <vt:lpstr>Средна продължителност на предстоящия живот (СППЖ)  - среден брой години, които предстои да преживее поколението на новородените при условие, че през целия живот на това поколение коефициентите за повъзрастова смъртност се запазят такива, каквито са в годината на изчисление на показателя. </vt:lpstr>
      <vt:lpstr>= СППЖ е условен (хипотетичен) показател, който би се получил, ако се запазят непроменени показателите за повъзрастова смъртност.   = Всяка промяна в повъзрастова смъртност се отразява върху СППЖ.  = Нарастването или намаляването на смъртността от определени причини се отразява върху СППЖ. </vt:lpstr>
      <vt:lpstr>= Изчислява се чрез кратки или пълни таблици за смъртност (доживяемост), които моделират процеса на преживяване и измиране на съответните поколения.  = Разработват се отделно за мъже и жени поради значителните различия в  повъзрастовата смъртност при двата пола. = СППЖ може да се определя за всяко поколение, достигнало определена възраст. </vt:lpstr>
      <vt:lpstr>Други измерители на СППЖ </vt:lpstr>
      <vt:lpstr>= Очаквана продължителност на живота в добро здраве - брой години в състояние на пълно здраве, които едно новородено  се очаква да преживее, при сегашните коефициенти на смъртност и влошено здраве” . = СППЖ без инвалидност - среден брой години, които даден индивид се очаква да преживее без нарушения на физическата дееспособност.  </vt:lpstr>
      <vt:lpstr>= Години живот съобразени с качеството на живота (QALY) - измерва ползата (в години спечелен живот) от различни здравни интервенции и позволява да се оценят най-изгодните за обществото здравни интервенции. = Години живот съобразени с недееспособността (DALY) - изгубени години живот поради преждевременна смърт и инвалидност. Това е най-добър измерител на тежестта на отделните класове и видове заболявания. </vt:lpstr>
      <vt:lpstr>3.2. ГЛОБАЛНИ ТЕНДЕНЦИИ НА СППЖ </vt:lpstr>
      <vt:lpstr>World Health Statistics 2014 Данни за 2012 г.:   Глобалната СППЖ за новородените - 70 години  СППЖ в добро здраве - 62 г.</vt:lpstr>
      <vt:lpstr>PowerPoint Presentation</vt:lpstr>
      <vt:lpstr> = Съществени различия при мъжете и  жените (слайд 109-111).   = Жените живеят по-дълго от мъжете: жени - 73 г.; мъже – 68 г.    = Различието е по-голямо в страните с висок доход – около 6 години, а в страните с нисък доход – около 3 г.</vt:lpstr>
      <vt:lpstr>= Различия в СППЖ при мъже и жени  между богати и бедни страни:   Мъже: В страните с висок доход - 76 г.  (16 г. повече от страните с нисък доход)  Жени: Още по-голяма разлика – 19 г.:  - в страни с висок доход - 82 г.; - в страни с нисък доход – 63 г.</vt:lpstr>
      <vt:lpstr>= Неравенството и бедността са най-силните фактори, определящи нивото и тенденциите на СППЖ в световен мащаб. = Ефектът на епидемията от СПИН. По данни на ООН в 45 най-силно засегнати от СПИН страни (с над 2% инфектирани лица), СППЖ е по-ниска от възможната без СПИН с 3-5 г., а в 35 африкански страни – над 8 г. В някои от най-силно засегнатите страни (Боствана, Южна Африка, Зимбабве и др.), разликата е повече от 20 години, и то при доста ниски стойности на СППЖ.</vt:lpstr>
      <vt:lpstr>3.3. Ситуацията в Европа</vt:lpstr>
      <vt:lpstr>PowerPoint Presentation</vt:lpstr>
      <vt:lpstr>PowerPoint Presentation</vt:lpstr>
      <vt:lpstr>PowerPoint Presentation</vt:lpstr>
      <vt:lpstr>PowerPoint Presentation</vt:lpstr>
      <vt:lpstr>3.4. Ситуацията в България</vt:lpstr>
      <vt:lpstr>PowerPoint Presentation</vt:lpstr>
      <vt:lpstr>PowerPoint Presentation</vt:lpstr>
      <vt:lpstr>PowerPoint Presentation</vt:lpstr>
      <vt:lpstr>PowerPoint Presentation</vt:lpstr>
      <vt:lpstr>= В сравнение с други високоразвити индустриализирани страни СППЖ в България, както за цялото население, така и за мъжете и жените, е по-ниска средно с 7-8 г.  Основни фактори за различията: = Първо, по-висока смъртност от социалнозначими заболявания, особено при мъжете 40-59 г.  = Второ, детската смъртност  все още е  2-3 пъти по-висока от най-добрите  постижения  в  развитите  страни.</vt:lpstr>
    </vt:vector>
  </TitlesOfParts>
  <Company>MU Pleven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G. Grancharova</dc:creator>
  <cp:lastModifiedBy>User</cp:lastModifiedBy>
  <cp:revision>74</cp:revision>
  <dcterms:created xsi:type="dcterms:W3CDTF">2013-12-09T09:12:35Z</dcterms:created>
  <dcterms:modified xsi:type="dcterms:W3CDTF">2017-09-27T11:46:48Z</dcterms:modified>
</cp:coreProperties>
</file>