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6" r:id="rId2"/>
    <p:sldId id="504" r:id="rId3"/>
    <p:sldId id="295" r:id="rId4"/>
    <p:sldId id="257" r:id="rId5"/>
    <p:sldId id="259" r:id="rId6"/>
    <p:sldId id="260" r:id="rId7"/>
    <p:sldId id="261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4" r:id="rId16"/>
    <p:sldId id="275" r:id="rId17"/>
    <p:sldId id="276" r:id="rId18"/>
    <p:sldId id="277" r:id="rId19"/>
    <p:sldId id="278" r:id="rId20"/>
    <p:sldId id="279" r:id="rId21"/>
    <p:sldId id="281" r:id="rId22"/>
    <p:sldId id="282" r:id="rId23"/>
    <p:sldId id="283" r:id="rId24"/>
    <p:sldId id="285" r:id="rId25"/>
    <p:sldId id="287" r:id="rId26"/>
    <p:sldId id="289" r:id="rId27"/>
    <p:sldId id="296" r:id="rId28"/>
    <p:sldId id="297" r:id="rId29"/>
    <p:sldId id="298" r:id="rId30"/>
    <p:sldId id="299" r:id="rId31"/>
    <p:sldId id="301" r:id="rId32"/>
    <p:sldId id="302" r:id="rId33"/>
    <p:sldId id="304" r:id="rId34"/>
    <p:sldId id="293" r:id="rId35"/>
    <p:sldId id="308" r:id="rId36"/>
    <p:sldId id="318" r:id="rId37"/>
    <p:sldId id="316" r:id="rId38"/>
    <p:sldId id="317" r:id="rId39"/>
    <p:sldId id="309" r:id="rId40"/>
    <p:sldId id="321" r:id="rId41"/>
    <p:sldId id="319" r:id="rId42"/>
    <p:sldId id="310" r:id="rId43"/>
    <p:sldId id="311" r:id="rId44"/>
    <p:sldId id="312" r:id="rId4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23" autoAdjust="0"/>
  </p:normalViewPr>
  <p:slideViewPr>
    <p:cSldViewPr>
      <p:cViewPr varScale="1">
        <p:scale>
          <a:sx n="75" d="100"/>
          <a:sy n="75" d="100"/>
        </p:scale>
        <p:origin x="-69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447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21EB806-F72B-409A-A483-74911D749D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92704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EBCDC-64D3-4C99-9D5C-521B4B84C186}" type="datetime1">
              <a:rPr lang="en-US" altLang="en-US" smtClean="0"/>
              <a:t>9/27/2017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A9A84-CB1D-4674-81C9-E8172FB5A9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59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73F75-6316-4094-8868-3FFB37988FB7}" type="datetime1">
              <a:rPr lang="en-US" altLang="en-US" smtClean="0"/>
              <a:t>9/27/2017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7C734D-0B06-4C57-A8E5-D1253645BC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23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72349-DD1D-44FD-AD77-30215715B117}" type="datetime1">
              <a:rPr lang="en-US" altLang="en-US" smtClean="0"/>
              <a:t>9/27/2017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511BC-EBB6-4764-8664-59E9ED4EE8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4666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5EF33-D9F8-4BBE-9E8B-8E66FDAC233A}" type="datetime1">
              <a:rPr lang="en-US" altLang="en-US" smtClean="0"/>
              <a:t>9/27/2017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92DCD-7CF7-4471-9BC7-71E7458171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862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7274B-CE78-4C76-BF6F-ED9342D85E29}" type="datetime1">
              <a:rPr lang="en-US" altLang="en-US" smtClean="0"/>
              <a:t>9/27/2017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7B9B7-7D94-442E-A35B-7B903E908B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316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CA80E-9C1C-4D4C-AF3B-A808F08172F1}" type="datetime1">
              <a:rPr lang="en-US" altLang="en-US" smtClean="0"/>
              <a:t>9/27/2017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B391F-AD6A-42BE-8D2B-45D12A5948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3353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BEB80-119B-4544-BB7C-B5502F1DFE05}" type="datetime1">
              <a:rPr lang="en-US" altLang="en-US" smtClean="0"/>
              <a:t>9/27/2017</a:t>
            </a:fld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994EB-B0ED-4A85-A8AA-0334B20D09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729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B4711-2F41-4AF6-965D-248138983DE3}" type="datetime1">
              <a:rPr lang="en-US" altLang="en-US" smtClean="0"/>
              <a:t>9/27/2017</a:t>
            </a:fld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3726E-051D-4CEA-A98D-E64DF3550F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7528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1AC9E-41B2-4E2F-BEB9-DF673D522E0C}" type="datetime1">
              <a:rPr lang="en-US" altLang="en-US" smtClean="0"/>
              <a:t>9/27/2017</a:t>
            </a:fld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BA5D9-5B05-41B5-B21D-4CF11B0E16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0596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9CF5B-6412-4BA7-A276-4DED31991913}" type="datetime1">
              <a:rPr lang="en-US" altLang="en-US" smtClean="0"/>
              <a:t>9/27/2017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05451-2DBC-40A4-B820-C087889A5E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947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3A87B-A24D-4DD6-84C4-D149A46830C4}" type="datetime1">
              <a:rPr lang="en-US" altLang="en-US" smtClean="0"/>
              <a:t>9/27/2017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755D2-736C-4B54-9BBA-5CF904D628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849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6D4DDF8B-CDC3-4733-B897-BA1D9AC26300}" type="datetime1">
              <a:rPr lang="en-US" altLang="en-US" smtClean="0"/>
              <a:t>9/27/2017</a:t>
            </a:fld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6C8B33E-BBC4-4C88-906E-09E9085920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2AB8983-0EBF-45C7-8BAB-9A4786E86E97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eaLnBrk="1" hangingPunct="1"/>
            <a:r>
              <a:rPr lang="bg-BG" alt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Презентация 4</a:t>
            </a:r>
            <a:br>
              <a:rPr lang="bg-BG" alt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bg-BG" alt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към глава 4</a:t>
            </a:r>
            <a:r>
              <a:rPr lang="en-US" alt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alt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bg-BG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ИЗМЕРВАНЕ НА ГЛОБАЛНАТА ТЕЖЕСТ НА ЗАБОЛЯВАНИЯТА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alt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8A89AC-9D43-461D-9231-72F1B327BCA3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5F0287A-EEE1-4C8D-86BD-E77330D11886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85225" cy="5962650"/>
          </a:xfrm>
        </p:spPr>
        <p:txBody>
          <a:bodyPr/>
          <a:lstStyle/>
          <a:p>
            <a:pPr algn="l" eaLnBrk="1" hangingPunct="1"/>
            <a:r>
              <a:rPr lang="bg-BG" altLang="en-US" sz="3600" b="1" i="1" dirty="0" err="1" smtClean="0">
                <a:solidFill>
                  <a:srgbClr val="C00000"/>
                </a:solidFill>
              </a:rPr>
              <a:t>DALYs</a:t>
            </a:r>
            <a:r>
              <a:rPr lang="bg-BG" altLang="en-US" sz="3600" i="1" dirty="0" smtClean="0">
                <a:solidFill>
                  <a:srgbClr val="C00000"/>
                </a:solidFill>
              </a:rPr>
              <a:t> </a:t>
            </a:r>
            <a:r>
              <a:rPr lang="bg-BG" altLang="en-US" sz="3600" dirty="0" smtClean="0"/>
              <a:t>е въведен и използван за пръв път през 1993 г. от Световната банка във връзка с Доклада за развитието в света. </a:t>
            </a:r>
            <a:br>
              <a:rPr lang="bg-BG" altLang="en-US" sz="3600" dirty="0" smtClean="0"/>
            </a:br>
            <a:r>
              <a:rPr lang="bg-BG" altLang="en-US" sz="3600" dirty="0" smtClean="0"/>
              <a:t/>
            </a:r>
            <a:br>
              <a:rPr lang="bg-BG" altLang="en-US" sz="3600" dirty="0" smtClean="0"/>
            </a:br>
            <a:r>
              <a:rPr lang="bg-BG" altLang="en-US" sz="3600" b="1" i="1" dirty="0" err="1" smtClean="0">
                <a:solidFill>
                  <a:srgbClr val="C00000"/>
                </a:solidFill>
              </a:rPr>
              <a:t>DALYs</a:t>
            </a:r>
            <a:r>
              <a:rPr lang="bg-BG" altLang="en-US" sz="3600" i="1" dirty="0" smtClean="0"/>
              <a:t> </a:t>
            </a:r>
            <a:r>
              <a:rPr lang="bg-BG" altLang="en-US" sz="3600" dirty="0" smtClean="0"/>
              <a:t>отчита </a:t>
            </a:r>
            <a:r>
              <a:rPr lang="bg-BG" altLang="en-US" sz="3600" dirty="0"/>
              <a:t>количествено не само броя на </a:t>
            </a:r>
            <a:r>
              <a:rPr lang="bg-BG" altLang="en-US" sz="3600" dirty="0" err="1"/>
              <a:t>умиранията</a:t>
            </a:r>
            <a:r>
              <a:rPr lang="bg-BG" altLang="en-US" sz="3600" dirty="0"/>
              <a:t>, но и влиянието на преждевременната смърт и инвалидност. </a:t>
            </a:r>
            <a:r>
              <a:rPr lang="bg-BG" altLang="en-US" sz="3200" dirty="0" smtClean="0"/>
              <a:t/>
            </a:r>
            <a:br>
              <a:rPr lang="bg-BG" altLang="en-US" sz="3200" dirty="0" smtClean="0"/>
            </a:br>
            <a:endParaRPr lang="en-US" altLang="en-US" sz="3200" b="1" i="1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47C4B2-BB63-4D7A-AAE9-6F8957D03EA2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E9DC114-251B-459A-9404-A2F78C264A79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642350" cy="5962650"/>
          </a:xfrm>
        </p:spPr>
        <p:txBody>
          <a:bodyPr/>
          <a:lstStyle/>
          <a:p>
            <a:pPr algn="l" eaLnBrk="1" hangingPunct="1"/>
            <a:r>
              <a:rPr lang="bg-BG" altLang="en-US" sz="4000" b="1" i="1" dirty="0" err="1" smtClean="0">
                <a:solidFill>
                  <a:srgbClr val="FF0000"/>
                </a:solidFill>
              </a:rPr>
              <a:t>DALYs</a:t>
            </a:r>
            <a:r>
              <a:rPr lang="bg-BG" altLang="en-US" sz="4000" b="1" i="1" dirty="0" smtClean="0">
                <a:solidFill>
                  <a:srgbClr val="FF0000"/>
                </a:solidFill>
              </a:rPr>
              <a:t> </a:t>
            </a:r>
            <a:r>
              <a:rPr lang="bg-BG" altLang="en-US" sz="4000" b="1" i="1" dirty="0" smtClean="0"/>
              <a:t>изразява годините изгубен живот поради преждевременна смърт и преживени в инвалидност с отчитане на тежестта на инвалидността. </a:t>
            </a:r>
            <a:br>
              <a:rPr lang="bg-BG" altLang="en-US" sz="4000" b="1" i="1" dirty="0" smtClean="0"/>
            </a:br>
            <a:r>
              <a:rPr lang="bg-BG" altLang="en-US" sz="4000" b="1" i="1" dirty="0" smtClean="0"/>
              <a:t/>
            </a:r>
            <a:br>
              <a:rPr lang="bg-BG" altLang="en-US" sz="4000" b="1" i="1" dirty="0" smtClean="0"/>
            </a:br>
            <a:r>
              <a:rPr lang="bg-BG" altLang="en-US" sz="4000" b="1" i="1" dirty="0" smtClean="0">
                <a:solidFill>
                  <a:srgbClr val="FF0000"/>
                </a:solidFill>
              </a:rPr>
              <a:t>Една единица </a:t>
            </a:r>
            <a:r>
              <a:rPr lang="bg-BG" altLang="en-US" sz="4000" b="1" i="1" dirty="0" err="1" smtClean="0">
                <a:solidFill>
                  <a:srgbClr val="FF0000"/>
                </a:solidFill>
              </a:rPr>
              <a:t>DALY</a:t>
            </a:r>
            <a:r>
              <a:rPr lang="bg-BG" altLang="en-US" sz="4000" b="1" i="1" dirty="0" smtClean="0">
                <a:solidFill>
                  <a:srgbClr val="FF0000"/>
                </a:solidFill>
              </a:rPr>
              <a:t> = една изгубена година живот в състояние на здраве.</a:t>
            </a:r>
            <a:r>
              <a:rPr lang="bg-BG" altLang="en-US" sz="4000" dirty="0" smtClean="0"/>
              <a:t> </a:t>
            </a:r>
            <a:endParaRPr lang="en-US" altLang="en-US" sz="40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1AEF72-99FF-4A7B-AE3C-AB42790EEB57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2EDDF7B-7342-4872-BFF8-D963A845FB3E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642350" cy="5962650"/>
          </a:xfrm>
        </p:spPr>
        <p:txBody>
          <a:bodyPr/>
          <a:lstStyle/>
          <a:p>
            <a:pPr algn="l" eaLnBrk="1" hangingPunct="1"/>
            <a:r>
              <a:rPr lang="bg-BG" altLang="en-US" sz="3600" b="1" i="1" dirty="0" smtClean="0">
                <a:solidFill>
                  <a:srgbClr val="FF0000"/>
                </a:solidFill>
              </a:rPr>
              <a:t>Преждевременна смърт</a:t>
            </a:r>
            <a:r>
              <a:rPr lang="bg-BG" altLang="en-US" sz="3600" b="1" i="1" dirty="0" smtClean="0"/>
              <a:t> - умиране, което се случва преди възрастта, в която лицето би умряло, ако е член на стандартна популация със средна продължителност на предстоящия живот, равна на най-продължително преживяващата популация в света, за каквато се приема Япония.</a:t>
            </a:r>
            <a:r>
              <a:rPr lang="en-US" altLang="en-US" sz="4000" dirty="0" smtClean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167117-FD33-4025-AC38-187939DD4109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96E28A4-AFFF-4501-87D0-F0D62D58D27F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85225" cy="5962650"/>
          </a:xfrm>
        </p:spPr>
        <p:txBody>
          <a:bodyPr/>
          <a:lstStyle/>
          <a:p>
            <a:pPr algn="l" eaLnBrk="1" hangingPunct="1"/>
            <a:r>
              <a:rPr lang="bg-BG" altLang="en-US" b="1" i="1" dirty="0" smtClean="0"/>
              <a:t>Тежестта на заболяванията е разликата между действителния здравен статус на дадена популация и здравния статус на референтна популация (Япония).</a:t>
            </a:r>
            <a:endParaRPr lang="en-US" altLang="en-US" b="1" i="1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DD3491-6AED-49BF-AACF-CE3649BB9F39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AB517B3-99A9-4B51-B501-B654A79E576D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dirty="0" smtClean="0"/>
              <a:t>При изчисляване на </a:t>
            </a:r>
            <a:r>
              <a:rPr lang="bg-BG" altLang="en-US" sz="3200" dirty="0" err="1" smtClean="0"/>
              <a:t>DALYs</a:t>
            </a:r>
            <a:r>
              <a:rPr lang="bg-BG" altLang="en-US" sz="3200" dirty="0" smtClean="0"/>
              <a:t> здравните състояния се разделят в </a:t>
            </a:r>
            <a:r>
              <a:rPr lang="bg-BG" altLang="en-US" sz="3200" b="1" dirty="0" smtClean="0">
                <a:solidFill>
                  <a:srgbClr val="FF0000"/>
                </a:solidFill>
              </a:rPr>
              <a:t>три категории:</a:t>
            </a:r>
            <a:r>
              <a:rPr lang="bg-BG" altLang="en-US" sz="3600" b="1" dirty="0" smtClean="0">
                <a:solidFill>
                  <a:srgbClr val="FF0000"/>
                </a:solidFill>
              </a:rPr>
              <a:t/>
            </a:r>
            <a:br>
              <a:rPr lang="bg-BG" altLang="en-US" sz="3600" b="1" dirty="0" smtClean="0">
                <a:solidFill>
                  <a:srgbClr val="FF0000"/>
                </a:solidFill>
              </a:rPr>
            </a:br>
            <a:r>
              <a:rPr lang="bg-BG" altLang="en-US" sz="3600" b="1" dirty="0" smtClean="0">
                <a:solidFill>
                  <a:schemeClr val="tx1"/>
                </a:solidFill>
              </a:rPr>
              <a:t>=</a:t>
            </a:r>
            <a:r>
              <a:rPr lang="bg-BG" altLang="en-US" sz="3600" b="1" dirty="0" smtClean="0">
                <a:solidFill>
                  <a:srgbClr val="FF0000"/>
                </a:solidFill>
              </a:rPr>
              <a:t> </a:t>
            </a:r>
            <a:r>
              <a:rPr lang="bg-BG" altLang="en-US" sz="3200" b="1" dirty="0" smtClean="0"/>
              <a:t>Група </a:t>
            </a:r>
            <a:r>
              <a:rPr lang="bg-BG" altLang="en-US" sz="3200" b="1" dirty="0"/>
              <a:t>1</a:t>
            </a:r>
            <a:r>
              <a:rPr lang="bg-BG" altLang="en-US" sz="3200" dirty="0"/>
              <a:t> – заразни заболявания, майчини и </a:t>
            </a:r>
            <a:r>
              <a:rPr lang="bg-BG" altLang="en-US" sz="3200" dirty="0" err="1"/>
              <a:t>перинатални</a:t>
            </a:r>
            <a:r>
              <a:rPr lang="bg-BG" altLang="en-US" sz="3200" dirty="0"/>
              <a:t> състояния и хранителни </a:t>
            </a:r>
            <a:r>
              <a:rPr lang="bg-BG" altLang="en-US" sz="3200" dirty="0" smtClean="0"/>
              <a:t>разстройства;</a:t>
            </a:r>
            <a:r>
              <a:rPr lang="bg-BG" altLang="en-US" sz="3200" dirty="0"/>
              <a:t/>
            </a:r>
            <a:br>
              <a:rPr lang="bg-BG" altLang="en-US" sz="3200" dirty="0"/>
            </a:br>
            <a:r>
              <a:rPr lang="bg-BG" altLang="en-US" sz="3200" dirty="0"/>
              <a:t/>
            </a:r>
            <a:br>
              <a:rPr lang="bg-BG" altLang="en-US" sz="3200" dirty="0"/>
            </a:br>
            <a:r>
              <a:rPr lang="bg-BG" altLang="en-US" sz="3200" b="1" dirty="0" smtClean="0"/>
              <a:t>=</a:t>
            </a:r>
            <a:r>
              <a:rPr lang="bg-BG" altLang="en-US" sz="3200" dirty="0" smtClean="0"/>
              <a:t> </a:t>
            </a:r>
            <a:r>
              <a:rPr lang="bg-BG" altLang="en-US" sz="3200" b="1" dirty="0" smtClean="0"/>
              <a:t>Група </a:t>
            </a:r>
            <a:r>
              <a:rPr lang="bg-BG" altLang="en-US" sz="3200" b="1" dirty="0"/>
              <a:t>2</a:t>
            </a:r>
            <a:r>
              <a:rPr lang="bg-BG" altLang="en-US" sz="3200" dirty="0"/>
              <a:t> – неинфекциозни заболявания</a:t>
            </a:r>
            <a:br>
              <a:rPr lang="bg-BG" altLang="en-US" sz="3200" dirty="0"/>
            </a:br>
            <a:r>
              <a:rPr lang="bg-BG" altLang="en-US" sz="3200" dirty="0"/>
              <a:t/>
            </a:r>
            <a:br>
              <a:rPr lang="bg-BG" altLang="en-US" sz="3200" dirty="0"/>
            </a:br>
            <a:r>
              <a:rPr lang="bg-BG" altLang="en-US" sz="3200" dirty="0" smtClean="0"/>
              <a:t>= </a:t>
            </a:r>
            <a:r>
              <a:rPr lang="bg-BG" altLang="en-US" sz="3200" b="1" dirty="0" smtClean="0"/>
              <a:t>Група </a:t>
            </a:r>
            <a:r>
              <a:rPr lang="bg-BG" altLang="en-US" sz="3200" b="1" dirty="0"/>
              <a:t>3</a:t>
            </a:r>
            <a:r>
              <a:rPr lang="bg-BG" altLang="en-US" sz="3200" dirty="0"/>
              <a:t> – травми и наранявания (пътно-транспортни инциденти, падания, </a:t>
            </a:r>
            <a:r>
              <a:rPr lang="bg-BG" altLang="en-US" sz="3200" dirty="0" err="1"/>
              <a:t>самонаранявания</a:t>
            </a:r>
            <a:r>
              <a:rPr lang="bg-BG" altLang="en-US" sz="3200" dirty="0"/>
              <a:t> и насилие)</a:t>
            </a:r>
            <a:endParaRPr lang="en-US" alt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730779-7623-4304-AC44-E485EFF59041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AC7CB1E-43D8-4EC0-AFDB-EB43B9EFA83C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b="1" i="1" dirty="0" smtClean="0"/>
              <a:t>Пример 1.</a:t>
            </a:r>
            <a:r>
              <a:rPr lang="bg-BG" altLang="en-US" sz="3200" dirty="0" smtClean="0"/>
              <a:t> Нека си представим, че мъж в България умира от инфаркт на 40 години. СППЖ на мъжете в Япония е 80 години, а за достигналите 40 години – тя е даже 83 години. Следователно, това лице би изгубило 43 години живот в състояние на добро здраве поради преждевременна смърт. </a:t>
            </a: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90F42B-AC34-4E34-9FF0-06BE50371A46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89B3EB8-D105-42E9-89DF-EA17C7309627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642350" cy="5962650"/>
          </a:xfrm>
        </p:spPr>
        <p:txBody>
          <a:bodyPr/>
          <a:lstStyle/>
          <a:p>
            <a:pPr algn="l" eaLnBrk="1" hangingPunct="1"/>
            <a:r>
              <a:rPr lang="bg-BG" altLang="en-US" sz="3200" b="1" i="1" dirty="0" smtClean="0"/>
              <a:t>Пример 2.</a:t>
            </a:r>
            <a:r>
              <a:rPr lang="bg-BG" altLang="en-US" sz="3200" dirty="0" smtClean="0"/>
              <a:t> 40-годишна жена в България заболява от диабет, който й причинява инвалидност. СППЖ за достигналите 40-годишна възраст жени в Япония е 90 години. Инвалидността на тази жена е толкова тежка, че качеството на нейния живот е равно на половината от това, което тя би имала ако нямаше диабет. Следователно, дори ако тя преживее до 90-годишна възраст, тя би загубила около половината от качеството на останалите 50 години поради </a:t>
            </a:r>
            <a:r>
              <a:rPr lang="bg-BG" altLang="en-US" sz="3200" dirty="0" err="1" smtClean="0"/>
              <a:t>инвалидизацията</a:t>
            </a:r>
            <a:r>
              <a:rPr lang="bg-BG" altLang="en-US" sz="3200" dirty="0" smtClean="0"/>
              <a:t>. </a:t>
            </a: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6CAA4A-E42C-40C6-A269-062AFA737739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0219707-62ED-44B4-B68A-7C597ED109F8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600" dirty="0" err="1" smtClean="0"/>
              <a:t>DALYs</a:t>
            </a:r>
            <a:r>
              <a:rPr lang="bg-BG" altLang="en-US" sz="3600" dirty="0" smtClean="0"/>
              <a:t> за обществото, в което живеят тези две лица, би бил съчетание от загубите поради преждевременна смърт за първото лице и инвалидността за второто лице.</a:t>
            </a:r>
            <a:endParaRPr lang="en-US" altLang="en-US" sz="36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D85734-26E1-4179-8E34-F7679759D12F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6B209AA-1AF3-45D3-ABA9-5DE673841AAC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000" b="1" dirty="0" smtClean="0">
                <a:solidFill>
                  <a:srgbClr val="C00000"/>
                </a:solidFill>
              </a:rPr>
              <a:t>В действителност, много здравни състояния могат да причинят и инвалидност, и преждевременна смърт. </a:t>
            </a:r>
            <a:br>
              <a:rPr lang="bg-BG" altLang="en-US" sz="3000" b="1" dirty="0" smtClean="0">
                <a:solidFill>
                  <a:srgbClr val="C00000"/>
                </a:solidFill>
              </a:rPr>
            </a:br>
            <a:r>
              <a:rPr lang="bg-BG" altLang="en-US" sz="3000" dirty="0" smtClean="0"/>
              <a:t/>
            </a:r>
            <a:br>
              <a:rPr lang="bg-BG" altLang="en-US" sz="3000" dirty="0" smtClean="0"/>
            </a:br>
            <a:r>
              <a:rPr lang="bg-BG" altLang="en-US" sz="3000" b="1" dirty="0" smtClean="0"/>
              <a:t>Пример 1: </a:t>
            </a:r>
            <a:r>
              <a:rPr lang="bg-BG" altLang="en-US" sz="3000" dirty="0" smtClean="0"/>
              <a:t>Мъж заболява от туберкулоза на 45-годишна възраст. Ако не бъде лекуван, той може да умре на 47 години. Той ще страда 2 години от инвалидност и ще изгуби общо 38 години живот в състояние на добро здраве, тъй </a:t>
            </a:r>
            <a:r>
              <a:rPr lang="bg-BG" altLang="en-US" sz="3000" dirty="0"/>
              <a:t>като при </a:t>
            </a:r>
            <a:r>
              <a:rPr lang="bg-BG" altLang="en-US" sz="3000" dirty="0" err="1"/>
              <a:t>СППЖ</a:t>
            </a:r>
            <a:r>
              <a:rPr lang="bg-BG" altLang="en-US" sz="3000" dirty="0"/>
              <a:t> за мъжете в Япония, </a:t>
            </a:r>
            <a:r>
              <a:rPr lang="bg-BG" altLang="en-US" sz="3000" dirty="0" smtClean="0"/>
              <a:t>достигнали 45 години е равна на 83 години (т.е. 83-45=38). </a:t>
            </a:r>
            <a:endParaRPr lang="en-US" altLang="en-US" sz="30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AC7B01-161B-4F2F-A0EF-C0F3E33AFCFB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CD961AF-9B8F-4153-B7AC-24ED22054AF3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74638"/>
            <a:ext cx="8568952" cy="5962650"/>
          </a:xfrm>
        </p:spPr>
        <p:txBody>
          <a:bodyPr/>
          <a:lstStyle/>
          <a:p>
            <a:pPr algn="l" eaLnBrk="1" hangingPunct="1">
              <a:lnSpc>
                <a:spcPct val="110000"/>
              </a:lnSpc>
            </a:pPr>
            <a:r>
              <a:rPr lang="bg-BG" altLang="en-US" sz="3200" b="1" dirty="0" smtClean="0"/>
              <a:t>Пример 2: </a:t>
            </a:r>
            <a:r>
              <a:rPr lang="bg-BG" altLang="en-US" sz="3200" dirty="0" smtClean="0"/>
              <a:t>Мъж получава тежка пътно-транспортна травма на 50 години, живее 10 години в състояние на тежка инвалидност и умира от тези наранявания на 60 години. Това лице е изгубило общо 35 г. живот в добро здраве (10 години поради тежката инвалидност и още 25 години поради преждевременната смърт), тъй като </a:t>
            </a:r>
            <a:r>
              <a:rPr lang="bg-BG" altLang="en-US" sz="3200" dirty="0" err="1" smtClean="0"/>
              <a:t>СППЖ</a:t>
            </a:r>
            <a:r>
              <a:rPr lang="bg-BG" altLang="en-US" sz="3200" dirty="0" smtClean="0"/>
              <a:t> за мъжете в Япония, достигнали 60 години, е 85 години. </a:t>
            </a: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D28955-FFBF-4956-8A03-31F88D436E56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1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I. </a:t>
            </a:r>
            <a:r>
              <a:rPr lang="bg-BG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ИЗМЕРВАНЕ НА ГЛОБАЛНАТА ТЕЖЕСТ НА ЗАБОЛЯВАНИЯТА</a:t>
            </a:r>
            <a:endParaRPr lang="en-US" dirty="0" smtClean="0"/>
          </a:p>
        </p:txBody>
      </p:sp>
      <p:sp>
        <p:nvSpPr>
          <p:cNvPr id="307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ADC8938-D971-4AE1-888D-2F0C3CD7EEE5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9B2376-6F28-4479-958C-6EB8170E8792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A4D55E1-F210-4E5A-B16A-07672C2DB298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dirty="0" smtClean="0"/>
              <a:t>Следователно, </a:t>
            </a:r>
            <a:r>
              <a:rPr lang="bg-BG" altLang="en-US" sz="3200" dirty="0" err="1" smtClean="0"/>
              <a:t>DALYs</a:t>
            </a:r>
            <a:r>
              <a:rPr lang="bg-BG" altLang="en-US" sz="3200" dirty="0" smtClean="0"/>
              <a:t> има важно предимство в сравнение с измерването на смъртността, тъй като отчита времето, в което хората живеят в състояние на инвалидност. </a:t>
            </a:r>
            <a:br>
              <a:rPr lang="bg-BG" altLang="en-US" sz="3200" dirty="0" smtClean="0"/>
            </a:br>
            <a:r>
              <a:rPr lang="bg-BG" altLang="en-US" sz="3200" dirty="0"/>
              <a:t/>
            </a:r>
            <a:br>
              <a:rPr lang="bg-BG" altLang="en-US" sz="3200" dirty="0"/>
            </a:br>
            <a:r>
              <a:rPr lang="bg-BG" altLang="en-US" sz="3200" dirty="0" smtClean="0"/>
              <a:t>Това </a:t>
            </a:r>
            <a:r>
              <a:rPr lang="bg-BG" altLang="en-US" sz="3200" dirty="0"/>
              <a:t>е особено важно за редица здравни състояния, при които има ниска смъртност, но висока степен на инвалидност. Например, психичните </a:t>
            </a:r>
            <a:r>
              <a:rPr lang="bg-BG" altLang="en-US" sz="3200" dirty="0" smtClean="0"/>
              <a:t>заболявания, диабета </a:t>
            </a:r>
            <a:r>
              <a:rPr lang="bg-BG" altLang="en-US" sz="3200" dirty="0"/>
              <a:t>и </a:t>
            </a:r>
            <a:r>
              <a:rPr lang="bg-BG" altLang="en-US" sz="3200" dirty="0" smtClean="0"/>
              <a:t>други </a:t>
            </a:r>
            <a:r>
              <a:rPr lang="bg-BG" altLang="en-US" sz="3200" dirty="0"/>
              <a:t>здравни състояния</a:t>
            </a:r>
            <a:r>
              <a:rPr lang="bg-BG" altLang="en-US" sz="3200" dirty="0" smtClean="0"/>
              <a:t>.</a:t>
            </a:r>
            <a:br>
              <a:rPr lang="bg-BG" altLang="en-US" sz="3200" dirty="0" smtClean="0"/>
            </a:b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C09C54-7F97-407D-A324-FA261CAA5343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E10773B-E812-478F-9FFF-FBDC22549BDD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eaLnBrk="1" hangingPunct="1"/>
            <a:r>
              <a:rPr lang="bg-BG" altLang="en-US" b="1" dirty="0" smtClean="0">
                <a:solidFill>
                  <a:srgbClr val="C00000"/>
                </a:solidFill>
              </a:rPr>
              <a:t>3. Проучвания на глобалната тежест на заболяванията</a:t>
            </a:r>
            <a:r>
              <a:rPr lang="en-US" altLang="en-US" dirty="0" smtClean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5499A9-FC6A-497C-BB6C-A470020805CF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50888A9-99FE-4D33-838F-610A52A75975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dirty="0" smtClean="0"/>
              <a:t>При разглеждане на тежестта на заболяванията важно значение има изясняването на водещите причини за заболявания, инвалидност и </a:t>
            </a:r>
            <a:r>
              <a:rPr lang="bg-BG" altLang="en-US" sz="3200" dirty="0" err="1" smtClean="0"/>
              <a:t>умирания</a:t>
            </a:r>
            <a:r>
              <a:rPr lang="bg-BG" altLang="en-US" sz="3200" dirty="0" smtClean="0"/>
              <a:t> в глобален мащаб. </a:t>
            </a:r>
            <a:br>
              <a:rPr lang="bg-BG" altLang="en-US" sz="3200" dirty="0" smtClean="0"/>
            </a:br>
            <a:r>
              <a:rPr lang="bg-BG" altLang="en-US" sz="3200" dirty="0" smtClean="0"/>
              <a:t>Важно е да се разгледат техните вариации между различните страни и региони, </a:t>
            </a:r>
            <a:r>
              <a:rPr lang="bg-BG" altLang="en-US" sz="3200" dirty="0"/>
              <a:t>както </a:t>
            </a:r>
            <a:r>
              <a:rPr lang="bg-BG" altLang="en-US" sz="3200" dirty="0" smtClean="0"/>
              <a:t>и различията вътре </a:t>
            </a:r>
            <a:r>
              <a:rPr lang="bg-BG" altLang="en-US" sz="3200" dirty="0"/>
              <a:t>в отделните страни, да </a:t>
            </a:r>
            <a:r>
              <a:rPr lang="bg-BG" altLang="en-US" sz="3200" dirty="0" smtClean="0"/>
              <a:t>се проследят промените в причините с течение на времето и  очакваните промени в бъдеще. </a:t>
            </a: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3486B1-57C5-41A5-B4FE-4F2C985B11E9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F90E18E-0AF2-46D7-B63B-3C389E4DB908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600" dirty="0" smtClean="0"/>
              <a:t>Досега са проведени </a:t>
            </a:r>
            <a:r>
              <a:rPr lang="bg-BG" altLang="en-US" sz="3600" b="1" dirty="0" smtClean="0">
                <a:solidFill>
                  <a:srgbClr val="FF0000"/>
                </a:solidFill>
              </a:rPr>
              <a:t>три проучвания върху глобалната тежест на заболяванията</a:t>
            </a:r>
            <a:r>
              <a:rPr lang="bg-BG" altLang="en-US" sz="3600" b="1" dirty="0" smtClean="0"/>
              <a:t> </a:t>
            </a:r>
            <a:r>
              <a:rPr lang="bg-BG" altLang="en-US" sz="3600" dirty="0" smtClean="0"/>
              <a:t>(</a:t>
            </a:r>
            <a:r>
              <a:rPr lang="bg-BG" altLang="en-US" sz="3600" dirty="0" err="1" smtClean="0"/>
              <a:t>Global</a:t>
            </a:r>
            <a:r>
              <a:rPr lang="bg-BG" altLang="en-US" sz="3600" dirty="0" smtClean="0"/>
              <a:t> </a:t>
            </a:r>
            <a:r>
              <a:rPr lang="bg-BG" altLang="en-US" sz="3600" dirty="0" err="1" smtClean="0"/>
              <a:t>Burden</a:t>
            </a:r>
            <a:r>
              <a:rPr lang="bg-BG" altLang="en-US" sz="3600" dirty="0" smtClean="0"/>
              <a:t> of </a:t>
            </a:r>
            <a:r>
              <a:rPr lang="bg-BG" altLang="en-US" sz="3600" dirty="0" err="1" smtClean="0"/>
              <a:t>Disease</a:t>
            </a:r>
            <a:r>
              <a:rPr lang="bg-BG" altLang="en-US" sz="3600" dirty="0" smtClean="0"/>
              <a:t> - </a:t>
            </a:r>
            <a:r>
              <a:rPr lang="bg-BG" altLang="en-US" sz="3600" dirty="0" err="1" smtClean="0"/>
              <a:t>GDB</a:t>
            </a:r>
            <a:r>
              <a:rPr lang="bg-BG" altLang="en-US" sz="3600" dirty="0" smtClean="0"/>
              <a:t>): </a:t>
            </a:r>
            <a:br>
              <a:rPr lang="bg-BG" altLang="en-US" sz="3600" dirty="0" smtClean="0"/>
            </a:br>
            <a:r>
              <a:rPr lang="bg-BG" altLang="en-US" sz="3600" dirty="0"/>
              <a:t/>
            </a:r>
            <a:br>
              <a:rPr lang="bg-BG" altLang="en-US" sz="3600" dirty="0"/>
            </a:br>
            <a:r>
              <a:rPr lang="bg-BG" altLang="en-US" sz="3600" dirty="0" smtClean="0">
                <a:solidFill>
                  <a:srgbClr val="C00000"/>
                </a:solidFill>
              </a:rPr>
              <a:t>=</a:t>
            </a:r>
            <a:r>
              <a:rPr lang="bg-BG" altLang="en-US" sz="3600" b="1" dirty="0" smtClean="0">
                <a:solidFill>
                  <a:srgbClr val="C00000"/>
                </a:solidFill>
              </a:rPr>
              <a:t> </a:t>
            </a:r>
            <a:r>
              <a:rPr lang="bg-BG" altLang="en-US" sz="3600" b="1" dirty="0" err="1">
                <a:solidFill>
                  <a:srgbClr val="C00000"/>
                </a:solidFill>
              </a:rPr>
              <a:t>GBD</a:t>
            </a:r>
            <a:r>
              <a:rPr lang="bg-BG" altLang="en-US" sz="3600" b="1" dirty="0">
                <a:solidFill>
                  <a:srgbClr val="C00000"/>
                </a:solidFill>
              </a:rPr>
              <a:t> -1990</a:t>
            </a:r>
            <a:br>
              <a:rPr lang="bg-BG" altLang="en-US" sz="3600" b="1" dirty="0">
                <a:solidFill>
                  <a:srgbClr val="C00000"/>
                </a:solidFill>
              </a:rPr>
            </a:br>
            <a:r>
              <a:rPr lang="bg-BG" altLang="en-US" sz="3600" b="1" dirty="0" smtClean="0">
                <a:solidFill>
                  <a:srgbClr val="C00000"/>
                </a:solidFill>
              </a:rPr>
              <a:t>= </a:t>
            </a:r>
            <a:r>
              <a:rPr lang="en-US" altLang="en-US" sz="3600" b="1" dirty="0" err="1">
                <a:solidFill>
                  <a:srgbClr val="C00000"/>
                </a:solidFill>
              </a:rPr>
              <a:t>GBD</a:t>
            </a:r>
            <a:r>
              <a:rPr lang="en-US" altLang="en-US" sz="3600" b="1" dirty="0">
                <a:solidFill>
                  <a:srgbClr val="C00000"/>
                </a:solidFill>
              </a:rPr>
              <a:t> - 2000</a:t>
            </a:r>
            <a:br>
              <a:rPr lang="en-US" altLang="en-US" sz="3600" b="1" dirty="0">
                <a:solidFill>
                  <a:srgbClr val="C00000"/>
                </a:solidFill>
              </a:rPr>
            </a:br>
            <a:r>
              <a:rPr lang="bg-BG" altLang="en-US" sz="3600" b="1" dirty="0" smtClean="0">
                <a:solidFill>
                  <a:srgbClr val="C00000"/>
                </a:solidFill>
              </a:rPr>
              <a:t>=</a:t>
            </a:r>
            <a:r>
              <a:rPr lang="en-US" altLang="en-US" sz="3600" b="1" dirty="0" smtClean="0">
                <a:solidFill>
                  <a:srgbClr val="C00000"/>
                </a:solidFill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</a:rPr>
              <a:t>GBD</a:t>
            </a:r>
            <a:r>
              <a:rPr lang="en-US" altLang="en-US" sz="3600" b="1" dirty="0">
                <a:solidFill>
                  <a:srgbClr val="C00000"/>
                </a:solidFill>
              </a:rPr>
              <a:t> - 2010</a:t>
            </a:r>
            <a:r>
              <a:rPr lang="bg-BG" altLang="en-US" sz="3600" b="1" dirty="0">
                <a:solidFill>
                  <a:srgbClr val="C00000"/>
                </a:solidFill>
              </a:rPr>
              <a:t> </a:t>
            </a:r>
            <a:r>
              <a:rPr lang="bg-BG" altLang="en-US" sz="3600" dirty="0" smtClean="0"/>
              <a:t> </a:t>
            </a:r>
            <a:br>
              <a:rPr lang="bg-BG" altLang="en-US" sz="3600" dirty="0" smtClean="0"/>
            </a:br>
            <a:endParaRPr lang="en-US" altLang="en-US" sz="36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CD4987-1532-4E91-BCA4-70BB8918FD9F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1436E7-EE27-48C2-9151-2C694CC3F2F3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713788" cy="5962650"/>
          </a:xfrm>
        </p:spPr>
        <p:txBody>
          <a:bodyPr/>
          <a:lstStyle/>
          <a:p>
            <a:pPr algn="l" eaLnBrk="1" hangingPunct="1"/>
            <a:r>
              <a:rPr lang="en-US" altLang="en-US" sz="3200" b="1" dirty="0" err="1" smtClean="0">
                <a:solidFill>
                  <a:srgbClr val="C00000"/>
                </a:solidFill>
              </a:rPr>
              <a:t>GBD</a:t>
            </a:r>
            <a:r>
              <a:rPr lang="en-US" altLang="en-US" sz="3200" b="1" dirty="0" smtClean="0">
                <a:solidFill>
                  <a:srgbClr val="C00000"/>
                </a:solidFill>
              </a:rPr>
              <a:t> 1990 </a:t>
            </a:r>
            <a:r>
              <a:rPr lang="en-US" altLang="en-US" sz="3200" dirty="0" smtClean="0"/>
              <a:t>- </a:t>
            </a:r>
            <a:r>
              <a:rPr lang="bg-BG" altLang="en-US" sz="3200" dirty="0" smtClean="0"/>
              <a:t>предоставя оценъчни данни за смъртността по причини, годините изгубен живот поради преждевременна смъртност и инвалидност за </a:t>
            </a:r>
            <a:r>
              <a:rPr lang="bg-BG" altLang="en-US" sz="3200" dirty="0" smtClean="0">
                <a:solidFill>
                  <a:srgbClr val="C00000"/>
                </a:solidFill>
              </a:rPr>
              <a:t>107 заболявания и травми и 10 рискови фактори, за 8 региона на Световната банка и за 5 възрастови групи. </a:t>
            </a:r>
            <a:r>
              <a:rPr lang="bg-BG" altLang="en-US" sz="3200" dirty="0"/>
              <a:t/>
            </a:r>
            <a:br>
              <a:rPr lang="bg-BG" altLang="en-US" sz="3200" dirty="0"/>
            </a:br>
            <a:r>
              <a:rPr lang="bg-BG" altLang="en-US" sz="3200" dirty="0"/>
              <a:t>То подчерта тежестта на психичното здраве, незаразните заболявания и травмите в глобален, регионален и локален мащаб. За редица заразни заболявания като туберкулоза и малария бе посочено, че тяхната тежест е била подценявана</a:t>
            </a:r>
            <a:r>
              <a:rPr lang="bg-BG" altLang="en-US" sz="3200" dirty="0" smtClean="0"/>
              <a:t>.</a:t>
            </a: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1E9D6E-95BB-4D93-B828-31E8671DB928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F9DCED8-5536-4548-93D8-D1B2B8680F3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b="1" dirty="0" err="1" smtClean="0">
                <a:solidFill>
                  <a:srgbClr val="C00000"/>
                </a:solidFill>
              </a:rPr>
              <a:t>GD</a:t>
            </a:r>
            <a:r>
              <a:rPr lang="en-US" altLang="en-US" sz="3200" b="1" dirty="0" smtClean="0">
                <a:solidFill>
                  <a:srgbClr val="C00000"/>
                </a:solidFill>
              </a:rPr>
              <a:t>B</a:t>
            </a:r>
            <a:r>
              <a:rPr lang="bg-BG" altLang="en-US" sz="3200" b="1" dirty="0" smtClean="0">
                <a:solidFill>
                  <a:srgbClr val="C00000"/>
                </a:solidFill>
              </a:rPr>
              <a:t> 2000 </a:t>
            </a:r>
            <a:r>
              <a:rPr lang="bg-BG" altLang="en-US" sz="3200" dirty="0" smtClean="0">
                <a:solidFill>
                  <a:schemeClr val="tx1"/>
                </a:solidFill>
              </a:rPr>
              <a:t>о</a:t>
            </a:r>
            <a:r>
              <a:rPr lang="bg-BG" altLang="en-US" sz="3200" dirty="0" smtClean="0"/>
              <a:t>бхваща </a:t>
            </a:r>
            <a:r>
              <a:rPr lang="bg-BG" altLang="en-US" sz="3200" b="1" dirty="0" smtClean="0">
                <a:solidFill>
                  <a:srgbClr val="C00000"/>
                </a:solidFill>
              </a:rPr>
              <a:t>14 региона и 159 причини. </a:t>
            </a:r>
            <a:r>
              <a:rPr lang="bg-BG" altLang="en-US" sz="3200" dirty="0" smtClean="0"/>
              <a:t>В него се акцентира върху избрани състояния като </a:t>
            </a:r>
            <a:r>
              <a:rPr lang="bg-BG" altLang="en-US" sz="3200" dirty="0" err="1" smtClean="0"/>
              <a:t>ХИВ</a:t>
            </a:r>
            <a:r>
              <a:rPr lang="bg-BG" altLang="en-US" sz="3200" dirty="0" smtClean="0"/>
              <a:t>/СПИН, туберкулоза, малария, майчини причини, основни причини за детска смъртност и за смъртност до 5-годишна възраст и др.</a:t>
            </a:r>
            <a:br>
              <a:rPr lang="bg-BG" altLang="en-US" sz="3200" dirty="0" smtClean="0"/>
            </a:br>
            <a:r>
              <a:rPr lang="bg-BG" altLang="en-US" sz="4000" dirty="0" smtClean="0"/>
              <a:t> </a:t>
            </a:r>
            <a:endParaRPr lang="en-US" altLang="en-US" sz="40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DFF09D-969E-4847-A743-09C51ACCE03E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4311E7A-C25A-4521-9057-90D03F7AA113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dirty="0" smtClean="0"/>
              <a:t>Редица предизвикателства и създадените нови възможности за коопериране на усилията на голям брой научни институции и експерти от целия свят способстват за предприемане на </a:t>
            </a:r>
            <a:r>
              <a:rPr lang="bg-BG" altLang="en-US" sz="3200" b="1" i="1" dirty="0" smtClean="0">
                <a:solidFill>
                  <a:srgbClr val="C00000"/>
                </a:solidFill>
              </a:rPr>
              <a:t>най-мащабното досега проучване върху глобалната тежест на заболяванията - </a:t>
            </a:r>
            <a:r>
              <a:rPr lang="bg-BG" altLang="en-US" sz="3200" b="1" i="1" dirty="0" err="1" smtClean="0">
                <a:solidFill>
                  <a:srgbClr val="C00000"/>
                </a:solidFill>
              </a:rPr>
              <a:t>GDB</a:t>
            </a:r>
            <a:r>
              <a:rPr lang="bg-BG" altLang="en-US" sz="3200" b="1" i="1" dirty="0" smtClean="0">
                <a:solidFill>
                  <a:srgbClr val="C00000"/>
                </a:solidFill>
              </a:rPr>
              <a:t> 2010</a:t>
            </a:r>
            <a:r>
              <a:rPr lang="bg-BG" altLang="en-US" sz="3200" dirty="0" smtClean="0">
                <a:solidFill>
                  <a:srgbClr val="C00000"/>
                </a:solidFill>
              </a:rPr>
              <a:t>, </a:t>
            </a:r>
            <a:r>
              <a:rPr lang="bg-BG" altLang="en-US" sz="3200" dirty="0" smtClean="0">
                <a:solidFill>
                  <a:schemeClr val="tx1"/>
                </a:solidFill>
              </a:rPr>
              <a:t>като </a:t>
            </a:r>
            <a:r>
              <a:rPr lang="bg-BG" altLang="en-US" sz="3200" dirty="0" smtClean="0"/>
              <a:t>се оценяват </a:t>
            </a:r>
            <a:r>
              <a:rPr lang="bg-BG" altLang="en-US" sz="3200" b="1" dirty="0">
                <a:solidFill>
                  <a:srgbClr val="C00000"/>
                </a:solidFill>
              </a:rPr>
              <a:t>291 заболявания и травми, 235 причини за смърт и 67 рискови фактори по пол и възраст за 187 страни в света. </a:t>
            </a:r>
            <a:r>
              <a:rPr lang="bg-BG" altLang="en-US" sz="3200" b="1" dirty="0" smtClean="0">
                <a:solidFill>
                  <a:srgbClr val="C00000"/>
                </a:solidFill>
              </a:rPr>
              <a:t> </a:t>
            </a:r>
            <a:endParaRPr lang="en-US" altLang="en-US" sz="3200" b="1" dirty="0" smtClean="0">
              <a:solidFill>
                <a:srgbClr val="C0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2E21DE-9016-4709-B567-F49C8BB6F6A6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F4C7823-84A1-4284-BFBF-A8817EE3BD7D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 smtClean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rgbClr val="C00000"/>
                </a:solidFill>
              </a:rPr>
              <a:t>4. </a:t>
            </a:r>
            <a:r>
              <a:rPr lang="bg-BG" altLang="en-US" b="1" dirty="0" smtClean="0">
                <a:solidFill>
                  <a:srgbClr val="C00000"/>
                </a:solidFill>
              </a:rPr>
              <a:t>Основни резултати и изводи от проучването </a:t>
            </a:r>
            <a:r>
              <a:rPr lang="bg-BG" altLang="en-US" b="1" dirty="0" err="1" smtClean="0">
                <a:solidFill>
                  <a:srgbClr val="C00000"/>
                </a:solidFill>
              </a:rPr>
              <a:t>GBD</a:t>
            </a:r>
            <a:r>
              <a:rPr lang="bg-BG" altLang="en-US" b="1" dirty="0" smtClean="0">
                <a:solidFill>
                  <a:srgbClr val="C00000"/>
                </a:solidFill>
              </a:rPr>
              <a:t> 2010</a:t>
            </a:r>
            <a:r>
              <a:rPr lang="bg-BG" altLang="en-US" dirty="0" smtClean="0">
                <a:solidFill>
                  <a:srgbClr val="C00000"/>
                </a:solidFill>
              </a:rPr>
              <a:t> </a:t>
            </a:r>
            <a:endParaRPr lang="en-US" altLang="en-US" dirty="0" smtClean="0">
              <a:solidFill>
                <a:srgbClr val="C0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1E95B9-D5F7-4DAD-A2E4-ADCBD753A53D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5C0FCFB-BFAB-4F9B-9F02-980557667F4C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 smtClean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642350" cy="5962650"/>
          </a:xfrm>
        </p:spPr>
        <p:txBody>
          <a:bodyPr/>
          <a:lstStyle/>
          <a:p>
            <a:pPr algn="l" eaLnBrk="1" hangingPunct="1"/>
            <a:r>
              <a:rPr lang="bg-BG" altLang="en-US" sz="3000" b="1" dirty="0" err="1" smtClean="0">
                <a:solidFill>
                  <a:srgbClr val="C00000"/>
                </a:solidFill>
              </a:rPr>
              <a:t>GBD</a:t>
            </a:r>
            <a:r>
              <a:rPr lang="bg-BG" altLang="en-US" sz="3000" b="1" dirty="0" smtClean="0">
                <a:solidFill>
                  <a:srgbClr val="C00000"/>
                </a:solidFill>
              </a:rPr>
              <a:t> 2010 </a:t>
            </a:r>
            <a:r>
              <a:rPr lang="bg-BG" altLang="en-US" sz="3000" dirty="0" smtClean="0"/>
              <a:t>отчита в подобряването на глобалното здраве</a:t>
            </a:r>
            <a:r>
              <a:rPr lang="en-US" altLang="en-US" sz="3000" dirty="0" smtClean="0"/>
              <a:t>:</a:t>
            </a:r>
            <a:br>
              <a:rPr lang="en-US" altLang="en-US" sz="3000" dirty="0" smtClean="0"/>
            </a:br>
            <a:r>
              <a:rPr lang="en-US" altLang="en-US" sz="3000" dirty="0" smtClean="0"/>
              <a:t>- </a:t>
            </a:r>
            <a:r>
              <a:rPr lang="bg-BG" altLang="en-US" sz="3000" dirty="0" smtClean="0"/>
              <a:t>Нарастване на </a:t>
            </a:r>
            <a:r>
              <a:rPr lang="bg-BG" altLang="en-US" sz="3000" dirty="0" err="1" smtClean="0"/>
              <a:t>СППЖ</a:t>
            </a:r>
            <a:r>
              <a:rPr lang="bg-BG" altLang="en-US" sz="3000" dirty="0" smtClean="0"/>
              <a:t> при жените и мъжете; </a:t>
            </a:r>
            <a:r>
              <a:rPr lang="en-US" altLang="en-US" sz="3000" dirty="0" smtClean="0"/>
              <a:t/>
            </a:r>
            <a:br>
              <a:rPr lang="en-US" altLang="en-US" sz="3000" dirty="0" smtClean="0"/>
            </a:br>
            <a:r>
              <a:rPr lang="en-US" altLang="en-US" sz="3000" dirty="0" smtClean="0"/>
              <a:t>- </a:t>
            </a:r>
            <a:r>
              <a:rPr lang="bg-BG" altLang="en-US" sz="3000" dirty="0" smtClean="0"/>
              <a:t>По-голям дял на </a:t>
            </a:r>
            <a:r>
              <a:rPr lang="bg-BG" altLang="en-US" sz="3000" dirty="0" err="1" smtClean="0"/>
              <a:t>умиранията</a:t>
            </a:r>
            <a:r>
              <a:rPr lang="bg-BG" altLang="en-US" sz="3000" dirty="0" smtClean="0"/>
              <a:t> се наблюдава при лицата над 70 години; </a:t>
            </a:r>
            <a:r>
              <a:rPr lang="en-US" altLang="en-US" sz="3000" dirty="0" smtClean="0"/>
              <a:t/>
            </a:r>
            <a:br>
              <a:rPr lang="en-US" altLang="en-US" sz="3000" dirty="0" smtClean="0"/>
            </a:br>
            <a:r>
              <a:rPr lang="en-US" altLang="en-US" sz="3000" dirty="0" smtClean="0"/>
              <a:t>- </a:t>
            </a:r>
            <a:r>
              <a:rPr lang="bg-BG" altLang="en-US" sz="3000" dirty="0" smtClean="0"/>
              <a:t>Бремето на </a:t>
            </a:r>
            <a:r>
              <a:rPr lang="bg-BG" altLang="en-US" sz="3000" dirty="0" err="1" smtClean="0"/>
              <a:t>ХИВ</a:t>
            </a:r>
            <a:r>
              <a:rPr lang="bg-BG" altLang="en-US" sz="3000" dirty="0" smtClean="0"/>
              <a:t>/СПИН и малария намалява;</a:t>
            </a:r>
            <a:r>
              <a:rPr lang="en-US" altLang="en-US" sz="3000" dirty="0" smtClean="0"/>
              <a:t/>
            </a:r>
            <a:br>
              <a:rPr lang="en-US" altLang="en-US" sz="3000" dirty="0" smtClean="0"/>
            </a:br>
            <a:r>
              <a:rPr lang="en-US" altLang="en-US" sz="3000" dirty="0" smtClean="0"/>
              <a:t>- </a:t>
            </a:r>
            <a:r>
              <a:rPr lang="bg-BG" altLang="en-US" sz="3000" dirty="0" smtClean="0"/>
              <a:t>Намалява смъртността под 5-години; </a:t>
            </a:r>
            <a:br>
              <a:rPr lang="bg-BG" altLang="en-US" sz="3000" dirty="0" smtClean="0"/>
            </a:br>
            <a:r>
              <a:rPr lang="bg-BG" altLang="en-US" sz="3000" dirty="0" smtClean="0"/>
              <a:t>- Инфекциозните заболявания се контролират по-добре; </a:t>
            </a:r>
            <a:br>
              <a:rPr lang="bg-BG" altLang="en-US" sz="3000" dirty="0" smtClean="0"/>
            </a:br>
            <a:r>
              <a:rPr lang="bg-BG" altLang="en-US" sz="3000" dirty="0" smtClean="0"/>
              <a:t>- В някои части на света се наблюдава значителен напредък в предотвратяването на преждевременната смъртност от заболявания на сърцето и от ракови заболявания.</a:t>
            </a:r>
            <a:r>
              <a:rPr lang="bg-BG" altLang="en-US" sz="3200" dirty="0" smtClean="0"/>
              <a:t> </a:t>
            </a: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FE85BF-6916-46F5-A571-1C7C9AF86CA7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78205F2-8FE6-4C5F-8D25-EFCFA68771C0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 smtClean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dirty="0" smtClean="0"/>
              <a:t>Тази обнадеждаваща картина, обаче, се допълва от предизвикателствата на стари и нови заплахи. Огромна бездна остава по отношение на напредъка в някои региони на света.</a:t>
            </a:r>
            <a:br>
              <a:rPr lang="bg-BG" altLang="en-US" sz="3200" dirty="0" smtClean="0"/>
            </a:br>
            <a:r>
              <a:rPr lang="bg-BG" altLang="en-US" sz="3200" dirty="0" smtClean="0">
                <a:solidFill>
                  <a:srgbClr val="FF0000"/>
                </a:solidFill>
              </a:rPr>
              <a:t>Най-значимите резултати и изводи от </a:t>
            </a:r>
            <a:r>
              <a:rPr lang="bg-BG" altLang="en-US" sz="3200" dirty="0" err="1" smtClean="0">
                <a:solidFill>
                  <a:srgbClr val="FF0000"/>
                </a:solidFill>
              </a:rPr>
              <a:t>GBD</a:t>
            </a:r>
            <a:r>
              <a:rPr lang="bg-BG" altLang="en-US" sz="3200" dirty="0" smtClean="0">
                <a:solidFill>
                  <a:srgbClr val="FF0000"/>
                </a:solidFill>
              </a:rPr>
              <a:t> 2010 са:</a:t>
            </a:r>
            <a:r>
              <a:rPr lang="bg-BG" altLang="en-US" sz="3200" dirty="0" smtClean="0"/>
              <a:t> </a:t>
            </a: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331DFD-25E6-4FB3-99F9-0F15EEF7D8D5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EAE317A-C822-4DF6-95B2-6ED0B15241E7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eaLnBrk="1" hangingPunct="1"/>
            <a:r>
              <a:rPr lang="bg-BG" altLang="en-US" b="1" dirty="0" smtClean="0">
                <a:solidFill>
                  <a:srgbClr val="FF0000"/>
                </a:solidFill>
              </a:rPr>
              <a:t>1.</a:t>
            </a:r>
            <a:r>
              <a:rPr lang="bg-BG" altLang="en-US" b="1" dirty="0" err="1" smtClean="0">
                <a:solidFill>
                  <a:srgbClr val="FF0000"/>
                </a:solidFill>
              </a:rPr>
              <a:t>1</a:t>
            </a:r>
            <a:r>
              <a:rPr lang="bg-BG" altLang="en-US" b="1" dirty="0" smtClean="0">
                <a:solidFill>
                  <a:srgbClr val="FF0000"/>
                </a:solidFill>
              </a:rPr>
              <a:t>. Подходи за измерване на тежестта на заболяванията</a:t>
            </a:r>
            <a:endParaRPr lang="en-US" altLang="en-US" b="1" dirty="0" smtClean="0">
              <a:solidFill>
                <a:srgbClr val="FF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EC27F3-BF83-42C6-9CAC-0AE6879A87A6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BAE9966-74C9-4370-AA7E-205B540ADC8E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400" smtClean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dirty="0" smtClean="0"/>
              <a:t>1. Глобалният брой </a:t>
            </a:r>
            <a:r>
              <a:rPr lang="bg-BG" altLang="en-US" sz="3200" dirty="0" err="1" smtClean="0"/>
              <a:t>DALYs</a:t>
            </a:r>
            <a:r>
              <a:rPr lang="bg-BG" altLang="en-US" sz="3200" dirty="0" smtClean="0"/>
              <a:t> остава стабилен независимо от нарастването на числеността на глобалното население. В 1990 г. той е бил 2.503 милиарда </a:t>
            </a:r>
            <a:r>
              <a:rPr lang="bg-BG" altLang="en-US" sz="3200" dirty="0" err="1" smtClean="0"/>
              <a:t>DALYs</a:t>
            </a:r>
            <a:r>
              <a:rPr lang="bg-BG" altLang="en-US" sz="3200" dirty="0" smtClean="0"/>
              <a:t>, а в 2010 г. – 2.490 милиарда.</a:t>
            </a:r>
            <a:br>
              <a:rPr lang="bg-BG" altLang="en-US" sz="3200" dirty="0" smtClean="0"/>
            </a:br>
            <a:r>
              <a:rPr lang="bg-BG" altLang="en-US" sz="3200" dirty="0"/>
              <a:t/>
            </a:r>
            <a:br>
              <a:rPr lang="bg-BG" altLang="en-US" sz="3200" dirty="0"/>
            </a:br>
            <a:r>
              <a:rPr lang="bg-BG" altLang="en-US" sz="3200" dirty="0"/>
              <a:t>2. Настъпили са важни промени в структурата на </a:t>
            </a:r>
            <a:r>
              <a:rPr lang="bg-BG" altLang="en-US" sz="3200" dirty="0" err="1"/>
              <a:t>DALYs</a:t>
            </a:r>
            <a:r>
              <a:rPr lang="bg-BG" altLang="en-US" sz="3200" dirty="0"/>
              <a:t> по отношение на </a:t>
            </a:r>
            <a:r>
              <a:rPr lang="bg-BG" altLang="en-US" sz="3200" dirty="0" err="1"/>
              <a:t>умиранията</a:t>
            </a:r>
            <a:r>
              <a:rPr lang="bg-BG" altLang="en-US" sz="3200" dirty="0"/>
              <a:t> и инвалидността сред децата под 5-годишна възраст, като делът им в глобалните </a:t>
            </a:r>
            <a:r>
              <a:rPr lang="bg-BG" altLang="en-US" sz="3200" dirty="0" err="1"/>
              <a:t>DALYs</a:t>
            </a:r>
            <a:r>
              <a:rPr lang="bg-BG" altLang="en-US" sz="3200" dirty="0"/>
              <a:t> е намалял от 41% през 1990 г. до 25% през 2010 г</a:t>
            </a:r>
            <a:r>
              <a:rPr lang="bg-BG" altLang="en-US" sz="3200" dirty="0" smtClean="0"/>
              <a:t>. </a:t>
            </a: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C0E1D8-46CF-4E9E-AB98-3D74DDBEF30E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1F52F82-27F5-47EC-860E-E6334A8B36BD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400" smtClean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dirty="0" smtClean="0"/>
              <a:t>3. През 1990 г. 47% от </a:t>
            </a:r>
            <a:r>
              <a:rPr lang="bg-BG" altLang="en-US" sz="3200" dirty="0" err="1" smtClean="0"/>
              <a:t>DALYs</a:t>
            </a:r>
            <a:r>
              <a:rPr lang="bg-BG" altLang="en-US" sz="3200" dirty="0" smtClean="0"/>
              <a:t> глобално са били свързани със заразни заболявания, майчини, </a:t>
            </a:r>
            <a:r>
              <a:rPr lang="bg-BG" altLang="en-US" sz="3200" dirty="0" err="1" smtClean="0"/>
              <a:t>неонатални</a:t>
            </a:r>
            <a:r>
              <a:rPr lang="bg-BG" altLang="en-US" sz="3200" dirty="0" smtClean="0"/>
              <a:t> и хранителни разстройства, 43% - с хронични неинфекциозни заболявания и 10% - с травмите. Към 2010 г. тези пропорции са били съответно 35%, 54% и 11%.</a:t>
            </a:r>
            <a:br>
              <a:rPr lang="bg-BG" altLang="en-US" sz="3200" dirty="0" smtClean="0"/>
            </a:br>
            <a:r>
              <a:rPr lang="bg-BG" altLang="en-US" sz="3200" dirty="0"/>
              <a:t/>
            </a:r>
            <a:br>
              <a:rPr lang="bg-BG" altLang="en-US" sz="3200" dirty="0"/>
            </a:br>
            <a:r>
              <a:rPr lang="bg-BG" altLang="en-US" sz="3200" dirty="0"/>
              <a:t>4. Туберкулозата и маларията поотделно са причинили около 1.2 милиона </a:t>
            </a:r>
            <a:r>
              <a:rPr lang="bg-BG" altLang="en-US" sz="3200" dirty="0" err="1"/>
              <a:t>умирания</a:t>
            </a:r>
            <a:r>
              <a:rPr lang="bg-BG" altLang="en-US" sz="3200" dirty="0"/>
              <a:t> през 2010 г</a:t>
            </a:r>
            <a:r>
              <a:rPr lang="bg-BG" altLang="en-US" sz="3200" dirty="0" smtClean="0"/>
              <a:t>.</a:t>
            </a: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15B71E-3E7E-432E-8C9E-37B9C7ACAF81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35CCBBC-1DEE-4C21-819D-14C6EFB6DC09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400" smtClean="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642350" cy="5962650"/>
          </a:xfrm>
        </p:spPr>
        <p:txBody>
          <a:bodyPr/>
          <a:lstStyle/>
          <a:p>
            <a:pPr algn="l" eaLnBrk="1" hangingPunct="1"/>
            <a:r>
              <a:rPr lang="bg-BG" altLang="en-US" sz="3200" dirty="0" smtClean="0"/>
              <a:t/>
            </a:r>
            <a:br>
              <a:rPr lang="bg-BG" altLang="en-US" sz="3200" dirty="0" smtClean="0"/>
            </a:br>
            <a:r>
              <a:rPr lang="bg-BG" altLang="en-US" sz="3200" dirty="0" smtClean="0"/>
              <a:t>5. Осем милиона души са умрели от ракови заболявания, което е с около една трета повече в сравнение с </a:t>
            </a:r>
            <a:r>
              <a:rPr lang="bg-BG" altLang="en-US" sz="3200" dirty="0" err="1" smtClean="0"/>
              <a:t>умиранията</a:t>
            </a:r>
            <a:r>
              <a:rPr lang="bg-BG" altLang="en-US" sz="3200" dirty="0" smtClean="0"/>
              <a:t> от тези причини преди 20 години.  </a:t>
            </a:r>
            <a:br>
              <a:rPr lang="bg-BG" altLang="en-US" sz="3200" dirty="0" smtClean="0"/>
            </a:br>
            <a:r>
              <a:rPr lang="bg-BG" altLang="en-US" sz="3200" dirty="0"/>
              <a:t/>
            </a:r>
            <a:br>
              <a:rPr lang="bg-BG" altLang="en-US" sz="3200" dirty="0"/>
            </a:br>
            <a:r>
              <a:rPr lang="bg-BG" altLang="en-US" sz="3200" dirty="0"/>
              <a:t>6. Всяко едно от четири </a:t>
            </a:r>
            <a:r>
              <a:rPr lang="bg-BG" altLang="en-US" sz="3200" dirty="0" err="1"/>
              <a:t>умирания</a:t>
            </a:r>
            <a:r>
              <a:rPr lang="bg-BG" altLang="en-US" sz="3200" dirty="0"/>
              <a:t> е причинено от заболявания на сърцето или инсулт.</a:t>
            </a:r>
            <a:br>
              <a:rPr lang="bg-BG" altLang="en-US" sz="3200" dirty="0"/>
            </a:br>
            <a:r>
              <a:rPr lang="bg-BG" altLang="en-US" sz="3200" dirty="0"/>
              <a:t> </a:t>
            </a:r>
            <a:br>
              <a:rPr lang="bg-BG" altLang="en-US" sz="3200" dirty="0"/>
            </a:br>
            <a:r>
              <a:rPr lang="bg-BG" altLang="en-US" sz="3200" dirty="0"/>
              <a:t>7. Над 1 милион </a:t>
            </a:r>
            <a:r>
              <a:rPr lang="bg-BG" altLang="en-US" sz="3200" dirty="0" err="1"/>
              <a:t>умирания</a:t>
            </a:r>
            <a:r>
              <a:rPr lang="bg-BG" altLang="en-US" sz="3200" dirty="0"/>
              <a:t> се дължат на диабета. </a:t>
            </a:r>
            <a:r>
              <a:rPr lang="bg-BG" altLang="en-US" sz="3200" dirty="0" smtClean="0"/>
              <a:t/>
            </a:r>
            <a:br>
              <a:rPr lang="bg-BG" altLang="en-US" sz="3200" dirty="0" smtClean="0"/>
            </a:b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0BF9D0-3A1D-4BA7-A664-4C7C9AC33ACB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1D291C0-E534-4D1C-9223-162F33868D1C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400" smtClean="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4000" dirty="0" smtClean="0"/>
              <a:t>8. </a:t>
            </a:r>
            <a:r>
              <a:rPr lang="bg-BG" altLang="en-US" sz="4000" dirty="0" err="1" smtClean="0"/>
              <a:t>Умиранията</a:t>
            </a:r>
            <a:r>
              <a:rPr lang="bg-BG" altLang="en-US" sz="4000" dirty="0" smtClean="0"/>
              <a:t> от пътно-транспортни произшествия са се увеличили почти наполовина.</a:t>
            </a:r>
            <a:br>
              <a:rPr lang="bg-BG" altLang="en-US" sz="4000" dirty="0" smtClean="0"/>
            </a:br>
            <a:r>
              <a:rPr lang="bg-BG" altLang="en-US" sz="4000" dirty="0" smtClean="0"/>
              <a:t/>
            </a:r>
            <a:br>
              <a:rPr lang="bg-BG" altLang="en-US" sz="4000" dirty="0" smtClean="0"/>
            </a:br>
            <a:r>
              <a:rPr lang="bg-BG" altLang="en-US" sz="4000" dirty="0" smtClean="0"/>
              <a:t>9. Хипертонията е най-големият рисков фактор за заболяване, следвана от тютюнопушенето, алкохола и лошото хранене.</a:t>
            </a:r>
            <a:endParaRPr lang="en-US" altLang="en-US" sz="40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5FDFA1-DB58-4124-8566-ED7AFAEEE417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04521D2-DECA-4AB4-8EFC-3D9C69A68775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1400" smtClean="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dirty="0" smtClean="0"/>
              <a:t>10. Африка остава най-засегнатия континент. Майчината смъртност, детската смъртност и смъртността до 5-годишна възраст, </a:t>
            </a:r>
            <a:r>
              <a:rPr lang="bg-BG" altLang="en-US" sz="3200" dirty="0" err="1" smtClean="0"/>
              <a:t>ваксинопредотвратими</a:t>
            </a:r>
            <a:r>
              <a:rPr lang="bg-BG" altLang="en-US" sz="3200" dirty="0" smtClean="0"/>
              <a:t> и други заболявания запазват доста по-високи нива в сравнение с други региони</a:t>
            </a:r>
            <a:r>
              <a:rPr lang="bg-BG" altLang="en-US" sz="3200" dirty="0"/>
              <a:t>.</a:t>
            </a:r>
            <a:br>
              <a:rPr lang="bg-BG" altLang="en-US" sz="3200" dirty="0"/>
            </a:br>
            <a:r>
              <a:rPr lang="bg-BG" altLang="en-US" sz="3200" dirty="0"/>
              <a:t>11. Нараства ролята на </a:t>
            </a:r>
            <a:r>
              <a:rPr lang="bg-BG" altLang="en-US" sz="3200" dirty="0" smtClean="0"/>
              <a:t>инвалидността. особено при </a:t>
            </a:r>
            <a:r>
              <a:rPr lang="bg-BG" altLang="en-US" sz="3200" dirty="0"/>
              <a:t>психичните разстройства, използването на субстанции, мускулно-скелетните заболявания, диабета, хроничните белодробни заболявания, анемията и загубата на зрението и слуха. </a:t>
            </a: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44AC3F-4370-4511-88E3-C7E515F3ED21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BA709C0-0890-45C6-8F8E-8B0CA3B3E30F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35</a:t>
            </a:fld>
            <a:endParaRPr lang="en-US" altLang="en-US" sz="1400" smtClean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4000" dirty="0" smtClean="0"/>
              <a:t>Данните от </a:t>
            </a:r>
            <a:r>
              <a:rPr lang="bg-BG" altLang="en-US" sz="4000" dirty="0" err="1" smtClean="0"/>
              <a:t>GDB</a:t>
            </a:r>
            <a:r>
              <a:rPr lang="bg-BG" altLang="en-US" sz="4000" dirty="0" smtClean="0"/>
              <a:t> 2010, сравнени с </a:t>
            </a:r>
            <a:r>
              <a:rPr lang="bg-BG" altLang="en-US" sz="4000" dirty="0" err="1" smtClean="0"/>
              <a:t>GDB</a:t>
            </a:r>
            <a:r>
              <a:rPr lang="bg-BG" altLang="en-US" sz="4000" dirty="0" smtClean="0"/>
              <a:t> 1990, сочат </a:t>
            </a:r>
            <a:r>
              <a:rPr lang="bg-BG" altLang="en-US" sz="4000" dirty="0" smtClean="0">
                <a:solidFill>
                  <a:srgbClr val="FF0000"/>
                </a:solidFill>
              </a:rPr>
              <a:t>съществени различия в ранжирането на причините за </a:t>
            </a:r>
            <a:r>
              <a:rPr lang="bg-BG" altLang="en-US" sz="4000" dirty="0" err="1" smtClean="0">
                <a:solidFill>
                  <a:srgbClr val="FF0000"/>
                </a:solidFill>
              </a:rPr>
              <a:t>DALYs</a:t>
            </a:r>
            <a:r>
              <a:rPr lang="bg-BG" altLang="en-US" sz="4000" dirty="0" smtClean="0">
                <a:solidFill>
                  <a:srgbClr val="FF0000"/>
                </a:solidFill>
              </a:rPr>
              <a:t>.</a:t>
            </a:r>
            <a:r>
              <a:rPr lang="bg-BG" altLang="en-US" sz="2800" dirty="0" smtClean="0"/>
              <a:t> </a:t>
            </a:r>
            <a:endParaRPr lang="en-US" altLang="en-US" sz="28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EF9069-78C8-4490-B861-8D51A69C667A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09FE719-8F14-4416-87F9-D1F95AB2FE87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36</a:t>
            </a:fld>
            <a:endParaRPr lang="en-US" altLang="en-US" sz="1400" smtClean="0"/>
          </a:p>
        </p:txBody>
      </p:sp>
      <p:sp>
        <p:nvSpPr>
          <p:cNvPr id="51203" name="Rectangle 4"/>
          <p:cNvSpPr>
            <a:spLocks noChangeArrowheads="1"/>
          </p:cNvSpPr>
          <p:nvPr/>
        </p:nvSpPr>
        <p:spPr bwMode="auto">
          <a:xfrm>
            <a:off x="250825" y="45380"/>
            <a:ext cx="8497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g-BG" altLang="en-US" sz="2800" b="1" i="1" dirty="0" smtClean="0">
                <a:solidFill>
                  <a:srgbClr val="FF0000"/>
                </a:solidFill>
                <a:cs typeface="Times New Roman" pitchFamily="18" charset="0"/>
              </a:rPr>
              <a:t>Десет </a:t>
            </a:r>
            <a:r>
              <a:rPr lang="bg-BG" altLang="en-US" sz="2800" b="1" i="1" dirty="0">
                <a:solidFill>
                  <a:srgbClr val="FF0000"/>
                </a:solidFill>
                <a:cs typeface="Times New Roman" pitchFamily="18" charset="0"/>
              </a:rPr>
              <a:t>водещи причини за </a:t>
            </a:r>
            <a:r>
              <a:rPr lang="bg-BG" altLang="en-US" sz="2800" b="1" i="1" dirty="0" err="1">
                <a:solidFill>
                  <a:srgbClr val="FF0000"/>
                </a:solidFill>
                <a:cs typeface="Times New Roman" pitchFamily="18" charset="0"/>
              </a:rPr>
              <a:t>DALYs</a:t>
            </a:r>
            <a:endParaRPr lang="en-US" altLang="en-US" sz="1800" dirty="0">
              <a:solidFill>
                <a:srgbClr val="FF0000"/>
              </a:solidFill>
            </a:endParaRPr>
          </a:p>
        </p:txBody>
      </p:sp>
      <p:graphicFrame>
        <p:nvGraphicFramePr>
          <p:cNvPr id="68892" name="Group 2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296022"/>
              </p:ext>
            </p:extLst>
          </p:nvPr>
        </p:nvGraphicFramePr>
        <p:xfrm>
          <a:off x="107503" y="564494"/>
          <a:ext cx="8928993" cy="5672055"/>
        </p:xfrm>
        <a:graphic>
          <a:graphicData uri="http://schemas.openxmlformats.org/drawingml/2006/table">
            <a:tbl>
              <a:tblPr/>
              <a:tblGrid>
                <a:gridCol w="504057"/>
                <a:gridCol w="3960440"/>
                <a:gridCol w="576064"/>
                <a:gridCol w="3888432"/>
              </a:tblGrid>
              <a:tr h="470287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GBD</a:t>
                      </a:r>
                      <a:r>
                        <a:rPr kumimoji="0" lang="bg-BG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1990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GBD</a:t>
                      </a:r>
                      <a:r>
                        <a:rPr kumimoji="0" lang="bg-BG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2010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35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Инфекции на долни </a:t>
                      </a:r>
                      <a:r>
                        <a:rPr kumimoji="0" lang="bg-BG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дих</a:t>
                      </a: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. пътища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Исхемична</a:t>
                      </a: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болест на сърцето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5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2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Диарийни</a:t>
                      </a: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заболявания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2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Инфекции на долни </a:t>
                      </a:r>
                      <a:r>
                        <a:rPr kumimoji="0" lang="bg-BG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дих</a:t>
                      </a: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. пътища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30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Усложн</a:t>
                      </a: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. </a:t>
                      </a:r>
                      <a:r>
                        <a:rPr kumimoji="0" lang="bg-BG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преждевр</a:t>
                      </a: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. раждания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Мозъчно-съдова болест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02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4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Исхемична болест на сърцето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4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Диарийни</a:t>
                      </a: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заболявания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02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5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Мозъчно-съдова болест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5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ХИВ</a:t>
                      </a: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/СПИН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02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6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ХОББ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6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Болки в долна част на гърба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02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7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Малария 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7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Малария 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8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Туберкулоза 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8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Усложн</a:t>
                      </a: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. </a:t>
                      </a:r>
                      <a:r>
                        <a:rPr kumimoji="0" lang="bg-BG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преждевр</a:t>
                      </a: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. раждания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02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9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Недохранване 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9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ХОББ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952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10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Неонатална</a:t>
                      </a: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енцефалопатия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10</a:t>
                      </a:r>
                      <a:endParaRPr kumimoji="0" lang="bg-BG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Пътно-транспортни травми</a:t>
                      </a:r>
                      <a:endParaRPr kumimoji="0" lang="bg-BG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6165DE-CC2C-45B0-BACD-CA474AED4412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5DC81D0-3BAA-43B2-AE3E-E4E81E9345C7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37</a:t>
            </a:fld>
            <a:endParaRPr lang="en-US" altLang="en-US" sz="1400" smtClean="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dirty="0" smtClean="0"/>
              <a:t>= </a:t>
            </a:r>
            <a:r>
              <a:rPr lang="bg-BG" altLang="en-US" sz="3200" dirty="0" err="1" smtClean="0"/>
              <a:t>ИБС</a:t>
            </a:r>
            <a:r>
              <a:rPr lang="bg-BG" altLang="en-US" sz="3200" dirty="0" smtClean="0"/>
              <a:t> от 4-то място в 1990 г. се нарежда на 1-во място (нарастване с 29%).</a:t>
            </a:r>
            <a:br>
              <a:rPr lang="bg-BG" altLang="en-US" sz="3200" dirty="0" smtClean="0"/>
            </a:br>
            <a:r>
              <a:rPr lang="bg-BG" altLang="en-US" sz="3200" dirty="0" smtClean="0"/>
              <a:t> </a:t>
            </a:r>
            <a:br>
              <a:rPr lang="bg-BG" altLang="en-US" sz="3200" dirty="0" smtClean="0"/>
            </a:br>
            <a:r>
              <a:rPr lang="bg-BG" altLang="en-US" sz="3200" dirty="0" smtClean="0"/>
              <a:t>= </a:t>
            </a:r>
            <a:r>
              <a:rPr lang="bg-BG" altLang="en-US" sz="3200" dirty="0" err="1" smtClean="0"/>
              <a:t>МСБ</a:t>
            </a:r>
            <a:r>
              <a:rPr lang="bg-BG" altLang="en-US" sz="3200" dirty="0" smtClean="0"/>
              <a:t> – от 5-то място се придвижва на 3-то място (нарастване с 19%).</a:t>
            </a:r>
            <a:br>
              <a:rPr lang="bg-BG" altLang="en-US" sz="3200" dirty="0" smtClean="0"/>
            </a:br>
            <a:r>
              <a:rPr lang="bg-BG" altLang="en-US" sz="3200" dirty="0" smtClean="0"/>
              <a:t/>
            </a:r>
            <a:br>
              <a:rPr lang="bg-BG" altLang="en-US" sz="3200" dirty="0" smtClean="0"/>
            </a:br>
            <a:r>
              <a:rPr lang="bg-BG" altLang="en-US" sz="3200" dirty="0" smtClean="0"/>
              <a:t>= </a:t>
            </a:r>
            <a:r>
              <a:rPr lang="bg-BG" altLang="en-US" sz="3200" dirty="0" err="1" smtClean="0"/>
              <a:t>ХИВ</a:t>
            </a:r>
            <a:r>
              <a:rPr lang="bg-BG" altLang="en-US" sz="3200" dirty="0" smtClean="0"/>
              <a:t>/СПИН – от 33-та позиция заема 5-то място през 2010 г. с </a:t>
            </a:r>
            <a:r>
              <a:rPr lang="bg-BG" altLang="en-US" sz="3200" dirty="0" err="1" smtClean="0"/>
              <a:t>351%</a:t>
            </a:r>
            <a:r>
              <a:rPr lang="bg-BG" altLang="en-US" sz="3200" dirty="0" smtClean="0"/>
              <a:t> нарастване. </a:t>
            </a: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AD6947-54F0-42A7-A9BE-FF0C4A9AF649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00B22CB-00F8-4C3F-B2D7-923AAFF1B05A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38</a:t>
            </a:fld>
            <a:endParaRPr lang="en-US" altLang="en-US" sz="1400" smtClean="0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dirty="0" smtClean="0"/>
              <a:t>= Инфекциите на долните дихателни пътища в 2010 г. са на 2-ро място, но са намалели с 44% спрямо 1990 г. </a:t>
            </a:r>
            <a:br>
              <a:rPr lang="bg-BG" altLang="en-US" sz="3200" dirty="0" smtClean="0"/>
            </a:br>
            <a:r>
              <a:rPr lang="bg-BG" altLang="en-US" sz="3200" dirty="0" smtClean="0"/>
              <a:t/>
            </a:r>
            <a:br>
              <a:rPr lang="bg-BG" altLang="en-US" sz="3200" dirty="0" smtClean="0"/>
            </a:br>
            <a:r>
              <a:rPr lang="bg-BG" altLang="en-US" sz="3200" dirty="0" smtClean="0"/>
              <a:t>= </a:t>
            </a:r>
            <a:r>
              <a:rPr lang="bg-BG" altLang="en-US" sz="3200" dirty="0" err="1" smtClean="0"/>
              <a:t>Диарийните</a:t>
            </a:r>
            <a:r>
              <a:rPr lang="bg-BG" altLang="en-US" sz="3200" dirty="0" smtClean="0"/>
              <a:t> заболявания от 2-ро място през 1990 г. заемат 4-то място в 2010 г. с 51% намаление.</a:t>
            </a:r>
            <a:br>
              <a:rPr lang="bg-BG" altLang="en-US" sz="3200" dirty="0" smtClean="0"/>
            </a:br>
            <a:r>
              <a:rPr lang="bg-BG" altLang="en-US" sz="3200" dirty="0" smtClean="0"/>
              <a:t> </a:t>
            </a:r>
            <a:br>
              <a:rPr lang="bg-BG" altLang="en-US" sz="3200" dirty="0" smtClean="0"/>
            </a:br>
            <a:r>
              <a:rPr lang="bg-BG" altLang="en-US" sz="3200" dirty="0" smtClean="0"/>
              <a:t>= Маларията запазва 7-ма позиция, макар че намаляла значително към 2010 г. </a:t>
            </a: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23BCE6-6E85-4A2A-B799-50F419A93483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C68581C-5781-49C8-B50E-59591490105E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39</a:t>
            </a:fld>
            <a:endParaRPr lang="en-US" altLang="en-US" sz="1400" smtClean="0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4000" dirty="0" smtClean="0"/>
              <a:t>Съществени различия между </a:t>
            </a:r>
            <a:r>
              <a:rPr lang="bg-BG" altLang="en-US" sz="4000" dirty="0" err="1" smtClean="0"/>
              <a:t>GBD</a:t>
            </a:r>
            <a:r>
              <a:rPr lang="bg-BG" altLang="en-US" sz="4000" dirty="0" smtClean="0"/>
              <a:t> 1990 и  </a:t>
            </a:r>
            <a:r>
              <a:rPr lang="bg-BG" altLang="en-US" sz="4000" dirty="0" err="1" smtClean="0"/>
              <a:t>GBD</a:t>
            </a:r>
            <a:r>
              <a:rPr lang="bg-BG" altLang="en-US" sz="4000" dirty="0" smtClean="0"/>
              <a:t> 2010 се наблюдават и по отношение на </a:t>
            </a:r>
            <a:r>
              <a:rPr lang="bg-BG" altLang="en-US" sz="4000" dirty="0" err="1" smtClean="0">
                <a:solidFill>
                  <a:srgbClr val="FF0000"/>
                </a:solidFill>
              </a:rPr>
              <a:t>ранжирането</a:t>
            </a:r>
            <a:r>
              <a:rPr lang="bg-BG" altLang="en-US" sz="4000" dirty="0" smtClean="0">
                <a:solidFill>
                  <a:srgbClr val="FF0000"/>
                </a:solidFill>
              </a:rPr>
              <a:t> на водещите рискови фактори.</a:t>
            </a:r>
            <a:r>
              <a:rPr lang="bg-BG" altLang="en-US" sz="2800" dirty="0" smtClean="0"/>
              <a:t> </a:t>
            </a:r>
            <a:endParaRPr lang="en-US" altLang="en-US" sz="28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F2BF2-110D-4AEB-A2A0-70D1FB5CB7AC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F372B9A-927B-4B38-9974-015AEFBAA7F8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xfrm>
            <a:off x="179512" y="274638"/>
            <a:ext cx="8712968" cy="5962650"/>
          </a:xfrm>
        </p:spPr>
        <p:txBody>
          <a:bodyPr/>
          <a:lstStyle/>
          <a:p>
            <a:pPr algn="l" eaLnBrk="1" hangingPunct="1"/>
            <a:r>
              <a:rPr lang="bg-BG" altLang="en-US" sz="3200" dirty="0" smtClean="0"/>
              <a:t>За обобщена характеристика на </a:t>
            </a:r>
            <a:r>
              <a:rPr lang="bg-BG" altLang="en-US" sz="3200" dirty="0" err="1" smtClean="0"/>
              <a:t>популационното</a:t>
            </a:r>
            <a:r>
              <a:rPr lang="bg-BG" altLang="en-US" sz="3200" dirty="0" smtClean="0"/>
              <a:t> здраве традиционно се използва индикаторът за </a:t>
            </a:r>
            <a:r>
              <a:rPr lang="bg-BG" altLang="en-US" sz="3200" b="1" dirty="0" smtClean="0">
                <a:solidFill>
                  <a:srgbClr val="FF0000"/>
                </a:solidFill>
              </a:rPr>
              <a:t>средна продължителност на предстоящия живот (</a:t>
            </a:r>
            <a:r>
              <a:rPr lang="bg-BG" altLang="en-US" sz="3200" b="1" dirty="0" err="1" smtClean="0">
                <a:solidFill>
                  <a:srgbClr val="FF0000"/>
                </a:solidFill>
              </a:rPr>
              <a:t>СППЖ</a:t>
            </a:r>
            <a:r>
              <a:rPr lang="bg-BG" altLang="en-US" sz="3200" b="1" dirty="0" smtClean="0">
                <a:solidFill>
                  <a:srgbClr val="FF0000"/>
                </a:solidFill>
              </a:rPr>
              <a:t>)</a:t>
            </a:r>
            <a:r>
              <a:rPr lang="en-US" altLang="en-US" sz="3200" b="1" dirty="0" smtClean="0">
                <a:solidFill>
                  <a:srgbClr val="FF0000"/>
                </a:solidFill>
              </a:rPr>
              <a:t> </a:t>
            </a:r>
            <a:r>
              <a:rPr lang="bg-BG" altLang="en-US" sz="3200" b="1" dirty="0" smtClean="0">
                <a:solidFill>
                  <a:srgbClr val="FF0000"/>
                </a:solidFill>
              </a:rPr>
              <a:t>за поколението на новородените</a:t>
            </a:r>
            <a:r>
              <a:rPr lang="en-US" altLang="en-US" sz="3200" b="1" dirty="0" smtClean="0">
                <a:solidFill>
                  <a:srgbClr val="FF0000"/>
                </a:solidFill>
              </a:rPr>
              <a:t>. </a:t>
            </a:r>
            <a:r>
              <a:rPr lang="bg-BG" altLang="en-US" sz="3200" dirty="0"/>
              <a:t> </a:t>
            </a:r>
            <a:br>
              <a:rPr lang="bg-BG" altLang="en-US" sz="3200" dirty="0"/>
            </a:br>
            <a:r>
              <a:rPr lang="bg-BG" altLang="en-US" sz="3200" dirty="0" smtClean="0"/>
              <a:t/>
            </a:r>
            <a:br>
              <a:rPr lang="bg-BG" altLang="en-US" sz="3200" dirty="0" smtClean="0"/>
            </a:br>
            <a:r>
              <a:rPr lang="bg-BG" altLang="en-US" sz="3200" dirty="0" smtClean="0"/>
              <a:t>Рутинният </a:t>
            </a:r>
            <a:r>
              <a:rPr lang="bg-BG" altLang="en-US" sz="3200" dirty="0"/>
              <a:t>показател за </a:t>
            </a:r>
            <a:r>
              <a:rPr lang="bg-BG" altLang="en-US" sz="3200" dirty="0" err="1"/>
              <a:t>СППЖ</a:t>
            </a:r>
            <a:r>
              <a:rPr lang="bg-BG" altLang="en-US" sz="3200" dirty="0"/>
              <a:t> обаче има един съществен недостатък – той не отчита качеството на предстоящия живот, т.е. не  измерва каква част от </a:t>
            </a:r>
            <a:r>
              <a:rPr lang="bg-BG" altLang="en-US" sz="3200" dirty="0" err="1" smtClean="0"/>
              <a:t>СППЖ</a:t>
            </a:r>
            <a:r>
              <a:rPr lang="bg-BG" altLang="en-US" sz="3200" dirty="0" smtClean="0"/>
              <a:t> </a:t>
            </a:r>
            <a:r>
              <a:rPr lang="bg-BG" altLang="en-US" sz="3200" dirty="0"/>
              <a:t>ще </a:t>
            </a:r>
            <a:r>
              <a:rPr lang="bg-BG" altLang="en-US" sz="3200" dirty="0" smtClean="0"/>
              <a:t>бъде </a:t>
            </a:r>
            <a:r>
              <a:rPr lang="bg-BG" altLang="en-US" sz="3200" dirty="0"/>
              <a:t>в състояние на добро </a:t>
            </a:r>
            <a:r>
              <a:rPr lang="bg-BG" altLang="en-US" sz="3200" dirty="0" smtClean="0"/>
              <a:t>или на </a:t>
            </a:r>
            <a:r>
              <a:rPr lang="bg-BG" altLang="en-US" sz="3200" dirty="0"/>
              <a:t>влошено здраве, тъй като не отчита инвалидността. </a:t>
            </a: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A9D25B-7511-4564-A2AA-9576B97F376A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C7F3EDF-1CE6-46D3-88B0-A6F51993FC0F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40</a:t>
            </a:fld>
            <a:endParaRPr lang="en-US" altLang="en-US" sz="1400" smtClean="0"/>
          </a:p>
        </p:txBody>
      </p:sp>
      <p:sp>
        <p:nvSpPr>
          <p:cNvPr id="55299" name="Rectangle 4"/>
          <p:cNvSpPr>
            <a:spLocks noChangeArrowheads="1"/>
          </p:cNvSpPr>
          <p:nvPr/>
        </p:nvSpPr>
        <p:spPr bwMode="auto">
          <a:xfrm>
            <a:off x="179512" y="186859"/>
            <a:ext cx="87849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g-BG" altLang="en-US" sz="2800" b="1" i="1" dirty="0">
                <a:solidFill>
                  <a:srgbClr val="FF0000"/>
                </a:solidFill>
                <a:cs typeface="Times New Roman" pitchFamily="18" charset="0"/>
              </a:rPr>
              <a:t>Пет водещи </a:t>
            </a:r>
            <a:r>
              <a:rPr lang="bg-BG" altLang="en-US" sz="2800" b="1" i="1" dirty="0" smtClean="0">
                <a:solidFill>
                  <a:srgbClr val="FF0000"/>
                </a:solidFill>
                <a:cs typeface="Times New Roman" pitchFamily="18" charset="0"/>
              </a:rPr>
              <a:t>фактори </a:t>
            </a:r>
            <a:r>
              <a:rPr lang="bg-BG" altLang="en-US" sz="2800" b="1" i="1" dirty="0">
                <a:solidFill>
                  <a:srgbClr val="FF0000"/>
                </a:solidFill>
                <a:cs typeface="Times New Roman" pitchFamily="18" charset="0"/>
              </a:rPr>
              <a:t>за влошено здраве</a:t>
            </a:r>
            <a:endParaRPr lang="en-US" alt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71836" name="Group 1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240773"/>
              </p:ext>
            </p:extLst>
          </p:nvPr>
        </p:nvGraphicFramePr>
        <p:xfrm>
          <a:off x="179512" y="836613"/>
          <a:ext cx="8784976" cy="5061413"/>
        </p:xfrm>
        <a:graphic>
          <a:graphicData uri="http://schemas.openxmlformats.org/drawingml/2006/table">
            <a:tbl>
              <a:tblPr/>
              <a:tblGrid>
                <a:gridCol w="406252"/>
                <a:gridCol w="3842220"/>
                <a:gridCol w="648831"/>
                <a:gridCol w="3887673"/>
              </a:tblGrid>
              <a:tr h="546184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GBD</a:t>
                      </a:r>
                      <a:r>
                        <a:rPr kumimoji="0" lang="bg-BG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1990</a:t>
                      </a:r>
                      <a:endParaRPr kumimoji="0" lang="bg-BG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GBD</a:t>
                      </a:r>
                      <a:r>
                        <a:rPr kumimoji="0" lang="bg-BG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2010</a:t>
                      </a:r>
                      <a:endParaRPr kumimoji="0" lang="bg-BG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84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bg-BG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Поднормено</a:t>
                      </a:r>
                      <a:r>
                        <a:rPr kumimoji="0" lang="bg-BG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тегло в детството </a:t>
                      </a:r>
                      <a:endParaRPr kumimoji="0" lang="bg-BG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g-BG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Високо кръвно налягане</a:t>
                      </a:r>
                      <a:endParaRPr kumimoji="0" lang="bg-BG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bg-BG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Замърсяване на въздуха в жилищата от твърди горива</a:t>
                      </a:r>
                      <a:endParaRPr kumimoji="0" lang="bg-BG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2</a:t>
                      </a:r>
                      <a:endParaRPr kumimoji="0" lang="bg-BG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Тютюнопушене (вкл. пасивно)</a:t>
                      </a:r>
                      <a:endParaRPr kumimoji="0" lang="bg-BG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bg-BG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Тютюнопушене (вкл. пасивно)</a:t>
                      </a:r>
                      <a:endParaRPr kumimoji="0" lang="bg-BG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</a:t>
                      </a:r>
                      <a:endParaRPr kumimoji="0" lang="bg-BG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Употреба на алкохол</a:t>
                      </a:r>
                      <a:endParaRPr kumimoji="0" lang="bg-BG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582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bg-BG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Високо кръвно налягане</a:t>
                      </a:r>
                      <a:endParaRPr kumimoji="0" lang="bg-BG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4</a:t>
                      </a:r>
                      <a:endParaRPr kumimoji="0" lang="bg-BG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Замърсяване на въздуха в жилищата от твърди горива</a:t>
                      </a:r>
                      <a:endParaRPr kumimoji="0" lang="bg-BG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bg-BG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Краткотрайно кърмене </a:t>
                      </a:r>
                      <a:endParaRPr kumimoji="0" lang="bg-BG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5</a:t>
                      </a:r>
                      <a:endParaRPr kumimoji="0" lang="bg-BG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Бедна на плодове и зеленчуци диета</a:t>
                      </a:r>
                      <a:endParaRPr kumimoji="0" lang="bg-BG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D33C67-85DF-4AE2-947D-7E2C242F9A3E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5CC5BE7-EC79-4ABA-B90E-7E0144F6E2EC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41</a:t>
            </a:fld>
            <a:endParaRPr lang="en-US" altLang="en-US" sz="1400" smtClean="0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dirty="0" smtClean="0"/>
              <a:t>= Хипертонията като вторичен рисков фактор се предвижва от 4-то на 1-во място.</a:t>
            </a:r>
            <a:br>
              <a:rPr lang="bg-BG" altLang="en-US" sz="3200" dirty="0" smtClean="0"/>
            </a:br>
            <a:r>
              <a:rPr lang="bg-BG" altLang="en-US" sz="3200" dirty="0" smtClean="0"/>
              <a:t/>
            </a:r>
            <a:br>
              <a:rPr lang="bg-BG" altLang="en-US" sz="3200" dirty="0" smtClean="0"/>
            </a:br>
            <a:r>
              <a:rPr lang="bg-BG" altLang="en-US" sz="3200" dirty="0" smtClean="0"/>
              <a:t>= Тютюнопушенето през 2010 г. е 2-ри значим рисков фактор.</a:t>
            </a:r>
            <a:br>
              <a:rPr lang="bg-BG" altLang="en-US" sz="3200" dirty="0" smtClean="0"/>
            </a:br>
            <a:r>
              <a:rPr lang="bg-BG" altLang="en-US" sz="3200" dirty="0"/>
              <a:t/>
            </a:r>
            <a:br>
              <a:rPr lang="bg-BG" altLang="en-US" sz="3200" dirty="0"/>
            </a:br>
            <a:r>
              <a:rPr lang="bg-BG" altLang="en-US" sz="3200" dirty="0"/>
              <a:t>= Употребата на алкохол </a:t>
            </a:r>
            <a:r>
              <a:rPr lang="bg-BG" altLang="en-US" sz="3200" dirty="0" smtClean="0"/>
              <a:t>е на </a:t>
            </a:r>
            <a:r>
              <a:rPr lang="bg-BG" altLang="en-US" sz="3200" dirty="0"/>
              <a:t>3-то място, </a:t>
            </a:r>
            <a:r>
              <a:rPr lang="bg-BG" altLang="en-US" sz="3200" dirty="0" smtClean="0"/>
              <a:t>а през </a:t>
            </a:r>
            <a:r>
              <a:rPr lang="bg-BG" altLang="en-US" sz="3200" dirty="0"/>
              <a:t>1990 г. тя не е сред първите </a:t>
            </a:r>
            <a:r>
              <a:rPr lang="bg-BG" altLang="en-US" sz="3200" dirty="0" smtClean="0"/>
              <a:t>пет. </a:t>
            </a:r>
            <a:r>
              <a:rPr lang="bg-BG" altLang="en-US" sz="3200" dirty="0"/>
              <a:t/>
            </a:r>
            <a:br>
              <a:rPr lang="bg-BG" altLang="en-US" sz="3200" dirty="0"/>
            </a:br>
            <a:r>
              <a:rPr lang="bg-BG" altLang="en-US" sz="3200" dirty="0"/>
              <a:t/>
            </a:r>
            <a:br>
              <a:rPr lang="bg-BG" altLang="en-US" sz="3200" dirty="0"/>
            </a:br>
            <a:r>
              <a:rPr lang="bg-BG" altLang="en-US" sz="3200" dirty="0"/>
              <a:t>= Бедната на плодове и зеленчуци диета има нарастваща роля и </a:t>
            </a:r>
            <a:r>
              <a:rPr lang="bg-BG" altLang="en-US" sz="3200" dirty="0" smtClean="0"/>
              <a:t>е на </a:t>
            </a:r>
            <a:r>
              <a:rPr lang="bg-BG" altLang="en-US" sz="3200" dirty="0"/>
              <a:t>5-то </a:t>
            </a:r>
            <a:r>
              <a:rPr lang="bg-BG" altLang="en-US" sz="3200" dirty="0" smtClean="0"/>
              <a:t>място. </a:t>
            </a: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059459-4F57-4466-AD2D-E8B771671DA0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B84C7C7-AAE2-40F5-A817-8474425ED0E6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42</a:t>
            </a:fld>
            <a:endParaRPr lang="en-US" altLang="en-US" sz="1400" smtClean="0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dirty="0" smtClean="0"/>
              <a:t>= Други рискови фактори като ниско тегло, краткотрайно кърмене, лоши хигиенни условия, недостатъчност на витамин А, цинк и небезопасна вода са намалели по значимост. </a:t>
            </a:r>
            <a:br>
              <a:rPr lang="bg-BG" altLang="en-US" sz="3200" dirty="0" smtClean="0"/>
            </a:br>
            <a:r>
              <a:rPr lang="bg-BG" altLang="en-US" sz="3200" dirty="0"/>
              <a:t/>
            </a:r>
            <a:br>
              <a:rPr lang="bg-BG" altLang="en-US" sz="3200" dirty="0"/>
            </a:br>
            <a:r>
              <a:rPr lang="bg-BG" altLang="en-US" sz="3200" dirty="0" smtClean="0"/>
              <a:t>= Тези промени описват реалните демографски и здравни преходи и намаляването на </a:t>
            </a:r>
            <a:r>
              <a:rPr lang="bg-BG" altLang="en-US" sz="3200" dirty="0" err="1" smtClean="0"/>
              <a:t>повъзрастовата</a:t>
            </a:r>
            <a:r>
              <a:rPr lang="bg-BG" altLang="en-US" sz="3200" dirty="0" smtClean="0"/>
              <a:t> смъртност и </a:t>
            </a:r>
            <a:r>
              <a:rPr lang="bg-BG" altLang="en-US" sz="3200" dirty="0" err="1" smtClean="0"/>
              <a:t>заболяемост</a:t>
            </a:r>
            <a:r>
              <a:rPr lang="bg-BG" altLang="en-US" sz="3200" dirty="0" smtClean="0"/>
              <a:t>. </a:t>
            </a: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285463-1871-4871-BF23-C6427219B982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ECDD7BB-E548-431C-89F6-BCD4E789E0B4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43</a:t>
            </a:fld>
            <a:endParaRPr lang="en-US" altLang="en-US" sz="1400" smtClean="0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smtClean="0"/>
              <a:t>Според GBD 2010 </a:t>
            </a:r>
            <a:r>
              <a:rPr lang="bg-BG" altLang="en-US" sz="3200" b="1" i="1" smtClean="0"/>
              <a:t>травмите</a:t>
            </a:r>
            <a:r>
              <a:rPr lang="bg-BG" altLang="en-US" sz="3200" smtClean="0"/>
              <a:t> костват на глобалното население около 300 милиона години изгубен живот в добро здраве, причинявайки 11% от DALYs в света.</a:t>
            </a:r>
            <a:br>
              <a:rPr lang="bg-BG" altLang="en-US" sz="3200" smtClean="0"/>
            </a:br>
            <a:r>
              <a:rPr lang="bg-BG" altLang="en-US" sz="3200" smtClean="0"/>
              <a:t/>
            </a:r>
            <a:br>
              <a:rPr lang="bg-BG" altLang="en-US" sz="3200" smtClean="0"/>
            </a:br>
            <a:r>
              <a:rPr lang="bg-BG" altLang="en-US" sz="3200" b="1" i="1" smtClean="0"/>
              <a:t>Пътно-транспортните произшествия</a:t>
            </a:r>
            <a:r>
              <a:rPr lang="bg-BG" altLang="en-US" sz="3200" smtClean="0"/>
              <a:t> са убиец номер едно на младите хора и с тях се свързва почти една трета от тежестта на травмите в света – общо 76 милиона  DALYs в 2010 г. в сравнение с 57 милиона за 1990 г.  </a:t>
            </a:r>
            <a:endParaRPr lang="en-US" altLang="en-US" sz="320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47B807-7B60-4560-B49C-4DE5C377F5E7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3446D82-8B4D-4FC1-801C-C8D3A8249A69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44</a:t>
            </a:fld>
            <a:endParaRPr lang="en-US" altLang="en-US" sz="1400" smtClean="0"/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13787" cy="5962650"/>
          </a:xfrm>
        </p:spPr>
        <p:txBody>
          <a:bodyPr/>
          <a:lstStyle/>
          <a:p>
            <a:pPr algn="l" eaLnBrk="1" hangingPunct="1">
              <a:lnSpc>
                <a:spcPct val="114000"/>
              </a:lnSpc>
            </a:pPr>
            <a:r>
              <a:rPr lang="bg-BG" altLang="en-US" sz="3200" dirty="0" smtClean="0"/>
              <a:t>Благодарение на проучванията на </a:t>
            </a:r>
            <a:r>
              <a:rPr lang="en-US" altLang="en-US" sz="3200" dirty="0" err="1" smtClean="0"/>
              <a:t>GBD</a:t>
            </a:r>
            <a:r>
              <a:rPr lang="bg-BG" altLang="en-US" sz="3200" dirty="0" smtClean="0"/>
              <a:t> учените и здравните политици днес разполагат с много повече информация за степента и разпределението на </a:t>
            </a:r>
            <a:r>
              <a:rPr lang="bg-BG" altLang="en-US" sz="3200" dirty="0" err="1" smtClean="0"/>
              <a:t>умиранията</a:t>
            </a:r>
            <a:r>
              <a:rPr lang="bg-BG" altLang="en-US" sz="3200" dirty="0" smtClean="0"/>
              <a:t> и заболяванията. Тези проучвания представят оценката на здравните приоритети, пред които се изправят различните страни. Хроничните незаразни заболявания, особено влошеното психично здраве, получават все по-голям при</a:t>
            </a:r>
            <a:r>
              <a:rPr lang="en-US" altLang="en-US" sz="3200" dirty="0" smtClean="0"/>
              <a:t>o</a:t>
            </a:r>
            <a:r>
              <a:rPr lang="bg-BG" altLang="en-US" sz="3200" dirty="0" err="1" smtClean="0"/>
              <a:t>ритет</a:t>
            </a:r>
            <a:r>
              <a:rPr lang="bg-BG" altLang="en-US" sz="3200" dirty="0" smtClean="0"/>
              <a:t>.</a:t>
            </a:r>
            <a:r>
              <a:rPr lang="bg-BG" altLang="en-US" sz="2800" dirty="0" smtClean="0"/>
              <a:t> </a:t>
            </a:r>
            <a:endParaRPr lang="en-US" altLang="en-US" sz="28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F95DC8-88AF-49F9-BD48-95495AB49BC9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A659C6C-C0C8-4212-84AC-FC3A08E6905E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dirty="0" smtClean="0"/>
              <a:t>В продължение на много години се търсят други подходящи индикатори, чрез които да се измерва продължителността на предстоящия живот в „добро здраве” и да отчитат едновременно </a:t>
            </a:r>
            <a:r>
              <a:rPr lang="bg-BG" altLang="en-US" sz="3200" dirty="0" err="1" smtClean="0"/>
              <a:t>заболяемостта</a:t>
            </a:r>
            <a:r>
              <a:rPr lang="bg-BG" altLang="en-US" sz="3200" dirty="0" smtClean="0"/>
              <a:t>, смъртността и инвалидността. </a:t>
            </a:r>
            <a:br>
              <a:rPr lang="bg-BG" altLang="en-US" sz="3200" dirty="0" smtClean="0"/>
            </a:br>
            <a:r>
              <a:rPr lang="bg-BG" altLang="en-US" sz="3200" dirty="0" smtClean="0"/>
              <a:t/>
            </a:r>
            <a:br>
              <a:rPr lang="bg-BG" altLang="en-US" sz="3200" dirty="0" smtClean="0"/>
            </a:br>
            <a:r>
              <a:rPr lang="bg-BG" altLang="en-US" sz="3200" dirty="0" smtClean="0"/>
              <a:t>С други думи, такива индикатори трябва да измерват </a:t>
            </a:r>
            <a:r>
              <a:rPr lang="bg-BG" altLang="en-US" sz="3200" b="1" dirty="0" smtClean="0">
                <a:solidFill>
                  <a:srgbClr val="FF0000"/>
                </a:solidFill>
              </a:rPr>
              <a:t>„</a:t>
            </a:r>
            <a:r>
              <a:rPr lang="bg-BG" altLang="en-US" sz="3200" b="1" i="1" dirty="0" smtClean="0">
                <a:solidFill>
                  <a:srgbClr val="FF0000"/>
                </a:solidFill>
              </a:rPr>
              <a:t>тежестта на заболяванията</a:t>
            </a:r>
            <a:r>
              <a:rPr lang="bg-BG" altLang="en-US" sz="3200" b="1" dirty="0" smtClean="0">
                <a:solidFill>
                  <a:srgbClr val="FF0000"/>
                </a:solidFill>
              </a:rPr>
              <a:t>”.</a:t>
            </a:r>
            <a:r>
              <a:rPr lang="bg-BG" altLang="en-US" sz="3200" dirty="0" smtClean="0">
                <a:solidFill>
                  <a:srgbClr val="FF0000"/>
                </a:solidFill>
              </a:rPr>
              <a:t> </a:t>
            </a:r>
            <a:endParaRPr lang="en-US" altLang="en-US" sz="3200" dirty="0" smtClean="0">
              <a:solidFill>
                <a:srgbClr val="FF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435D63-F2BE-406C-9352-3D74A3FA9AD9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9304EC9-0427-4F50-8768-EB2C47E44342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2800" dirty="0" smtClean="0"/>
              <a:t>Пример за такъв индикатор е въведената в 1980-те години </a:t>
            </a:r>
            <a:r>
              <a:rPr lang="bg-BG" altLang="en-US" sz="2800" b="1" i="1" dirty="0" smtClean="0"/>
              <a:t>„продължителност на предстоящия живот без инвалидност”</a:t>
            </a:r>
            <a:r>
              <a:rPr lang="bg-BG" altLang="en-US" sz="2800" dirty="0" smtClean="0"/>
              <a:t> </a:t>
            </a:r>
            <a:r>
              <a:rPr lang="bg-BG" altLang="en-US" sz="2800" b="1" i="1" dirty="0" smtClean="0"/>
              <a:t>(</a:t>
            </a:r>
            <a:r>
              <a:rPr lang="bg-BG" altLang="en-US" sz="2800" b="1" i="1" dirty="0" err="1" smtClean="0"/>
              <a:t>Dizability-Free</a:t>
            </a:r>
            <a:r>
              <a:rPr lang="bg-BG" altLang="en-US" sz="2800" b="1" i="1" dirty="0" smtClean="0"/>
              <a:t> Life </a:t>
            </a:r>
            <a:r>
              <a:rPr lang="bg-BG" altLang="en-US" sz="2800" b="1" i="1" dirty="0" err="1" smtClean="0"/>
              <a:t>Expectancy</a:t>
            </a:r>
            <a:r>
              <a:rPr lang="bg-BG" altLang="en-US" sz="2800" b="1" i="1" dirty="0" smtClean="0"/>
              <a:t> - </a:t>
            </a:r>
            <a:r>
              <a:rPr lang="bg-BG" altLang="en-US" sz="2800" b="1" i="1" dirty="0" err="1" smtClean="0"/>
              <a:t>DFLE</a:t>
            </a:r>
            <a:r>
              <a:rPr lang="bg-BG" altLang="en-US" sz="2800" b="1" i="1" dirty="0" smtClean="0"/>
              <a:t>).</a:t>
            </a:r>
            <a:r>
              <a:rPr lang="bg-BG" altLang="en-US" sz="2800" i="1" dirty="0" smtClean="0"/>
              <a:t> </a:t>
            </a:r>
            <a:br>
              <a:rPr lang="bg-BG" altLang="en-US" sz="2800" i="1" dirty="0" smtClean="0"/>
            </a:br>
            <a:r>
              <a:rPr lang="bg-BG" altLang="en-US" sz="2800" i="1" dirty="0" smtClean="0"/>
              <a:t/>
            </a:r>
            <a:br>
              <a:rPr lang="bg-BG" altLang="en-US" sz="2800" i="1" dirty="0" smtClean="0"/>
            </a:br>
            <a:r>
              <a:rPr lang="bg-BG" altLang="en-US" sz="2800" dirty="0" smtClean="0"/>
              <a:t>Методологията за определянето му се опира на самооценка на здравния статус от самите индивиди чрез отговори на специално разработен въпросник. Това затруднява сравнимостта на данните между отделни страни поради различията в инструментариумите на изследване и влиянието на културалните различия при самооценка на здравето. </a:t>
            </a:r>
            <a:endParaRPr lang="en-US" altLang="en-US" sz="28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3C9341-1A6D-46F4-8789-9FA5F1180D26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0BA4058-8513-458E-B3A5-396C63AE7DCF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200" dirty="0" smtClean="0"/>
              <a:t>От 2000 г. СЗО започва да публикува ежегодно данни за средните нива на </a:t>
            </a:r>
            <a:r>
              <a:rPr lang="bg-BG" altLang="en-US" sz="3200" dirty="0" err="1" smtClean="0"/>
              <a:t>популационно</a:t>
            </a:r>
            <a:r>
              <a:rPr lang="bg-BG" altLang="en-US" sz="3200" dirty="0" smtClean="0"/>
              <a:t> здраве в страните-членки, използвайки индикатор, наречен „</a:t>
            </a:r>
            <a:r>
              <a:rPr lang="bg-BG" altLang="en-US" sz="3200" b="1" i="1" dirty="0" smtClean="0"/>
              <a:t>средна продължителност на живота в състояние на добро здраве” - </a:t>
            </a:r>
            <a:r>
              <a:rPr lang="bg-BG" altLang="en-US" sz="3200" b="1" i="1" dirty="0" err="1" smtClean="0"/>
              <a:t>HALE</a:t>
            </a:r>
            <a:r>
              <a:rPr lang="bg-BG" altLang="en-US" sz="3200" b="1" i="1" dirty="0" smtClean="0"/>
              <a:t>)</a:t>
            </a:r>
            <a:r>
              <a:rPr lang="bg-BG" altLang="en-US" sz="3200" b="1" dirty="0" smtClean="0"/>
              <a:t>,</a:t>
            </a:r>
            <a:r>
              <a:rPr lang="bg-BG" altLang="en-US" sz="3200" dirty="0" smtClean="0"/>
              <a:t> която измерва еквивалентния брой години, които се очаква да бъдат изживени в състояние на пълно здраве, отчитайки сегашните коефициенти на влошено здраве и смъртност. </a:t>
            </a: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31422D-D164-4BB9-8974-8BC70F2A8A33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311A90D-CAB5-4A9E-A4E1-9461E3CC045C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algn="l" eaLnBrk="1" hangingPunct="1"/>
            <a:r>
              <a:rPr lang="bg-BG" altLang="en-US" sz="3600" dirty="0" smtClean="0"/>
              <a:t>Комбинираният индикатор, който е най-подходящ и през последните години се използва </a:t>
            </a:r>
            <a:r>
              <a:rPr lang="bg-BG" altLang="en-US" sz="3600" dirty="0"/>
              <a:t>най-често в </a:t>
            </a:r>
            <a:r>
              <a:rPr lang="bg-BG" altLang="en-US" sz="3600" dirty="0" smtClean="0"/>
              <a:t>глобалното здраве за </a:t>
            </a:r>
            <a:r>
              <a:rPr lang="bg-BG" altLang="en-US" sz="3600" b="1" dirty="0" smtClean="0">
                <a:solidFill>
                  <a:srgbClr val="FF0000"/>
                </a:solidFill>
              </a:rPr>
              <a:t>измерване на тежестта на заболяванията</a:t>
            </a:r>
            <a:r>
              <a:rPr lang="bg-BG" altLang="en-US" sz="3600" dirty="0" smtClean="0"/>
              <a:t>, се нарича </a:t>
            </a:r>
            <a:r>
              <a:rPr lang="bg-BG" altLang="en-US" sz="3600" b="1" i="1" dirty="0" smtClean="0">
                <a:solidFill>
                  <a:srgbClr val="FF0000"/>
                </a:solidFill>
              </a:rPr>
              <a:t>„години живот, съобразени с инвалидността” (</a:t>
            </a:r>
            <a:r>
              <a:rPr lang="bg-BG" altLang="en-US" sz="3600" b="1" i="1" dirty="0" err="1" smtClean="0">
                <a:solidFill>
                  <a:srgbClr val="FF0000"/>
                </a:solidFill>
              </a:rPr>
              <a:t>Disability</a:t>
            </a:r>
            <a:r>
              <a:rPr lang="bg-BG" altLang="en-US" sz="3600" b="1" i="1" dirty="0" smtClean="0">
                <a:solidFill>
                  <a:srgbClr val="FF0000"/>
                </a:solidFill>
              </a:rPr>
              <a:t> </a:t>
            </a:r>
            <a:r>
              <a:rPr lang="bg-BG" altLang="en-US" sz="3600" b="1" i="1" dirty="0" err="1" smtClean="0">
                <a:solidFill>
                  <a:srgbClr val="FF0000"/>
                </a:solidFill>
              </a:rPr>
              <a:t>Adjusted</a:t>
            </a:r>
            <a:r>
              <a:rPr lang="bg-BG" altLang="en-US" sz="3600" b="1" i="1" dirty="0" smtClean="0">
                <a:solidFill>
                  <a:srgbClr val="FF0000"/>
                </a:solidFill>
              </a:rPr>
              <a:t> Life </a:t>
            </a:r>
            <a:r>
              <a:rPr lang="bg-BG" altLang="en-US" sz="3600" b="1" i="1" dirty="0" err="1" smtClean="0">
                <a:solidFill>
                  <a:srgbClr val="FF0000"/>
                </a:solidFill>
              </a:rPr>
              <a:t>Years</a:t>
            </a:r>
            <a:r>
              <a:rPr lang="bg-BG" altLang="en-US" sz="3600" b="1" i="1" dirty="0" smtClean="0">
                <a:solidFill>
                  <a:srgbClr val="FF0000"/>
                </a:solidFill>
              </a:rPr>
              <a:t> – </a:t>
            </a:r>
            <a:r>
              <a:rPr lang="bg-BG" altLang="en-US" sz="3600" b="1" i="1" dirty="0" err="1" smtClean="0">
                <a:solidFill>
                  <a:srgbClr val="FF0000"/>
                </a:solidFill>
              </a:rPr>
              <a:t>DALYs</a:t>
            </a:r>
            <a:r>
              <a:rPr lang="bg-BG" altLang="en-US" sz="3600" b="1" i="1" dirty="0" smtClean="0">
                <a:solidFill>
                  <a:srgbClr val="FF0000"/>
                </a:solidFill>
              </a:rPr>
              <a:t>).</a:t>
            </a:r>
            <a:r>
              <a:rPr lang="bg-BG" altLang="en-US" sz="3600" dirty="0" smtClean="0"/>
              <a:t> </a:t>
            </a:r>
            <a:endParaRPr lang="en-US" altLang="en-US" sz="36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B3B59F-7E88-41E0-B591-7E633E3AF2E0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9627C7E-DCFB-4272-92D1-1D4E89C1C228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pPr eaLnBrk="1" hangingPunct="1"/>
            <a:r>
              <a:rPr lang="bg-BG" altLang="en-US" b="1" dirty="0" smtClean="0">
                <a:solidFill>
                  <a:srgbClr val="C00000"/>
                </a:solidFill>
              </a:rPr>
              <a:t>2. Същност на индикатора </a:t>
            </a:r>
            <a:r>
              <a:rPr lang="bg-BG" altLang="en-US" b="1" dirty="0" err="1" smtClean="0">
                <a:solidFill>
                  <a:srgbClr val="C00000"/>
                </a:solidFill>
              </a:rPr>
              <a:t>DALYs</a:t>
            </a:r>
            <a:endParaRPr lang="en-US" altLang="en-US" b="1" dirty="0" smtClean="0">
              <a:solidFill>
                <a:srgbClr val="C0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CBDC7A-00E7-4CF7-B058-6C3A7EBB9818}" type="datetime1">
              <a:rPr lang="en-US" altLang="en-US" smtClean="0"/>
              <a:t>9/27/2017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811</TotalTime>
  <Words>1437</Words>
  <Application>Microsoft Office PowerPoint</Application>
  <PresentationFormat>On-screen Show (4:3)</PresentationFormat>
  <Paragraphs>196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Default Design</vt:lpstr>
      <vt:lpstr>Презентация 4 към глава 4  ИЗМЕРВАНЕ НА ГЛОБАЛНАТА ТЕЖЕСТ НА ЗАБОЛЯВАНИЯТА </vt:lpstr>
      <vt:lpstr>I. ИЗМЕРВАНЕ НА ГЛОБАЛНАТА ТЕЖЕСТ НА ЗАБОЛЯВАНИЯТА</vt:lpstr>
      <vt:lpstr>1.1. Подходи за измерване на тежестта на заболяванията</vt:lpstr>
      <vt:lpstr>За обобщена характеристика на популационното здраве традиционно се използва индикаторът за средна продължителност на предстоящия живот (СППЖ) за поколението на новородените.    Рутинният показател за СППЖ обаче има един съществен недостатък – той не отчита качеството на предстоящия живот, т.е. не  измерва каква част от СППЖ ще бъде в състояние на добро или на влошено здраве, тъй като не отчита инвалидността. </vt:lpstr>
      <vt:lpstr>В продължение на много години се търсят други подходящи индикатори, чрез които да се измерва продължителността на предстоящия живот в „добро здраве” и да отчитат едновременно заболяемостта, смъртността и инвалидността.   С други думи, такива индикатори трябва да измерват „тежестта на заболяванията”. </vt:lpstr>
      <vt:lpstr>Пример за такъв индикатор е въведената в 1980-те години „продължителност на предстоящия живот без инвалидност” (Dizability-Free Life Expectancy - DFLE).   Методологията за определянето му се опира на самооценка на здравния статус от самите индивиди чрез отговори на специално разработен въпросник. Това затруднява сравнимостта на данните между отделни страни поради различията в инструментариумите на изследване и влиянието на културалните различия при самооценка на здравето. </vt:lpstr>
      <vt:lpstr>От 2000 г. СЗО започва да публикува ежегодно данни за средните нива на популационно здраве в страните-членки, използвайки индикатор, наречен „средна продължителност на живота в състояние на добро здраве” - HALE), която измерва еквивалентния брой години, които се очаква да бъдат изживени в състояние на пълно здраве, отчитайки сегашните коефициенти на влошено здраве и смъртност. </vt:lpstr>
      <vt:lpstr>Комбинираният индикатор, който е най-подходящ и през последните години се използва най-често в глобалното здраве за измерване на тежестта на заболяванията, се нарича „години живот, съобразени с инвалидността” (Disability Adjusted Life Years – DALYs). </vt:lpstr>
      <vt:lpstr>2. Същност на индикатора DALYs</vt:lpstr>
      <vt:lpstr>DALYs е въведен и използван за пръв път през 1993 г. от Световната банка във връзка с Доклада за развитието в света.   DALYs отчита количествено не само броя на умиранията, но и влиянието на преждевременната смърт и инвалидност.  </vt:lpstr>
      <vt:lpstr>DALYs изразява годините изгубен живот поради преждевременна смърт и преживени в инвалидност с отчитане на тежестта на инвалидността.   Една единица DALY = една изгубена година живот в състояние на здраве. </vt:lpstr>
      <vt:lpstr>Преждевременна смърт - умиране, което се случва преди възрастта, в която лицето би умряло, ако е член на стандартна популация със средна продължителност на предстоящия живот, равна на най-продължително преживяващата популация в света, за каквато се приема Япония. </vt:lpstr>
      <vt:lpstr>Тежестта на заболяванията е разликата между действителния здравен статус на дадена популация и здравния статус на референтна популация (Япония).</vt:lpstr>
      <vt:lpstr>При изчисляване на DALYs здравните състояния се разделят в три категории: = Група 1 – заразни заболявания, майчини и перинатални състояния и хранителни разстройства;  = Група 2 – неинфекциозни заболявания  = Група 3 – травми и наранявания (пътно-транспортни инциденти, падания, самонаранявания и насилие)</vt:lpstr>
      <vt:lpstr>Пример 1. Нека си представим, че мъж в България умира от инфаркт на 40 години. СППЖ на мъжете в Япония е 80 години, а за достигналите 40 години – тя е даже 83 години. Следователно, това лице би изгубило 43 години живот в състояние на добро здраве поради преждевременна смърт. </vt:lpstr>
      <vt:lpstr>Пример 2. 40-годишна жена в България заболява от диабет, който й причинява инвалидност. СППЖ за достигналите 40-годишна възраст жени в Япония е 90 години. Инвалидността на тази жена е толкова тежка, че качеството на нейния живот е равно на половината от това, което тя би имала ако нямаше диабет. Следователно, дори ако тя преживее до 90-годишна възраст, тя би загубила около половината от качеството на останалите 50 години поради инвалидизацията. </vt:lpstr>
      <vt:lpstr>DALYs за обществото, в което живеят тези две лица, би бил съчетание от загубите поради преждевременна смърт за първото лице и инвалидността за второто лице.</vt:lpstr>
      <vt:lpstr>В действителност, много здравни състояния могат да причинят и инвалидност, и преждевременна смърт.   Пример 1: Мъж заболява от туберкулоза на 45-годишна възраст. Ако не бъде лекуван, той може да умре на 47 години. Той ще страда 2 години от инвалидност и ще изгуби общо 38 години живот в състояние на добро здраве, тъй като при СППЖ за мъжете в Япония, достигнали 45 години е равна на 83 години (т.е. 83-45=38). </vt:lpstr>
      <vt:lpstr>Пример 2: Мъж получава тежка пътно-транспортна травма на 50 години, живее 10 години в състояние на тежка инвалидност и умира от тези наранявания на 60 години. Това лице е изгубило общо 35 г. живот в добро здраве (10 години поради тежката инвалидност и още 25 години поради преждевременната смърт), тъй като СППЖ за мъжете в Япония, достигнали 60 години, е 85 години. </vt:lpstr>
      <vt:lpstr>Следователно, DALYs има важно предимство в сравнение с измерването на смъртността, тъй като отчита времето, в което хората живеят в състояние на инвалидност.   Това е особено важно за редица здравни състояния, при които има ниска смъртност, но висока степен на инвалидност. Например, психичните заболявания, диабета и други здравни състояния. </vt:lpstr>
      <vt:lpstr>3. Проучвания на глобалната тежест на заболяванията </vt:lpstr>
      <vt:lpstr>При разглеждане на тежестта на заболяванията важно значение има изясняването на водещите причини за заболявания, инвалидност и умирания в глобален мащаб.  Важно е да се разгледат техните вариации между различните страни и региони, както и различията вътре в отделните страни, да се проследят промените в причините с течение на времето и  очакваните промени в бъдеще. </vt:lpstr>
      <vt:lpstr>Досега са проведени три проучвания върху глобалната тежест на заболяванията (Global Burden of Disease - GDB):   = GBD -1990 = GBD - 2000 = GBD - 2010   </vt:lpstr>
      <vt:lpstr>GBD 1990 - предоставя оценъчни данни за смъртността по причини, годините изгубен живот поради преждевременна смъртност и инвалидност за 107 заболявания и травми и 10 рискови фактори, за 8 региона на Световната банка и за 5 възрастови групи.  То подчерта тежестта на психичното здраве, незаразните заболявания и травмите в глобален, регионален и локален мащаб. За редица заразни заболявания като туберкулоза и малария бе посочено, че тяхната тежест е била подценявана.</vt:lpstr>
      <vt:lpstr>GDB 2000 обхваща 14 региона и 159 причини. В него се акцентира върху избрани състояния като ХИВ/СПИН, туберкулоза, малария, майчини причини, основни причини за детска смъртност и за смъртност до 5-годишна възраст и др.  </vt:lpstr>
      <vt:lpstr>Редица предизвикателства и създадените нови възможности за коопериране на усилията на голям брой научни институции и експерти от целия свят способстват за предприемане на най-мащабното досега проучване върху глобалната тежест на заболяванията - GDB 2010, като се оценяват 291 заболявания и травми, 235 причини за смърт и 67 рискови фактори по пол и възраст за 187 страни в света.  </vt:lpstr>
      <vt:lpstr>4. Основни резултати и изводи от проучването GBD 2010 </vt:lpstr>
      <vt:lpstr>GBD 2010 отчита в подобряването на глобалното здраве: - Нарастване на СППЖ при жените и мъжете;  - По-голям дял на умиранията се наблюдава при лицата над 70 години;  - Бремето на ХИВ/СПИН и малария намалява; - Намалява смъртността под 5-години;  - Инфекциозните заболявания се контролират по-добре;  - В някои части на света се наблюдава значителен напредък в предотвратяването на преждевременната смъртност от заболявания на сърцето и от ракови заболявания. </vt:lpstr>
      <vt:lpstr>Тази обнадеждаваща картина, обаче, се допълва от предизвикателствата на стари и нови заплахи. Огромна бездна остава по отношение на напредъка в някои региони на света. Най-значимите резултати и изводи от GBD 2010 са: </vt:lpstr>
      <vt:lpstr>1. Глобалният брой DALYs остава стабилен независимо от нарастването на числеността на глобалното население. В 1990 г. той е бил 2.503 милиарда DALYs, а в 2010 г. – 2.490 милиарда.  2. Настъпили са важни промени в структурата на DALYs по отношение на умиранията и инвалидността сред децата под 5-годишна възраст, като делът им в глобалните DALYs е намалял от 41% през 1990 г. до 25% през 2010 г. </vt:lpstr>
      <vt:lpstr>3. През 1990 г. 47% от DALYs глобално са били свързани със заразни заболявания, майчини, неонатални и хранителни разстройства, 43% - с хронични неинфекциозни заболявания и 10% - с травмите. Към 2010 г. тези пропорции са били съответно 35%, 54% и 11%.  4. Туберкулозата и маларията поотделно са причинили около 1.2 милиона умирания през 2010 г.</vt:lpstr>
      <vt:lpstr> 5. Осем милиона души са умрели от ракови заболявания, което е с около една трета повече в сравнение с умиранията от тези причини преди 20 години.    6. Всяко едно от четири умирания е причинено от заболявания на сърцето или инсулт.   7. Над 1 милион умирания се дължат на диабета.  </vt:lpstr>
      <vt:lpstr>8. Умиранията от пътно-транспортни произшествия са се увеличили почти наполовина.  9. Хипертонията е най-големият рисков фактор за заболяване, следвана от тютюнопушенето, алкохола и лошото хранене.</vt:lpstr>
      <vt:lpstr>10. Африка остава най-засегнатия континент. Майчината смъртност, детската смъртност и смъртността до 5-годишна възраст, ваксинопредотвратими и други заболявания запазват доста по-високи нива в сравнение с други региони. 11. Нараства ролята на инвалидността. особено при психичните разстройства, използването на субстанции, мускулно-скелетните заболявания, диабета, хроничните белодробни заболявания, анемията и загубата на зрението и слуха. </vt:lpstr>
      <vt:lpstr>Данните от GDB 2010, сравнени с GDB 1990, сочат съществени различия в ранжирането на причините за DALYs. </vt:lpstr>
      <vt:lpstr>PowerPoint Presentation</vt:lpstr>
      <vt:lpstr>= ИБС от 4-то място в 1990 г. се нарежда на 1-во място (нарастване с 29%).   = МСБ – от 5-то място се придвижва на 3-то място (нарастване с 19%).  = ХИВ/СПИН – от 33-та позиция заема 5-то място през 2010 г. с 351% нарастване. </vt:lpstr>
      <vt:lpstr>= Инфекциите на долните дихателни пътища в 2010 г. са на 2-ро място, но са намалели с 44% спрямо 1990 г.   = Диарийните заболявания от 2-ро място през 1990 г. заемат 4-то място в 2010 г. с 51% намаление.   = Маларията запазва 7-ма позиция, макар че намаляла значително към 2010 г. </vt:lpstr>
      <vt:lpstr>Съществени различия между GBD 1990 и  GBD 2010 се наблюдават и по отношение на ранжирането на водещите рискови фактори. </vt:lpstr>
      <vt:lpstr>PowerPoint Presentation</vt:lpstr>
      <vt:lpstr>= Хипертонията като вторичен рисков фактор се предвижва от 4-то на 1-во място.  = Тютюнопушенето през 2010 г. е 2-ри значим рисков фактор.  = Употребата на алкохол е на 3-то място, а през 1990 г. тя не е сред първите пет.   = Бедната на плодове и зеленчуци диета има нарастваща роля и е на 5-то място. </vt:lpstr>
      <vt:lpstr>= Други рискови фактори като ниско тегло, краткотрайно кърмене, лоши хигиенни условия, недостатъчност на витамин А, цинк и небезопасна вода са намалели по значимост.   = Тези промени описват реалните демографски и здравни преходи и намаляването на повъзрастовата смъртност и заболяемост. </vt:lpstr>
      <vt:lpstr>Според GBD 2010 травмите костват на глобалното население около 300 милиона години изгубен живот в добро здраве, причинявайки 11% от DALYs в света.  Пътно-транспортните произшествия са убиец номер едно на младите хора и с тях се свързва почти една трета от тежестта на травмите в света – общо 76 милиона  DALYs в 2010 г. в сравнение с 57 милиона за 1990 г.  </vt:lpstr>
      <vt:lpstr>Благодарение на проучванията на GBD учените и здравните политици днес разполагат с много повече информация за степента и разпределението на умиранията и заболяванията. Тези проучвания представят оценката на здравните приоритети, пред които се изправят различните страни. Хроничните незаразни заболявания, особено влошеното психично здраве, получават все по-голям приoритет. </vt:lpstr>
    </vt:vector>
  </TitlesOfParts>
  <Company>MU Pleven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G. Grancharova</dc:creator>
  <cp:lastModifiedBy>User</cp:lastModifiedBy>
  <cp:revision>41</cp:revision>
  <dcterms:created xsi:type="dcterms:W3CDTF">2013-12-09T14:03:42Z</dcterms:created>
  <dcterms:modified xsi:type="dcterms:W3CDTF">2017-09-27T11:49:41Z</dcterms:modified>
</cp:coreProperties>
</file>