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256" r:id="rId2"/>
    <p:sldId id="276" r:id="rId3"/>
    <p:sldId id="277" r:id="rId4"/>
    <p:sldId id="278" r:id="rId5"/>
    <p:sldId id="280" r:id="rId6"/>
    <p:sldId id="283" r:id="rId7"/>
    <p:sldId id="394" r:id="rId8"/>
    <p:sldId id="395" r:id="rId9"/>
    <p:sldId id="396" r:id="rId10"/>
    <p:sldId id="399" r:id="rId11"/>
    <p:sldId id="401" r:id="rId12"/>
    <p:sldId id="402" r:id="rId13"/>
    <p:sldId id="403" r:id="rId14"/>
    <p:sldId id="404" r:id="rId15"/>
    <p:sldId id="405" r:id="rId16"/>
    <p:sldId id="407" r:id="rId17"/>
    <p:sldId id="410" r:id="rId18"/>
    <p:sldId id="408" r:id="rId19"/>
    <p:sldId id="409" r:id="rId20"/>
    <p:sldId id="411" r:id="rId21"/>
    <p:sldId id="413" r:id="rId22"/>
    <p:sldId id="301" r:id="rId23"/>
    <p:sldId id="303" r:id="rId24"/>
    <p:sldId id="304" r:id="rId25"/>
    <p:sldId id="305" r:id="rId26"/>
    <p:sldId id="355" r:id="rId27"/>
    <p:sldId id="356" r:id="rId28"/>
    <p:sldId id="358" r:id="rId29"/>
    <p:sldId id="359" r:id="rId30"/>
    <p:sldId id="361" r:id="rId31"/>
    <p:sldId id="362" r:id="rId32"/>
    <p:sldId id="363" r:id="rId33"/>
    <p:sldId id="364" r:id="rId34"/>
    <p:sldId id="365" r:id="rId35"/>
    <p:sldId id="366" r:id="rId36"/>
    <p:sldId id="367" r:id="rId37"/>
    <p:sldId id="368" r:id="rId38"/>
    <p:sldId id="414" r:id="rId39"/>
    <p:sldId id="369" r:id="rId40"/>
    <p:sldId id="370" r:id="rId41"/>
    <p:sldId id="371" r:id="rId42"/>
    <p:sldId id="372" r:id="rId43"/>
    <p:sldId id="373" r:id="rId44"/>
    <p:sldId id="374" r:id="rId45"/>
    <p:sldId id="375" r:id="rId46"/>
    <p:sldId id="376" r:id="rId47"/>
    <p:sldId id="377" r:id="rId48"/>
    <p:sldId id="378" r:id="rId49"/>
    <p:sldId id="380" r:id="rId50"/>
    <p:sldId id="382" r:id="rId51"/>
    <p:sldId id="383" r:id="rId52"/>
    <p:sldId id="385" r:id="rId53"/>
    <p:sldId id="390" r:id="rId54"/>
    <p:sldId id="391" r:id="rId55"/>
    <p:sldId id="343" r:id="rId56"/>
    <p:sldId id="344" r:id="rId57"/>
    <p:sldId id="345" r:id="rId58"/>
    <p:sldId id="346" r:id="rId59"/>
    <p:sldId id="347" r:id="rId60"/>
    <p:sldId id="348" r:id="rId61"/>
    <p:sldId id="349" r:id="rId62"/>
    <p:sldId id="350" r:id="rId63"/>
    <p:sldId id="351" r:id="rId64"/>
    <p:sldId id="352" r:id="rId65"/>
    <p:sldId id="353" r:id="rId6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E4E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672"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931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0B9166D1-851F-4F49-B03D-6DCF956E618B}" type="slidenum">
              <a:rPr lang="en-US"/>
              <a:pPr>
                <a:defRPr/>
              </a:pPr>
              <a:t>‹#›</a:t>
            </a:fld>
            <a:endParaRPr lang="en-US"/>
          </a:p>
        </p:txBody>
      </p:sp>
    </p:spTree>
    <p:extLst>
      <p:ext uri="{BB962C8B-B14F-4D97-AF65-F5344CB8AC3E}">
        <p14:creationId xmlns:p14="http://schemas.microsoft.com/office/powerpoint/2010/main" val="18038122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718054EE-85BF-4319-9DAF-ABE4B1F7B5BE}" type="datetime1">
              <a:rPr lang="en-US" smtClean="0"/>
              <a:t>9/27/2017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3DD1E3-AE41-4139-82B6-BFD0385A739A}" type="slidenum">
              <a:rPr lang="en-US"/>
              <a:pPr>
                <a:defRPr/>
              </a:pPr>
              <a:t>‹#›</a:t>
            </a:fld>
            <a:endParaRPr lang="en-US"/>
          </a:p>
        </p:txBody>
      </p:sp>
    </p:spTree>
    <p:extLst>
      <p:ext uri="{BB962C8B-B14F-4D97-AF65-F5344CB8AC3E}">
        <p14:creationId xmlns:p14="http://schemas.microsoft.com/office/powerpoint/2010/main" val="263491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F6F6549B-3E97-452D-BC58-907D281597DE}" type="datetime1">
              <a:rPr lang="en-US" smtClean="0"/>
              <a:t>9/27/2017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43C440-0CEC-4757-AD03-49C93D702575}" type="slidenum">
              <a:rPr lang="en-US"/>
              <a:pPr>
                <a:defRPr/>
              </a:pPr>
              <a:t>‹#›</a:t>
            </a:fld>
            <a:endParaRPr lang="en-US"/>
          </a:p>
        </p:txBody>
      </p:sp>
    </p:spTree>
    <p:extLst>
      <p:ext uri="{BB962C8B-B14F-4D97-AF65-F5344CB8AC3E}">
        <p14:creationId xmlns:p14="http://schemas.microsoft.com/office/powerpoint/2010/main" val="1891099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DF1C8EA7-702F-4D66-9AE9-1A51B33E14E8}" type="datetime1">
              <a:rPr lang="en-US" smtClean="0"/>
              <a:t>9/27/2017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5C5C0C-AF90-46F7-8607-00993A56B00D}" type="slidenum">
              <a:rPr lang="en-US"/>
              <a:pPr>
                <a:defRPr/>
              </a:pPr>
              <a:t>‹#›</a:t>
            </a:fld>
            <a:endParaRPr lang="en-US"/>
          </a:p>
        </p:txBody>
      </p:sp>
    </p:spTree>
    <p:extLst>
      <p:ext uri="{BB962C8B-B14F-4D97-AF65-F5344CB8AC3E}">
        <p14:creationId xmlns:p14="http://schemas.microsoft.com/office/powerpoint/2010/main" val="2544992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CFAD8819-BE24-4D42-B709-3D41DFE1310F}" type="datetime1">
              <a:rPr lang="en-US" smtClean="0"/>
              <a:t>9/27/2017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20300A-8C4F-4461-A136-7976F08CA285}" type="slidenum">
              <a:rPr lang="en-US"/>
              <a:pPr>
                <a:defRPr/>
              </a:pPr>
              <a:t>‹#›</a:t>
            </a:fld>
            <a:endParaRPr lang="en-US"/>
          </a:p>
        </p:txBody>
      </p:sp>
    </p:spTree>
    <p:extLst>
      <p:ext uri="{BB962C8B-B14F-4D97-AF65-F5344CB8AC3E}">
        <p14:creationId xmlns:p14="http://schemas.microsoft.com/office/powerpoint/2010/main" val="390161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4A8CCD9-EE1C-4092-8437-5D060C62BFCD}" type="datetime1">
              <a:rPr lang="en-US" smtClean="0"/>
              <a:t>9/27/2017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DF39B6-079C-499A-81AD-DD2DDE1A5431}" type="slidenum">
              <a:rPr lang="en-US"/>
              <a:pPr>
                <a:defRPr/>
              </a:pPr>
              <a:t>‹#›</a:t>
            </a:fld>
            <a:endParaRPr lang="en-US"/>
          </a:p>
        </p:txBody>
      </p:sp>
    </p:spTree>
    <p:extLst>
      <p:ext uri="{BB962C8B-B14F-4D97-AF65-F5344CB8AC3E}">
        <p14:creationId xmlns:p14="http://schemas.microsoft.com/office/powerpoint/2010/main" val="1509209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Rectangle 4"/>
          <p:cNvSpPr>
            <a:spLocks noGrp="1" noChangeArrowheads="1"/>
          </p:cNvSpPr>
          <p:nvPr>
            <p:ph type="dt" sz="half" idx="10"/>
          </p:nvPr>
        </p:nvSpPr>
        <p:spPr>
          <a:ln/>
        </p:spPr>
        <p:txBody>
          <a:bodyPr/>
          <a:lstStyle>
            <a:lvl1pPr>
              <a:defRPr/>
            </a:lvl1pPr>
          </a:lstStyle>
          <a:p>
            <a:pPr>
              <a:defRPr/>
            </a:pPr>
            <a:fld id="{F7274374-DAAD-42D3-B161-BEF6B6EC5740}" type="datetime1">
              <a:rPr lang="en-US" smtClean="0"/>
              <a:t>9/27/2017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2F0DD5-9033-41E2-BD73-A5FD3CF4D674}" type="slidenum">
              <a:rPr lang="en-US"/>
              <a:pPr>
                <a:defRPr/>
              </a:pPr>
              <a:t>‹#›</a:t>
            </a:fld>
            <a:endParaRPr lang="en-US"/>
          </a:p>
        </p:txBody>
      </p:sp>
    </p:spTree>
    <p:extLst>
      <p:ext uri="{BB962C8B-B14F-4D97-AF65-F5344CB8AC3E}">
        <p14:creationId xmlns:p14="http://schemas.microsoft.com/office/powerpoint/2010/main" val="1881274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Rectangle 4"/>
          <p:cNvSpPr>
            <a:spLocks noGrp="1" noChangeArrowheads="1"/>
          </p:cNvSpPr>
          <p:nvPr>
            <p:ph type="dt" sz="half" idx="10"/>
          </p:nvPr>
        </p:nvSpPr>
        <p:spPr>
          <a:ln/>
        </p:spPr>
        <p:txBody>
          <a:bodyPr/>
          <a:lstStyle>
            <a:lvl1pPr>
              <a:defRPr/>
            </a:lvl1pPr>
          </a:lstStyle>
          <a:p>
            <a:pPr>
              <a:defRPr/>
            </a:pPr>
            <a:fld id="{9D45E700-725C-46FF-85DC-299F383342A7}" type="datetime1">
              <a:rPr lang="en-US" smtClean="0"/>
              <a:t>9/27/2017</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721C36F-4143-4273-A01C-CC6ABB247041}" type="slidenum">
              <a:rPr lang="en-US"/>
              <a:pPr>
                <a:defRPr/>
              </a:pPr>
              <a:t>‹#›</a:t>
            </a:fld>
            <a:endParaRPr lang="en-US"/>
          </a:p>
        </p:txBody>
      </p:sp>
    </p:spTree>
    <p:extLst>
      <p:ext uri="{BB962C8B-B14F-4D97-AF65-F5344CB8AC3E}">
        <p14:creationId xmlns:p14="http://schemas.microsoft.com/office/powerpoint/2010/main" val="3653251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Rectangle 4"/>
          <p:cNvSpPr>
            <a:spLocks noGrp="1" noChangeArrowheads="1"/>
          </p:cNvSpPr>
          <p:nvPr>
            <p:ph type="dt" sz="half" idx="10"/>
          </p:nvPr>
        </p:nvSpPr>
        <p:spPr>
          <a:ln/>
        </p:spPr>
        <p:txBody>
          <a:bodyPr/>
          <a:lstStyle>
            <a:lvl1pPr>
              <a:defRPr/>
            </a:lvl1pPr>
          </a:lstStyle>
          <a:p>
            <a:pPr>
              <a:defRPr/>
            </a:pPr>
            <a:fld id="{0FE3A4FC-23DD-4364-9320-23A4712155E2}" type="datetime1">
              <a:rPr lang="en-US" smtClean="0"/>
              <a:t>9/27/2017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5B340C5-0576-43C6-85D7-B36FA54D2C73}" type="slidenum">
              <a:rPr lang="en-US"/>
              <a:pPr>
                <a:defRPr/>
              </a:pPr>
              <a:t>‹#›</a:t>
            </a:fld>
            <a:endParaRPr lang="en-US"/>
          </a:p>
        </p:txBody>
      </p:sp>
    </p:spTree>
    <p:extLst>
      <p:ext uri="{BB962C8B-B14F-4D97-AF65-F5344CB8AC3E}">
        <p14:creationId xmlns:p14="http://schemas.microsoft.com/office/powerpoint/2010/main" val="1141067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A5F46EA-FD4A-43BC-92D1-69C492F7005D}" type="datetime1">
              <a:rPr lang="en-US" smtClean="0"/>
              <a:t>9/27/2017</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C97444-FC47-4D09-90EB-A79C2846FC52}" type="slidenum">
              <a:rPr lang="en-US"/>
              <a:pPr>
                <a:defRPr/>
              </a:pPr>
              <a:t>‹#›</a:t>
            </a:fld>
            <a:endParaRPr lang="en-US"/>
          </a:p>
        </p:txBody>
      </p:sp>
    </p:spTree>
    <p:extLst>
      <p:ext uri="{BB962C8B-B14F-4D97-AF65-F5344CB8AC3E}">
        <p14:creationId xmlns:p14="http://schemas.microsoft.com/office/powerpoint/2010/main" val="1540400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A7FCDC3-E479-4004-870A-37C36539EDC9}" type="datetime1">
              <a:rPr lang="en-US" smtClean="0"/>
              <a:t>9/27/2017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E2A49B2-9CDA-4CF9-B2CA-696D97B6F899}" type="slidenum">
              <a:rPr lang="en-US"/>
              <a:pPr>
                <a:defRPr/>
              </a:pPr>
              <a:t>‹#›</a:t>
            </a:fld>
            <a:endParaRPr lang="en-US"/>
          </a:p>
        </p:txBody>
      </p:sp>
    </p:spTree>
    <p:extLst>
      <p:ext uri="{BB962C8B-B14F-4D97-AF65-F5344CB8AC3E}">
        <p14:creationId xmlns:p14="http://schemas.microsoft.com/office/powerpoint/2010/main" val="285522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3AC3AF3-7334-43CF-8A10-FB6D3B6D34A8}" type="datetime1">
              <a:rPr lang="en-US" smtClean="0"/>
              <a:t>9/27/2017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E3670D2-E31F-473B-90B3-39A045DB1177}" type="slidenum">
              <a:rPr lang="en-US"/>
              <a:pPr>
                <a:defRPr/>
              </a:pPr>
              <a:t>‹#›</a:t>
            </a:fld>
            <a:endParaRPr lang="en-US"/>
          </a:p>
        </p:txBody>
      </p:sp>
    </p:spTree>
    <p:extLst>
      <p:ext uri="{BB962C8B-B14F-4D97-AF65-F5344CB8AC3E}">
        <p14:creationId xmlns:p14="http://schemas.microsoft.com/office/powerpoint/2010/main" val="3680757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bg-BG"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bg-BG" smtClean="0"/>
              <a:t>Click to edit Master text styles</a:t>
            </a:r>
          </a:p>
          <a:p>
            <a:pPr lvl="1"/>
            <a:r>
              <a:rPr lang="en-US" altLang="bg-BG" smtClean="0"/>
              <a:t>Second level</a:t>
            </a:r>
          </a:p>
          <a:p>
            <a:pPr lvl="2"/>
            <a:r>
              <a:rPr lang="en-US" altLang="bg-BG" smtClean="0"/>
              <a:t>Third level</a:t>
            </a:r>
          </a:p>
          <a:p>
            <a:pPr lvl="3"/>
            <a:r>
              <a:rPr lang="en-US" altLang="bg-BG" smtClean="0"/>
              <a:t>Fourth level</a:t>
            </a:r>
          </a:p>
          <a:p>
            <a:pPr lvl="4"/>
            <a:r>
              <a:rPr lang="en-US" altLang="bg-BG"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fld id="{54FA5805-4EAC-4E32-AAEA-7FD30842E9A9}" type="datetime1">
              <a:rPr lang="en-US" smtClean="0"/>
              <a:t>9/27/2017</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1E70A0ED-8368-43B8-99FF-32110605D49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oogle.bg/url?sa=i&amp;rct=j&amp;q=&amp;esrc=s&amp;source=images&amp;cd=&amp;cad=rja&amp;uact=8&amp;ved=0CAcQjRw&amp;url=http://bg.wikipedia.org/wiki/%D0%9D%D0%B0%D1%81%D0%B5%D0%BB%D0%B5%D0%BD%D0%B8%D0%B5_%D0%BD%D0%B0_%D0%91%D1%8A%D0%BB%D0%B3%D0%B0%D1%80%D0%B8%D1%8F&amp;ei=vYJpVevtNIn0Us-9gRA&amp;bvm=bv.94455598,d.bGg&amp;psig=AFQjCNEgeu9sCtJBPd43jnypHuWzMgQsrA&amp;ust=1433064409885924" TargetMode="External"/><Relationship Id="rId1" Type="http://schemas.openxmlformats.org/officeDocument/2006/relationships/slideLayout" Target="../slideLayouts/slideLayout7.xml"/><Relationship Id="rId4" Type="http://schemas.microsoft.com/office/2007/relationships/hdphoto" Target="../media/hdphoto2.wdp"/></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bg/url?sa=i&amp;rct=j&amp;q=&amp;esrc=s&amp;source=images&amp;cd=&amp;cad=rja&amp;uact=8&amp;ved=0ahUKEwihsZO_5KTJAhXL1hoKHTkmANUQjRwIBw&amp;url=https://www.learner.org/courses/envsci/visual/visual.php?shortname=population_growth_rate&amp;bvm=bv.108194040,d.bGg&amp;psig=AFQjCNH3W9DmjU-FTLWXTlWGG6P7rQayjQ&amp;ust=1448307616409342" TargetMode="External"/><Relationship Id="rId1" Type="http://schemas.openxmlformats.org/officeDocument/2006/relationships/slideLayout" Target="../slideLayouts/slideLayout7.xml"/><Relationship Id="rId4" Type="http://schemas.microsoft.com/office/2007/relationships/hdphoto" Target="../media/hdphoto3.wdp"/></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22FCFEE-752E-45DD-9888-5417CD46A6F8}" type="slidenum">
              <a:rPr lang="en-US" altLang="bg-BG"/>
              <a:pPr eaLnBrk="1" hangingPunct="1"/>
              <a:t>1</a:t>
            </a:fld>
            <a:endParaRPr lang="en-US" altLang="bg-BG"/>
          </a:p>
        </p:txBody>
      </p:sp>
      <p:sp>
        <p:nvSpPr>
          <p:cNvPr id="2051" name="Rectangle 4"/>
          <p:cNvSpPr>
            <a:spLocks noGrp="1" noChangeArrowheads="1"/>
          </p:cNvSpPr>
          <p:nvPr>
            <p:ph type="title"/>
          </p:nvPr>
        </p:nvSpPr>
        <p:spPr>
          <a:xfrm>
            <a:off x="457200" y="274638"/>
            <a:ext cx="8229600" cy="6107112"/>
          </a:xfrm>
        </p:spPr>
        <p:txBody>
          <a:bodyPr/>
          <a:lstStyle/>
          <a:p>
            <a:pPr eaLnBrk="1" hangingPunct="1"/>
            <a:r>
              <a:rPr lang="bg-BG" altLang="bg-BG" b="1" dirty="0" smtClean="0">
                <a:solidFill>
                  <a:srgbClr val="0070C0"/>
                </a:solidFill>
              </a:rPr>
              <a:t>Презентация 6 </a:t>
            </a:r>
            <a:br>
              <a:rPr lang="bg-BG" altLang="bg-BG" b="1" dirty="0" smtClean="0">
                <a:solidFill>
                  <a:srgbClr val="0070C0"/>
                </a:solidFill>
              </a:rPr>
            </a:br>
            <a:r>
              <a:rPr lang="bg-BG" altLang="bg-BG" b="1" dirty="0" smtClean="0">
                <a:solidFill>
                  <a:srgbClr val="0070C0"/>
                </a:solidFill>
              </a:rPr>
              <a:t>към глава 6</a:t>
            </a:r>
            <a:r>
              <a:rPr lang="bg-BG" altLang="bg-BG" b="1" dirty="0" smtClean="0">
                <a:solidFill>
                  <a:srgbClr val="C00000"/>
                </a:solidFill>
              </a:rPr>
              <a:t/>
            </a:r>
            <a:br>
              <a:rPr lang="bg-BG" altLang="bg-BG" b="1" dirty="0" smtClean="0">
                <a:solidFill>
                  <a:srgbClr val="C00000"/>
                </a:solidFill>
              </a:rPr>
            </a:br>
            <a:r>
              <a:rPr lang="en-US" altLang="bg-BG" b="1" dirty="0" smtClean="0">
                <a:solidFill>
                  <a:srgbClr val="C00000"/>
                </a:solidFill>
              </a:rPr>
              <a:t/>
            </a:r>
            <a:br>
              <a:rPr lang="en-US" altLang="bg-BG" b="1" dirty="0" smtClean="0">
                <a:solidFill>
                  <a:srgbClr val="C00000"/>
                </a:solidFill>
              </a:rPr>
            </a:br>
            <a:r>
              <a:rPr lang="bg-BG" altLang="bg-BG" b="1" dirty="0" smtClean="0">
                <a:solidFill>
                  <a:srgbClr val="C00000"/>
                </a:solidFill>
              </a:rPr>
              <a:t>ДЕМОГРАФСКИТЕ ПРОЦЕСИ И ГЛОБАЛНОТО ЗДРАВЕ</a:t>
            </a:r>
            <a:endParaRPr lang="en-US" altLang="bg-BG" b="1" dirty="0" smtClean="0">
              <a:solidFill>
                <a:srgbClr val="C00000"/>
              </a:solidFill>
            </a:endParaRPr>
          </a:p>
        </p:txBody>
      </p:sp>
      <p:sp>
        <p:nvSpPr>
          <p:cNvPr id="2" name="Date Placeholder 1"/>
          <p:cNvSpPr>
            <a:spLocks noGrp="1"/>
          </p:cNvSpPr>
          <p:nvPr>
            <p:ph type="dt" sz="half" idx="10"/>
          </p:nvPr>
        </p:nvSpPr>
        <p:spPr/>
        <p:txBody>
          <a:bodyPr/>
          <a:lstStyle/>
          <a:p>
            <a:pPr>
              <a:defRPr/>
            </a:pPr>
            <a:fld id="{ECE43A1A-3C3C-43D4-8FF6-2FB216186FA0}" type="datetime1">
              <a:rPr lang="en-US" smtClean="0"/>
              <a:t>9/27/2017</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title"/>
          </p:nvPr>
        </p:nvSpPr>
        <p:spPr>
          <a:xfrm>
            <a:off x="685800" y="332656"/>
            <a:ext cx="7772400" cy="5616624"/>
          </a:xfrm>
        </p:spPr>
        <p:txBody>
          <a:bodyPr/>
          <a:lstStyle/>
          <a:p>
            <a:pPr algn="l" eaLnBrk="1" hangingPunct="1"/>
            <a:r>
              <a:rPr lang="bg-BG" altLang="en-US" sz="3200" b="1" i="1" dirty="0" smtClean="0">
                <a:solidFill>
                  <a:srgbClr val="CC3300"/>
                </a:solidFill>
                <a:latin typeface="Arial" charset="0"/>
                <a:cs typeface="Arial" charset="0"/>
              </a:rPr>
              <a:t>4. </a:t>
            </a:r>
            <a:r>
              <a:rPr lang="bg-BG" altLang="en-US" sz="3200" b="1" i="1" dirty="0" err="1" smtClean="0">
                <a:solidFill>
                  <a:srgbClr val="CC3300"/>
                </a:solidFill>
                <a:latin typeface="Arial" charset="0"/>
                <a:cs typeface="Arial" charset="0"/>
              </a:rPr>
              <a:t>Стациониране</a:t>
            </a:r>
            <a:r>
              <a:rPr lang="bg-BG" altLang="en-US" sz="3200" b="1" i="1" dirty="0" smtClean="0">
                <a:solidFill>
                  <a:srgbClr val="CC3300"/>
                </a:solidFill>
                <a:latin typeface="Arial" charset="0"/>
                <a:cs typeface="Arial" charset="0"/>
              </a:rPr>
              <a:t> на  населението при ниска раждаемост и смъртност</a:t>
            </a:r>
            <a:r>
              <a:rPr lang="en-US" altLang="en-US" sz="3200" b="1" i="1" dirty="0" smtClean="0">
                <a:solidFill>
                  <a:srgbClr val="CC3300"/>
                </a:solidFill>
                <a:latin typeface="Arial" charset="0"/>
                <a:cs typeface="Arial" charset="0"/>
              </a:rPr>
              <a:t> - </a:t>
            </a:r>
            <a:r>
              <a:rPr lang="bg-BG" altLang="en-US" sz="3200" b="1" dirty="0" smtClean="0">
                <a:solidFill>
                  <a:schemeClr val="tx1"/>
                </a:solidFill>
                <a:latin typeface="Arial" charset="0"/>
                <a:cs typeface="Arial" charset="0"/>
              </a:rPr>
              <a:t> </a:t>
            </a:r>
            <a:r>
              <a:rPr lang="bg-BG" altLang="en-US" sz="3200" dirty="0" smtClean="0">
                <a:solidFill>
                  <a:schemeClr val="tx1"/>
                </a:solidFill>
                <a:latin typeface="Arial" charset="0"/>
                <a:cs typeface="Arial" charset="0"/>
              </a:rPr>
              <a:t>болшинството силно развити страни (България 1985-1990 г.)</a:t>
            </a:r>
            <a:br>
              <a:rPr lang="bg-BG" altLang="en-US" sz="3200" dirty="0" smtClean="0">
                <a:solidFill>
                  <a:schemeClr val="tx1"/>
                </a:solidFill>
                <a:latin typeface="Arial" charset="0"/>
                <a:cs typeface="Arial" charset="0"/>
              </a:rPr>
            </a:br>
            <a:r>
              <a:rPr lang="bg-BG" altLang="en-US" sz="3200" dirty="0" smtClean="0">
                <a:solidFill>
                  <a:schemeClr val="tx1"/>
                </a:solidFill>
                <a:latin typeface="Arial" charset="0"/>
                <a:cs typeface="Arial" charset="0"/>
              </a:rPr>
              <a:t/>
            </a:r>
            <a:br>
              <a:rPr lang="bg-BG" altLang="en-US" sz="3200" dirty="0" smtClean="0">
                <a:solidFill>
                  <a:schemeClr val="tx1"/>
                </a:solidFill>
                <a:latin typeface="Arial" charset="0"/>
                <a:cs typeface="Arial" charset="0"/>
              </a:rPr>
            </a:br>
            <a:r>
              <a:rPr lang="bg-BG" altLang="en-US" sz="3200" b="1" i="1" dirty="0" smtClean="0">
                <a:solidFill>
                  <a:srgbClr val="CC3300"/>
                </a:solidFill>
                <a:latin typeface="Arial" charset="0"/>
                <a:cs typeface="Arial" charset="0"/>
              </a:rPr>
              <a:t>5</a:t>
            </a:r>
            <a:r>
              <a:rPr lang="bg-BG" altLang="en-US" sz="3200" b="1" i="1" dirty="0">
                <a:solidFill>
                  <a:srgbClr val="CC3300"/>
                </a:solidFill>
                <a:latin typeface="Arial" charset="0"/>
                <a:cs typeface="Arial" charset="0"/>
              </a:rPr>
              <a:t>.</a:t>
            </a:r>
            <a:r>
              <a:rPr lang="bg-BG" altLang="en-US" sz="3200" i="1" dirty="0">
                <a:solidFill>
                  <a:srgbClr val="CC3300"/>
                </a:solidFill>
                <a:latin typeface="Arial" charset="0"/>
                <a:cs typeface="Arial" charset="0"/>
              </a:rPr>
              <a:t> </a:t>
            </a:r>
            <a:r>
              <a:rPr lang="bg-BG" altLang="en-US" sz="3200" b="1" i="1" dirty="0">
                <a:solidFill>
                  <a:srgbClr val="CC3300"/>
                </a:solidFill>
                <a:latin typeface="Arial" charset="0"/>
                <a:cs typeface="Arial" charset="0"/>
              </a:rPr>
              <a:t>Намаляване на населението</a:t>
            </a:r>
            <a:r>
              <a:rPr lang="bg-BG" altLang="en-US" sz="3200" b="1" dirty="0">
                <a:solidFill>
                  <a:schemeClr val="tx1"/>
                </a:solidFill>
                <a:latin typeface="Arial" charset="0"/>
                <a:cs typeface="Arial" charset="0"/>
              </a:rPr>
              <a:t> </a:t>
            </a:r>
            <a:r>
              <a:rPr lang="bg-BG" altLang="en-US" sz="3200" dirty="0">
                <a:solidFill>
                  <a:schemeClr val="tx1"/>
                </a:solidFill>
                <a:latin typeface="Arial" charset="0"/>
                <a:cs typeface="Arial" charset="0"/>
              </a:rPr>
              <a:t>– раждаемостта е по-ниска от смъртността (България след 1990 г., Италия, Германия, Унгария и др.) </a:t>
            </a:r>
            <a:endParaRPr lang="bg-BG" altLang="en-US" sz="3200" dirty="0" smtClean="0">
              <a:solidFill>
                <a:schemeClr val="tx1"/>
              </a:solidFill>
              <a:cs typeface="Times New Roman" pitchFamily="18" charset="0"/>
            </a:endParaRPr>
          </a:p>
        </p:txBody>
      </p:sp>
      <p:sp>
        <p:nvSpPr>
          <p:cNvPr id="2" name="Date Placeholder 1"/>
          <p:cNvSpPr>
            <a:spLocks noGrp="1"/>
          </p:cNvSpPr>
          <p:nvPr>
            <p:ph type="dt" sz="half" idx="10"/>
          </p:nvPr>
        </p:nvSpPr>
        <p:spPr/>
        <p:txBody>
          <a:bodyPr/>
          <a:lstStyle/>
          <a:p>
            <a:pPr>
              <a:defRPr/>
            </a:pPr>
            <a:fld id="{D92F9CD4-9F32-4B89-90BB-D9B9D8F01789}"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10</a:t>
            </a:fld>
            <a:endParaRPr lang="en-GB" altLang="en-US"/>
          </a:p>
        </p:txBody>
      </p:sp>
    </p:spTree>
    <p:extLst>
      <p:ext uri="{BB962C8B-B14F-4D97-AF65-F5344CB8AC3E}">
        <p14:creationId xmlns:p14="http://schemas.microsoft.com/office/powerpoint/2010/main" val="23774875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609600"/>
            <a:ext cx="7772400" cy="4475163"/>
          </a:xfrm>
        </p:spPr>
        <p:txBody>
          <a:bodyPr/>
          <a:lstStyle/>
          <a:p>
            <a:pPr eaLnBrk="1" hangingPunct="1">
              <a:lnSpc>
                <a:spcPct val="140000"/>
              </a:lnSpc>
            </a:pPr>
            <a:r>
              <a:rPr lang="bg-BG" altLang="en-US" sz="3200" b="1" i="1" dirty="0" smtClean="0">
                <a:solidFill>
                  <a:srgbClr val="CC3300"/>
                </a:solidFill>
                <a:latin typeface="Arial" charset="0"/>
                <a:cs typeface="Arial" charset="0"/>
              </a:rPr>
              <a:t>Численост на населението</a:t>
            </a:r>
            <a:br>
              <a:rPr lang="bg-BG" altLang="en-US" sz="3200" b="1" i="1" dirty="0" smtClean="0">
                <a:solidFill>
                  <a:srgbClr val="CC3300"/>
                </a:solidFill>
                <a:latin typeface="Arial" charset="0"/>
                <a:cs typeface="Arial" charset="0"/>
              </a:rPr>
            </a:br>
            <a:r>
              <a:rPr lang="bg-BG" altLang="en-US" sz="3200" b="1" i="1" dirty="0" smtClean="0">
                <a:solidFill>
                  <a:schemeClr val="tx1"/>
                </a:solidFill>
                <a:latin typeface="Arial" charset="0"/>
                <a:cs typeface="Arial" charset="0"/>
              </a:rPr>
              <a:t/>
            </a:r>
            <a:br>
              <a:rPr lang="bg-BG" altLang="en-US" sz="3200" b="1" i="1" dirty="0" smtClean="0">
                <a:solidFill>
                  <a:schemeClr val="tx1"/>
                </a:solidFill>
                <a:latin typeface="Arial" charset="0"/>
                <a:cs typeface="Arial" charset="0"/>
              </a:rPr>
            </a:br>
            <a:r>
              <a:rPr lang="bg-BG" altLang="en-US" sz="3200" b="1" i="1" dirty="0" smtClean="0">
                <a:solidFill>
                  <a:schemeClr val="tx1"/>
                </a:solidFill>
                <a:latin typeface="Arial" charset="0"/>
                <a:cs typeface="Arial" charset="0"/>
              </a:rPr>
              <a:t>- преброявания </a:t>
            </a:r>
            <a:r>
              <a:rPr lang="bg-BG" altLang="en-US" sz="3200" b="1" i="1" dirty="0" smtClean="0">
                <a:solidFill>
                  <a:srgbClr val="C00000"/>
                </a:solidFill>
                <a:latin typeface="Arial" charset="0"/>
                <a:cs typeface="Arial" charset="0"/>
              </a:rPr>
              <a:t>(слайд 12)</a:t>
            </a:r>
            <a:br>
              <a:rPr lang="bg-BG" altLang="en-US" sz="3200" b="1" i="1" dirty="0" smtClean="0">
                <a:solidFill>
                  <a:srgbClr val="C00000"/>
                </a:solidFill>
                <a:latin typeface="Arial" charset="0"/>
                <a:cs typeface="Arial" charset="0"/>
              </a:rPr>
            </a:br>
            <a:r>
              <a:rPr lang="bg-BG" altLang="en-US" sz="3200" b="1" i="1" dirty="0" smtClean="0">
                <a:solidFill>
                  <a:schemeClr val="tx1"/>
                </a:solidFill>
                <a:latin typeface="Arial" charset="0"/>
                <a:cs typeface="Arial" charset="0"/>
              </a:rPr>
              <a:t>- екстраполация  </a:t>
            </a:r>
            <a:br>
              <a:rPr lang="bg-BG" altLang="en-US" sz="3200" b="1" i="1" dirty="0" smtClean="0">
                <a:solidFill>
                  <a:schemeClr val="tx1"/>
                </a:solidFill>
                <a:latin typeface="Arial" charset="0"/>
                <a:cs typeface="Arial" charset="0"/>
              </a:rPr>
            </a:br>
            <a:r>
              <a:rPr lang="bg-BG" altLang="en-US" sz="3200" b="1" i="1" dirty="0" smtClean="0">
                <a:solidFill>
                  <a:schemeClr val="tx1"/>
                </a:solidFill>
                <a:latin typeface="Arial" charset="0"/>
                <a:cs typeface="Arial" charset="0"/>
              </a:rPr>
              <a:t>- интерполация</a:t>
            </a:r>
            <a:endParaRPr lang="en-GB" altLang="en-US" sz="3200" b="1" i="1" dirty="0" smtClean="0">
              <a:solidFill>
                <a:schemeClr val="tx1"/>
              </a:solidFill>
              <a:latin typeface="Arial" charset="0"/>
              <a:cs typeface="Arial" charset="0"/>
            </a:endParaRPr>
          </a:p>
        </p:txBody>
      </p:sp>
      <p:sp>
        <p:nvSpPr>
          <p:cNvPr id="2" name="Date Placeholder 1"/>
          <p:cNvSpPr>
            <a:spLocks noGrp="1"/>
          </p:cNvSpPr>
          <p:nvPr>
            <p:ph type="dt" sz="half" idx="10"/>
          </p:nvPr>
        </p:nvSpPr>
        <p:spPr/>
        <p:txBody>
          <a:bodyPr/>
          <a:lstStyle/>
          <a:p>
            <a:pPr>
              <a:defRPr/>
            </a:pPr>
            <a:fld id="{AD39EE95-BD14-437E-AB44-E9EEEC6CA304}"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11</a:t>
            </a:fld>
            <a:endParaRPr lang="en-GB" altLang="en-US"/>
          </a:p>
        </p:txBody>
      </p:sp>
    </p:spTree>
    <p:extLst>
      <p:ext uri="{BB962C8B-B14F-4D97-AF65-F5344CB8AC3E}">
        <p14:creationId xmlns:p14="http://schemas.microsoft.com/office/powerpoint/2010/main" val="1881981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86BE843-7155-4FA3-A168-32F348E89CE9}"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D2DBDF98-B93F-4D0C-B30C-4286DE25007C}" type="slidenum">
              <a:rPr lang="en-GB" altLang="en-US" smtClean="0"/>
              <a:pPr>
                <a:defRPr/>
              </a:pPr>
              <a:t>12</a:t>
            </a:fld>
            <a:endParaRPr lang="en-GB" altLang="en-US"/>
          </a:p>
        </p:txBody>
      </p:sp>
      <p:pic>
        <p:nvPicPr>
          <p:cNvPr id="4" name="Picture 3" descr="http://upload.wikimedia.org/wikipedia/bg/timeline/3cee90815f042138002ae984cca0bc47.png">
            <a:hlinkClick r:id="rId2"/>
          </p:cNvPr>
          <p:cNvPicPr/>
          <p:nvPr/>
        </p:nvPicPr>
        <p:blipFill rotWithShape="1">
          <a:blip r:embed="rId3">
            <a:extLst>
              <a:ext uri="{BEBA8EAE-BF5A-486C-A8C5-ECC9F3942E4B}">
                <a14:imgProps xmlns:a14="http://schemas.microsoft.com/office/drawing/2010/main">
                  <a14:imgLayer r:embed="rId4">
                    <a14:imgEffect>
                      <a14:brightnessContrast bright="-24000" contrast="42000"/>
                    </a14:imgEffect>
                  </a14:imgLayer>
                </a14:imgProps>
              </a:ext>
              <a:ext uri="{28A0092B-C50C-407E-A947-70E740481C1C}">
                <a14:useLocalDpi xmlns:a14="http://schemas.microsoft.com/office/drawing/2010/main" val="0"/>
              </a:ext>
            </a:extLst>
          </a:blip>
          <a:srcRect l="215" t="178" r="215" b="178"/>
          <a:stretch/>
        </p:blipFill>
        <p:spPr bwMode="auto">
          <a:xfrm>
            <a:off x="395536" y="332656"/>
            <a:ext cx="8424936" cy="5760640"/>
          </a:xfrm>
          <a:prstGeom prst="rect">
            <a:avLst/>
          </a:prstGeom>
          <a:solidFill>
            <a:schemeClr val="bg1">
              <a:alpha val="48000"/>
            </a:schemeClr>
          </a:solidFill>
          <a:ln>
            <a:solidFill>
              <a:schemeClr val="tx1"/>
            </a:solidFill>
          </a:ln>
        </p:spPr>
      </p:pic>
    </p:spTree>
    <p:extLst>
      <p:ext uri="{BB962C8B-B14F-4D97-AF65-F5344CB8AC3E}">
        <p14:creationId xmlns:p14="http://schemas.microsoft.com/office/powerpoint/2010/main" val="37909763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715000"/>
          </a:xfrm>
        </p:spPr>
        <p:txBody>
          <a:bodyPr/>
          <a:lstStyle/>
          <a:p>
            <a:pPr eaLnBrk="1" hangingPunct="1">
              <a:lnSpc>
                <a:spcPct val="120000"/>
              </a:lnSpc>
            </a:pPr>
            <a:r>
              <a:rPr lang="bg-BG" altLang="en-US" sz="3600" b="1" dirty="0" smtClean="0">
                <a:solidFill>
                  <a:srgbClr val="C00000"/>
                </a:solidFill>
                <a:latin typeface="Arial" charset="0"/>
                <a:cs typeface="Arial" charset="0"/>
              </a:rPr>
              <a:t>2. ТЕНДЕНЦИИ В ЧИСЛЕНОСТТА НА НАСЕЛЕНИЕТО</a:t>
            </a:r>
            <a:r>
              <a:rPr lang="bg-BG" altLang="en-US" b="1" dirty="0" smtClean="0">
                <a:solidFill>
                  <a:srgbClr val="CC3300"/>
                </a:solidFill>
                <a:latin typeface="Arial Narrow" pitchFamily="34" charset="0"/>
                <a:cs typeface="Times New Roman" pitchFamily="18" charset="0"/>
              </a:rPr>
              <a:t>	</a:t>
            </a:r>
            <a:r>
              <a:rPr lang="bg-BG" altLang="en-US" b="1" dirty="0" smtClean="0">
                <a:solidFill>
                  <a:schemeClr val="tx1"/>
                </a:solidFill>
                <a:cs typeface="Times New Roman" pitchFamily="18" charset="0"/>
              </a:rPr>
              <a:t/>
            </a:r>
            <a:br>
              <a:rPr lang="bg-BG" altLang="en-US" b="1" dirty="0" smtClean="0">
                <a:solidFill>
                  <a:schemeClr val="tx1"/>
                </a:solidFill>
                <a:cs typeface="Times New Roman" pitchFamily="18" charset="0"/>
              </a:rPr>
            </a:br>
            <a:endParaRPr lang="en-GB" altLang="en-US" b="1" dirty="0" smtClean="0">
              <a:solidFill>
                <a:schemeClr val="tx1"/>
              </a:solidFill>
              <a:cs typeface="Times New Roman" pitchFamily="18" charset="0"/>
            </a:endParaRPr>
          </a:p>
        </p:txBody>
      </p:sp>
      <p:sp>
        <p:nvSpPr>
          <p:cNvPr id="2" name="Date Placeholder 1"/>
          <p:cNvSpPr>
            <a:spLocks noGrp="1"/>
          </p:cNvSpPr>
          <p:nvPr>
            <p:ph type="dt" sz="half" idx="10"/>
          </p:nvPr>
        </p:nvSpPr>
        <p:spPr/>
        <p:txBody>
          <a:bodyPr/>
          <a:lstStyle/>
          <a:p>
            <a:pPr>
              <a:defRPr/>
            </a:pPr>
            <a:fld id="{A1F4B9AF-8710-456F-9A5E-620C419D6BB3}"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13</a:t>
            </a:fld>
            <a:endParaRPr lang="en-GB" altLang="en-US"/>
          </a:p>
        </p:txBody>
      </p:sp>
    </p:spTree>
    <p:extLst>
      <p:ext uri="{BB962C8B-B14F-4D97-AF65-F5344CB8AC3E}">
        <p14:creationId xmlns:p14="http://schemas.microsoft.com/office/powerpoint/2010/main" val="27358855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51520" y="188913"/>
            <a:ext cx="8712968" cy="5761037"/>
          </a:xfrm>
        </p:spPr>
        <p:txBody>
          <a:bodyPr/>
          <a:lstStyle/>
          <a:p>
            <a:pPr algn="l" eaLnBrk="1" hangingPunct="1">
              <a:lnSpc>
                <a:spcPct val="80000"/>
              </a:lnSpc>
            </a:pPr>
            <a:r>
              <a:rPr lang="bg-BG" altLang="en-US" sz="3600" b="1" i="1" dirty="0" smtClean="0">
                <a:solidFill>
                  <a:srgbClr val="CC3300"/>
                </a:solidFill>
                <a:latin typeface="Arial" charset="0"/>
                <a:cs typeface="Arial" charset="0"/>
              </a:rPr>
              <a:t>Характеристиката на числеността</a:t>
            </a:r>
            <a:r>
              <a:rPr lang="bg-BG" altLang="en-US" sz="3600" b="1" dirty="0" smtClean="0">
                <a:solidFill>
                  <a:schemeClr val="tx1"/>
                </a:solidFill>
                <a:latin typeface="Arial" charset="0"/>
                <a:cs typeface="Arial" charset="0"/>
              </a:rPr>
              <a:t> на населението се извършва чрез</a:t>
            </a:r>
            <a:r>
              <a:rPr lang="bg-BG" altLang="en-US" sz="3600" dirty="0" smtClean="0">
                <a:solidFill>
                  <a:schemeClr val="tx1"/>
                </a:solidFill>
                <a:latin typeface="Arial" charset="0"/>
                <a:cs typeface="Arial" charset="0"/>
              </a:rPr>
              <a:t>:</a:t>
            </a:r>
            <a:r>
              <a:rPr lang="en-US" altLang="en-US" sz="3600" dirty="0" smtClean="0">
                <a:solidFill>
                  <a:schemeClr val="tx1"/>
                </a:solidFill>
                <a:latin typeface="Arial" charset="0"/>
                <a:cs typeface="Arial" charset="0"/>
              </a:rPr>
              <a:t/>
            </a:r>
            <a:br>
              <a:rPr lang="en-US" altLang="en-US" sz="3600" dirty="0" smtClean="0">
                <a:solidFill>
                  <a:schemeClr val="tx1"/>
                </a:solidFill>
                <a:latin typeface="Arial" charset="0"/>
                <a:cs typeface="Arial" charset="0"/>
              </a:rPr>
            </a:br>
            <a:r>
              <a:rPr lang="en-GB" altLang="en-US" sz="3600" dirty="0" smtClean="0">
                <a:solidFill>
                  <a:schemeClr val="tx1"/>
                </a:solidFill>
                <a:latin typeface="Arial" charset="0"/>
                <a:cs typeface="Arial" charset="0"/>
              </a:rPr>
              <a:t/>
            </a:r>
            <a:br>
              <a:rPr lang="en-GB" altLang="en-US" sz="3600" dirty="0" smtClean="0">
                <a:solidFill>
                  <a:schemeClr val="tx1"/>
                </a:solidFill>
                <a:latin typeface="Arial" charset="0"/>
                <a:cs typeface="Arial" charset="0"/>
              </a:rPr>
            </a:br>
            <a:r>
              <a:rPr lang="bg-BG" altLang="en-US" sz="3600" dirty="0" smtClean="0">
                <a:solidFill>
                  <a:schemeClr val="tx1"/>
                </a:solidFill>
                <a:latin typeface="Arial" charset="0"/>
                <a:cs typeface="Arial" charset="0"/>
              </a:rPr>
              <a:t>- </a:t>
            </a:r>
            <a:r>
              <a:rPr lang="bg-BG" altLang="en-US" sz="3600" b="1" dirty="0" smtClean="0">
                <a:solidFill>
                  <a:schemeClr val="tx1"/>
                </a:solidFill>
                <a:latin typeface="Arial" charset="0"/>
                <a:cs typeface="Arial" charset="0"/>
              </a:rPr>
              <a:t>брой към определен период и средногодишния ръст в % </a:t>
            </a:r>
            <a:r>
              <a:rPr lang="bg-BG" altLang="en-US" sz="3600" b="1" dirty="0" smtClean="0">
                <a:solidFill>
                  <a:srgbClr val="C00000"/>
                </a:solidFill>
                <a:latin typeface="Arial" charset="0"/>
                <a:cs typeface="Arial" charset="0"/>
              </a:rPr>
              <a:t>(слайд 16);</a:t>
            </a:r>
            <a:r>
              <a:rPr lang="en-US" altLang="en-US" sz="3600" b="1" dirty="0" smtClean="0">
                <a:solidFill>
                  <a:srgbClr val="C00000"/>
                </a:solidFill>
                <a:latin typeface="Arial" charset="0"/>
                <a:cs typeface="Arial" charset="0"/>
              </a:rPr>
              <a:t/>
            </a:r>
            <a:br>
              <a:rPr lang="en-US" altLang="en-US" sz="3600" b="1" dirty="0" smtClean="0">
                <a:solidFill>
                  <a:srgbClr val="C00000"/>
                </a:solidFill>
                <a:latin typeface="Arial" charset="0"/>
                <a:cs typeface="Arial" charset="0"/>
              </a:rPr>
            </a:br>
            <a:r>
              <a:rPr lang="bg-BG" altLang="en-US" sz="3600" dirty="0" smtClean="0">
                <a:solidFill>
                  <a:schemeClr val="tx1"/>
                </a:solidFill>
                <a:latin typeface="Arial" charset="0"/>
                <a:cs typeface="Arial" charset="0"/>
              </a:rPr>
              <a:t> </a:t>
            </a:r>
            <a:r>
              <a:rPr lang="en-GB" altLang="en-US" sz="3600" dirty="0" smtClean="0">
                <a:solidFill>
                  <a:schemeClr val="tx1"/>
                </a:solidFill>
                <a:latin typeface="Arial" charset="0"/>
                <a:cs typeface="Arial" charset="0"/>
              </a:rPr>
              <a:t/>
            </a:r>
            <a:br>
              <a:rPr lang="en-GB" altLang="en-US" sz="3600" dirty="0" smtClean="0">
                <a:solidFill>
                  <a:schemeClr val="tx1"/>
                </a:solidFill>
                <a:latin typeface="Arial" charset="0"/>
                <a:cs typeface="Arial" charset="0"/>
              </a:rPr>
            </a:br>
            <a:r>
              <a:rPr lang="bg-BG" altLang="en-US" sz="3600" dirty="0" smtClean="0">
                <a:solidFill>
                  <a:schemeClr val="tx1"/>
                </a:solidFill>
                <a:latin typeface="Arial" charset="0"/>
                <a:cs typeface="Arial" charset="0"/>
              </a:rPr>
              <a:t>- </a:t>
            </a:r>
            <a:r>
              <a:rPr lang="bg-BG" altLang="en-US" sz="3600" b="1" dirty="0" smtClean="0">
                <a:solidFill>
                  <a:schemeClr val="tx1"/>
                </a:solidFill>
                <a:latin typeface="Arial" charset="0"/>
                <a:cs typeface="Arial" charset="0"/>
              </a:rPr>
              <a:t>времето за достигане до следващ милиард; </a:t>
            </a:r>
            <a:r>
              <a:rPr lang="en-US" altLang="en-US" sz="3600" b="1" dirty="0" smtClean="0">
                <a:solidFill>
                  <a:schemeClr val="tx1"/>
                </a:solidFill>
                <a:latin typeface="Arial" charset="0"/>
                <a:cs typeface="Arial" charset="0"/>
              </a:rPr>
              <a:t/>
            </a:r>
            <a:br>
              <a:rPr lang="en-US" altLang="en-US" sz="3600" b="1" dirty="0" smtClean="0">
                <a:solidFill>
                  <a:schemeClr val="tx1"/>
                </a:solidFill>
                <a:latin typeface="Arial" charset="0"/>
                <a:cs typeface="Arial" charset="0"/>
              </a:rPr>
            </a:br>
            <a:r>
              <a:rPr lang="bg-BG" altLang="en-US" sz="3600" b="1" dirty="0" smtClean="0">
                <a:solidFill>
                  <a:schemeClr val="tx1"/>
                </a:solidFill>
                <a:latin typeface="Arial" charset="0"/>
                <a:cs typeface="Arial" charset="0"/>
              </a:rPr>
              <a:t/>
            </a:r>
            <a:br>
              <a:rPr lang="bg-BG" altLang="en-US" sz="3600" b="1" dirty="0" smtClean="0">
                <a:solidFill>
                  <a:schemeClr val="tx1"/>
                </a:solidFill>
                <a:latin typeface="Arial" charset="0"/>
                <a:cs typeface="Arial" charset="0"/>
              </a:rPr>
            </a:br>
            <a:r>
              <a:rPr lang="bg-BG" altLang="en-US" sz="3600" b="1" dirty="0" smtClean="0">
                <a:solidFill>
                  <a:schemeClr val="tx1"/>
                </a:solidFill>
                <a:latin typeface="Arial" charset="0"/>
                <a:cs typeface="Arial" charset="0"/>
              </a:rPr>
              <a:t>- времето за удвояване на числеността на населението.</a:t>
            </a:r>
            <a:endParaRPr lang="en-GB" altLang="en-US" sz="3600" dirty="0" smtClean="0">
              <a:solidFill>
                <a:schemeClr val="tx1"/>
              </a:solidFill>
              <a:latin typeface="Arial" charset="0"/>
              <a:cs typeface="Arial" charset="0"/>
            </a:endParaRPr>
          </a:p>
        </p:txBody>
      </p:sp>
      <p:sp>
        <p:nvSpPr>
          <p:cNvPr id="2" name="Date Placeholder 1"/>
          <p:cNvSpPr>
            <a:spLocks noGrp="1"/>
          </p:cNvSpPr>
          <p:nvPr>
            <p:ph type="dt" sz="half" idx="10"/>
          </p:nvPr>
        </p:nvSpPr>
        <p:spPr/>
        <p:txBody>
          <a:bodyPr/>
          <a:lstStyle/>
          <a:p>
            <a:pPr>
              <a:defRPr/>
            </a:pPr>
            <a:fld id="{BD86BA5E-78AE-483F-9D05-5882577B7373}"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14</a:t>
            </a:fld>
            <a:endParaRPr lang="en-GB" altLang="en-US"/>
          </a:p>
        </p:txBody>
      </p:sp>
    </p:spTree>
    <p:extLst>
      <p:ext uri="{BB962C8B-B14F-4D97-AF65-F5344CB8AC3E}">
        <p14:creationId xmlns:p14="http://schemas.microsoft.com/office/powerpoint/2010/main" val="936611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86BE843-7155-4FA3-A168-32F348E89CE9}"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D2DBDF98-B93F-4D0C-B30C-4286DE25007C}" type="slidenum">
              <a:rPr lang="en-GB" altLang="en-US" smtClean="0"/>
              <a:pPr>
                <a:defRPr/>
              </a:pPr>
              <a:t>15</a:t>
            </a:fld>
            <a:endParaRPr lang="en-GB" altLang="en-US"/>
          </a:p>
        </p:txBody>
      </p:sp>
      <p:graphicFrame>
        <p:nvGraphicFramePr>
          <p:cNvPr id="4" name="Table 3"/>
          <p:cNvGraphicFramePr>
            <a:graphicFrameLocks noGrp="1"/>
          </p:cNvGraphicFramePr>
          <p:nvPr>
            <p:extLst>
              <p:ext uri="{D42A27DB-BD31-4B8C-83A1-F6EECF244321}">
                <p14:modId xmlns:p14="http://schemas.microsoft.com/office/powerpoint/2010/main" val="452046703"/>
              </p:ext>
            </p:extLst>
          </p:nvPr>
        </p:nvGraphicFramePr>
        <p:xfrm>
          <a:off x="467544" y="332652"/>
          <a:ext cx="8208912" cy="5663630"/>
        </p:xfrm>
        <a:graphic>
          <a:graphicData uri="http://schemas.openxmlformats.org/drawingml/2006/table">
            <a:tbl>
              <a:tblPr>
                <a:tableStyleId>{5C22544A-7EE6-4342-B048-85BDC9FD1C3A}</a:tableStyleId>
              </a:tblPr>
              <a:tblGrid>
                <a:gridCol w="1862465"/>
                <a:gridCol w="1861431"/>
                <a:gridCol w="2419861"/>
                <a:gridCol w="2065155"/>
              </a:tblGrid>
              <a:tr h="860541">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Година</a:t>
                      </a:r>
                      <a:endParaRPr lang="bg-BG" sz="2000" b="1" dirty="0">
                        <a:effectLst/>
                        <a:latin typeface="Arial" panose="020B060402020202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Население </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Средногодишен ръст (%)</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Години до следващ милиард</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r>
              <a:tr h="461207">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1650</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500 милиона</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r>
              <a:tr h="461207">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1820</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 милиард</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0,4</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170</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r>
              <a:tr h="461207">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1939</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2 милиарда</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a:t>
                      </a:r>
                      <a:r>
                        <a:rPr lang="bg-BG" sz="2000" dirty="0" err="1">
                          <a:effectLst/>
                          <a:latin typeface="Arial" panose="020B0604020202020204" pitchFamily="34" charset="0"/>
                          <a:cs typeface="Arial" panose="020B0604020202020204" pitchFamily="34" charset="0"/>
                        </a:rPr>
                        <a:t>1</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119</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r>
              <a:tr h="461207">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1960</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3 милиарда</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1,8</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33 </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r>
              <a:tr h="461207">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1974</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4 милиарда</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1,9</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21</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r>
              <a:tr h="461207">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1987</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5 милиарда</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1,6</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13</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r>
              <a:tr h="461207">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1999</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6 милиарда</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1,4</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12</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r>
              <a:tr h="461207">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2011</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7 милиарда</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1,2</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12 </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r>
              <a:tr h="461207">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2024</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8 милиарда</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a:effectLst/>
                          <a:latin typeface="Arial" panose="020B0604020202020204" pitchFamily="34" charset="0"/>
                          <a:cs typeface="Arial" panose="020B0604020202020204" pitchFamily="34" charset="0"/>
                        </a:rPr>
                        <a:t>0,8</a:t>
                      </a:r>
                      <a:endParaRPr lang="bg-BG" sz="200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13 </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r>
              <a:tr h="461207">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2048</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9 милиарда</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0,5</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ctr">
                        <a:lnSpc>
                          <a:spcPct val="115000"/>
                        </a:lnSpc>
                        <a:spcAft>
                          <a:spcPts val="0"/>
                        </a:spcAft>
                      </a:pPr>
                      <a:r>
                        <a:rPr lang="bg-BG" sz="2000" dirty="0">
                          <a:effectLst/>
                          <a:latin typeface="Arial" panose="020B0604020202020204" pitchFamily="34" charset="0"/>
                          <a:cs typeface="Arial" panose="020B0604020202020204" pitchFamily="34" charset="0"/>
                        </a:rPr>
                        <a:t>24</a:t>
                      </a:r>
                      <a:endParaRPr lang="bg-BG" sz="2000" dirty="0">
                        <a:effectLst/>
                        <a:latin typeface="Arial" panose="020B0604020202020204" pitchFamily="34" charset="0"/>
                        <a:ea typeface="Times New Roman"/>
                        <a:cs typeface="Arial" panose="020B0604020202020204" pitchFamily="34" charset="0"/>
                      </a:endParaRPr>
                    </a:p>
                  </a:txBody>
                  <a:tcPr marL="68580" marR="68580" marT="0" marB="0" anchor="ctr"/>
                </a:tc>
              </a:tr>
            </a:tbl>
          </a:graphicData>
        </a:graphic>
      </p:graphicFrame>
    </p:spTree>
    <p:extLst>
      <p:ext uri="{BB962C8B-B14F-4D97-AF65-F5344CB8AC3E}">
        <p14:creationId xmlns:p14="http://schemas.microsoft.com/office/powerpoint/2010/main" val="2947839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shade val="30000"/>
                <a:satMod val="115000"/>
              </a:schemeClr>
            </a:gs>
            <a:gs pos="24000">
              <a:schemeClr val="accent1">
                <a:shade val="67500"/>
                <a:satMod val="115000"/>
              </a:schemeClr>
            </a:gs>
            <a:gs pos="100000">
              <a:schemeClr val="accent1">
                <a:shade val="100000"/>
                <a:satMod val="115000"/>
              </a:schemeClr>
            </a:gs>
          </a:gsLst>
          <a:lin ang="5400000" scaled="0"/>
        </a:gradFill>
        <a:effectLst/>
      </p:bgPr>
    </p:bg>
    <p:spTree>
      <p:nvGrpSpPr>
        <p:cNvPr id="1" name=""/>
        <p:cNvGrpSpPr/>
        <p:nvPr/>
      </p:nvGrpSpPr>
      <p:grpSpPr>
        <a:xfrm>
          <a:off x="0" y="0"/>
          <a:ext cx="0" cy="0"/>
          <a:chOff x="0" y="0"/>
          <a:chExt cx="0" cy="0"/>
        </a:xfrm>
      </p:grpSpPr>
      <p:pic>
        <p:nvPicPr>
          <p:cNvPr id="378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563" y="1268413"/>
            <a:ext cx="8759825" cy="3736975"/>
          </a:xfrm>
          <a:prstGeom prst="rect">
            <a:avLst/>
          </a:prstGeom>
          <a:solidFill>
            <a:schemeClr val="accent1">
              <a:alpha val="32000"/>
            </a:schemeClr>
          </a:solidFill>
          <a:ln w="9525">
            <a:solidFill>
              <a:schemeClr val="tx1"/>
            </a:solidFill>
            <a:miter lim="800000"/>
            <a:headEnd/>
            <a:tailEnd/>
          </a:ln>
          <a:extLst/>
        </p:spPr>
      </p:pic>
      <p:sp>
        <p:nvSpPr>
          <p:cNvPr id="2" name="Date Placeholder 1"/>
          <p:cNvSpPr>
            <a:spLocks noGrp="1"/>
          </p:cNvSpPr>
          <p:nvPr>
            <p:ph type="dt" sz="half" idx="10"/>
          </p:nvPr>
        </p:nvSpPr>
        <p:spPr/>
        <p:txBody>
          <a:bodyPr/>
          <a:lstStyle/>
          <a:p>
            <a:pPr>
              <a:defRPr/>
            </a:pPr>
            <a:fld id="{10BC3B19-E931-4A24-AE56-2E51914B7B9B}"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16</a:t>
            </a:fld>
            <a:endParaRPr lang="en-GB" altLang="en-US"/>
          </a:p>
        </p:txBody>
      </p:sp>
    </p:spTree>
    <p:extLst>
      <p:ext uri="{BB962C8B-B14F-4D97-AF65-F5344CB8AC3E}">
        <p14:creationId xmlns:p14="http://schemas.microsoft.com/office/powerpoint/2010/main" val="3097128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01E4EF"/>
            </a:gs>
            <a:gs pos="24000">
              <a:schemeClr val="accent1">
                <a:shade val="67500"/>
                <a:satMod val="115000"/>
              </a:schemeClr>
            </a:gs>
            <a:gs pos="100000">
              <a:schemeClr val="accent1">
                <a:shade val="100000"/>
                <a:satMod val="115000"/>
              </a:schemeClr>
            </a:gs>
          </a:gsLst>
          <a:lin ang="5400000" scaled="0"/>
        </a:gra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86BE843-7155-4FA3-A168-32F348E89CE9}"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D2DBDF98-B93F-4D0C-B30C-4286DE25007C}" type="slidenum">
              <a:rPr lang="en-GB" altLang="en-US" smtClean="0"/>
              <a:pPr>
                <a:defRPr/>
              </a:pPr>
              <a:t>17</a:t>
            </a:fld>
            <a:endParaRPr lang="en-GB" altLang="en-US"/>
          </a:p>
        </p:txBody>
      </p:sp>
      <p:pic>
        <p:nvPicPr>
          <p:cNvPr id="4" name="Picture 3" descr="https://www.learner.org/courses/envsci/visual/img_lrg/population_growth_rate.jpg">
            <a:hlinkClick r:id="rId2"/>
          </p:cNvPr>
          <p:cNvPicPr/>
          <p:nvPr/>
        </p:nvPicPr>
        <p:blipFill rotWithShape="1">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a:stretch/>
        </p:blipFill>
        <p:spPr bwMode="auto">
          <a:xfrm>
            <a:off x="395536" y="332656"/>
            <a:ext cx="8352928" cy="5760640"/>
          </a:xfrm>
          <a:prstGeom prst="rect">
            <a:avLst/>
          </a:prstGeom>
          <a:noFill/>
          <a:ln>
            <a:noFill/>
          </a:ln>
        </p:spPr>
      </p:pic>
    </p:spTree>
    <p:extLst>
      <p:ext uri="{BB962C8B-B14F-4D97-AF65-F5344CB8AC3E}">
        <p14:creationId xmlns:p14="http://schemas.microsoft.com/office/powerpoint/2010/main" val="33445634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79388" y="404813"/>
            <a:ext cx="8640762" cy="5327650"/>
          </a:xfrm>
        </p:spPr>
        <p:txBody>
          <a:bodyPr/>
          <a:lstStyle/>
          <a:p>
            <a:pPr algn="l" eaLnBrk="1" hangingPunct="1"/>
            <a:r>
              <a:rPr lang="bg-BG" sz="3200" dirty="0" smtClean="0">
                <a:latin typeface="Arial" charset="0"/>
                <a:cs typeface="Arial" charset="0"/>
              </a:rPr>
              <a:t>Най-висок прираст – в 1960-те години</a:t>
            </a:r>
            <a:r>
              <a:rPr lang="en-US" sz="3200" dirty="0" smtClean="0">
                <a:latin typeface="Arial" charset="0"/>
                <a:cs typeface="Arial" charset="0"/>
              </a:rPr>
              <a:t>. </a:t>
            </a:r>
            <a:r>
              <a:rPr lang="bg-BG" sz="3200" dirty="0" smtClean="0">
                <a:latin typeface="Arial" charset="0"/>
                <a:cs typeface="Arial" charset="0"/>
              </a:rPr>
              <a:t/>
            </a:r>
            <a:br>
              <a:rPr lang="bg-BG" sz="3200" dirty="0" smtClean="0">
                <a:latin typeface="Arial" charset="0"/>
                <a:cs typeface="Arial" charset="0"/>
              </a:rPr>
            </a:br>
            <a:r>
              <a:rPr lang="bg-BG" sz="3200" dirty="0" smtClean="0">
                <a:latin typeface="Arial" charset="0"/>
                <a:cs typeface="Arial" charset="0"/>
              </a:rPr>
              <a:t>Сега - около </a:t>
            </a:r>
            <a:r>
              <a:rPr lang="en-US" sz="3200" b="1" dirty="0" smtClean="0">
                <a:latin typeface="Arial" charset="0"/>
                <a:cs typeface="Arial" charset="0"/>
              </a:rPr>
              <a:t>1.14% </a:t>
            </a:r>
            <a:r>
              <a:rPr lang="bg-BG" sz="3200" b="1" dirty="0" smtClean="0">
                <a:latin typeface="Arial" charset="0"/>
                <a:cs typeface="Arial" charset="0"/>
              </a:rPr>
              <a:t>– </a:t>
            </a:r>
            <a:r>
              <a:rPr lang="bg-BG" sz="3200" dirty="0" smtClean="0">
                <a:latin typeface="Arial" charset="0"/>
                <a:cs typeface="Arial" charset="0"/>
              </a:rPr>
              <a:t>с </a:t>
            </a:r>
            <a:r>
              <a:rPr lang="en-US" sz="3200" dirty="0" smtClean="0">
                <a:latin typeface="Arial" charset="0"/>
                <a:cs typeface="Arial" charset="0"/>
              </a:rPr>
              <a:t>80 </a:t>
            </a:r>
            <a:r>
              <a:rPr lang="bg-BG" sz="3200" dirty="0" err="1" smtClean="0">
                <a:latin typeface="Arial" charset="0"/>
                <a:cs typeface="Arial" charset="0"/>
              </a:rPr>
              <a:t>млн</a:t>
            </a:r>
            <a:r>
              <a:rPr lang="bg-BG" sz="3200" dirty="0" smtClean="0">
                <a:latin typeface="Arial" charset="0"/>
                <a:cs typeface="Arial" charset="0"/>
              </a:rPr>
              <a:t> годишно</a:t>
            </a:r>
            <a:r>
              <a:rPr lang="en-US" sz="3200" dirty="0" smtClean="0">
                <a:latin typeface="Arial" charset="0"/>
                <a:cs typeface="Arial" charset="0"/>
              </a:rPr>
              <a:t>.</a:t>
            </a:r>
            <a:br>
              <a:rPr lang="en-US" sz="3200" dirty="0" smtClean="0">
                <a:latin typeface="Arial" charset="0"/>
                <a:cs typeface="Arial" charset="0"/>
              </a:rPr>
            </a:br>
            <a:r>
              <a:rPr lang="bg-BG" sz="3200" dirty="0" smtClean="0">
                <a:latin typeface="Arial" charset="0"/>
                <a:cs typeface="Arial" charset="0"/>
              </a:rPr>
              <a:t>Прогнозира се намаляване до по-малко от 1% през 2020 г. и до по-малко от 0,5% около 2050 г. </a:t>
            </a:r>
            <a:br>
              <a:rPr lang="bg-BG" sz="3200" dirty="0" smtClean="0">
                <a:latin typeface="Arial" charset="0"/>
                <a:cs typeface="Arial" charset="0"/>
              </a:rPr>
            </a:br>
            <a:r>
              <a:rPr lang="bg-BG" sz="3200" dirty="0" smtClean="0">
                <a:latin typeface="Arial" charset="0"/>
                <a:cs typeface="Arial" charset="0"/>
              </a:rPr>
              <a:t/>
            </a:r>
            <a:br>
              <a:rPr lang="bg-BG" sz="3200" dirty="0" smtClean="0">
                <a:latin typeface="Arial" charset="0"/>
                <a:cs typeface="Arial" charset="0"/>
              </a:rPr>
            </a:br>
            <a:r>
              <a:rPr lang="bg-BG" sz="3200" dirty="0" smtClean="0">
                <a:latin typeface="Arial" charset="0"/>
                <a:cs typeface="Arial" charset="0"/>
              </a:rPr>
              <a:t>Към 2042 г. населението в света ще достигне 9 милиарда и ще се стабилизира около 10 милиарда след 2062 г. (слайд 19).</a:t>
            </a:r>
            <a:endParaRPr lang="en-US" sz="3200" dirty="0" smtClean="0">
              <a:latin typeface="Arial" charset="0"/>
              <a:cs typeface="Arial" charset="0"/>
            </a:endParaRPr>
          </a:p>
        </p:txBody>
      </p:sp>
      <p:sp>
        <p:nvSpPr>
          <p:cNvPr id="2" name="Date Placeholder 1"/>
          <p:cNvSpPr>
            <a:spLocks noGrp="1"/>
          </p:cNvSpPr>
          <p:nvPr>
            <p:ph type="dt" sz="half" idx="10"/>
          </p:nvPr>
        </p:nvSpPr>
        <p:spPr/>
        <p:txBody>
          <a:bodyPr/>
          <a:lstStyle/>
          <a:p>
            <a:pPr>
              <a:defRPr/>
            </a:pPr>
            <a:fld id="{1EF279BA-8261-494C-A9F8-008DCD152B6B}"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18</a:t>
            </a:fld>
            <a:endParaRPr lang="en-GB" altLang="en-US"/>
          </a:p>
        </p:txBody>
      </p:sp>
    </p:spTree>
    <p:extLst>
      <p:ext uri="{BB962C8B-B14F-4D97-AF65-F5344CB8AC3E}">
        <p14:creationId xmlns:p14="http://schemas.microsoft.com/office/powerpoint/2010/main" val="22989048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01E4EF"/>
            </a:gs>
            <a:gs pos="24000">
              <a:schemeClr val="accent1">
                <a:shade val="67500"/>
                <a:satMod val="115000"/>
              </a:schemeClr>
            </a:gs>
            <a:gs pos="100000">
              <a:schemeClr val="accent1">
                <a:shade val="100000"/>
                <a:satMod val="115000"/>
              </a:schemeClr>
            </a:gs>
          </a:gsLst>
          <a:lin ang="5400000" scaled="0"/>
        </a:gra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86BE843-7155-4FA3-A168-32F348E89CE9}"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D2DBDF98-B93F-4D0C-B30C-4286DE25007C}" type="slidenum">
              <a:rPr lang="en-GB" altLang="en-US" smtClean="0"/>
              <a:pPr>
                <a:defRPr/>
              </a:pPr>
              <a:t>19</a:t>
            </a:fld>
            <a:endParaRPr lang="en-GB" altLang="en-US"/>
          </a:p>
        </p:txBody>
      </p:sp>
      <p:pic>
        <p:nvPicPr>
          <p:cNvPr id="4" name="Picture 3"/>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467544" y="332656"/>
            <a:ext cx="8316924" cy="5400600"/>
          </a:xfrm>
          <a:prstGeom prst="rect">
            <a:avLst/>
          </a:prstGeom>
          <a:solidFill>
            <a:schemeClr val="accent1">
              <a:lumMod val="40000"/>
              <a:lumOff val="60000"/>
            </a:schemeClr>
          </a:solidFill>
        </p:spPr>
      </p:pic>
      <p:sp>
        <p:nvSpPr>
          <p:cNvPr id="14" name="Rectangle 13"/>
          <p:cNvSpPr/>
          <p:nvPr/>
        </p:nvSpPr>
        <p:spPr>
          <a:xfrm>
            <a:off x="359532" y="5845334"/>
            <a:ext cx="8424936" cy="369332"/>
          </a:xfrm>
          <a:prstGeom prst="rect">
            <a:avLst/>
          </a:prstGeom>
        </p:spPr>
        <p:txBody>
          <a:bodyPr wrap="square">
            <a:spAutoFit/>
          </a:bodyPr>
          <a:lstStyle/>
          <a:p>
            <a:pPr algn="ctr"/>
            <a:r>
              <a:rPr lang="bg-BG" b="1" i="1" dirty="0"/>
              <a:t>Населението в света </a:t>
            </a:r>
            <a:r>
              <a:rPr lang="bg-BG" b="1" i="1" dirty="0" smtClean="0"/>
              <a:t>по различни </a:t>
            </a:r>
            <a:r>
              <a:rPr lang="bg-BG" b="1" i="1" dirty="0"/>
              <a:t>варианти на прогнози на ООН</a:t>
            </a:r>
            <a:endParaRPr lang="bg-BG" dirty="0"/>
          </a:p>
        </p:txBody>
      </p:sp>
    </p:spTree>
    <p:extLst>
      <p:ext uri="{BB962C8B-B14F-4D97-AF65-F5344CB8AC3E}">
        <p14:creationId xmlns:p14="http://schemas.microsoft.com/office/powerpoint/2010/main" val="1317406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95288" y="609600"/>
            <a:ext cx="8424862" cy="5943600"/>
          </a:xfrm>
        </p:spPr>
        <p:txBody>
          <a:bodyPr/>
          <a:lstStyle/>
          <a:p>
            <a:pPr eaLnBrk="1" hangingPunct="1">
              <a:lnSpc>
                <a:spcPct val="130000"/>
              </a:lnSpc>
            </a:pPr>
            <a:r>
              <a:rPr lang="bg-BG" altLang="en-US" sz="3200" b="1" dirty="0" smtClean="0">
                <a:solidFill>
                  <a:srgbClr val="C00000"/>
                </a:solidFill>
                <a:cs typeface="Arial" charset="0"/>
              </a:rPr>
              <a:t>1.</a:t>
            </a:r>
            <a:r>
              <a:rPr lang="bg-BG" altLang="en-US" sz="4000" b="1" dirty="0" smtClean="0">
                <a:solidFill>
                  <a:srgbClr val="C00000"/>
                </a:solidFill>
                <a:cs typeface="Arial" charset="0"/>
              </a:rPr>
              <a:t> </a:t>
            </a:r>
            <a:r>
              <a:rPr lang="bg-BG" altLang="en-US" sz="3200" b="1" dirty="0" smtClean="0">
                <a:solidFill>
                  <a:srgbClr val="C00000"/>
                </a:solidFill>
                <a:cs typeface="Arial" charset="0"/>
              </a:rPr>
              <a:t>ДЕМОГРАФСКИ ПОДХОДИ ЗА ИЗУЧАВАНЕ И</a:t>
            </a:r>
            <a:r>
              <a:rPr lang="en-US" altLang="en-US" sz="3200" b="1" dirty="0" smtClean="0">
                <a:solidFill>
                  <a:srgbClr val="C00000"/>
                </a:solidFill>
                <a:cs typeface="Arial" charset="0"/>
              </a:rPr>
              <a:t> </a:t>
            </a:r>
            <a:r>
              <a:rPr lang="bg-BG" altLang="en-US" sz="3200" b="1" dirty="0" smtClean="0">
                <a:solidFill>
                  <a:srgbClr val="C00000"/>
                </a:solidFill>
                <a:cs typeface="Arial" charset="0"/>
              </a:rPr>
              <a:t>ОЦЕНКА НА ГЛОБАЛНОТО ЗДРАВЕ</a:t>
            </a:r>
            <a:r>
              <a:rPr lang="en-GB" altLang="en-US" sz="3200" b="1" dirty="0" smtClean="0">
                <a:solidFill>
                  <a:srgbClr val="C00000"/>
                </a:solidFill>
                <a:cs typeface="Arial" charset="0"/>
              </a:rPr>
              <a:t/>
            </a:r>
            <a:br>
              <a:rPr lang="en-GB" altLang="en-US" sz="3200" b="1" dirty="0" smtClean="0">
                <a:solidFill>
                  <a:srgbClr val="C00000"/>
                </a:solidFill>
                <a:cs typeface="Arial" charset="0"/>
              </a:rPr>
            </a:br>
            <a:endParaRPr lang="en-GB" altLang="en-US" sz="3200" b="1" dirty="0" smtClean="0">
              <a:solidFill>
                <a:srgbClr val="C00000"/>
              </a:solidFill>
              <a:cs typeface="Arial" charset="0"/>
            </a:endParaRPr>
          </a:p>
        </p:txBody>
      </p:sp>
      <p:sp>
        <p:nvSpPr>
          <p:cNvPr id="2" name="Date Placeholder 1"/>
          <p:cNvSpPr>
            <a:spLocks noGrp="1"/>
          </p:cNvSpPr>
          <p:nvPr>
            <p:ph type="dt" sz="half" idx="10"/>
          </p:nvPr>
        </p:nvSpPr>
        <p:spPr/>
        <p:txBody>
          <a:bodyPr/>
          <a:lstStyle/>
          <a:p>
            <a:pPr>
              <a:defRPr/>
            </a:pPr>
            <a:fld id="{5EE0D782-071D-4691-BE94-92739D2520FB}"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86BE843-7155-4FA3-A168-32F348E89CE9}"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D2DBDF98-B93F-4D0C-B30C-4286DE25007C}" type="slidenum">
              <a:rPr lang="en-GB" altLang="en-US" smtClean="0"/>
              <a:pPr>
                <a:defRPr/>
              </a:pPr>
              <a:t>20</a:t>
            </a:fld>
            <a:endParaRPr lang="en-GB"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3492" y="837088"/>
            <a:ext cx="5795888" cy="5602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582576" y="252313"/>
            <a:ext cx="3906839" cy="584775"/>
          </a:xfrm>
          <a:prstGeom prst="rect">
            <a:avLst/>
          </a:prstGeom>
          <a:noFill/>
        </p:spPr>
        <p:txBody>
          <a:bodyPr wrap="none" rtlCol="0">
            <a:spAutoFit/>
          </a:bodyPr>
          <a:lstStyle/>
          <a:p>
            <a:r>
              <a:rPr lang="bg-BG" sz="3200" b="1" dirty="0" smtClean="0"/>
              <a:t>28 септ. 2016 г. 12:00</a:t>
            </a:r>
            <a:endParaRPr lang="bg-BG" sz="3200" b="1" dirty="0"/>
          </a:p>
        </p:txBody>
      </p:sp>
    </p:spTree>
    <p:extLst>
      <p:ext uri="{BB962C8B-B14F-4D97-AF65-F5344CB8AC3E}">
        <p14:creationId xmlns:p14="http://schemas.microsoft.com/office/powerpoint/2010/main" val="17523798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350" y="333375"/>
            <a:ext cx="8623300" cy="590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Date Placeholder 1"/>
          <p:cNvSpPr>
            <a:spLocks noGrp="1"/>
          </p:cNvSpPr>
          <p:nvPr>
            <p:ph type="dt" sz="half" idx="10"/>
          </p:nvPr>
        </p:nvSpPr>
        <p:spPr/>
        <p:txBody>
          <a:bodyPr/>
          <a:lstStyle/>
          <a:p>
            <a:pPr>
              <a:defRPr/>
            </a:pPr>
            <a:fld id="{C2ED6099-F268-4976-9596-1D2349EE189F}"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D2DBDF98-B93F-4D0C-B30C-4286DE25007C}" type="slidenum">
              <a:rPr lang="en-GB" altLang="en-US" smtClean="0"/>
              <a:pPr>
                <a:defRPr/>
              </a:pPr>
              <a:t>21</a:t>
            </a:fld>
            <a:endParaRPr lang="en-GB" altLang="en-US"/>
          </a:p>
        </p:txBody>
      </p:sp>
    </p:spTree>
    <p:extLst>
      <p:ext uri="{BB962C8B-B14F-4D97-AF65-F5344CB8AC3E}">
        <p14:creationId xmlns:p14="http://schemas.microsoft.com/office/powerpoint/2010/main" val="38734058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468313" y="620713"/>
            <a:ext cx="8351837" cy="1052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60000"/>
              </a:lnSpc>
            </a:pPr>
            <a:r>
              <a:rPr lang="bg-BG" altLang="en-US" sz="2400" b="1">
                <a:solidFill>
                  <a:srgbClr val="FF3300"/>
                </a:solidFill>
                <a:cs typeface="Arial" charset="0"/>
              </a:rPr>
              <a:t>НАСЕЛЕНИЕ В СВЕТА 1950-2050 </a:t>
            </a:r>
            <a:endParaRPr lang="en-US" altLang="en-US" sz="2400" b="1">
              <a:solidFill>
                <a:srgbClr val="FF3300"/>
              </a:solidFill>
              <a:cs typeface="Arial" charset="0"/>
            </a:endParaRPr>
          </a:p>
          <a:p>
            <a:pPr algn="ctr" eaLnBrk="1" hangingPunct="1"/>
            <a:r>
              <a:rPr lang="bg-BG" altLang="en-US" sz="2400" b="1">
                <a:solidFill>
                  <a:srgbClr val="FF3300"/>
                </a:solidFill>
                <a:cs typeface="Arial" charset="0"/>
              </a:rPr>
              <a:t>(МИЛИОНИ И %)</a:t>
            </a:r>
            <a:endParaRPr lang="en-GB" altLang="en-US" b="1">
              <a:solidFill>
                <a:srgbClr val="FF3300"/>
              </a:solidFill>
              <a:cs typeface="Arial" charset="0"/>
            </a:endParaRPr>
          </a:p>
        </p:txBody>
      </p:sp>
      <p:grpSp>
        <p:nvGrpSpPr>
          <p:cNvPr id="35843" name="Group 87"/>
          <p:cNvGrpSpPr>
            <a:grpSpLocks/>
          </p:cNvGrpSpPr>
          <p:nvPr/>
        </p:nvGrpSpPr>
        <p:grpSpPr bwMode="auto">
          <a:xfrm>
            <a:off x="468313" y="1844675"/>
            <a:ext cx="8351837" cy="4054475"/>
            <a:chOff x="0" y="556"/>
            <a:chExt cx="2850" cy="2554"/>
          </a:xfrm>
        </p:grpSpPr>
        <p:grpSp>
          <p:nvGrpSpPr>
            <p:cNvPr id="35844" name="Group 32"/>
            <p:cNvGrpSpPr>
              <a:grpSpLocks/>
            </p:cNvGrpSpPr>
            <p:nvPr/>
          </p:nvGrpSpPr>
          <p:grpSpPr bwMode="auto">
            <a:xfrm>
              <a:off x="0" y="556"/>
              <a:ext cx="732" cy="596"/>
              <a:chOff x="0" y="556"/>
              <a:chExt cx="732" cy="596"/>
            </a:xfrm>
          </p:grpSpPr>
          <p:sp>
            <p:nvSpPr>
              <p:cNvPr id="35926" name="Rectangle 3"/>
              <p:cNvSpPr>
                <a:spLocks noChangeArrowheads="1"/>
              </p:cNvSpPr>
              <p:nvPr/>
            </p:nvSpPr>
            <p:spPr bwMode="auto">
              <a:xfrm>
                <a:off x="4" y="560"/>
                <a:ext cx="724"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Региони</a:t>
                </a:r>
              </a:p>
            </p:txBody>
          </p:sp>
          <p:sp>
            <p:nvSpPr>
              <p:cNvPr id="35927" name="Rectangle 31"/>
              <p:cNvSpPr>
                <a:spLocks noChangeArrowheads="1"/>
              </p:cNvSpPr>
              <p:nvPr/>
            </p:nvSpPr>
            <p:spPr bwMode="auto">
              <a:xfrm>
                <a:off x="0" y="556"/>
                <a:ext cx="732"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45" name="Group 34"/>
            <p:cNvGrpSpPr>
              <a:grpSpLocks/>
            </p:cNvGrpSpPr>
            <p:nvPr/>
          </p:nvGrpSpPr>
          <p:grpSpPr bwMode="auto">
            <a:xfrm>
              <a:off x="732" y="556"/>
              <a:ext cx="349" cy="600"/>
              <a:chOff x="732" y="556"/>
              <a:chExt cx="349" cy="600"/>
            </a:xfrm>
          </p:grpSpPr>
          <p:sp>
            <p:nvSpPr>
              <p:cNvPr id="35924" name="Rectangle 4"/>
              <p:cNvSpPr>
                <a:spLocks noChangeArrowheads="1"/>
              </p:cNvSpPr>
              <p:nvPr/>
            </p:nvSpPr>
            <p:spPr bwMode="auto">
              <a:xfrm>
                <a:off x="732" y="5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1950</a:t>
                </a:r>
                <a:endParaRPr lang="en-GB" altLang="en-US" sz="2400" b="1">
                  <a:cs typeface="Arial" charset="0"/>
                </a:endParaRPr>
              </a:p>
            </p:txBody>
          </p:sp>
          <p:sp>
            <p:nvSpPr>
              <p:cNvPr id="35925" name="Rectangle 33"/>
              <p:cNvSpPr>
                <a:spLocks noChangeArrowheads="1"/>
              </p:cNvSpPr>
              <p:nvPr/>
            </p:nvSpPr>
            <p:spPr bwMode="auto">
              <a:xfrm>
                <a:off x="732" y="5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46" name="Group 36"/>
            <p:cNvGrpSpPr>
              <a:grpSpLocks/>
            </p:cNvGrpSpPr>
            <p:nvPr/>
          </p:nvGrpSpPr>
          <p:grpSpPr bwMode="auto">
            <a:xfrm>
              <a:off x="1081" y="556"/>
              <a:ext cx="349" cy="600"/>
              <a:chOff x="1081" y="556"/>
              <a:chExt cx="349" cy="600"/>
            </a:xfrm>
          </p:grpSpPr>
          <p:sp>
            <p:nvSpPr>
              <p:cNvPr id="35922" name="Rectangle 5"/>
              <p:cNvSpPr>
                <a:spLocks noChangeArrowheads="1"/>
              </p:cNvSpPr>
              <p:nvPr/>
            </p:nvSpPr>
            <p:spPr bwMode="auto">
              <a:xfrm>
                <a:off x="1081" y="5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a:t>
                </a:r>
                <a:endParaRPr lang="en-GB" altLang="en-US" sz="2400" b="1">
                  <a:cs typeface="Arial" charset="0"/>
                </a:endParaRPr>
              </a:p>
            </p:txBody>
          </p:sp>
          <p:sp>
            <p:nvSpPr>
              <p:cNvPr id="35923" name="Rectangle 35"/>
              <p:cNvSpPr>
                <a:spLocks noChangeArrowheads="1"/>
              </p:cNvSpPr>
              <p:nvPr/>
            </p:nvSpPr>
            <p:spPr bwMode="auto">
              <a:xfrm>
                <a:off x="1081" y="5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47" name="Group 38"/>
            <p:cNvGrpSpPr>
              <a:grpSpLocks/>
            </p:cNvGrpSpPr>
            <p:nvPr/>
          </p:nvGrpSpPr>
          <p:grpSpPr bwMode="auto">
            <a:xfrm>
              <a:off x="1430" y="556"/>
              <a:ext cx="349" cy="600"/>
              <a:chOff x="1430" y="556"/>
              <a:chExt cx="349" cy="600"/>
            </a:xfrm>
          </p:grpSpPr>
          <p:sp>
            <p:nvSpPr>
              <p:cNvPr id="35920" name="Rectangle 6"/>
              <p:cNvSpPr>
                <a:spLocks noChangeArrowheads="1"/>
              </p:cNvSpPr>
              <p:nvPr/>
            </p:nvSpPr>
            <p:spPr bwMode="auto">
              <a:xfrm>
                <a:off x="1430" y="5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2000</a:t>
                </a:r>
                <a:endParaRPr lang="en-GB" altLang="en-US" sz="2400" b="1">
                  <a:cs typeface="Arial" charset="0"/>
                </a:endParaRPr>
              </a:p>
            </p:txBody>
          </p:sp>
          <p:sp>
            <p:nvSpPr>
              <p:cNvPr id="35921" name="Rectangle 37"/>
              <p:cNvSpPr>
                <a:spLocks noChangeArrowheads="1"/>
              </p:cNvSpPr>
              <p:nvPr/>
            </p:nvSpPr>
            <p:spPr bwMode="auto">
              <a:xfrm>
                <a:off x="1430" y="5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48" name="Group 40"/>
            <p:cNvGrpSpPr>
              <a:grpSpLocks/>
            </p:cNvGrpSpPr>
            <p:nvPr/>
          </p:nvGrpSpPr>
          <p:grpSpPr bwMode="auto">
            <a:xfrm>
              <a:off x="1779" y="556"/>
              <a:ext cx="357" cy="596"/>
              <a:chOff x="1779" y="556"/>
              <a:chExt cx="357" cy="596"/>
            </a:xfrm>
          </p:grpSpPr>
          <p:sp>
            <p:nvSpPr>
              <p:cNvPr id="35918" name="Rectangle 7"/>
              <p:cNvSpPr>
                <a:spLocks noChangeArrowheads="1"/>
              </p:cNvSpPr>
              <p:nvPr/>
            </p:nvSpPr>
            <p:spPr bwMode="auto">
              <a:xfrm>
                <a:off x="1783" y="5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a:t>
                </a:r>
                <a:endParaRPr lang="en-GB" altLang="en-US" sz="2400" b="1">
                  <a:cs typeface="Arial" charset="0"/>
                </a:endParaRPr>
              </a:p>
            </p:txBody>
          </p:sp>
          <p:sp>
            <p:nvSpPr>
              <p:cNvPr id="35919" name="Rectangle 39"/>
              <p:cNvSpPr>
                <a:spLocks noChangeArrowheads="1"/>
              </p:cNvSpPr>
              <p:nvPr/>
            </p:nvSpPr>
            <p:spPr bwMode="auto">
              <a:xfrm>
                <a:off x="1779" y="5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49" name="Group 42"/>
            <p:cNvGrpSpPr>
              <a:grpSpLocks/>
            </p:cNvGrpSpPr>
            <p:nvPr/>
          </p:nvGrpSpPr>
          <p:grpSpPr bwMode="auto">
            <a:xfrm>
              <a:off x="2136" y="556"/>
              <a:ext cx="357" cy="596"/>
              <a:chOff x="2136" y="556"/>
              <a:chExt cx="357" cy="596"/>
            </a:xfrm>
          </p:grpSpPr>
          <p:sp>
            <p:nvSpPr>
              <p:cNvPr id="35916" name="Rectangle 8"/>
              <p:cNvSpPr>
                <a:spLocks noChangeArrowheads="1"/>
              </p:cNvSpPr>
              <p:nvPr/>
            </p:nvSpPr>
            <p:spPr bwMode="auto">
              <a:xfrm>
                <a:off x="2140" y="5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2050*</a:t>
                </a:r>
                <a:endParaRPr lang="en-GB" altLang="en-US" sz="2400" b="1">
                  <a:cs typeface="Arial" charset="0"/>
                </a:endParaRPr>
              </a:p>
            </p:txBody>
          </p:sp>
          <p:sp>
            <p:nvSpPr>
              <p:cNvPr id="35917" name="Rectangle 41"/>
              <p:cNvSpPr>
                <a:spLocks noChangeArrowheads="1"/>
              </p:cNvSpPr>
              <p:nvPr/>
            </p:nvSpPr>
            <p:spPr bwMode="auto">
              <a:xfrm>
                <a:off x="2136" y="5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0" name="Group 44"/>
            <p:cNvGrpSpPr>
              <a:grpSpLocks/>
            </p:cNvGrpSpPr>
            <p:nvPr/>
          </p:nvGrpSpPr>
          <p:grpSpPr bwMode="auto">
            <a:xfrm>
              <a:off x="2493" y="556"/>
              <a:ext cx="357" cy="596"/>
              <a:chOff x="2493" y="556"/>
              <a:chExt cx="357" cy="596"/>
            </a:xfrm>
          </p:grpSpPr>
          <p:sp>
            <p:nvSpPr>
              <p:cNvPr id="35914" name="Rectangle 9"/>
              <p:cNvSpPr>
                <a:spLocks noChangeArrowheads="1"/>
              </p:cNvSpPr>
              <p:nvPr/>
            </p:nvSpPr>
            <p:spPr bwMode="auto">
              <a:xfrm>
                <a:off x="2497" y="5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a:t>
                </a:r>
                <a:endParaRPr lang="en-GB" altLang="en-US" sz="2400" b="1">
                  <a:cs typeface="Arial" charset="0"/>
                </a:endParaRPr>
              </a:p>
            </p:txBody>
          </p:sp>
          <p:sp>
            <p:nvSpPr>
              <p:cNvPr id="35915" name="Rectangle 43"/>
              <p:cNvSpPr>
                <a:spLocks noChangeArrowheads="1"/>
              </p:cNvSpPr>
              <p:nvPr/>
            </p:nvSpPr>
            <p:spPr bwMode="auto">
              <a:xfrm>
                <a:off x="2493" y="5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1" name="Group 46"/>
            <p:cNvGrpSpPr>
              <a:grpSpLocks/>
            </p:cNvGrpSpPr>
            <p:nvPr/>
          </p:nvGrpSpPr>
          <p:grpSpPr bwMode="auto">
            <a:xfrm>
              <a:off x="0" y="1156"/>
              <a:ext cx="732" cy="596"/>
              <a:chOff x="0" y="1156"/>
              <a:chExt cx="732" cy="596"/>
            </a:xfrm>
          </p:grpSpPr>
          <p:sp>
            <p:nvSpPr>
              <p:cNvPr id="35912" name="Rectangle 10"/>
              <p:cNvSpPr>
                <a:spLocks noChangeArrowheads="1"/>
              </p:cNvSpPr>
              <p:nvPr/>
            </p:nvSpPr>
            <p:spPr bwMode="auto">
              <a:xfrm>
                <a:off x="34" y="1160"/>
                <a:ext cx="694"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2400" b="1">
                    <a:cs typeface="Arial" charset="0"/>
                  </a:rPr>
                  <a:t>Общо</a:t>
                </a:r>
                <a:endParaRPr lang="en-GB" altLang="en-US" sz="2400" b="1">
                  <a:cs typeface="Arial" charset="0"/>
                </a:endParaRPr>
              </a:p>
            </p:txBody>
          </p:sp>
          <p:sp>
            <p:nvSpPr>
              <p:cNvPr id="35913" name="Rectangle 45"/>
              <p:cNvSpPr>
                <a:spLocks noChangeArrowheads="1"/>
              </p:cNvSpPr>
              <p:nvPr/>
            </p:nvSpPr>
            <p:spPr bwMode="auto">
              <a:xfrm>
                <a:off x="0" y="1156"/>
                <a:ext cx="732"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2" name="Group 48"/>
            <p:cNvGrpSpPr>
              <a:grpSpLocks/>
            </p:cNvGrpSpPr>
            <p:nvPr/>
          </p:nvGrpSpPr>
          <p:grpSpPr bwMode="auto">
            <a:xfrm>
              <a:off x="732" y="1156"/>
              <a:ext cx="349" cy="600"/>
              <a:chOff x="732" y="1156"/>
              <a:chExt cx="349" cy="600"/>
            </a:xfrm>
          </p:grpSpPr>
          <p:sp>
            <p:nvSpPr>
              <p:cNvPr id="35910" name="Rectangle 11"/>
              <p:cNvSpPr>
                <a:spLocks noChangeArrowheads="1"/>
              </p:cNvSpPr>
              <p:nvPr/>
            </p:nvSpPr>
            <p:spPr bwMode="auto">
              <a:xfrm>
                <a:off x="732" y="11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2 519</a:t>
                </a:r>
                <a:endParaRPr lang="en-GB" altLang="en-US" sz="2400" b="1">
                  <a:cs typeface="Arial" charset="0"/>
                </a:endParaRPr>
              </a:p>
            </p:txBody>
          </p:sp>
          <p:sp>
            <p:nvSpPr>
              <p:cNvPr id="35911" name="Rectangle 47"/>
              <p:cNvSpPr>
                <a:spLocks noChangeArrowheads="1"/>
              </p:cNvSpPr>
              <p:nvPr/>
            </p:nvSpPr>
            <p:spPr bwMode="auto">
              <a:xfrm>
                <a:off x="732" y="11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3" name="Group 50"/>
            <p:cNvGrpSpPr>
              <a:grpSpLocks/>
            </p:cNvGrpSpPr>
            <p:nvPr/>
          </p:nvGrpSpPr>
          <p:grpSpPr bwMode="auto">
            <a:xfrm>
              <a:off x="1081" y="1156"/>
              <a:ext cx="349" cy="600"/>
              <a:chOff x="1081" y="1156"/>
              <a:chExt cx="349" cy="600"/>
            </a:xfrm>
          </p:grpSpPr>
          <p:sp>
            <p:nvSpPr>
              <p:cNvPr id="35908" name="Rectangle 12"/>
              <p:cNvSpPr>
                <a:spLocks noChangeArrowheads="1"/>
              </p:cNvSpPr>
              <p:nvPr/>
            </p:nvSpPr>
            <p:spPr bwMode="auto">
              <a:xfrm>
                <a:off x="1081" y="11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100,0</a:t>
                </a:r>
                <a:endParaRPr lang="en-GB" altLang="en-US" sz="2400" b="1">
                  <a:cs typeface="Arial" charset="0"/>
                </a:endParaRPr>
              </a:p>
            </p:txBody>
          </p:sp>
          <p:sp>
            <p:nvSpPr>
              <p:cNvPr id="35909" name="Rectangle 49"/>
              <p:cNvSpPr>
                <a:spLocks noChangeArrowheads="1"/>
              </p:cNvSpPr>
              <p:nvPr/>
            </p:nvSpPr>
            <p:spPr bwMode="auto">
              <a:xfrm>
                <a:off x="1081" y="11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4" name="Group 52"/>
            <p:cNvGrpSpPr>
              <a:grpSpLocks/>
            </p:cNvGrpSpPr>
            <p:nvPr/>
          </p:nvGrpSpPr>
          <p:grpSpPr bwMode="auto">
            <a:xfrm>
              <a:off x="1430" y="1156"/>
              <a:ext cx="349" cy="600"/>
              <a:chOff x="1430" y="1156"/>
              <a:chExt cx="349" cy="600"/>
            </a:xfrm>
          </p:grpSpPr>
          <p:sp>
            <p:nvSpPr>
              <p:cNvPr id="35906" name="Rectangle 13"/>
              <p:cNvSpPr>
                <a:spLocks noChangeArrowheads="1"/>
              </p:cNvSpPr>
              <p:nvPr/>
            </p:nvSpPr>
            <p:spPr bwMode="auto">
              <a:xfrm>
                <a:off x="1430" y="11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6 057</a:t>
                </a:r>
                <a:endParaRPr lang="en-GB" altLang="en-US" sz="2400" b="1">
                  <a:cs typeface="Arial" charset="0"/>
                </a:endParaRPr>
              </a:p>
            </p:txBody>
          </p:sp>
          <p:sp>
            <p:nvSpPr>
              <p:cNvPr id="35907" name="Rectangle 51"/>
              <p:cNvSpPr>
                <a:spLocks noChangeArrowheads="1"/>
              </p:cNvSpPr>
              <p:nvPr/>
            </p:nvSpPr>
            <p:spPr bwMode="auto">
              <a:xfrm>
                <a:off x="1430" y="11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5" name="Group 54"/>
            <p:cNvGrpSpPr>
              <a:grpSpLocks/>
            </p:cNvGrpSpPr>
            <p:nvPr/>
          </p:nvGrpSpPr>
          <p:grpSpPr bwMode="auto">
            <a:xfrm>
              <a:off x="1779" y="1156"/>
              <a:ext cx="357" cy="596"/>
              <a:chOff x="1779" y="1156"/>
              <a:chExt cx="357" cy="596"/>
            </a:xfrm>
          </p:grpSpPr>
          <p:sp>
            <p:nvSpPr>
              <p:cNvPr id="35904" name="Rectangle 14"/>
              <p:cNvSpPr>
                <a:spLocks noChangeArrowheads="1"/>
              </p:cNvSpPr>
              <p:nvPr/>
            </p:nvSpPr>
            <p:spPr bwMode="auto">
              <a:xfrm>
                <a:off x="1783" y="11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100,0</a:t>
                </a:r>
                <a:endParaRPr lang="en-GB" altLang="en-US" sz="2400" b="1">
                  <a:cs typeface="Arial" charset="0"/>
                </a:endParaRPr>
              </a:p>
            </p:txBody>
          </p:sp>
          <p:sp>
            <p:nvSpPr>
              <p:cNvPr id="35905" name="Rectangle 53"/>
              <p:cNvSpPr>
                <a:spLocks noChangeArrowheads="1"/>
              </p:cNvSpPr>
              <p:nvPr/>
            </p:nvSpPr>
            <p:spPr bwMode="auto">
              <a:xfrm>
                <a:off x="1779" y="11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6" name="Group 56"/>
            <p:cNvGrpSpPr>
              <a:grpSpLocks/>
            </p:cNvGrpSpPr>
            <p:nvPr/>
          </p:nvGrpSpPr>
          <p:grpSpPr bwMode="auto">
            <a:xfrm>
              <a:off x="2136" y="1156"/>
              <a:ext cx="357" cy="596"/>
              <a:chOff x="2136" y="1156"/>
              <a:chExt cx="357" cy="596"/>
            </a:xfrm>
          </p:grpSpPr>
          <p:sp>
            <p:nvSpPr>
              <p:cNvPr id="35902" name="Rectangle 15"/>
              <p:cNvSpPr>
                <a:spLocks noChangeArrowheads="1"/>
              </p:cNvSpPr>
              <p:nvPr/>
            </p:nvSpPr>
            <p:spPr bwMode="auto">
              <a:xfrm>
                <a:off x="2140" y="11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9 322</a:t>
                </a:r>
                <a:endParaRPr lang="en-GB" altLang="en-US" sz="2400" b="1">
                  <a:cs typeface="Arial" charset="0"/>
                </a:endParaRPr>
              </a:p>
            </p:txBody>
          </p:sp>
          <p:sp>
            <p:nvSpPr>
              <p:cNvPr id="35903" name="Rectangle 55"/>
              <p:cNvSpPr>
                <a:spLocks noChangeArrowheads="1"/>
              </p:cNvSpPr>
              <p:nvPr/>
            </p:nvSpPr>
            <p:spPr bwMode="auto">
              <a:xfrm>
                <a:off x="2136" y="11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7" name="Group 58"/>
            <p:cNvGrpSpPr>
              <a:grpSpLocks/>
            </p:cNvGrpSpPr>
            <p:nvPr/>
          </p:nvGrpSpPr>
          <p:grpSpPr bwMode="auto">
            <a:xfrm>
              <a:off x="2493" y="1156"/>
              <a:ext cx="357" cy="596"/>
              <a:chOff x="2493" y="1156"/>
              <a:chExt cx="357" cy="596"/>
            </a:xfrm>
          </p:grpSpPr>
          <p:sp>
            <p:nvSpPr>
              <p:cNvPr id="35900" name="Rectangle 16"/>
              <p:cNvSpPr>
                <a:spLocks noChangeArrowheads="1"/>
              </p:cNvSpPr>
              <p:nvPr/>
            </p:nvSpPr>
            <p:spPr bwMode="auto">
              <a:xfrm>
                <a:off x="2497" y="11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100,0</a:t>
                </a:r>
                <a:endParaRPr lang="en-GB" altLang="en-US" sz="2400" b="1">
                  <a:cs typeface="Arial" charset="0"/>
                </a:endParaRPr>
              </a:p>
            </p:txBody>
          </p:sp>
          <p:sp>
            <p:nvSpPr>
              <p:cNvPr id="35901" name="Rectangle 57"/>
              <p:cNvSpPr>
                <a:spLocks noChangeArrowheads="1"/>
              </p:cNvSpPr>
              <p:nvPr/>
            </p:nvSpPr>
            <p:spPr bwMode="auto">
              <a:xfrm>
                <a:off x="2493" y="11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8" name="Group 60"/>
            <p:cNvGrpSpPr>
              <a:grpSpLocks/>
            </p:cNvGrpSpPr>
            <p:nvPr/>
          </p:nvGrpSpPr>
          <p:grpSpPr bwMode="auto">
            <a:xfrm>
              <a:off x="0" y="1756"/>
              <a:ext cx="732" cy="596"/>
              <a:chOff x="0" y="1756"/>
              <a:chExt cx="732" cy="596"/>
            </a:xfrm>
          </p:grpSpPr>
          <p:sp>
            <p:nvSpPr>
              <p:cNvPr id="35898" name="Rectangle 17"/>
              <p:cNvSpPr>
                <a:spLocks noChangeArrowheads="1"/>
              </p:cNvSpPr>
              <p:nvPr/>
            </p:nvSpPr>
            <p:spPr bwMode="auto">
              <a:xfrm>
                <a:off x="34" y="1760"/>
                <a:ext cx="694"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2400" b="1">
                    <a:cs typeface="Arial" charset="0"/>
                  </a:rPr>
                  <a:t>Развит свят</a:t>
                </a:r>
              </a:p>
            </p:txBody>
          </p:sp>
          <p:sp>
            <p:nvSpPr>
              <p:cNvPr id="35899" name="Rectangle 59"/>
              <p:cNvSpPr>
                <a:spLocks noChangeArrowheads="1"/>
              </p:cNvSpPr>
              <p:nvPr/>
            </p:nvSpPr>
            <p:spPr bwMode="auto">
              <a:xfrm>
                <a:off x="0" y="1756"/>
                <a:ext cx="732"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59" name="Group 62"/>
            <p:cNvGrpSpPr>
              <a:grpSpLocks/>
            </p:cNvGrpSpPr>
            <p:nvPr/>
          </p:nvGrpSpPr>
          <p:grpSpPr bwMode="auto">
            <a:xfrm>
              <a:off x="732" y="1756"/>
              <a:ext cx="349" cy="600"/>
              <a:chOff x="732" y="1756"/>
              <a:chExt cx="349" cy="600"/>
            </a:xfrm>
          </p:grpSpPr>
          <p:sp>
            <p:nvSpPr>
              <p:cNvPr id="35896" name="Rectangle 18"/>
              <p:cNvSpPr>
                <a:spLocks noChangeArrowheads="1"/>
              </p:cNvSpPr>
              <p:nvPr/>
            </p:nvSpPr>
            <p:spPr bwMode="auto">
              <a:xfrm>
                <a:off x="732" y="17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dirty="0">
                    <a:cs typeface="Arial" charset="0"/>
                  </a:rPr>
                  <a:t>814</a:t>
                </a:r>
                <a:endParaRPr lang="en-GB" altLang="en-US" sz="2400" b="1" dirty="0">
                  <a:cs typeface="Arial" charset="0"/>
                </a:endParaRPr>
              </a:p>
            </p:txBody>
          </p:sp>
          <p:sp>
            <p:nvSpPr>
              <p:cNvPr id="35897" name="Rectangle 61"/>
              <p:cNvSpPr>
                <a:spLocks noChangeArrowheads="1"/>
              </p:cNvSpPr>
              <p:nvPr/>
            </p:nvSpPr>
            <p:spPr bwMode="auto">
              <a:xfrm>
                <a:off x="732" y="17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0" name="Group 64"/>
            <p:cNvGrpSpPr>
              <a:grpSpLocks/>
            </p:cNvGrpSpPr>
            <p:nvPr/>
          </p:nvGrpSpPr>
          <p:grpSpPr bwMode="auto">
            <a:xfrm>
              <a:off x="1081" y="1756"/>
              <a:ext cx="349" cy="600"/>
              <a:chOff x="1081" y="1756"/>
              <a:chExt cx="349" cy="600"/>
            </a:xfrm>
          </p:grpSpPr>
          <p:sp>
            <p:nvSpPr>
              <p:cNvPr id="35894" name="Rectangle 19"/>
              <p:cNvSpPr>
                <a:spLocks noChangeArrowheads="1"/>
              </p:cNvSpPr>
              <p:nvPr/>
            </p:nvSpPr>
            <p:spPr bwMode="auto">
              <a:xfrm>
                <a:off x="1081" y="17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32,3</a:t>
                </a:r>
                <a:endParaRPr lang="en-GB" altLang="en-US" sz="2400" b="1">
                  <a:cs typeface="Arial" charset="0"/>
                </a:endParaRPr>
              </a:p>
            </p:txBody>
          </p:sp>
          <p:sp>
            <p:nvSpPr>
              <p:cNvPr id="35895" name="Rectangle 63"/>
              <p:cNvSpPr>
                <a:spLocks noChangeArrowheads="1"/>
              </p:cNvSpPr>
              <p:nvPr/>
            </p:nvSpPr>
            <p:spPr bwMode="auto">
              <a:xfrm>
                <a:off x="1081" y="17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1" name="Group 66"/>
            <p:cNvGrpSpPr>
              <a:grpSpLocks/>
            </p:cNvGrpSpPr>
            <p:nvPr/>
          </p:nvGrpSpPr>
          <p:grpSpPr bwMode="auto">
            <a:xfrm>
              <a:off x="1430" y="1756"/>
              <a:ext cx="349" cy="600"/>
              <a:chOff x="1430" y="1756"/>
              <a:chExt cx="349" cy="600"/>
            </a:xfrm>
          </p:grpSpPr>
          <p:sp>
            <p:nvSpPr>
              <p:cNvPr id="35892" name="Rectangle 20"/>
              <p:cNvSpPr>
                <a:spLocks noChangeArrowheads="1"/>
              </p:cNvSpPr>
              <p:nvPr/>
            </p:nvSpPr>
            <p:spPr bwMode="auto">
              <a:xfrm>
                <a:off x="1430" y="1756"/>
                <a:ext cx="349" cy="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1191</a:t>
                </a:r>
                <a:endParaRPr lang="en-GB" altLang="en-US" sz="2400" b="1">
                  <a:cs typeface="Arial" charset="0"/>
                </a:endParaRPr>
              </a:p>
            </p:txBody>
          </p:sp>
          <p:sp>
            <p:nvSpPr>
              <p:cNvPr id="35893" name="Rectangle 65"/>
              <p:cNvSpPr>
                <a:spLocks noChangeArrowheads="1"/>
              </p:cNvSpPr>
              <p:nvPr/>
            </p:nvSpPr>
            <p:spPr bwMode="auto">
              <a:xfrm>
                <a:off x="1430" y="1756"/>
                <a:ext cx="349" cy="60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2" name="Group 68"/>
            <p:cNvGrpSpPr>
              <a:grpSpLocks/>
            </p:cNvGrpSpPr>
            <p:nvPr/>
          </p:nvGrpSpPr>
          <p:grpSpPr bwMode="auto">
            <a:xfrm>
              <a:off x="1779" y="1756"/>
              <a:ext cx="357" cy="596"/>
              <a:chOff x="1779" y="1756"/>
              <a:chExt cx="357" cy="596"/>
            </a:xfrm>
          </p:grpSpPr>
          <p:sp>
            <p:nvSpPr>
              <p:cNvPr id="35890" name="Rectangle 21"/>
              <p:cNvSpPr>
                <a:spLocks noChangeArrowheads="1"/>
              </p:cNvSpPr>
              <p:nvPr/>
            </p:nvSpPr>
            <p:spPr bwMode="auto">
              <a:xfrm>
                <a:off x="1783" y="17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19,7</a:t>
                </a:r>
                <a:endParaRPr lang="en-GB" altLang="en-US" sz="2400" b="1">
                  <a:cs typeface="Arial" charset="0"/>
                </a:endParaRPr>
              </a:p>
            </p:txBody>
          </p:sp>
          <p:sp>
            <p:nvSpPr>
              <p:cNvPr id="35891" name="Rectangle 67"/>
              <p:cNvSpPr>
                <a:spLocks noChangeArrowheads="1"/>
              </p:cNvSpPr>
              <p:nvPr/>
            </p:nvSpPr>
            <p:spPr bwMode="auto">
              <a:xfrm>
                <a:off x="1779" y="17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3" name="Group 70"/>
            <p:cNvGrpSpPr>
              <a:grpSpLocks/>
            </p:cNvGrpSpPr>
            <p:nvPr/>
          </p:nvGrpSpPr>
          <p:grpSpPr bwMode="auto">
            <a:xfrm>
              <a:off x="2136" y="1756"/>
              <a:ext cx="357" cy="596"/>
              <a:chOff x="2136" y="1756"/>
              <a:chExt cx="357" cy="596"/>
            </a:xfrm>
          </p:grpSpPr>
          <p:sp>
            <p:nvSpPr>
              <p:cNvPr id="35888" name="Rectangle 22"/>
              <p:cNvSpPr>
                <a:spLocks noChangeArrowheads="1"/>
              </p:cNvSpPr>
              <p:nvPr/>
            </p:nvSpPr>
            <p:spPr bwMode="auto">
              <a:xfrm>
                <a:off x="2140" y="17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1 181</a:t>
                </a:r>
                <a:endParaRPr lang="en-GB" altLang="en-US" sz="2400" b="1">
                  <a:cs typeface="Arial" charset="0"/>
                </a:endParaRPr>
              </a:p>
            </p:txBody>
          </p:sp>
          <p:sp>
            <p:nvSpPr>
              <p:cNvPr id="35889" name="Rectangle 69"/>
              <p:cNvSpPr>
                <a:spLocks noChangeArrowheads="1"/>
              </p:cNvSpPr>
              <p:nvPr/>
            </p:nvSpPr>
            <p:spPr bwMode="auto">
              <a:xfrm>
                <a:off x="2136" y="17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4" name="Group 72"/>
            <p:cNvGrpSpPr>
              <a:grpSpLocks/>
            </p:cNvGrpSpPr>
            <p:nvPr/>
          </p:nvGrpSpPr>
          <p:grpSpPr bwMode="auto">
            <a:xfrm>
              <a:off x="2493" y="1756"/>
              <a:ext cx="357" cy="596"/>
              <a:chOff x="2493" y="1756"/>
              <a:chExt cx="357" cy="596"/>
            </a:xfrm>
          </p:grpSpPr>
          <p:sp>
            <p:nvSpPr>
              <p:cNvPr id="35886" name="Rectangle 23"/>
              <p:cNvSpPr>
                <a:spLocks noChangeArrowheads="1"/>
              </p:cNvSpPr>
              <p:nvPr/>
            </p:nvSpPr>
            <p:spPr bwMode="auto">
              <a:xfrm>
                <a:off x="2497" y="1760"/>
                <a:ext cx="349" cy="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12,7</a:t>
                </a:r>
                <a:endParaRPr lang="en-GB" altLang="en-US" sz="2400" b="1">
                  <a:cs typeface="Arial" charset="0"/>
                </a:endParaRPr>
              </a:p>
            </p:txBody>
          </p:sp>
          <p:sp>
            <p:nvSpPr>
              <p:cNvPr id="35887" name="Rectangle 71"/>
              <p:cNvSpPr>
                <a:spLocks noChangeArrowheads="1"/>
              </p:cNvSpPr>
              <p:nvPr/>
            </p:nvSpPr>
            <p:spPr bwMode="auto">
              <a:xfrm>
                <a:off x="2493" y="1756"/>
                <a:ext cx="357" cy="59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5" name="Group 74"/>
            <p:cNvGrpSpPr>
              <a:grpSpLocks/>
            </p:cNvGrpSpPr>
            <p:nvPr/>
          </p:nvGrpSpPr>
          <p:grpSpPr bwMode="auto">
            <a:xfrm>
              <a:off x="0" y="2356"/>
              <a:ext cx="732" cy="750"/>
              <a:chOff x="0" y="2356"/>
              <a:chExt cx="732" cy="750"/>
            </a:xfrm>
          </p:grpSpPr>
          <p:sp>
            <p:nvSpPr>
              <p:cNvPr id="35884" name="Rectangle 24"/>
              <p:cNvSpPr>
                <a:spLocks noChangeArrowheads="1"/>
              </p:cNvSpPr>
              <p:nvPr/>
            </p:nvSpPr>
            <p:spPr bwMode="auto">
              <a:xfrm>
                <a:off x="34" y="2360"/>
                <a:ext cx="694" cy="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2400" b="1">
                    <a:cs typeface="Arial" charset="0"/>
                  </a:rPr>
                  <a:t>Развиващ се свят</a:t>
                </a:r>
                <a:endParaRPr lang="en-GB" altLang="en-US" sz="2400" b="1">
                  <a:cs typeface="Arial" charset="0"/>
                </a:endParaRPr>
              </a:p>
            </p:txBody>
          </p:sp>
          <p:sp>
            <p:nvSpPr>
              <p:cNvPr id="35885" name="Rectangle 73"/>
              <p:cNvSpPr>
                <a:spLocks noChangeArrowheads="1"/>
              </p:cNvSpPr>
              <p:nvPr/>
            </p:nvSpPr>
            <p:spPr bwMode="auto">
              <a:xfrm>
                <a:off x="0" y="2356"/>
                <a:ext cx="732" cy="75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6" name="Group 76"/>
            <p:cNvGrpSpPr>
              <a:grpSpLocks/>
            </p:cNvGrpSpPr>
            <p:nvPr/>
          </p:nvGrpSpPr>
          <p:grpSpPr bwMode="auto">
            <a:xfrm>
              <a:off x="732" y="2356"/>
              <a:ext cx="349" cy="754"/>
              <a:chOff x="732" y="2356"/>
              <a:chExt cx="349" cy="754"/>
            </a:xfrm>
          </p:grpSpPr>
          <p:sp>
            <p:nvSpPr>
              <p:cNvPr id="35882" name="Rectangle 25"/>
              <p:cNvSpPr>
                <a:spLocks noChangeArrowheads="1"/>
              </p:cNvSpPr>
              <p:nvPr/>
            </p:nvSpPr>
            <p:spPr bwMode="auto">
              <a:xfrm>
                <a:off x="732" y="2356"/>
                <a:ext cx="349" cy="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1 706</a:t>
                </a:r>
                <a:endParaRPr lang="en-GB" altLang="en-US" sz="2400" b="1">
                  <a:cs typeface="Arial" charset="0"/>
                </a:endParaRPr>
              </a:p>
            </p:txBody>
          </p:sp>
          <p:sp>
            <p:nvSpPr>
              <p:cNvPr id="35883" name="Rectangle 75"/>
              <p:cNvSpPr>
                <a:spLocks noChangeArrowheads="1"/>
              </p:cNvSpPr>
              <p:nvPr/>
            </p:nvSpPr>
            <p:spPr bwMode="auto">
              <a:xfrm>
                <a:off x="732" y="2356"/>
                <a:ext cx="349" cy="75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7" name="Group 78"/>
            <p:cNvGrpSpPr>
              <a:grpSpLocks/>
            </p:cNvGrpSpPr>
            <p:nvPr/>
          </p:nvGrpSpPr>
          <p:grpSpPr bwMode="auto">
            <a:xfrm>
              <a:off x="1081" y="2356"/>
              <a:ext cx="349" cy="754"/>
              <a:chOff x="1081" y="2356"/>
              <a:chExt cx="349" cy="754"/>
            </a:xfrm>
          </p:grpSpPr>
          <p:sp>
            <p:nvSpPr>
              <p:cNvPr id="35880" name="Rectangle 26"/>
              <p:cNvSpPr>
                <a:spLocks noChangeArrowheads="1"/>
              </p:cNvSpPr>
              <p:nvPr/>
            </p:nvSpPr>
            <p:spPr bwMode="auto">
              <a:xfrm>
                <a:off x="1081" y="2356"/>
                <a:ext cx="349" cy="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67,7</a:t>
                </a:r>
                <a:endParaRPr lang="en-GB" altLang="en-US" sz="2400" b="1">
                  <a:cs typeface="Arial" charset="0"/>
                </a:endParaRPr>
              </a:p>
            </p:txBody>
          </p:sp>
          <p:sp>
            <p:nvSpPr>
              <p:cNvPr id="35881" name="Rectangle 77"/>
              <p:cNvSpPr>
                <a:spLocks noChangeArrowheads="1"/>
              </p:cNvSpPr>
              <p:nvPr/>
            </p:nvSpPr>
            <p:spPr bwMode="auto">
              <a:xfrm>
                <a:off x="1081" y="2356"/>
                <a:ext cx="349" cy="75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8" name="Group 80"/>
            <p:cNvGrpSpPr>
              <a:grpSpLocks/>
            </p:cNvGrpSpPr>
            <p:nvPr/>
          </p:nvGrpSpPr>
          <p:grpSpPr bwMode="auto">
            <a:xfrm>
              <a:off x="1430" y="2356"/>
              <a:ext cx="349" cy="754"/>
              <a:chOff x="1430" y="2356"/>
              <a:chExt cx="349" cy="754"/>
            </a:xfrm>
          </p:grpSpPr>
          <p:sp>
            <p:nvSpPr>
              <p:cNvPr id="35878" name="Rectangle 27"/>
              <p:cNvSpPr>
                <a:spLocks noChangeArrowheads="1"/>
              </p:cNvSpPr>
              <p:nvPr/>
            </p:nvSpPr>
            <p:spPr bwMode="auto">
              <a:xfrm>
                <a:off x="1430" y="2356"/>
                <a:ext cx="349" cy="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4 865</a:t>
                </a:r>
                <a:endParaRPr lang="en-GB" altLang="en-US" sz="2400" b="1">
                  <a:cs typeface="Arial" charset="0"/>
                </a:endParaRPr>
              </a:p>
            </p:txBody>
          </p:sp>
          <p:sp>
            <p:nvSpPr>
              <p:cNvPr id="35879" name="Rectangle 79"/>
              <p:cNvSpPr>
                <a:spLocks noChangeArrowheads="1"/>
              </p:cNvSpPr>
              <p:nvPr/>
            </p:nvSpPr>
            <p:spPr bwMode="auto">
              <a:xfrm>
                <a:off x="1430" y="2356"/>
                <a:ext cx="349" cy="75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69" name="Group 82"/>
            <p:cNvGrpSpPr>
              <a:grpSpLocks/>
            </p:cNvGrpSpPr>
            <p:nvPr/>
          </p:nvGrpSpPr>
          <p:grpSpPr bwMode="auto">
            <a:xfrm>
              <a:off x="1779" y="2356"/>
              <a:ext cx="357" cy="750"/>
              <a:chOff x="1779" y="2356"/>
              <a:chExt cx="357" cy="750"/>
            </a:xfrm>
          </p:grpSpPr>
          <p:sp>
            <p:nvSpPr>
              <p:cNvPr id="35876" name="Rectangle 28"/>
              <p:cNvSpPr>
                <a:spLocks noChangeArrowheads="1"/>
              </p:cNvSpPr>
              <p:nvPr/>
            </p:nvSpPr>
            <p:spPr bwMode="auto">
              <a:xfrm>
                <a:off x="1783" y="2360"/>
                <a:ext cx="349" cy="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80,3</a:t>
                </a:r>
                <a:endParaRPr lang="en-GB" altLang="en-US" sz="2400" b="1">
                  <a:cs typeface="Arial" charset="0"/>
                </a:endParaRPr>
              </a:p>
            </p:txBody>
          </p:sp>
          <p:sp>
            <p:nvSpPr>
              <p:cNvPr id="35877" name="Rectangle 81"/>
              <p:cNvSpPr>
                <a:spLocks noChangeArrowheads="1"/>
              </p:cNvSpPr>
              <p:nvPr/>
            </p:nvSpPr>
            <p:spPr bwMode="auto">
              <a:xfrm>
                <a:off x="1779" y="2356"/>
                <a:ext cx="357" cy="75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70" name="Group 84"/>
            <p:cNvGrpSpPr>
              <a:grpSpLocks/>
            </p:cNvGrpSpPr>
            <p:nvPr/>
          </p:nvGrpSpPr>
          <p:grpSpPr bwMode="auto">
            <a:xfrm>
              <a:off x="2136" y="2356"/>
              <a:ext cx="357" cy="750"/>
              <a:chOff x="2136" y="2356"/>
              <a:chExt cx="357" cy="750"/>
            </a:xfrm>
          </p:grpSpPr>
          <p:sp>
            <p:nvSpPr>
              <p:cNvPr id="35874" name="Rectangle 29"/>
              <p:cNvSpPr>
                <a:spLocks noChangeArrowheads="1"/>
              </p:cNvSpPr>
              <p:nvPr/>
            </p:nvSpPr>
            <p:spPr bwMode="auto">
              <a:xfrm>
                <a:off x="2140" y="2360"/>
                <a:ext cx="349" cy="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8 141</a:t>
                </a:r>
                <a:endParaRPr lang="en-GB" altLang="en-US" sz="2400" b="1">
                  <a:cs typeface="Arial" charset="0"/>
                </a:endParaRPr>
              </a:p>
            </p:txBody>
          </p:sp>
          <p:sp>
            <p:nvSpPr>
              <p:cNvPr id="35875" name="Rectangle 83"/>
              <p:cNvSpPr>
                <a:spLocks noChangeArrowheads="1"/>
              </p:cNvSpPr>
              <p:nvPr/>
            </p:nvSpPr>
            <p:spPr bwMode="auto">
              <a:xfrm>
                <a:off x="2136" y="2356"/>
                <a:ext cx="357" cy="75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35871" name="Group 86"/>
            <p:cNvGrpSpPr>
              <a:grpSpLocks/>
            </p:cNvGrpSpPr>
            <p:nvPr/>
          </p:nvGrpSpPr>
          <p:grpSpPr bwMode="auto">
            <a:xfrm>
              <a:off x="2493" y="2356"/>
              <a:ext cx="357" cy="750"/>
              <a:chOff x="2493" y="2356"/>
              <a:chExt cx="357" cy="750"/>
            </a:xfrm>
          </p:grpSpPr>
          <p:sp>
            <p:nvSpPr>
              <p:cNvPr id="35872" name="Rectangle 30"/>
              <p:cNvSpPr>
                <a:spLocks noChangeArrowheads="1"/>
              </p:cNvSpPr>
              <p:nvPr/>
            </p:nvSpPr>
            <p:spPr bwMode="auto">
              <a:xfrm>
                <a:off x="2497" y="2360"/>
                <a:ext cx="349" cy="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87,3</a:t>
                </a:r>
                <a:endParaRPr lang="en-GB" altLang="en-US" sz="2400" b="1">
                  <a:cs typeface="Arial" charset="0"/>
                </a:endParaRPr>
              </a:p>
            </p:txBody>
          </p:sp>
          <p:sp>
            <p:nvSpPr>
              <p:cNvPr id="35873" name="Rectangle 85"/>
              <p:cNvSpPr>
                <a:spLocks noChangeArrowheads="1"/>
              </p:cNvSpPr>
              <p:nvPr/>
            </p:nvSpPr>
            <p:spPr bwMode="auto">
              <a:xfrm>
                <a:off x="2493" y="2356"/>
                <a:ext cx="357" cy="75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sp>
        <p:nvSpPr>
          <p:cNvPr id="2" name="Date Placeholder 1"/>
          <p:cNvSpPr>
            <a:spLocks noGrp="1"/>
          </p:cNvSpPr>
          <p:nvPr>
            <p:ph type="dt" sz="half" idx="10"/>
          </p:nvPr>
        </p:nvSpPr>
        <p:spPr/>
        <p:txBody>
          <a:bodyPr/>
          <a:lstStyle/>
          <a:p>
            <a:pPr>
              <a:defRPr/>
            </a:pPr>
            <a:fld id="{28FAE887-B11F-4876-8751-28234CE3BF42}"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323850" y="260350"/>
            <a:ext cx="8640763" cy="559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20000"/>
              </a:lnSpc>
            </a:pPr>
            <a:r>
              <a:rPr lang="bg-BG" altLang="en-US" sz="3200" b="1">
                <a:solidFill>
                  <a:srgbClr val="CC3300"/>
                </a:solidFill>
                <a:latin typeface="Arial Narrow" pitchFamily="34" charset="0"/>
                <a:cs typeface="Times New Roman" pitchFamily="18" charset="0"/>
              </a:rPr>
              <a:t>СТРАНИ, ЧИЕТО НАСЕЛЕНИЕ ЩЕ НАМАЛЕЕ КЪМ 2050 Г. С ПОВЕЧЕ ОТ 20%</a:t>
            </a:r>
            <a:endParaRPr lang="bg-BG" altLang="en-US" sz="3200" b="1">
              <a:solidFill>
                <a:srgbClr val="CC3300"/>
              </a:solidFill>
              <a:latin typeface="Arial Narrow" pitchFamily="34" charset="0"/>
            </a:endParaRPr>
          </a:p>
          <a:p>
            <a:pPr eaLnBrk="1" hangingPunct="1">
              <a:lnSpc>
                <a:spcPct val="70000"/>
              </a:lnSpc>
            </a:pPr>
            <a:endParaRPr lang="bg-BG" altLang="en-US" sz="3200" b="1">
              <a:solidFill>
                <a:srgbClr val="CC3300"/>
              </a:solidFill>
              <a:latin typeface="Arial Narrow" pitchFamily="34" charset="0"/>
              <a:cs typeface="Arial" charset="0"/>
            </a:endParaRPr>
          </a:p>
          <a:p>
            <a:pPr eaLnBrk="1" hangingPunct="1">
              <a:lnSpc>
                <a:spcPct val="120000"/>
              </a:lnSpc>
            </a:pPr>
            <a:r>
              <a:rPr lang="bg-BG" altLang="en-US" sz="3200" b="1">
                <a:solidFill>
                  <a:srgbClr val="CC3300"/>
                </a:solidFill>
                <a:latin typeface="Arial Narrow" pitchFamily="34" charset="0"/>
                <a:cs typeface="Arial" charset="0"/>
              </a:rPr>
              <a:t>	Естония</a:t>
            </a:r>
            <a:r>
              <a:rPr lang="bg-BG" altLang="en-US" sz="3200" b="1">
                <a:solidFill>
                  <a:srgbClr val="CC3300"/>
                </a:solidFill>
                <a:latin typeface="Arial Narrow" pitchFamily="34" charset="0"/>
              </a:rPr>
              <a:t> – 46.1		</a:t>
            </a:r>
            <a:r>
              <a:rPr lang="bg-BG" altLang="en-US" sz="3200" b="1">
                <a:solidFill>
                  <a:srgbClr val="CC3300"/>
                </a:solidFill>
                <a:latin typeface="Arial Narrow" pitchFamily="34" charset="0"/>
                <a:cs typeface="Arial" charset="0"/>
              </a:rPr>
              <a:t>България</a:t>
            </a:r>
            <a:r>
              <a:rPr lang="bg-BG" altLang="en-US" sz="3200" b="1">
                <a:solidFill>
                  <a:srgbClr val="CC3300"/>
                </a:solidFill>
                <a:latin typeface="Arial Narrow" pitchFamily="34" charset="0"/>
              </a:rPr>
              <a:t> – 43.0</a:t>
            </a:r>
            <a:endParaRPr lang="en-GB" altLang="en-US" sz="3200" b="1">
              <a:solidFill>
                <a:srgbClr val="CC3300"/>
              </a:solidFill>
              <a:latin typeface="Arial Narrow" pitchFamily="34" charset="0"/>
            </a:endParaRPr>
          </a:p>
          <a:p>
            <a:pPr eaLnBrk="1" hangingPunct="1">
              <a:lnSpc>
                <a:spcPct val="140000"/>
              </a:lnSpc>
            </a:pPr>
            <a:r>
              <a:rPr lang="bg-BG" altLang="en-US" sz="3200" b="1">
                <a:solidFill>
                  <a:srgbClr val="CC3300"/>
                </a:solidFill>
                <a:latin typeface="Arial Narrow" pitchFamily="34" charset="0"/>
                <a:cs typeface="Arial" charset="0"/>
              </a:rPr>
              <a:t>	Украйна</a:t>
            </a:r>
            <a:r>
              <a:rPr lang="bg-BG" altLang="en-US" sz="3200" b="1">
                <a:solidFill>
                  <a:srgbClr val="CC3300"/>
                </a:solidFill>
                <a:latin typeface="Arial Narrow" pitchFamily="34" charset="0"/>
              </a:rPr>
              <a:t> – 39.6		</a:t>
            </a:r>
            <a:r>
              <a:rPr lang="bg-BG" altLang="en-US" sz="3200" b="1">
                <a:solidFill>
                  <a:srgbClr val="CC3300"/>
                </a:solidFill>
                <a:latin typeface="Arial Narrow" pitchFamily="34" charset="0"/>
                <a:cs typeface="Arial" charset="0"/>
              </a:rPr>
              <a:t>Грузия</a:t>
            </a:r>
            <a:r>
              <a:rPr lang="bg-BG" altLang="en-US" sz="3200" b="1">
                <a:solidFill>
                  <a:srgbClr val="CC3300"/>
                </a:solidFill>
                <a:latin typeface="Arial Narrow" pitchFamily="34" charset="0"/>
              </a:rPr>
              <a:t> – 38.8</a:t>
            </a:r>
            <a:endParaRPr lang="en-GB" altLang="en-US" sz="3200" b="1">
              <a:solidFill>
                <a:srgbClr val="CC3300"/>
              </a:solidFill>
              <a:latin typeface="Arial Narrow" pitchFamily="34" charset="0"/>
            </a:endParaRPr>
          </a:p>
          <a:p>
            <a:pPr eaLnBrk="1" hangingPunct="1">
              <a:lnSpc>
                <a:spcPct val="140000"/>
              </a:lnSpc>
            </a:pPr>
            <a:r>
              <a:rPr lang="bg-BG" altLang="en-US" sz="3200" b="1">
                <a:solidFill>
                  <a:srgbClr val="CC3300"/>
                </a:solidFill>
                <a:latin typeface="Arial Narrow" pitchFamily="34" charset="0"/>
                <a:cs typeface="Arial" charset="0"/>
              </a:rPr>
              <a:t>	Гвиана</a:t>
            </a:r>
            <a:r>
              <a:rPr lang="bg-BG" altLang="en-US" sz="3200" b="1">
                <a:solidFill>
                  <a:srgbClr val="CC3300"/>
                </a:solidFill>
                <a:latin typeface="Arial Narrow" pitchFamily="34" charset="0"/>
              </a:rPr>
              <a:t> – 33.7		</a:t>
            </a:r>
            <a:r>
              <a:rPr lang="bg-BG" altLang="en-US" sz="3200" b="1">
                <a:solidFill>
                  <a:srgbClr val="CC3300"/>
                </a:solidFill>
                <a:latin typeface="Arial Narrow" pitchFamily="34" charset="0"/>
                <a:cs typeface="Arial" charset="0"/>
              </a:rPr>
              <a:t>Русия</a:t>
            </a:r>
            <a:r>
              <a:rPr lang="bg-BG" altLang="en-US" sz="3200" b="1">
                <a:solidFill>
                  <a:srgbClr val="CC3300"/>
                </a:solidFill>
                <a:latin typeface="Arial Narrow" pitchFamily="34" charset="0"/>
              </a:rPr>
              <a:t> – 28.3</a:t>
            </a:r>
            <a:endParaRPr lang="en-GB" altLang="en-US" sz="3200" b="1">
              <a:solidFill>
                <a:srgbClr val="CC3300"/>
              </a:solidFill>
              <a:latin typeface="Arial Narrow" pitchFamily="34" charset="0"/>
            </a:endParaRPr>
          </a:p>
          <a:p>
            <a:pPr eaLnBrk="1" hangingPunct="1">
              <a:lnSpc>
                <a:spcPct val="140000"/>
              </a:lnSpc>
            </a:pPr>
            <a:r>
              <a:rPr lang="bg-BG" altLang="en-US" sz="3200" b="1">
                <a:solidFill>
                  <a:srgbClr val="CC3300"/>
                </a:solidFill>
                <a:latin typeface="Arial Narrow" pitchFamily="34" charset="0"/>
                <a:cs typeface="Arial" charset="0"/>
              </a:rPr>
              <a:t>	Латвия</a:t>
            </a:r>
            <a:r>
              <a:rPr lang="bg-BG" altLang="en-US" sz="3200" b="1">
                <a:solidFill>
                  <a:srgbClr val="CC3300"/>
                </a:solidFill>
                <a:latin typeface="Arial Narrow" pitchFamily="34" charset="0"/>
              </a:rPr>
              <a:t> – 28.0		</a:t>
            </a:r>
            <a:r>
              <a:rPr lang="bg-BG" altLang="en-US" sz="3200" b="1">
                <a:solidFill>
                  <a:srgbClr val="CC3300"/>
                </a:solidFill>
                <a:latin typeface="Arial Narrow" pitchFamily="34" charset="0"/>
                <a:cs typeface="Arial" charset="0"/>
              </a:rPr>
              <a:t>Италия</a:t>
            </a:r>
            <a:r>
              <a:rPr lang="bg-BG" altLang="en-US" sz="3200" b="1">
                <a:solidFill>
                  <a:srgbClr val="CC3300"/>
                </a:solidFill>
                <a:latin typeface="Arial Narrow" pitchFamily="34" charset="0"/>
              </a:rPr>
              <a:t> – 25.3</a:t>
            </a:r>
            <a:endParaRPr lang="en-GB" altLang="en-US" sz="3200" b="1">
              <a:solidFill>
                <a:srgbClr val="CC3300"/>
              </a:solidFill>
              <a:latin typeface="Arial Narrow" pitchFamily="34" charset="0"/>
            </a:endParaRPr>
          </a:p>
          <a:p>
            <a:pPr eaLnBrk="1" hangingPunct="1">
              <a:lnSpc>
                <a:spcPct val="140000"/>
              </a:lnSpc>
            </a:pPr>
            <a:r>
              <a:rPr lang="bg-BG" altLang="en-US" sz="3200" b="1">
                <a:solidFill>
                  <a:srgbClr val="CC3300"/>
                </a:solidFill>
                <a:latin typeface="Arial Narrow" pitchFamily="34" charset="0"/>
                <a:cs typeface="Arial" charset="0"/>
              </a:rPr>
              <a:t>	Унгария</a:t>
            </a:r>
            <a:r>
              <a:rPr lang="bg-BG" altLang="en-US" sz="3200" b="1">
                <a:solidFill>
                  <a:srgbClr val="CC3300"/>
                </a:solidFill>
                <a:latin typeface="Arial Narrow" pitchFamily="34" charset="0"/>
              </a:rPr>
              <a:t> – 24.9		</a:t>
            </a:r>
            <a:r>
              <a:rPr lang="bg-BG" altLang="en-US" sz="3200" b="1">
                <a:solidFill>
                  <a:srgbClr val="CC3300"/>
                </a:solidFill>
                <a:latin typeface="Arial Narrow" pitchFamily="34" charset="0"/>
                <a:cs typeface="Arial" charset="0"/>
              </a:rPr>
              <a:t>Швейцария</a:t>
            </a:r>
            <a:r>
              <a:rPr lang="bg-BG" altLang="en-US" sz="3200" b="1">
                <a:solidFill>
                  <a:srgbClr val="CC3300"/>
                </a:solidFill>
                <a:latin typeface="Arial Narrow" pitchFamily="34" charset="0"/>
              </a:rPr>
              <a:t> – 21.8</a:t>
            </a:r>
            <a:endParaRPr lang="en-GB" altLang="en-US" sz="3200" b="1">
              <a:solidFill>
                <a:srgbClr val="CC3300"/>
              </a:solidFill>
              <a:latin typeface="Arial Narrow" pitchFamily="34" charset="0"/>
            </a:endParaRPr>
          </a:p>
          <a:p>
            <a:pPr eaLnBrk="1" hangingPunct="1">
              <a:lnSpc>
                <a:spcPct val="140000"/>
              </a:lnSpc>
            </a:pPr>
            <a:r>
              <a:rPr lang="bg-BG" altLang="en-US" sz="3200" b="1">
                <a:solidFill>
                  <a:srgbClr val="CC3300"/>
                </a:solidFill>
                <a:latin typeface="Arial Narrow" pitchFamily="34" charset="0"/>
                <a:cs typeface="Arial" charset="0"/>
              </a:rPr>
              <a:t>	Испания</a:t>
            </a:r>
            <a:r>
              <a:rPr lang="bg-BG" altLang="en-US" sz="3200" b="1">
                <a:solidFill>
                  <a:srgbClr val="CC3300"/>
                </a:solidFill>
                <a:latin typeface="Arial Narrow" pitchFamily="34" charset="0"/>
              </a:rPr>
              <a:t> – 21.6		</a:t>
            </a:r>
            <a:r>
              <a:rPr lang="bg-BG" altLang="en-US" sz="3200" b="1">
                <a:solidFill>
                  <a:srgbClr val="CC3300"/>
                </a:solidFill>
                <a:latin typeface="Arial Narrow" pitchFamily="34" charset="0"/>
                <a:cs typeface="Arial" charset="0"/>
              </a:rPr>
              <a:t>Австрия</a:t>
            </a:r>
            <a:r>
              <a:rPr lang="bg-BG" altLang="en-US" sz="3200" b="1">
                <a:solidFill>
                  <a:srgbClr val="CC3300"/>
                </a:solidFill>
                <a:latin typeface="Arial Narrow" pitchFamily="34" charset="0"/>
              </a:rPr>
              <a:t> – 20.1</a:t>
            </a:r>
            <a:endParaRPr lang="bg-BG" altLang="en-US" sz="3200" b="1">
              <a:solidFill>
                <a:srgbClr val="CC3300"/>
              </a:solidFill>
            </a:endParaRPr>
          </a:p>
        </p:txBody>
      </p:sp>
      <p:sp>
        <p:nvSpPr>
          <p:cNvPr id="2" name="Date Placeholder 1"/>
          <p:cNvSpPr>
            <a:spLocks noGrp="1"/>
          </p:cNvSpPr>
          <p:nvPr>
            <p:ph type="dt" sz="half" idx="10"/>
          </p:nvPr>
        </p:nvSpPr>
        <p:spPr/>
        <p:txBody>
          <a:bodyPr/>
          <a:lstStyle/>
          <a:p>
            <a:pPr>
              <a:defRPr/>
            </a:pPr>
            <a:fld id="{7BACAD02-424D-43D7-998F-32ED305D35EC}"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609600"/>
            <a:ext cx="7772400" cy="5867400"/>
          </a:xfrm>
        </p:spPr>
        <p:txBody>
          <a:bodyPr/>
          <a:lstStyle/>
          <a:p>
            <a:pPr eaLnBrk="1" hangingPunct="1"/>
            <a:r>
              <a:rPr lang="bg-BG" altLang="en-US" b="1" i="1" dirty="0" smtClean="0">
                <a:solidFill>
                  <a:srgbClr val="CC3300"/>
                </a:solidFill>
                <a:latin typeface="Arial Narrow" pitchFamily="34" charset="0"/>
                <a:cs typeface="Times New Roman" pitchFamily="18" charset="0"/>
              </a:rPr>
              <a:t>3. Структура на населението</a:t>
            </a:r>
            <a:br>
              <a:rPr lang="bg-BG" altLang="en-US" b="1" i="1" dirty="0" smtClean="0">
                <a:solidFill>
                  <a:srgbClr val="CC3300"/>
                </a:solidFill>
                <a:latin typeface="Arial Narrow" pitchFamily="34" charset="0"/>
                <a:cs typeface="Times New Roman" pitchFamily="18" charset="0"/>
              </a:rPr>
            </a:br>
            <a:r>
              <a:rPr lang="bg-BG" altLang="en-US" b="1" dirty="0" smtClean="0">
                <a:solidFill>
                  <a:schemeClr val="tx1"/>
                </a:solidFill>
                <a:cs typeface="Times New Roman" pitchFamily="18" charset="0"/>
              </a:rPr>
              <a:t/>
            </a:r>
            <a:br>
              <a:rPr lang="bg-BG" altLang="en-US" b="1" dirty="0" smtClean="0">
                <a:solidFill>
                  <a:schemeClr val="tx1"/>
                </a:solidFill>
                <a:cs typeface="Times New Roman" pitchFamily="18" charset="0"/>
              </a:rPr>
            </a:br>
            <a:r>
              <a:rPr lang="bg-BG" altLang="en-US" sz="3600" b="1" dirty="0" smtClean="0">
                <a:solidFill>
                  <a:srgbClr val="C00000"/>
                </a:solidFill>
                <a:cs typeface="Times New Roman" pitchFamily="18" charset="0"/>
              </a:rPr>
              <a:t>Структурата на населението представя</a:t>
            </a:r>
            <a:r>
              <a:rPr lang="bg-BG" altLang="en-US" b="1" dirty="0" smtClean="0">
                <a:solidFill>
                  <a:schemeClr val="tx1"/>
                </a:solidFill>
                <a:cs typeface="Times New Roman" pitchFamily="18" charset="0"/>
              </a:rPr>
              <a:t> </a:t>
            </a:r>
            <a:r>
              <a:rPr lang="bg-BG" altLang="en-US" sz="3600" dirty="0" smtClean="0">
                <a:solidFill>
                  <a:schemeClr val="tx1"/>
                </a:solidFill>
                <a:cs typeface="Times New Roman" pitchFamily="18" charset="0"/>
              </a:rPr>
              <a:t>р</a:t>
            </a:r>
            <a:r>
              <a:rPr lang="bg-BG" altLang="en-US" sz="3600" dirty="0" smtClean="0">
                <a:solidFill>
                  <a:schemeClr val="tx1"/>
                </a:solidFill>
                <a:latin typeface="Arial Narrow" pitchFamily="34" charset="0"/>
                <a:cs typeface="Times New Roman" pitchFamily="18" charset="0"/>
              </a:rPr>
              <a:t>азпределението му по определени признаци (пол, възраст и др.) и се описва чрез </a:t>
            </a:r>
            <a:r>
              <a:rPr lang="bg-BG" altLang="en-US" sz="3600" b="1" dirty="0" smtClean="0">
                <a:solidFill>
                  <a:srgbClr val="C00000"/>
                </a:solidFill>
                <a:latin typeface="Arial Narrow" pitchFamily="34" charset="0"/>
                <a:cs typeface="Times New Roman" pitchFamily="18" charset="0"/>
              </a:rPr>
              <a:t>пропорции</a:t>
            </a:r>
            <a:r>
              <a:rPr lang="bg-BG" altLang="en-US" sz="3600" dirty="0" smtClean="0">
                <a:solidFill>
                  <a:srgbClr val="C00000"/>
                </a:solidFill>
                <a:latin typeface="Arial Narrow" pitchFamily="34" charset="0"/>
                <a:cs typeface="Times New Roman" pitchFamily="18" charset="0"/>
              </a:rPr>
              <a:t> </a:t>
            </a:r>
            <a:r>
              <a:rPr lang="bg-BG" altLang="en-US" sz="3600" b="1" dirty="0" smtClean="0">
                <a:solidFill>
                  <a:srgbClr val="C00000"/>
                </a:solidFill>
                <a:latin typeface="Arial Narrow" pitchFamily="34" charset="0"/>
                <a:cs typeface="Times New Roman" pitchFamily="18" charset="0"/>
              </a:rPr>
              <a:t>(структурни показатели, относителни дялове, екстензивни показатели).</a:t>
            </a:r>
            <a:r>
              <a:rPr lang="bg-BG" altLang="en-US" sz="3600" dirty="0" smtClean="0">
                <a:solidFill>
                  <a:srgbClr val="C00000"/>
                </a:solidFill>
                <a:cs typeface="Times New Roman" pitchFamily="18" charset="0"/>
              </a:rPr>
              <a:t/>
            </a:r>
            <a:br>
              <a:rPr lang="bg-BG" altLang="en-US" sz="3600" dirty="0" smtClean="0">
                <a:solidFill>
                  <a:srgbClr val="C00000"/>
                </a:solidFill>
                <a:cs typeface="Times New Roman" pitchFamily="18" charset="0"/>
              </a:rPr>
            </a:br>
            <a:endParaRPr lang="en-GB" altLang="en-US" sz="3600" dirty="0" smtClean="0">
              <a:solidFill>
                <a:srgbClr val="C00000"/>
              </a:solidFill>
              <a:cs typeface="Times New Roman" pitchFamily="18" charset="0"/>
            </a:endParaRPr>
          </a:p>
        </p:txBody>
      </p:sp>
      <p:sp>
        <p:nvSpPr>
          <p:cNvPr id="2" name="Date Placeholder 1"/>
          <p:cNvSpPr>
            <a:spLocks noGrp="1"/>
          </p:cNvSpPr>
          <p:nvPr>
            <p:ph type="dt" sz="half" idx="10"/>
          </p:nvPr>
        </p:nvSpPr>
        <p:spPr/>
        <p:txBody>
          <a:bodyPr/>
          <a:lstStyle/>
          <a:p>
            <a:pPr>
              <a:defRPr/>
            </a:pPr>
            <a:fld id="{7BBF87C8-8E93-4CDF-8EB0-9F08734A10F2}"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23850" y="260350"/>
            <a:ext cx="8569325" cy="6140450"/>
          </a:xfrm>
        </p:spPr>
        <p:txBody>
          <a:bodyPr/>
          <a:lstStyle/>
          <a:p>
            <a:pPr eaLnBrk="1" hangingPunct="1"/>
            <a:r>
              <a:rPr lang="bg-BG" altLang="en-US" sz="3600" b="1" dirty="0" smtClean="0">
                <a:solidFill>
                  <a:srgbClr val="CC3300"/>
                </a:solidFill>
                <a:cs typeface="Arial" charset="0"/>
              </a:rPr>
              <a:t>СТРУКТУРА ПО ПОЛ</a:t>
            </a:r>
            <a:br>
              <a:rPr lang="bg-BG" altLang="en-US" sz="3600" b="1" dirty="0" smtClean="0">
                <a:solidFill>
                  <a:srgbClr val="CC3300"/>
                </a:solidFill>
                <a:cs typeface="Arial" charset="0"/>
              </a:rPr>
            </a:br>
            <a:r>
              <a:rPr lang="bg-BG" altLang="en-US" b="1" dirty="0" smtClean="0">
                <a:cs typeface="Arial" charset="0"/>
              </a:rPr>
              <a:t/>
            </a:r>
            <a:br>
              <a:rPr lang="bg-BG" altLang="en-US" b="1" dirty="0" smtClean="0">
                <a:cs typeface="Arial" charset="0"/>
              </a:rPr>
            </a:br>
            <a:r>
              <a:rPr lang="bg-BG" altLang="en-US" b="1" dirty="0" smtClean="0">
                <a:solidFill>
                  <a:srgbClr val="3333FF"/>
                </a:solidFill>
                <a:cs typeface="Arial" charset="0"/>
              </a:rPr>
              <a:t>-</a:t>
            </a:r>
            <a:r>
              <a:rPr lang="bg-BG" altLang="en-US" dirty="0" smtClean="0">
                <a:solidFill>
                  <a:srgbClr val="3333FF"/>
                </a:solidFill>
                <a:cs typeface="Arial" charset="0"/>
              </a:rPr>
              <a:t>  </a:t>
            </a:r>
            <a:r>
              <a:rPr lang="bg-BG" altLang="en-US" b="1" i="1" dirty="0" smtClean="0">
                <a:solidFill>
                  <a:srgbClr val="3333FF"/>
                </a:solidFill>
                <a:cs typeface="Arial" charset="0"/>
              </a:rPr>
              <a:t>в проценти</a:t>
            </a:r>
            <a:r>
              <a:rPr lang="bg-BG" altLang="en-US" b="1" i="1" dirty="0" smtClean="0">
                <a:cs typeface="Arial" charset="0"/>
              </a:rPr>
              <a:t> </a:t>
            </a:r>
            <a:br>
              <a:rPr lang="bg-BG" altLang="en-US" b="1" i="1" dirty="0" smtClean="0">
                <a:cs typeface="Arial" charset="0"/>
              </a:rPr>
            </a:br>
            <a:r>
              <a:rPr lang="bg-BG" altLang="en-US" dirty="0" smtClean="0">
                <a:cs typeface="Arial" charset="0"/>
              </a:rPr>
              <a:t>(при новородени 51% : 49%)</a:t>
            </a:r>
            <a:br>
              <a:rPr lang="bg-BG" altLang="en-US" dirty="0" smtClean="0">
                <a:cs typeface="Arial" charset="0"/>
              </a:rPr>
            </a:br>
            <a:r>
              <a:rPr lang="en-GB" altLang="en-US" dirty="0" smtClean="0">
                <a:cs typeface="Arial" charset="0"/>
              </a:rPr>
              <a:t/>
            </a:r>
            <a:br>
              <a:rPr lang="en-GB" altLang="en-US" dirty="0" smtClean="0">
                <a:cs typeface="Arial" charset="0"/>
              </a:rPr>
            </a:br>
            <a:r>
              <a:rPr lang="bg-BG" altLang="en-US" dirty="0" smtClean="0">
                <a:cs typeface="Arial" charset="0"/>
              </a:rPr>
              <a:t>- </a:t>
            </a:r>
            <a:r>
              <a:rPr lang="bg-BG" altLang="en-US" b="1" i="1" dirty="0" smtClean="0">
                <a:solidFill>
                  <a:srgbClr val="3333FF"/>
                </a:solidFill>
                <a:cs typeface="Arial" charset="0"/>
              </a:rPr>
              <a:t>брой жени на 100 или 1000 мъже</a:t>
            </a:r>
            <a:r>
              <a:rPr lang="bg-BG" altLang="en-US" dirty="0" smtClean="0">
                <a:solidFill>
                  <a:srgbClr val="3333FF"/>
                </a:solidFill>
                <a:cs typeface="Arial" charset="0"/>
              </a:rPr>
              <a:t> </a:t>
            </a:r>
            <a:r>
              <a:rPr lang="bg-BG" altLang="en-US" b="1" i="1" dirty="0" smtClean="0">
                <a:solidFill>
                  <a:srgbClr val="3333FF"/>
                </a:solidFill>
                <a:cs typeface="Arial" charset="0"/>
              </a:rPr>
              <a:t>или обратно</a:t>
            </a:r>
            <a:endParaRPr lang="en-GB" altLang="en-US" dirty="0" smtClean="0">
              <a:cs typeface="Arial" charset="0"/>
            </a:endParaRPr>
          </a:p>
        </p:txBody>
      </p:sp>
      <p:sp>
        <p:nvSpPr>
          <p:cNvPr id="2" name="Date Placeholder 1"/>
          <p:cNvSpPr>
            <a:spLocks noGrp="1"/>
          </p:cNvSpPr>
          <p:nvPr>
            <p:ph type="dt" sz="half" idx="10"/>
          </p:nvPr>
        </p:nvSpPr>
        <p:spPr/>
        <p:txBody>
          <a:bodyPr/>
          <a:lstStyle/>
          <a:p>
            <a:pPr>
              <a:defRPr/>
            </a:pPr>
            <a:fld id="{DA2DE4CF-BFB4-4211-9172-90BFEB2E5456}"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332656"/>
            <a:ext cx="7772400" cy="5472608"/>
          </a:xfrm>
        </p:spPr>
        <p:txBody>
          <a:bodyPr/>
          <a:lstStyle/>
          <a:p>
            <a:pPr algn="l" eaLnBrk="1" hangingPunct="1">
              <a:lnSpc>
                <a:spcPct val="125000"/>
              </a:lnSpc>
              <a:defRPr/>
            </a:pPr>
            <a:r>
              <a:rPr lang="bg-BG" altLang="en-US" sz="3200" b="1" i="1" dirty="0" smtClean="0">
                <a:solidFill>
                  <a:srgbClr val="CC3300"/>
                </a:solidFill>
                <a:cs typeface="Arial" charset="0"/>
              </a:rPr>
              <a:t>4. ПОДХОДИ ЗА ХАРАКТЕРИСТИКА НА ВЪЗРАСТОВАТА СТРУКТУРА</a:t>
            </a:r>
            <a:br>
              <a:rPr lang="bg-BG" altLang="en-US" sz="3200" b="1" i="1" dirty="0" smtClean="0">
                <a:solidFill>
                  <a:srgbClr val="CC3300"/>
                </a:solidFill>
                <a:cs typeface="Arial" charset="0"/>
              </a:rPr>
            </a:br>
            <a:r>
              <a:rPr lang="bg-BG" altLang="en-US" sz="3200" b="1" i="1" dirty="0">
                <a:solidFill>
                  <a:srgbClr val="CC3300"/>
                </a:solidFill>
                <a:cs typeface="Arial" charset="0"/>
              </a:rPr>
              <a:t/>
            </a:r>
            <a:br>
              <a:rPr lang="bg-BG" altLang="en-US" sz="3200" b="1" i="1" dirty="0">
                <a:solidFill>
                  <a:srgbClr val="CC3300"/>
                </a:solidFill>
                <a:cs typeface="Arial" charset="0"/>
              </a:rPr>
            </a:br>
            <a:r>
              <a:rPr lang="bg-BG" altLang="en-US" sz="3200" b="1" i="1" dirty="0" smtClean="0">
                <a:solidFill>
                  <a:srgbClr val="CC3300"/>
                </a:solidFill>
                <a:cs typeface="Arial" charset="0"/>
              </a:rPr>
              <a:t>Възрастовата структура на населението</a:t>
            </a:r>
            <a:r>
              <a:rPr lang="bg-BG" altLang="en-US" sz="3200" b="1" dirty="0">
                <a:cs typeface="Arial" charset="0"/>
              </a:rPr>
              <a:t>	</a:t>
            </a:r>
            <a:r>
              <a:rPr lang="bg-BG" altLang="en-US" sz="3200" b="1" dirty="0" smtClean="0">
                <a:cs typeface="Arial" charset="0"/>
              </a:rPr>
              <a:t>представя </a:t>
            </a:r>
            <a:r>
              <a:rPr lang="bg-BG" altLang="en-US" sz="3200" b="1" dirty="0">
                <a:cs typeface="Arial" charset="0"/>
              </a:rPr>
              <a:t>разпределението на населението по отделни възрастови групи в проценти</a:t>
            </a:r>
            <a:r>
              <a:rPr lang="bg-BG" altLang="en-US" sz="3200" b="1" dirty="0" smtClean="0">
                <a:cs typeface="Arial" charset="0"/>
              </a:rPr>
              <a:t>.</a:t>
            </a:r>
            <a:endParaRPr lang="en-GB" altLang="en-US" b="1" i="1" dirty="0" smtClean="0">
              <a:solidFill>
                <a:srgbClr val="CC3300"/>
              </a:solidFill>
              <a:effectLst>
                <a:outerShdw blurRad="38100" dist="38100" dir="2700000" algn="tl">
                  <a:srgbClr val="000000"/>
                </a:outerShdw>
              </a:effectLst>
              <a:cs typeface="Times New Roman" pitchFamily="18" charset="0"/>
            </a:endParaRPr>
          </a:p>
        </p:txBody>
      </p:sp>
      <p:sp>
        <p:nvSpPr>
          <p:cNvPr id="2" name="Date Placeholder 1"/>
          <p:cNvSpPr>
            <a:spLocks noGrp="1"/>
          </p:cNvSpPr>
          <p:nvPr>
            <p:ph type="dt" sz="half" idx="10"/>
          </p:nvPr>
        </p:nvSpPr>
        <p:spPr/>
        <p:txBody>
          <a:bodyPr/>
          <a:lstStyle/>
          <a:p>
            <a:pPr>
              <a:defRPr/>
            </a:pPr>
            <a:fld id="{1D5AA4DB-F103-4CC7-90C7-80ECFB18E13F}"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68313" y="609600"/>
            <a:ext cx="8207375" cy="5638800"/>
          </a:xfrm>
        </p:spPr>
        <p:txBody>
          <a:bodyPr/>
          <a:lstStyle/>
          <a:p>
            <a:pPr algn="l" eaLnBrk="1" hangingPunct="1">
              <a:lnSpc>
                <a:spcPct val="125000"/>
              </a:lnSpc>
            </a:pPr>
            <a:r>
              <a:rPr lang="bg-BG" altLang="en-US" sz="4000" b="1" i="1" dirty="0" smtClean="0">
                <a:solidFill>
                  <a:srgbClr val="C00000"/>
                </a:solidFill>
                <a:cs typeface="Arial" charset="0"/>
              </a:rPr>
              <a:t>4.1. Чрез съпоставяне на относителните дялове на</a:t>
            </a:r>
            <a:br>
              <a:rPr lang="bg-BG" altLang="en-US" sz="4000" b="1" i="1" dirty="0" smtClean="0">
                <a:solidFill>
                  <a:srgbClr val="C00000"/>
                </a:solidFill>
                <a:cs typeface="Arial" charset="0"/>
              </a:rPr>
            </a:br>
            <a:r>
              <a:rPr lang="bg-BG" altLang="en-US" sz="4000" b="1" i="1" dirty="0" smtClean="0">
                <a:solidFill>
                  <a:srgbClr val="C00000"/>
                </a:solidFill>
                <a:cs typeface="Arial" charset="0"/>
              </a:rPr>
              <a:t>0-14 г.</a:t>
            </a:r>
            <a:r>
              <a:rPr lang="bg-BG" altLang="en-US" sz="4000" dirty="0" smtClean="0">
                <a:solidFill>
                  <a:srgbClr val="C00000"/>
                </a:solidFill>
                <a:cs typeface="Arial" charset="0"/>
              </a:rPr>
              <a:t>, </a:t>
            </a:r>
            <a:r>
              <a:rPr lang="bg-BG" altLang="en-US" sz="4000" b="1" i="1" dirty="0" smtClean="0">
                <a:solidFill>
                  <a:srgbClr val="C00000"/>
                </a:solidFill>
                <a:cs typeface="Arial" charset="0"/>
              </a:rPr>
              <a:t>15-49 г.</a:t>
            </a:r>
            <a:r>
              <a:rPr lang="bg-BG" altLang="en-US" sz="4000" dirty="0" smtClean="0">
                <a:solidFill>
                  <a:srgbClr val="C00000"/>
                </a:solidFill>
                <a:cs typeface="Arial" charset="0"/>
              </a:rPr>
              <a:t>  и </a:t>
            </a:r>
            <a:r>
              <a:rPr lang="bg-BG" altLang="en-US" sz="4000" b="1" i="1" dirty="0" smtClean="0">
                <a:solidFill>
                  <a:srgbClr val="C00000"/>
                </a:solidFill>
                <a:cs typeface="Arial" charset="0"/>
              </a:rPr>
              <a:t>над 50 г.</a:t>
            </a:r>
            <a:r>
              <a:rPr lang="en-US" altLang="en-US" sz="4000" b="1" i="1" dirty="0" smtClean="0">
                <a:solidFill>
                  <a:srgbClr val="C00000"/>
                </a:solidFill>
                <a:cs typeface="Arial" charset="0"/>
              </a:rPr>
              <a:t/>
            </a:r>
            <a:br>
              <a:rPr lang="en-US" altLang="en-US" sz="4000" b="1" i="1" dirty="0" smtClean="0">
                <a:solidFill>
                  <a:srgbClr val="C00000"/>
                </a:solidFill>
                <a:cs typeface="Arial" charset="0"/>
              </a:rPr>
            </a:br>
            <a:r>
              <a:rPr lang="bg-BG" altLang="en-US" sz="4000" b="1" i="1" dirty="0" smtClean="0">
                <a:solidFill>
                  <a:srgbClr val="C00000"/>
                </a:solidFill>
                <a:cs typeface="Arial" charset="0"/>
              </a:rPr>
              <a:t>(слайд 29)</a:t>
            </a:r>
            <a:br>
              <a:rPr lang="bg-BG" altLang="en-US" sz="4000" b="1" i="1" dirty="0" smtClean="0">
                <a:solidFill>
                  <a:srgbClr val="C00000"/>
                </a:solidFill>
                <a:cs typeface="Arial" charset="0"/>
              </a:rPr>
            </a:br>
            <a:r>
              <a:rPr lang="en-US" altLang="en-US" sz="4000" b="1" i="1" dirty="0" smtClean="0">
                <a:solidFill>
                  <a:schemeClr val="tx1"/>
                </a:solidFill>
                <a:cs typeface="Arial" charset="0"/>
              </a:rPr>
              <a:t>= </a:t>
            </a:r>
            <a:r>
              <a:rPr lang="bg-BG" altLang="en-US" sz="4000" b="1" i="1" dirty="0" smtClean="0">
                <a:solidFill>
                  <a:schemeClr val="tx1"/>
                </a:solidFill>
                <a:cs typeface="Arial" charset="0"/>
              </a:rPr>
              <a:t>Прогресивен </a:t>
            </a:r>
            <a:r>
              <a:rPr lang="bg-BG" altLang="en-US" sz="4000" b="1" i="1" dirty="0">
                <a:solidFill>
                  <a:schemeClr val="tx1"/>
                </a:solidFill>
                <a:cs typeface="Arial" charset="0"/>
              </a:rPr>
              <a:t>тип</a:t>
            </a:r>
            <a:br>
              <a:rPr lang="bg-BG" altLang="en-US" sz="4000" b="1" i="1" dirty="0">
                <a:solidFill>
                  <a:schemeClr val="tx1"/>
                </a:solidFill>
                <a:cs typeface="Arial" charset="0"/>
              </a:rPr>
            </a:br>
            <a:r>
              <a:rPr lang="en-US" altLang="en-US" sz="4000" b="1" i="1" dirty="0" smtClean="0">
                <a:solidFill>
                  <a:schemeClr val="tx1"/>
                </a:solidFill>
                <a:cs typeface="Arial" charset="0"/>
              </a:rPr>
              <a:t>= </a:t>
            </a:r>
            <a:r>
              <a:rPr lang="bg-BG" altLang="en-US" sz="4000" b="1" i="1" dirty="0" smtClean="0">
                <a:solidFill>
                  <a:schemeClr val="tx1"/>
                </a:solidFill>
                <a:cs typeface="Arial" charset="0"/>
              </a:rPr>
              <a:t>Стационарен </a:t>
            </a:r>
            <a:r>
              <a:rPr lang="bg-BG" altLang="en-US" sz="4000" b="1" i="1" dirty="0">
                <a:solidFill>
                  <a:schemeClr val="tx1"/>
                </a:solidFill>
                <a:cs typeface="Arial" charset="0"/>
              </a:rPr>
              <a:t>тип</a:t>
            </a:r>
            <a:r>
              <a:rPr lang="en-GB" altLang="en-US" sz="4000" i="1" dirty="0">
                <a:solidFill>
                  <a:schemeClr val="tx1"/>
                </a:solidFill>
                <a:cs typeface="Arial" charset="0"/>
              </a:rPr>
              <a:t/>
            </a:r>
            <a:br>
              <a:rPr lang="en-GB" altLang="en-US" sz="4000" i="1" dirty="0">
                <a:solidFill>
                  <a:schemeClr val="tx1"/>
                </a:solidFill>
                <a:cs typeface="Arial" charset="0"/>
              </a:rPr>
            </a:br>
            <a:r>
              <a:rPr lang="en-GB" altLang="en-US" sz="4000" i="1" dirty="0" smtClean="0">
                <a:solidFill>
                  <a:schemeClr val="tx1"/>
                </a:solidFill>
                <a:cs typeface="Arial" charset="0"/>
              </a:rPr>
              <a:t>= </a:t>
            </a:r>
            <a:r>
              <a:rPr lang="bg-BG" altLang="en-US" sz="4000" b="1" i="1" dirty="0" smtClean="0">
                <a:solidFill>
                  <a:schemeClr val="tx1"/>
                </a:solidFill>
                <a:cs typeface="Arial" charset="0"/>
              </a:rPr>
              <a:t>Регресивен </a:t>
            </a:r>
            <a:r>
              <a:rPr lang="bg-BG" altLang="en-US" sz="4000" b="1" i="1" dirty="0">
                <a:solidFill>
                  <a:schemeClr val="tx1"/>
                </a:solidFill>
                <a:cs typeface="Arial" charset="0"/>
              </a:rPr>
              <a:t>тип</a:t>
            </a:r>
            <a:r>
              <a:rPr lang="en-GB" altLang="en-US" sz="4000" i="1" dirty="0">
                <a:solidFill>
                  <a:schemeClr val="tx1"/>
                </a:solidFill>
                <a:cs typeface="Arial" charset="0"/>
              </a:rPr>
              <a:t/>
            </a:r>
            <a:br>
              <a:rPr lang="en-GB" altLang="en-US" sz="4000" i="1" dirty="0">
                <a:solidFill>
                  <a:schemeClr val="tx1"/>
                </a:solidFill>
                <a:cs typeface="Arial" charset="0"/>
              </a:rPr>
            </a:br>
            <a:r>
              <a:rPr lang="bg-BG" altLang="en-US" sz="4000" dirty="0" smtClean="0">
                <a:solidFill>
                  <a:srgbClr val="3333FF"/>
                </a:solidFill>
                <a:cs typeface="Arial" charset="0"/>
              </a:rPr>
              <a:t>	</a:t>
            </a:r>
            <a:r>
              <a:rPr lang="bg-BG" altLang="en-US" sz="4000" b="1" dirty="0" smtClean="0">
                <a:solidFill>
                  <a:srgbClr val="3333FF"/>
                </a:solidFill>
                <a:cs typeface="Arial" charset="0"/>
              </a:rPr>
              <a:t>	</a:t>
            </a:r>
            <a:r>
              <a:rPr lang="en-GB" altLang="en-US" sz="4000" dirty="0" smtClean="0">
                <a:cs typeface="Arial" charset="0"/>
              </a:rPr>
              <a:t> </a:t>
            </a:r>
          </a:p>
        </p:txBody>
      </p:sp>
      <p:sp>
        <p:nvSpPr>
          <p:cNvPr id="2" name="Date Placeholder 1"/>
          <p:cNvSpPr>
            <a:spLocks noGrp="1"/>
          </p:cNvSpPr>
          <p:nvPr>
            <p:ph type="dt" sz="half" idx="10"/>
          </p:nvPr>
        </p:nvSpPr>
        <p:spPr/>
        <p:txBody>
          <a:bodyPr/>
          <a:lstStyle/>
          <a:p>
            <a:pPr>
              <a:defRPr/>
            </a:pPr>
            <a:fld id="{0996FA16-F255-42BC-933F-A49195856C1D}"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58" name="Group 64"/>
          <p:cNvGrpSpPr>
            <a:grpSpLocks/>
          </p:cNvGrpSpPr>
          <p:nvPr/>
        </p:nvGrpSpPr>
        <p:grpSpPr bwMode="auto">
          <a:xfrm>
            <a:off x="539750" y="765175"/>
            <a:ext cx="7848600" cy="5181600"/>
            <a:chOff x="-3" y="-3"/>
            <a:chExt cx="3813" cy="1828"/>
          </a:xfrm>
        </p:grpSpPr>
        <p:grpSp>
          <p:nvGrpSpPr>
            <p:cNvPr id="45059" name="Group 62"/>
            <p:cNvGrpSpPr>
              <a:grpSpLocks/>
            </p:cNvGrpSpPr>
            <p:nvPr/>
          </p:nvGrpSpPr>
          <p:grpSpPr bwMode="auto">
            <a:xfrm>
              <a:off x="0" y="0"/>
              <a:ext cx="3807" cy="1822"/>
              <a:chOff x="0" y="0"/>
              <a:chExt cx="3807" cy="1822"/>
            </a:xfrm>
          </p:grpSpPr>
          <p:grpSp>
            <p:nvGrpSpPr>
              <p:cNvPr id="45061" name="Group 23"/>
              <p:cNvGrpSpPr>
                <a:grpSpLocks/>
              </p:cNvGrpSpPr>
              <p:nvPr/>
            </p:nvGrpSpPr>
            <p:grpSpPr bwMode="auto">
              <a:xfrm>
                <a:off x="0" y="0"/>
                <a:ext cx="1173" cy="556"/>
                <a:chOff x="0" y="0"/>
                <a:chExt cx="1173" cy="556"/>
              </a:xfrm>
            </p:grpSpPr>
            <p:sp>
              <p:nvSpPr>
                <p:cNvPr id="45119" name="Rectangle 2"/>
                <p:cNvSpPr>
                  <a:spLocks noChangeArrowheads="1"/>
                </p:cNvSpPr>
                <p:nvPr/>
              </p:nvSpPr>
              <p:spPr bwMode="auto">
                <a:xfrm>
                  <a:off x="43" y="0"/>
                  <a:ext cx="1087" cy="55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sz="2200" b="1">
                      <a:cs typeface="Arial" charset="0"/>
                    </a:rPr>
                    <a:t>ВЪЗРАСТОВА СТРУКТУРА</a:t>
                  </a:r>
                  <a:endParaRPr lang="en-GB" altLang="en-US" sz="2200" b="1">
                    <a:cs typeface="Arial" charset="0"/>
                  </a:endParaRPr>
                </a:p>
                <a:p>
                  <a:pPr algn="just"/>
                  <a:endParaRPr lang="en-GB" altLang="en-US" b="1">
                    <a:cs typeface="Arial" charset="0"/>
                  </a:endParaRPr>
                </a:p>
              </p:txBody>
            </p:sp>
            <p:sp>
              <p:nvSpPr>
                <p:cNvPr id="45120" name="Rectangle 22"/>
                <p:cNvSpPr>
                  <a:spLocks noChangeArrowheads="1"/>
                </p:cNvSpPr>
                <p:nvPr/>
              </p:nvSpPr>
              <p:spPr bwMode="auto">
                <a:xfrm>
                  <a:off x="0" y="0"/>
                  <a:ext cx="1173"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2" name="Group 25"/>
              <p:cNvGrpSpPr>
                <a:grpSpLocks/>
              </p:cNvGrpSpPr>
              <p:nvPr/>
            </p:nvGrpSpPr>
            <p:grpSpPr bwMode="auto">
              <a:xfrm>
                <a:off x="1173" y="0"/>
                <a:ext cx="653" cy="556"/>
                <a:chOff x="1173" y="0"/>
                <a:chExt cx="653" cy="556"/>
              </a:xfrm>
            </p:grpSpPr>
            <p:sp>
              <p:nvSpPr>
                <p:cNvPr id="45117" name="Rectangle 3"/>
                <p:cNvSpPr>
                  <a:spLocks noChangeArrowheads="1"/>
                </p:cNvSpPr>
                <p:nvPr/>
              </p:nvSpPr>
              <p:spPr bwMode="auto">
                <a:xfrm>
                  <a:off x="1216" y="0"/>
                  <a:ext cx="567" cy="55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0-14 Г.</a:t>
                  </a:r>
                  <a:endParaRPr lang="en-GB" altLang="en-US" sz="2200" b="1">
                    <a:cs typeface="Arial" charset="0"/>
                  </a:endParaRPr>
                </a:p>
                <a:p>
                  <a:pPr algn="ctr"/>
                  <a:endParaRPr lang="en-GB" altLang="en-US" sz="2200" b="1">
                    <a:cs typeface="Arial" charset="0"/>
                  </a:endParaRPr>
                </a:p>
              </p:txBody>
            </p:sp>
            <p:sp>
              <p:nvSpPr>
                <p:cNvPr id="45118" name="Rectangle 24"/>
                <p:cNvSpPr>
                  <a:spLocks noChangeArrowheads="1"/>
                </p:cNvSpPr>
                <p:nvPr/>
              </p:nvSpPr>
              <p:spPr bwMode="auto">
                <a:xfrm>
                  <a:off x="1173" y="0"/>
                  <a:ext cx="653"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3" name="Group 27"/>
              <p:cNvGrpSpPr>
                <a:grpSpLocks/>
              </p:cNvGrpSpPr>
              <p:nvPr/>
            </p:nvGrpSpPr>
            <p:grpSpPr bwMode="auto">
              <a:xfrm>
                <a:off x="1826" y="0"/>
                <a:ext cx="653" cy="556"/>
                <a:chOff x="1826" y="0"/>
                <a:chExt cx="653" cy="556"/>
              </a:xfrm>
            </p:grpSpPr>
            <p:sp>
              <p:nvSpPr>
                <p:cNvPr id="45115" name="Rectangle 4"/>
                <p:cNvSpPr>
                  <a:spLocks noChangeArrowheads="1"/>
                </p:cNvSpPr>
                <p:nvPr/>
              </p:nvSpPr>
              <p:spPr bwMode="auto">
                <a:xfrm>
                  <a:off x="1869" y="0"/>
                  <a:ext cx="567" cy="55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15-49 </a:t>
                  </a:r>
                  <a:endParaRPr lang="en-GB" altLang="en-US" sz="2200" b="1">
                    <a:cs typeface="Arial" charset="0"/>
                  </a:endParaRPr>
                </a:p>
                <a:p>
                  <a:pPr algn="ctr"/>
                  <a:endParaRPr lang="en-GB" altLang="en-US" sz="2200" b="1">
                    <a:cs typeface="Arial" charset="0"/>
                  </a:endParaRPr>
                </a:p>
              </p:txBody>
            </p:sp>
            <p:sp>
              <p:nvSpPr>
                <p:cNvPr id="45116" name="Rectangle 26"/>
                <p:cNvSpPr>
                  <a:spLocks noChangeArrowheads="1"/>
                </p:cNvSpPr>
                <p:nvPr/>
              </p:nvSpPr>
              <p:spPr bwMode="auto">
                <a:xfrm>
                  <a:off x="1826" y="0"/>
                  <a:ext cx="653"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4" name="Group 29"/>
              <p:cNvGrpSpPr>
                <a:grpSpLocks/>
              </p:cNvGrpSpPr>
              <p:nvPr/>
            </p:nvGrpSpPr>
            <p:grpSpPr bwMode="auto">
              <a:xfrm>
                <a:off x="2479" y="0"/>
                <a:ext cx="653" cy="556"/>
                <a:chOff x="2479" y="0"/>
                <a:chExt cx="653" cy="556"/>
              </a:xfrm>
            </p:grpSpPr>
            <p:sp>
              <p:nvSpPr>
                <p:cNvPr id="45113" name="Rectangle 5"/>
                <p:cNvSpPr>
                  <a:spLocks noChangeArrowheads="1"/>
                </p:cNvSpPr>
                <p:nvPr/>
              </p:nvSpPr>
              <p:spPr bwMode="auto">
                <a:xfrm>
                  <a:off x="2522" y="0"/>
                  <a:ext cx="567" cy="55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50 Г.  +</a:t>
                  </a:r>
                  <a:endParaRPr lang="en-GB" altLang="en-US" sz="2200" b="1">
                    <a:cs typeface="Arial" charset="0"/>
                  </a:endParaRPr>
                </a:p>
                <a:p>
                  <a:pPr algn="ctr"/>
                  <a:endParaRPr lang="en-GB" altLang="en-US" sz="2200" b="1">
                    <a:cs typeface="Arial" charset="0"/>
                  </a:endParaRPr>
                </a:p>
              </p:txBody>
            </p:sp>
            <p:sp>
              <p:nvSpPr>
                <p:cNvPr id="45114" name="Rectangle 28"/>
                <p:cNvSpPr>
                  <a:spLocks noChangeArrowheads="1"/>
                </p:cNvSpPr>
                <p:nvPr/>
              </p:nvSpPr>
              <p:spPr bwMode="auto">
                <a:xfrm>
                  <a:off x="2479" y="0"/>
                  <a:ext cx="653"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5" name="Group 31"/>
              <p:cNvGrpSpPr>
                <a:grpSpLocks/>
              </p:cNvGrpSpPr>
              <p:nvPr/>
            </p:nvGrpSpPr>
            <p:grpSpPr bwMode="auto">
              <a:xfrm>
                <a:off x="3132" y="0"/>
                <a:ext cx="675" cy="556"/>
                <a:chOff x="3132" y="0"/>
                <a:chExt cx="675" cy="556"/>
              </a:xfrm>
            </p:grpSpPr>
            <p:sp>
              <p:nvSpPr>
                <p:cNvPr id="45111" name="Rectangle 6"/>
                <p:cNvSpPr>
                  <a:spLocks noChangeArrowheads="1"/>
                </p:cNvSpPr>
                <p:nvPr/>
              </p:nvSpPr>
              <p:spPr bwMode="auto">
                <a:xfrm>
                  <a:off x="3175" y="0"/>
                  <a:ext cx="589" cy="55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ОБЩО</a:t>
                  </a:r>
                </a:p>
                <a:p>
                  <a:pPr algn="ctr"/>
                  <a:endParaRPr lang="bg-BG" altLang="en-US" sz="2400" b="1">
                    <a:cs typeface="Arial" charset="0"/>
                  </a:endParaRPr>
                </a:p>
              </p:txBody>
            </p:sp>
            <p:sp>
              <p:nvSpPr>
                <p:cNvPr id="45112" name="Rectangle 30"/>
                <p:cNvSpPr>
                  <a:spLocks noChangeArrowheads="1"/>
                </p:cNvSpPr>
                <p:nvPr/>
              </p:nvSpPr>
              <p:spPr bwMode="auto">
                <a:xfrm>
                  <a:off x="3132" y="0"/>
                  <a:ext cx="675"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6" name="Group 33"/>
              <p:cNvGrpSpPr>
                <a:grpSpLocks/>
              </p:cNvGrpSpPr>
              <p:nvPr/>
            </p:nvGrpSpPr>
            <p:grpSpPr bwMode="auto">
              <a:xfrm>
                <a:off x="0" y="556"/>
                <a:ext cx="1173" cy="422"/>
                <a:chOff x="0" y="556"/>
                <a:chExt cx="1173" cy="422"/>
              </a:xfrm>
            </p:grpSpPr>
            <p:sp>
              <p:nvSpPr>
                <p:cNvPr id="45109" name="Rectangle 7"/>
                <p:cNvSpPr>
                  <a:spLocks noChangeArrowheads="1"/>
                </p:cNvSpPr>
                <p:nvPr/>
              </p:nvSpPr>
              <p:spPr bwMode="auto">
                <a:xfrm>
                  <a:off x="43" y="556"/>
                  <a:ext cx="108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ПРОГРЕСИВЕН ТИП</a:t>
                  </a:r>
                </a:p>
                <a:p>
                  <a:pPr algn="just"/>
                  <a:endParaRPr lang="bg-BG" altLang="en-US" b="1">
                    <a:cs typeface="Arial" charset="0"/>
                  </a:endParaRPr>
                </a:p>
              </p:txBody>
            </p:sp>
            <p:sp>
              <p:nvSpPr>
                <p:cNvPr id="45110" name="Rectangle 32"/>
                <p:cNvSpPr>
                  <a:spLocks noChangeArrowheads="1"/>
                </p:cNvSpPr>
                <p:nvPr/>
              </p:nvSpPr>
              <p:spPr bwMode="auto">
                <a:xfrm>
                  <a:off x="0" y="556"/>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7" name="Group 35"/>
              <p:cNvGrpSpPr>
                <a:grpSpLocks/>
              </p:cNvGrpSpPr>
              <p:nvPr/>
            </p:nvGrpSpPr>
            <p:grpSpPr bwMode="auto">
              <a:xfrm>
                <a:off x="1173" y="556"/>
                <a:ext cx="653" cy="422"/>
                <a:chOff x="1173" y="556"/>
                <a:chExt cx="653" cy="422"/>
              </a:xfrm>
            </p:grpSpPr>
            <p:sp>
              <p:nvSpPr>
                <p:cNvPr id="45107" name="Rectangle 8"/>
                <p:cNvSpPr>
                  <a:spLocks noChangeArrowheads="1"/>
                </p:cNvSpPr>
                <p:nvPr/>
              </p:nvSpPr>
              <p:spPr bwMode="auto">
                <a:xfrm>
                  <a:off x="1216" y="556"/>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30,0</a:t>
                  </a:r>
                  <a:endParaRPr lang="en-GB" altLang="en-US" sz="2400" b="1">
                    <a:cs typeface="Arial" charset="0"/>
                  </a:endParaRPr>
                </a:p>
                <a:p>
                  <a:pPr algn="ctr"/>
                  <a:endParaRPr lang="en-GB" altLang="en-US" sz="2400" b="1">
                    <a:cs typeface="Arial" charset="0"/>
                  </a:endParaRPr>
                </a:p>
              </p:txBody>
            </p:sp>
            <p:sp>
              <p:nvSpPr>
                <p:cNvPr id="45108" name="Rectangle 34"/>
                <p:cNvSpPr>
                  <a:spLocks noChangeArrowheads="1"/>
                </p:cNvSpPr>
                <p:nvPr/>
              </p:nvSpPr>
              <p:spPr bwMode="auto">
                <a:xfrm>
                  <a:off x="1173" y="556"/>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8" name="Group 37"/>
              <p:cNvGrpSpPr>
                <a:grpSpLocks/>
              </p:cNvGrpSpPr>
              <p:nvPr/>
            </p:nvGrpSpPr>
            <p:grpSpPr bwMode="auto">
              <a:xfrm>
                <a:off x="1826" y="556"/>
                <a:ext cx="653" cy="422"/>
                <a:chOff x="1826" y="556"/>
                <a:chExt cx="653" cy="422"/>
              </a:xfrm>
            </p:grpSpPr>
            <p:sp>
              <p:nvSpPr>
                <p:cNvPr id="45105" name="Rectangle 9"/>
                <p:cNvSpPr>
                  <a:spLocks noChangeArrowheads="1"/>
                </p:cNvSpPr>
                <p:nvPr/>
              </p:nvSpPr>
              <p:spPr bwMode="auto">
                <a:xfrm>
                  <a:off x="1869" y="556"/>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50,0</a:t>
                  </a:r>
                  <a:endParaRPr lang="en-GB" altLang="en-US" sz="2400" b="1">
                    <a:cs typeface="Arial" charset="0"/>
                  </a:endParaRPr>
                </a:p>
                <a:p>
                  <a:pPr algn="ctr"/>
                  <a:endParaRPr lang="en-GB" altLang="en-US" sz="2400" b="1">
                    <a:cs typeface="Arial" charset="0"/>
                  </a:endParaRPr>
                </a:p>
              </p:txBody>
            </p:sp>
            <p:sp>
              <p:nvSpPr>
                <p:cNvPr id="45106" name="Rectangle 36"/>
                <p:cNvSpPr>
                  <a:spLocks noChangeArrowheads="1"/>
                </p:cNvSpPr>
                <p:nvPr/>
              </p:nvSpPr>
              <p:spPr bwMode="auto">
                <a:xfrm>
                  <a:off x="1826" y="556"/>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69" name="Group 39"/>
              <p:cNvGrpSpPr>
                <a:grpSpLocks/>
              </p:cNvGrpSpPr>
              <p:nvPr/>
            </p:nvGrpSpPr>
            <p:grpSpPr bwMode="auto">
              <a:xfrm>
                <a:off x="2479" y="556"/>
                <a:ext cx="653" cy="422"/>
                <a:chOff x="2479" y="556"/>
                <a:chExt cx="653" cy="422"/>
              </a:xfrm>
            </p:grpSpPr>
            <p:sp>
              <p:nvSpPr>
                <p:cNvPr id="45103" name="Rectangle 10"/>
                <p:cNvSpPr>
                  <a:spLocks noChangeArrowheads="1"/>
                </p:cNvSpPr>
                <p:nvPr/>
              </p:nvSpPr>
              <p:spPr bwMode="auto">
                <a:xfrm>
                  <a:off x="2522" y="556"/>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20,0</a:t>
                  </a:r>
                  <a:endParaRPr lang="en-GB" altLang="en-US" sz="2400" b="1">
                    <a:cs typeface="Arial" charset="0"/>
                  </a:endParaRPr>
                </a:p>
                <a:p>
                  <a:pPr algn="ctr"/>
                  <a:endParaRPr lang="en-GB" altLang="en-US" sz="2400" b="1">
                    <a:cs typeface="Arial" charset="0"/>
                  </a:endParaRPr>
                </a:p>
              </p:txBody>
            </p:sp>
            <p:sp>
              <p:nvSpPr>
                <p:cNvPr id="45104" name="Rectangle 38"/>
                <p:cNvSpPr>
                  <a:spLocks noChangeArrowheads="1"/>
                </p:cNvSpPr>
                <p:nvPr/>
              </p:nvSpPr>
              <p:spPr bwMode="auto">
                <a:xfrm>
                  <a:off x="2479" y="556"/>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0" name="Group 41"/>
              <p:cNvGrpSpPr>
                <a:grpSpLocks/>
              </p:cNvGrpSpPr>
              <p:nvPr/>
            </p:nvGrpSpPr>
            <p:grpSpPr bwMode="auto">
              <a:xfrm>
                <a:off x="3132" y="556"/>
                <a:ext cx="675" cy="422"/>
                <a:chOff x="3132" y="556"/>
                <a:chExt cx="675" cy="422"/>
              </a:xfrm>
            </p:grpSpPr>
            <p:sp>
              <p:nvSpPr>
                <p:cNvPr id="45101" name="Rectangle 11"/>
                <p:cNvSpPr>
                  <a:spLocks noChangeArrowheads="1"/>
                </p:cNvSpPr>
                <p:nvPr/>
              </p:nvSpPr>
              <p:spPr bwMode="auto">
                <a:xfrm>
                  <a:off x="3175" y="556"/>
                  <a:ext cx="589"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100,0</a:t>
                  </a:r>
                  <a:endParaRPr lang="en-GB" altLang="en-US" sz="2400" b="1">
                    <a:cs typeface="Arial" charset="0"/>
                  </a:endParaRPr>
                </a:p>
                <a:p>
                  <a:pPr algn="ctr"/>
                  <a:endParaRPr lang="en-GB" altLang="en-US" sz="2400" b="1">
                    <a:cs typeface="Arial" charset="0"/>
                  </a:endParaRPr>
                </a:p>
              </p:txBody>
            </p:sp>
            <p:sp>
              <p:nvSpPr>
                <p:cNvPr id="45102" name="Rectangle 40"/>
                <p:cNvSpPr>
                  <a:spLocks noChangeArrowheads="1"/>
                </p:cNvSpPr>
                <p:nvPr/>
              </p:nvSpPr>
              <p:spPr bwMode="auto">
                <a:xfrm>
                  <a:off x="3132" y="556"/>
                  <a:ext cx="675"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1" name="Group 43"/>
              <p:cNvGrpSpPr>
                <a:grpSpLocks/>
              </p:cNvGrpSpPr>
              <p:nvPr/>
            </p:nvGrpSpPr>
            <p:grpSpPr bwMode="auto">
              <a:xfrm>
                <a:off x="0" y="978"/>
                <a:ext cx="1173" cy="422"/>
                <a:chOff x="0" y="978"/>
                <a:chExt cx="1173" cy="422"/>
              </a:xfrm>
            </p:grpSpPr>
            <p:sp>
              <p:nvSpPr>
                <p:cNvPr id="45099" name="Rectangle 12"/>
                <p:cNvSpPr>
                  <a:spLocks noChangeArrowheads="1"/>
                </p:cNvSpPr>
                <p:nvPr/>
              </p:nvSpPr>
              <p:spPr bwMode="auto">
                <a:xfrm>
                  <a:off x="43" y="978"/>
                  <a:ext cx="108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СТАЦИОНАРЕН ТИП</a:t>
                  </a:r>
                  <a:endParaRPr lang="en-GB" altLang="en-US" b="1">
                    <a:cs typeface="Arial" charset="0"/>
                  </a:endParaRPr>
                </a:p>
                <a:p>
                  <a:pPr algn="just"/>
                  <a:endParaRPr lang="en-GB" altLang="en-US" b="1">
                    <a:cs typeface="Arial" charset="0"/>
                  </a:endParaRPr>
                </a:p>
              </p:txBody>
            </p:sp>
            <p:sp>
              <p:nvSpPr>
                <p:cNvPr id="45100" name="Rectangle 42"/>
                <p:cNvSpPr>
                  <a:spLocks noChangeArrowheads="1"/>
                </p:cNvSpPr>
                <p:nvPr/>
              </p:nvSpPr>
              <p:spPr bwMode="auto">
                <a:xfrm>
                  <a:off x="0" y="978"/>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2" name="Group 45"/>
              <p:cNvGrpSpPr>
                <a:grpSpLocks/>
              </p:cNvGrpSpPr>
              <p:nvPr/>
            </p:nvGrpSpPr>
            <p:grpSpPr bwMode="auto">
              <a:xfrm>
                <a:off x="1173" y="978"/>
                <a:ext cx="653" cy="422"/>
                <a:chOff x="1173" y="978"/>
                <a:chExt cx="653" cy="422"/>
              </a:xfrm>
            </p:grpSpPr>
            <p:sp>
              <p:nvSpPr>
                <p:cNvPr id="45097" name="Rectangle 13"/>
                <p:cNvSpPr>
                  <a:spLocks noChangeArrowheads="1"/>
                </p:cNvSpPr>
                <p:nvPr/>
              </p:nvSpPr>
              <p:spPr bwMode="auto">
                <a:xfrm>
                  <a:off x="1216" y="978"/>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25,0</a:t>
                  </a:r>
                  <a:endParaRPr lang="en-GB" altLang="en-US" sz="2400" b="1">
                    <a:cs typeface="Arial" charset="0"/>
                  </a:endParaRPr>
                </a:p>
                <a:p>
                  <a:pPr algn="ctr"/>
                  <a:endParaRPr lang="en-GB" altLang="en-US" sz="2400" b="1">
                    <a:cs typeface="Arial" charset="0"/>
                  </a:endParaRPr>
                </a:p>
              </p:txBody>
            </p:sp>
            <p:sp>
              <p:nvSpPr>
                <p:cNvPr id="45098" name="Rectangle 44"/>
                <p:cNvSpPr>
                  <a:spLocks noChangeArrowheads="1"/>
                </p:cNvSpPr>
                <p:nvPr/>
              </p:nvSpPr>
              <p:spPr bwMode="auto">
                <a:xfrm>
                  <a:off x="1173" y="978"/>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3" name="Group 47"/>
              <p:cNvGrpSpPr>
                <a:grpSpLocks/>
              </p:cNvGrpSpPr>
              <p:nvPr/>
            </p:nvGrpSpPr>
            <p:grpSpPr bwMode="auto">
              <a:xfrm>
                <a:off x="1826" y="978"/>
                <a:ext cx="653" cy="422"/>
                <a:chOff x="1826" y="978"/>
                <a:chExt cx="653" cy="422"/>
              </a:xfrm>
            </p:grpSpPr>
            <p:sp>
              <p:nvSpPr>
                <p:cNvPr id="45095" name="Rectangle 14"/>
                <p:cNvSpPr>
                  <a:spLocks noChangeArrowheads="1"/>
                </p:cNvSpPr>
                <p:nvPr/>
              </p:nvSpPr>
              <p:spPr bwMode="auto">
                <a:xfrm>
                  <a:off x="1869" y="978"/>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50,0</a:t>
                  </a:r>
                  <a:endParaRPr lang="en-GB" altLang="en-US" sz="2400" b="1">
                    <a:cs typeface="Arial" charset="0"/>
                  </a:endParaRPr>
                </a:p>
                <a:p>
                  <a:pPr algn="ctr"/>
                  <a:endParaRPr lang="en-GB" altLang="en-US" sz="2400" b="1">
                    <a:cs typeface="Arial" charset="0"/>
                  </a:endParaRPr>
                </a:p>
              </p:txBody>
            </p:sp>
            <p:sp>
              <p:nvSpPr>
                <p:cNvPr id="45096" name="Rectangle 46"/>
                <p:cNvSpPr>
                  <a:spLocks noChangeArrowheads="1"/>
                </p:cNvSpPr>
                <p:nvPr/>
              </p:nvSpPr>
              <p:spPr bwMode="auto">
                <a:xfrm>
                  <a:off x="1826" y="978"/>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4" name="Group 49"/>
              <p:cNvGrpSpPr>
                <a:grpSpLocks/>
              </p:cNvGrpSpPr>
              <p:nvPr/>
            </p:nvGrpSpPr>
            <p:grpSpPr bwMode="auto">
              <a:xfrm>
                <a:off x="2479" y="978"/>
                <a:ext cx="653" cy="422"/>
                <a:chOff x="2479" y="978"/>
                <a:chExt cx="653" cy="422"/>
              </a:xfrm>
            </p:grpSpPr>
            <p:sp>
              <p:nvSpPr>
                <p:cNvPr id="45093" name="Rectangle 15"/>
                <p:cNvSpPr>
                  <a:spLocks noChangeArrowheads="1"/>
                </p:cNvSpPr>
                <p:nvPr/>
              </p:nvSpPr>
              <p:spPr bwMode="auto">
                <a:xfrm>
                  <a:off x="2522" y="978"/>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25,0</a:t>
                  </a:r>
                  <a:endParaRPr lang="en-GB" altLang="en-US" sz="2400" b="1">
                    <a:cs typeface="Arial" charset="0"/>
                  </a:endParaRPr>
                </a:p>
                <a:p>
                  <a:pPr algn="ctr"/>
                  <a:endParaRPr lang="en-GB" altLang="en-US" sz="2400" b="1">
                    <a:cs typeface="Arial" charset="0"/>
                  </a:endParaRPr>
                </a:p>
              </p:txBody>
            </p:sp>
            <p:sp>
              <p:nvSpPr>
                <p:cNvPr id="45094" name="Rectangle 48"/>
                <p:cNvSpPr>
                  <a:spLocks noChangeArrowheads="1"/>
                </p:cNvSpPr>
                <p:nvPr/>
              </p:nvSpPr>
              <p:spPr bwMode="auto">
                <a:xfrm>
                  <a:off x="2479" y="978"/>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5" name="Group 51"/>
              <p:cNvGrpSpPr>
                <a:grpSpLocks/>
              </p:cNvGrpSpPr>
              <p:nvPr/>
            </p:nvGrpSpPr>
            <p:grpSpPr bwMode="auto">
              <a:xfrm>
                <a:off x="3132" y="978"/>
                <a:ext cx="675" cy="422"/>
                <a:chOff x="3132" y="978"/>
                <a:chExt cx="675" cy="422"/>
              </a:xfrm>
            </p:grpSpPr>
            <p:sp>
              <p:nvSpPr>
                <p:cNvPr id="45091" name="Rectangle 16"/>
                <p:cNvSpPr>
                  <a:spLocks noChangeArrowheads="1"/>
                </p:cNvSpPr>
                <p:nvPr/>
              </p:nvSpPr>
              <p:spPr bwMode="auto">
                <a:xfrm>
                  <a:off x="3175" y="978"/>
                  <a:ext cx="589"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100,0</a:t>
                  </a:r>
                  <a:endParaRPr lang="en-GB" altLang="en-US" sz="2400" b="1">
                    <a:cs typeface="Arial" charset="0"/>
                  </a:endParaRPr>
                </a:p>
                <a:p>
                  <a:pPr algn="ctr"/>
                  <a:endParaRPr lang="en-GB" altLang="en-US" sz="2400" b="1">
                    <a:cs typeface="Arial" charset="0"/>
                  </a:endParaRPr>
                </a:p>
              </p:txBody>
            </p:sp>
            <p:sp>
              <p:nvSpPr>
                <p:cNvPr id="45092" name="Rectangle 50"/>
                <p:cNvSpPr>
                  <a:spLocks noChangeArrowheads="1"/>
                </p:cNvSpPr>
                <p:nvPr/>
              </p:nvSpPr>
              <p:spPr bwMode="auto">
                <a:xfrm>
                  <a:off x="3132" y="978"/>
                  <a:ext cx="675"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6" name="Group 53"/>
              <p:cNvGrpSpPr>
                <a:grpSpLocks/>
              </p:cNvGrpSpPr>
              <p:nvPr/>
            </p:nvGrpSpPr>
            <p:grpSpPr bwMode="auto">
              <a:xfrm>
                <a:off x="0" y="1400"/>
                <a:ext cx="1173" cy="422"/>
                <a:chOff x="0" y="1400"/>
                <a:chExt cx="1173" cy="422"/>
              </a:xfrm>
            </p:grpSpPr>
            <p:sp>
              <p:nvSpPr>
                <p:cNvPr id="45089" name="Rectangle 17"/>
                <p:cNvSpPr>
                  <a:spLocks noChangeArrowheads="1"/>
                </p:cNvSpPr>
                <p:nvPr/>
              </p:nvSpPr>
              <p:spPr bwMode="auto">
                <a:xfrm>
                  <a:off x="43" y="1400"/>
                  <a:ext cx="108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РЕГРЕСИВЕН ТИП</a:t>
                  </a:r>
                  <a:endParaRPr lang="en-GB" altLang="en-US" b="1">
                    <a:cs typeface="Arial" charset="0"/>
                  </a:endParaRPr>
                </a:p>
                <a:p>
                  <a:pPr algn="just"/>
                  <a:endParaRPr lang="en-GB" altLang="en-US" b="1">
                    <a:cs typeface="Arial" charset="0"/>
                  </a:endParaRPr>
                </a:p>
              </p:txBody>
            </p:sp>
            <p:sp>
              <p:nvSpPr>
                <p:cNvPr id="45090" name="Rectangle 52"/>
                <p:cNvSpPr>
                  <a:spLocks noChangeArrowheads="1"/>
                </p:cNvSpPr>
                <p:nvPr/>
              </p:nvSpPr>
              <p:spPr bwMode="auto">
                <a:xfrm>
                  <a:off x="0" y="1400"/>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7" name="Group 55"/>
              <p:cNvGrpSpPr>
                <a:grpSpLocks/>
              </p:cNvGrpSpPr>
              <p:nvPr/>
            </p:nvGrpSpPr>
            <p:grpSpPr bwMode="auto">
              <a:xfrm>
                <a:off x="1173" y="1400"/>
                <a:ext cx="653" cy="422"/>
                <a:chOff x="1173" y="1400"/>
                <a:chExt cx="653" cy="422"/>
              </a:xfrm>
            </p:grpSpPr>
            <p:sp>
              <p:nvSpPr>
                <p:cNvPr id="45087" name="Rectangle 18"/>
                <p:cNvSpPr>
                  <a:spLocks noChangeArrowheads="1"/>
                </p:cNvSpPr>
                <p:nvPr/>
              </p:nvSpPr>
              <p:spPr bwMode="auto">
                <a:xfrm>
                  <a:off x="1216" y="1400"/>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20,0</a:t>
                  </a:r>
                  <a:endParaRPr lang="en-GB" altLang="en-US" sz="2400" b="1">
                    <a:cs typeface="Arial" charset="0"/>
                  </a:endParaRPr>
                </a:p>
                <a:p>
                  <a:pPr algn="ctr"/>
                  <a:endParaRPr lang="en-GB" altLang="en-US" sz="2400" b="1">
                    <a:cs typeface="Arial" charset="0"/>
                  </a:endParaRPr>
                </a:p>
              </p:txBody>
            </p:sp>
            <p:sp>
              <p:nvSpPr>
                <p:cNvPr id="45088" name="Rectangle 54"/>
                <p:cNvSpPr>
                  <a:spLocks noChangeArrowheads="1"/>
                </p:cNvSpPr>
                <p:nvPr/>
              </p:nvSpPr>
              <p:spPr bwMode="auto">
                <a:xfrm>
                  <a:off x="1173" y="1400"/>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8" name="Group 57"/>
              <p:cNvGrpSpPr>
                <a:grpSpLocks/>
              </p:cNvGrpSpPr>
              <p:nvPr/>
            </p:nvGrpSpPr>
            <p:grpSpPr bwMode="auto">
              <a:xfrm>
                <a:off x="1826" y="1400"/>
                <a:ext cx="653" cy="422"/>
                <a:chOff x="1826" y="1400"/>
                <a:chExt cx="653" cy="422"/>
              </a:xfrm>
            </p:grpSpPr>
            <p:sp>
              <p:nvSpPr>
                <p:cNvPr id="45085" name="Rectangle 19"/>
                <p:cNvSpPr>
                  <a:spLocks noChangeArrowheads="1"/>
                </p:cNvSpPr>
                <p:nvPr/>
              </p:nvSpPr>
              <p:spPr bwMode="auto">
                <a:xfrm>
                  <a:off x="1869" y="1400"/>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50,0</a:t>
                  </a:r>
                  <a:endParaRPr lang="en-GB" altLang="en-US" sz="2400" b="1">
                    <a:cs typeface="Arial" charset="0"/>
                  </a:endParaRPr>
                </a:p>
                <a:p>
                  <a:pPr algn="ctr"/>
                  <a:endParaRPr lang="en-GB" altLang="en-US" sz="2400" b="1">
                    <a:cs typeface="Arial" charset="0"/>
                  </a:endParaRPr>
                </a:p>
              </p:txBody>
            </p:sp>
            <p:sp>
              <p:nvSpPr>
                <p:cNvPr id="45086" name="Rectangle 56"/>
                <p:cNvSpPr>
                  <a:spLocks noChangeArrowheads="1"/>
                </p:cNvSpPr>
                <p:nvPr/>
              </p:nvSpPr>
              <p:spPr bwMode="auto">
                <a:xfrm>
                  <a:off x="1826" y="1400"/>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79" name="Group 59"/>
              <p:cNvGrpSpPr>
                <a:grpSpLocks/>
              </p:cNvGrpSpPr>
              <p:nvPr/>
            </p:nvGrpSpPr>
            <p:grpSpPr bwMode="auto">
              <a:xfrm>
                <a:off x="2479" y="1400"/>
                <a:ext cx="653" cy="422"/>
                <a:chOff x="2479" y="1400"/>
                <a:chExt cx="653" cy="422"/>
              </a:xfrm>
            </p:grpSpPr>
            <p:sp>
              <p:nvSpPr>
                <p:cNvPr id="45083" name="Rectangle 20"/>
                <p:cNvSpPr>
                  <a:spLocks noChangeArrowheads="1"/>
                </p:cNvSpPr>
                <p:nvPr/>
              </p:nvSpPr>
              <p:spPr bwMode="auto">
                <a:xfrm>
                  <a:off x="2522" y="1400"/>
                  <a:ext cx="567"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30,0</a:t>
                  </a:r>
                  <a:endParaRPr lang="en-GB" altLang="en-US" sz="2400" b="1">
                    <a:cs typeface="Arial" charset="0"/>
                  </a:endParaRPr>
                </a:p>
                <a:p>
                  <a:pPr algn="ctr"/>
                  <a:endParaRPr lang="en-GB" altLang="en-US" b="1">
                    <a:cs typeface="Arial" charset="0"/>
                  </a:endParaRPr>
                </a:p>
              </p:txBody>
            </p:sp>
            <p:sp>
              <p:nvSpPr>
                <p:cNvPr id="45084" name="Rectangle 58"/>
                <p:cNvSpPr>
                  <a:spLocks noChangeArrowheads="1"/>
                </p:cNvSpPr>
                <p:nvPr/>
              </p:nvSpPr>
              <p:spPr bwMode="auto">
                <a:xfrm>
                  <a:off x="2479" y="1400"/>
                  <a:ext cx="65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5080" name="Group 61"/>
              <p:cNvGrpSpPr>
                <a:grpSpLocks/>
              </p:cNvGrpSpPr>
              <p:nvPr/>
            </p:nvGrpSpPr>
            <p:grpSpPr bwMode="auto">
              <a:xfrm>
                <a:off x="3132" y="1400"/>
                <a:ext cx="675" cy="422"/>
                <a:chOff x="3132" y="1400"/>
                <a:chExt cx="675" cy="422"/>
              </a:xfrm>
            </p:grpSpPr>
            <p:sp>
              <p:nvSpPr>
                <p:cNvPr id="45081" name="Rectangle 21"/>
                <p:cNvSpPr>
                  <a:spLocks noChangeArrowheads="1"/>
                </p:cNvSpPr>
                <p:nvPr/>
              </p:nvSpPr>
              <p:spPr bwMode="auto">
                <a:xfrm>
                  <a:off x="3175" y="1400"/>
                  <a:ext cx="589" cy="42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100,0</a:t>
                  </a:r>
                  <a:endParaRPr lang="en-GB" altLang="en-US" sz="2400" b="1">
                    <a:cs typeface="Arial" charset="0"/>
                  </a:endParaRPr>
                </a:p>
                <a:p>
                  <a:pPr algn="ctr"/>
                  <a:endParaRPr lang="en-GB" altLang="en-US" sz="2400" b="1">
                    <a:cs typeface="Arial" charset="0"/>
                  </a:endParaRPr>
                </a:p>
              </p:txBody>
            </p:sp>
            <p:sp>
              <p:nvSpPr>
                <p:cNvPr id="45082" name="Rectangle 60"/>
                <p:cNvSpPr>
                  <a:spLocks noChangeArrowheads="1"/>
                </p:cNvSpPr>
                <p:nvPr/>
              </p:nvSpPr>
              <p:spPr bwMode="auto">
                <a:xfrm>
                  <a:off x="3132" y="1400"/>
                  <a:ext cx="675"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sp>
          <p:nvSpPr>
            <p:cNvPr id="45060" name="Rectangle 63"/>
            <p:cNvSpPr>
              <a:spLocks noChangeArrowheads="1"/>
            </p:cNvSpPr>
            <p:nvPr/>
          </p:nvSpPr>
          <p:spPr bwMode="auto">
            <a:xfrm>
              <a:off x="-3" y="-3"/>
              <a:ext cx="3813" cy="1828"/>
            </a:xfrm>
            <a:prstGeom prst="rect">
              <a:avLst/>
            </a:prstGeom>
            <a:noFill/>
            <a:ln w="1111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b="1">
                <a:cs typeface="Arial" charset="0"/>
              </a:endParaRPr>
            </a:p>
          </p:txBody>
        </p:sp>
      </p:grpSp>
      <p:sp>
        <p:nvSpPr>
          <p:cNvPr id="2" name="Date Placeholder 1"/>
          <p:cNvSpPr>
            <a:spLocks noGrp="1"/>
          </p:cNvSpPr>
          <p:nvPr>
            <p:ph type="dt" sz="half" idx="10"/>
          </p:nvPr>
        </p:nvSpPr>
        <p:spPr/>
        <p:txBody>
          <a:bodyPr/>
          <a:lstStyle/>
          <a:p>
            <a:pPr>
              <a:defRPr/>
            </a:pPr>
            <a:fld id="{D3DC0C5C-E171-401C-99BC-B98BCABCEC28}"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609600"/>
            <a:ext cx="7772400" cy="5638800"/>
          </a:xfrm>
        </p:spPr>
        <p:txBody>
          <a:bodyPr/>
          <a:lstStyle/>
          <a:p>
            <a:pPr algn="l" eaLnBrk="1" hangingPunct="1"/>
            <a:r>
              <a:rPr lang="en-US" altLang="en-US" sz="3200" b="1" i="1" dirty="0" smtClean="0">
                <a:solidFill>
                  <a:srgbClr val="3333FF"/>
                </a:solidFill>
                <a:cs typeface="Arial" charset="0"/>
              </a:rPr>
              <a:t/>
            </a:r>
            <a:br>
              <a:rPr lang="en-US" altLang="en-US" sz="3200" b="1" i="1" dirty="0" smtClean="0">
                <a:solidFill>
                  <a:srgbClr val="3333FF"/>
                </a:solidFill>
                <a:cs typeface="Arial" charset="0"/>
              </a:rPr>
            </a:br>
            <a:r>
              <a:rPr lang="en-US" altLang="en-US" sz="3200" b="1" i="1" dirty="0">
                <a:solidFill>
                  <a:srgbClr val="3333FF"/>
                </a:solidFill>
                <a:cs typeface="Arial" charset="0"/>
              </a:rPr>
              <a:t/>
            </a:r>
            <a:br>
              <a:rPr lang="en-US" altLang="en-US" sz="3200" b="1" i="1" dirty="0">
                <a:solidFill>
                  <a:srgbClr val="3333FF"/>
                </a:solidFill>
                <a:cs typeface="Arial" charset="0"/>
              </a:rPr>
            </a:br>
            <a:r>
              <a:rPr lang="en-US" altLang="en-US" sz="3200" b="1" i="1" dirty="0" smtClean="0">
                <a:solidFill>
                  <a:srgbClr val="3333FF"/>
                </a:solidFill>
                <a:cs typeface="Arial" charset="0"/>
              </a:rPr>
              <a:t/>
            </a:r>
            <a:br>
              <a:rPr lang="en-US" altLang="en-US" sz="3200" b="1" i="1" dirty="0" smtClean="0">
                <a:solidFill>
                  <a:srgbClr val="3333FF"/>
                </a:solidFill>
                <a:cs typeface="Arial" charset="0"/>
              </a:rPr>
            </a:br>
            <a:r>
              <a:rPr lang="en-US" altLang="en-US" sz="3200" b="1" i="1" dirty="0">
                <a:solidFill>
                  <a:srgbClr val="3333FF"/>
                </a:solidFill>
                <a:cs typeface="Arial" charset="0"/>
              </a:rPr>
              <a:t/>
            </a:r>
            <a:br>
              <a:rPr lang="en-US" altLang="en-US" sz="3200" b="1" i="1" dirty="0">
                <a:solidFill>
                  <a:srgbClr val="3333FF"/>
                </a:solidFill>
                <a:cs typeface="Arial" charset="0"/>
              </a:rPr>
            </a:br>
            <a:r>
              <a:rPr lang="en-US" altLang="en-US" sz="3200" b="1" i="1" dirty="0" smtClean="0">
                <a:solidFill>
                  <a:srgbClr val="3333FF"/>
                </a:solidFill>
                <a:cs typeface="Arial" charset="0"/>
              </a:rPr>
              <a:t/>
            </a:r>
            <a:br>
              <a:rPr lang="en-US" altLang="en-US" sz="3200" b="1" i="1" dirty="0" smtClean="0">
                <a:solidFill>
                  <a:srgbClr val="3333FF"/>
                </a:solidFill>
                <a:cs typeface="Arial" charset="0"/>
              </a:rPr>
            </a:br>
            <a:r>
              <a:rPr lang="bg-BG" altLang="en-US" sz="3200" b="1" i="1" dirty="0" smtClean="0">
                <a:solidFill>
                  <a:srgbClr val="C00000"/>
                </a:solidFill>
                <a:cs typeface="Arial" charset="0"/>
              </a:rPr>
              <a:t>4.2.</a:t>
            </a:r>
            <a:r>
              <a:rPr lang="bg-BG" altLang="en-US" sz="3200" dirty="0" smtClean="0">
                <a:solidFill>
                  <a:srgbClr val="C00000"/>
                </a:solidFill>
                <a:cs typeface="Arial" charset="0"/>
              </a:rPr>
              <a:t> </a:t>
            </a:r>
            <a:r>
              <a:rPr lang="bg-BG" altLang="en-US" sz="3200" b="1" i="1" dirty="0" smtClean="0">
                <a:solidFill>
                  <a:srgbClr val="C00000"/>
                </a:solidFill>
                <a:cs typeface="Arial" charset="0"/>
              </a:rPr>
              <a:t>Чрез относителните дялове на лицата</a:t>
            </a:r>
            <a:r>
              <a:rPr lang="en-US" altLang="en-US" sz="3200" b="1" i="1" dirty="0" smtClean="0">
                <a:solidFill>
                  <a:srgbClr val="C00000"/>
                </a:solidFill>
                <a:cs typeface="Arial" charset="0"/>
              </a:rPr>
              <a:t> </a:t>
            </a:r>
            <a:r>
              <a:rPr lang="bg-BG" altLang="en-US" sz="3200" b="1" i="1" dirty="0" smtClean="0">
                <a:solidFill>
                  <a:srgbClr val="C00000"/>
                </a:solidFill>
                <a:cs typeface="Arial" charset="0"/>
              </a:rPr>
              <a:t>над 60 г. и нас 65 г. </a:t>
            </a:r>
            <a:r>
              <a:rPr lang="en-US" altLang="en-US" sz="3200" b="1" i="1" dirty="0" smtClean="0">
                <a:solidFill>
                  <a:srgbClr val="C00000"/>
                </a:solidFill>
                <a:cs typeface="Arial" charset="0"/>
              </a:rPr>
              <a:t> </a:t>
            </a:r>
            <a:r>
              <a:rPr lang="bg-BG" altLang="en-US" sz="3200" b="1" i="1" dirty="0" smtClean="0">
                <a:solidFill>
                  <a:srgbClr val="C00000"/>
                </a:solidFill>
                <a:cs typeface="Arial" charset="0"/>
              </a:rPr>
              <a:t/>
            </a:r>
            <a:br>
              <a:rPr lang="bg-BG" altLang="en-US" sz="3200" b="1" i="1" dirty="0" smtClean="0">
                <a:solidFill>
                  <a:srgbClr val="C00000"/>
                </a:solidFill>
                <a:cs typeface="Arial" charset="0"/>
              </a:rPr>
            </a:br>
            <a:r>
              <a:rPr lang="en-US" altLang="en-US" sz="3200" b="1" i="1" dirty="0" smtClean="0">
                <a:solidFill>
                  <a:srgbClr val="3333FF"/>
                </a:solidFill>
                <a:cs typeface="Arial" charset="0"/>
              </a:rPr>
              <a:t/>
            </a:r>
            <a:br>
              <a:rPr lang="en-US" altLang="en-US" sz="3200" b="1" i="1" dirty="0" smtClean="0">
                <a:solidFill>
                  <a:srgbClr val="3333FF"/>
                </a:solidFill>
                <a:cs typeface="Arial" charset="0"/>
              </a:rPr>
            </a:br>
            <a:r>
              <a:rPr lang="en-US" altLang="en-US" b="1" i="1" dirty="0">
                <a:solidFill>
                  <a:srgbClr val="3333FF"/>
                </a:solidFill>
                <a:cs typeface="Arial" charset="0"/>
              </a:rPr>
              <a:t/>
            </a:r>
            <a:br>
              <a:rPr lang="en-US" altLang="en-US" b="1" i="1" dirty="0">
                <a:solidFill>
                  <a:srgbClr val="3333FF"/>
                </a:solidFill>
                <a:cs typeface="Arial" charset="0"/>
              </a:rPr>
            </a:br>
            <a:r>
              <a:rPr lang="en-US" altLang="en-US" b="1" i="1" dirty="0" smtClean="0">
                <a:solidFill>
                  <a:srgbClr val="3333FF"/>
                </a:solidFill>
                <a:cs typeface="Arial" charset="0"/>
              </a:rPr>
              <a:t/>
            </a:r>
            <a:br>
              <a:rPr lang="en-US" altLang="en-US" b="1" i="1" dirty="0" smtClean="0">
                <a:solidFill>
                  <a:srgbClr val="3333FF"/>
                </a:solidFill>
                <a:cs typeface="Arial" charset="0"/>
              </a:rPr>
            </a:br>
            <a:r>
              <a:rPr lang="en-US" altLang="en-US" b="1" i="1" dirty="0">
                <a:solidFill>
                  <a:srgbClr val="3333FF"/>
                </a:solidFill>
                <a:cs typeface="Arial" charset="0"/>
              </a:rPr>
              <a:t/>
            </a:r>
            <a:br>
              <a:rPr lang="en-US" altLang="en-US" b="1" i="1" dirty="0">
                <a:solidFill>
                  <a:srgbClr val="3333FF"/>
                </a:solidFill>
                <a:cs typeface="Arial" charset="0"/>
              </a:rPr>
            </a:br>
            <a:r>
              <a:rPr lang="en-US" altLang="en-US" b="1" i="1" dirty="0" smtClean="0">
                <a:solidFill>
                  <a:srgbClr val="3333FF"/>
                </a:solidFill>
                <a:cs typeface="Arial" charset="0"/>
              </a:rPr>
              <a:t/>
            </a:r>
            <a:br>
              <a:rPr lang="en-US" altLang="en-US" b="1" i="1" dirty="0" smtClean="0">
                <a:solidFill>
                  <a:srgbClr val="3333FF"/>
                </a:solidFill>
                <a:cs typeface="Arial" charset="0"/>
              </a:rPr>
            </a:br>
            <a:r>
              <a:rPr lang="en-US" altLang="en-US" b="1" i="1" dirty="0">
                <a:solidFill>
                  <a:srgbClr val="3333FF"/>
                </a:solidFill>
                <a:cs typeface="Arial" charset="0"/>
              </a:rPr>
              <a:t/>
            </a:r>
            <a:br>
              <a:rPr lang="en-US" altLang="en-US" b="1" i="1" dirty="0">
                <a:solidFill>
                  <a:srgbClr val="3333FF"/>
                </a:solidFill>
                <a:cs typeface="Arial" charset="0"/>
              </a:rPr>
            </a:br>
            <a:r>
              <a:rPr lang="en-US" altLang="en-US" b="1" i="1" dirty="0" smtClean="0">
                <a:solidFill>
                  <a:srgbClr val="3333FF"/>
                </a:solidFill>
                <a:cs typeface="Arial" charset="0"/>
              </a:rPr>
              <a:t/>
            </a:r>
            <a:br>
              <a:rPr lang="en-US" altLang="en-US" b="1" i="1" dirty="0" smtClean="0">
                <a:solidFill>
                  <a:srgbClr val="3333FF"/>
                </a:solidFill>
                <a:cs typeface="Arial" charset="0"/>
              </a:rPr>
            </a:br>
            <a:r>
              <a:rPr lang="bg-BG" altLang="en-US" dirty="0" smtClean="0">
                <a:solidFill>
                  <a:srgbClr val="3333FF"/>
                </a:solidFill>
                <a:cs typeface="Arial" charset="0"/>
              </a:rPr>
              <a:t> </a:t>
            </a:r>
            <a:r>
              <a:rPr lang="en-US" altLang="en-US" dirty="0" smtClean="0">
                <a:solidFill>
                  <a:srgbClr val="3333FF"/>
                </a:solidFill>
                <a:cs typeface="Arial" charset="0"/>
              </a:rPr>
              <a:t/>
            </a:r>
            <a:br>
              <a:rPr lang="en-US" altLang="en-US" dirty="0" smtClean="0">
                <a:solidFill>
                  <a:srgbClr val="3333FF"/>
                </a:solidFill>
                <a:cs typeface="Arial" charset="0"/>
              </a:rPr>
            </a:br>
            <a:r>
              <a:rPr lang="en-US" altLang="en-US" dirty="0" smtClean="0">
                <a:solidFill>
                  <a:srgbClr val="3333FF"/>
                </a:solidFill>
                <a:cs typeface="Arial" charset="0"/>
              </a:rPr>
              <a:t/>
            </a:r>
            <a:br>
              <a:rPr lang="en-US" altLang="en-US" dirty="0" smtClean="0">
                <a:solidFill>
                  <a:srgbClr val="3333FF"/>
                </a:solidFill>
                <a:cs typeface="Arial" charset="0"/>
              </a:rPr>
            </a:br>
            <a:r>
              <a:rPr lang="en-GB" altLang="en-US" dirty="0" smtClean="0">
                <a:solidFill>
                  <a:srgbClr val="3333FF"/>
                </a:solidFill>
                <a:cs typeface="Arial" charset="0"/>
              </a:rPr>
              <a:t/>
            </a:r>
            <a:br>
              <a:rPr lang="en-GB" altLang="en-US" dirty="0" smtClean="0">
                <a:solidFill>
                  <a:srgbClr val="3333FF"/>
                </a:solidFill>
                <a:cs typeface="Arial" charset="0"/>
              </a:rPr>
            </a:br>
            <a:endParaRPr lang="en-GB" altLang="en-US" dirty="0" smtClean="0">
              <a:solidFill>
                <a:srgbClr val="3333FF"/>
              </a:solidFill>
              <a:cs typeface="Arial" charset="0"/>
            </a:endParaRPr>
          </a:p>
        </p:txBody>
      </p:sp>
      <p:sp>
        <p:nvSpPr>
          <p:cNvPr id="2" name="Date Placeholder 1"/>
          <p:cNvSpPr>
            <a:spLocks noGrp="1"/>
          </p:cNvSpPr>
          <p:nvPr>
            <p:ph type="dt" sz="half" idx="10"/>
          </p:nvPr>
        </p:nvSpPr>
        <p:spPr/>
        <p:txBody>
          <a:bodyPr/>
          <a:lstStyle/>
          <a:p>
            <a:pPr>
              <a:defRPr/>
            </a:pPr>
            <a:fld id="{116D4FEF-2D6A-4941-8C85-1A184012AEFC}"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29</a:t>
            </a:fld>
            <a:endParaRPr lang="en-US"/>
          </a:p>
        </p:txBody>
      </p:sp>
      <p:grpSp>
        <p:nvGrpSpPr>
          <p:cNvPr id="5" name="Group 40"/>
          <p:cNvGrpSpPr>
            <a:grpSpLocks/>
          </p:cNvGrpSpPr>
          <p:nvPr/>
        </p:nvGrpSpPr>
        <p:grpSpPr bwMode="auto">
          <a:xfrm>
            <a:off x="778879" y="1763224"/>
            <a:ext cx="7620000" cy="4191000"/>
            <a:chOff x="-3" y="-3"/>
            <a:chExt cx="4072" cy="1828"/>
          </a:xfrm>
        </p:grpSpPr>
        <p:grpSp>
          <p:nvGrpSpPr>
            <p:cNvPr id="6" name="Group 38"/>
            <p:cNvGrpSpPr>
              <a:grpSpLocks/>
            </p:cNvGrpSpPr>
            <p:nvPr/>
          </p:nvGrpSpPr>
          <p:grpSpPr bwMode="auto">
            <a:xfrm>
              <a:off x="0" y="0"/>
              <a:ext cx="4066" cy="1822"/>
              <a:chOff x="0" y="0"/>
              <a:chExt cx="4066" cy="1822"/>
            </a:xfrm>
          </p:grpSpPr>
          <p:grpSp>
            <p:nvGrpSpPr>
              <p:cNvPr id="8" name="Group 15"/>
              <p:cNvGrpSpPr>
                <a:grpSpLocks/>
              </p:cNvGrpSpPr>
              <p:nvPr/>
            </p:nvGrpSpPr>
            <p:grpSpPr bwMode="auto">
              <a:xfrm>
                <a:off x="0" y="0"/>
                <a:ext cx="1720" cy="422"/>
                <a:chOff x="0" y="0"/>
                <a:chExt cx="1720" cy="422"/>
              </a:xfrm>
            </p:grpSpPr>
            <p:sp>
              <p:nvSpPr>
                <p:cNvPr id="42" name="Rectangle 2"/>
                <p:cNvSpPr>
                  <a:spLocks noChangeArrowheads="1"/>
                </p:cNvSpPr>
                <p:nvPr/>
              </p:nvSpPr>
              <p:spPr bwMode="auto">
                <a:xfrm>
                  <a:off x="43" y="0"/>
                  <a:ext cx="1634"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dirty="0">
                      <a:cs typeface="Arial" charset="0"/>
                    </a:rPr>
                    <a:t>ВЪЗРАСТОВА СТРУКТУРА</a:t>
                  </a:r>
                  <a:endParaRPr lang="en-GB" altLang="en-US" sz="2200" dirty="0">
                    <a:cs typeface="Arial" charset="0"/>
                  </a:endParaRPr>
                </a:p>
              </p:txBody>
            </p:sp>
            <p:sp>
              <p:nvSpPr>
                <p:cNvPr id="43" name="Rectangle 14"/>
                <p:cNvSpPr>
                  <a:spLocks noChangeArrowheads="1"/>
                </p:cNvSpPr>
                <p:nvPr/>
              </p:nvSpPr>
              <p:spPr bwMode="auto">
                <a:xfrm>
                  <a:off x="0" y="0"/>
                  <a:ext cx="1720"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9" name="Group 17"/>
              <p:cNvGrpSpPr>
                <a:grpSpLocks/>
              </p:cNvGrpSpPr>
              <p:nvPr/>
            </p:nvGrpSpPr>
            <p:grpSpPr bwMode="auto">
              <a:xfrm>
                <a:off x="1720" y="0"/>
                <a:ext cx="1173" cy="422"/>
                <a:chOff x="1720" y="0"/>
                <a:chExt cx="1173" cy="422"/>
              </a:xfrm>
            </p:grpSpPr>
            <p:sp>
              <p:nvSpPr>
                <p:cNvPr id="40" name="Rectangle 3"/>
                <p:cNvSpPr>
                  <a:spLocks noChangeArrowheads="1"/>
                </p:cNvSpPr>
                <p:nvPr/>
              </p:nvSpPr>
              <p:spPr bwMode="auto">
                <a:xfrm>
                  <a:off x="1763" y="0"/>
                  <a:ext cx="1087"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НАД 60 Г.</a:t>
                  </a:r>
                  <a:endParaRPr lang="en-GB" altLang="en-US" sz="2200">
                    <a:cs typeface="Arial" charset="0"/>
                  </a:endParaRPr>
                </a:p>
              </p:txBody>
            </p:sp>
            <p:sp>
              <p:nvSpPr>
                <p:cNvPr id="41" name="Rectangle 16"/>
                <p:cNvSpPr>
                  <a:spLocks noChangeArrowheads="1"/>
                </p:cNvSpPr>
                <p:nvPr/>
              </p:nvSpPr>
              <p:spPr bwMode="auto">
                <a:xfrm>
                  <a:off x="1720" y="0"/>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0" name="Group 19"/>
              <p:cNvGrpSpPr>
                <a:grpSpLocks/>
              </p:cNvGrpSpPr>
              <p:nvPr/>
            </p:nvGrpSpPr>
            <p:grpSpPr bwMode="auto">
              <a:xfrm>
                <a:off x="2893" y="0"/>
                <a:ext cx="1173" cy="422"/>
                <a:chOff x="2893" y="0"/>
                <a:chExt cx="1173" cy="422"/>
              </a:xfrm>
            </p:grpSpPr>
            <p:sp>
              <p:nvSpPr>
                <p:cNvPr id="38" name="Rectangle 4"/>
                <p:cNvSpPr>
                  <a:spLocks noChangeArrowheads="1"/>
                </p:cNvSpPr>
                <p:nvPr/>
              </p:nvSpPr>
              <p:spPr bwMode="auto">
                <a:xfrm>
                  <a:off x="2936" y="0"/>
                  <a:ext cx="1087"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НАД 65 Г.</a:t>
                  </a:r>
                  <a:endParaRPr lang="bg-BG" altLang="en-US" sz="2200">
                    <a:cs typeface="Arial" charset="0"/>
                  </a:endParaRPr>
                </a:p>
              </p:txBody>
            </p:sp>
            <p:sp>
              <p:nvSpPr>
                <p:cNvPr id="39" name="Rectangle 18"/>
                <p:cNvSpPr>
                  <a:spLocks noChangeArrowheads="1"/>
                </p:cNvSpPr>
                <p:nvPr/>
              </p:nvSpPr>
              <p:spPr bwMode="auto">
                <a:xfrm>
                  <a:off x="2893" y="0"/>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1" name="Group 21"/>
              <p:cNvGrpSpPr>
                <a:grpSpLocks/>
              </p:cNvGrpSpPr>
              <p:nvPr/>
            </p:nvGrpSpPr>
            <p:grpSpPr bwMode="auto">
              <a:xfrm>
                <a:off x="0" y="422"/>
                <a:ext cx="1720" cy="422"/>
                <a:chOff x="0" y="422"/>
                <a:chExt cx="1720" cy="422"/>
              </a:xfrm>
            </p:grpSpPr>
            <p:sp>
              <p:nvSpPr>
                <p:cNvPr id="36" name="Rectangle 5"/>
                <p:cNvSpPr>
                  <a:spLocks noChangeArrowheads="1"/>
                </p:cNvSpPr>
                <p:nvPr/>
              </p:nvSpPr>
              <p:spPr bwMode="auto">
                <a:xfrm>
                  <a:off x="43" y="422"/>
                  <a:ext cx="1634"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МЛАДА</a:t>
                  </a:r>
                  <a:endParaRPr lang="en-GB" altLang="en-US" sz="2200">
                    <a:cs typeface="Arial" charset="0"/>
                  </a:endParaRPr>
                </a:p>
              </p:txBody>
            </p:sp>
            <p:sp>
              <p:nvSpPr>
                <p:cNvPr id="37" name="Rectangle 20"/>
                <p:cNvSpPr>
                  <a:spLocks noChangeArrowheads="1"/>
                </p:cNvSpPr>
                <p:nvPr/>
              </p:nvSpPr>
              <p:spPr bwMode="auto">
                <a:xfrm>
                  <a:off x="0" y="422"/>
                  <a:ext cx="1720"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2" name="Group 23"/>
              <p:cNvGrpSpPr>
                <a:grpSpLocks/>
              </p:cNvGrpSpPr>
              <p:nvPr/>
            </p:nvGrpSpPr>
            <p:grpSpPr bwMode="auto">
              <a:xfrm>
                <a:off x="1720" y="422"/>
                <a:ext cx="1173" cy="422"/>
                <a:chOff x="1720" y="422"/>
                <a:chExt cx="1173" cy="422"/>
              </a:xfrm>
            </p:grpSpPr>
            <p:sp>
              <p:nvSpPr>
                <p:cNvPr id="34" name="Rectangle 6"/>
                <p:cNvSpPr>
                  <a:spLocks noChangeArrowheads="1"/>
                </p:cNvSpPr>
                <p:nvPr/>
              </p:nvSpPr>
              <p:spPr bwMode="auto">
                <a:xfrm>
                  <a:off x="1763" y="422"/>
                  <a:ext cx="1087"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ПОД 10 %</a:t>
                  </a:r>
                  <a:endParaRPr lang="en-GB" altLang="en-US" sz="2200">
                    <a:cs typeface="Arial" charset="0"/>
                  </a:endParaRPr>
                </a:p>
              </p:txBody>
            </p:sp>
            <p:sp>
              <p:nvSpPr>
                <p:cNvPr id="35" name="Rectangle 22"/>
                <p:cNvSpPr>
                  <a:spLocks noChangeArrowheads="1"/>
                </p:cNvSpPr>
                <p:nvPr/>
              </p:nvSpPr>
              <p:spPr bwMode="auto">
                <a:xfrm>
                  <a:off x="1720" y="422"/>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3" name="Group 25"/>
              <p:cNvGrpSpPr>
                <a:grpSpLocks/>
              </p:cNvGrpSpPr>
              <p:nvPr/>
            </p:nvGrpSpPr>
            <p:grpSpPr bwMode="auto">
              <a:xfrm>
                <a:off x="2893" y="422"/>
                <a:ext cx="1173" cy="422"/>
                <a:chOff x="2893" y="422"/>
                <a:chExt cx="1173" cy="422"/>
              </a:xfrm>
            </p:grpSpPr>
            <p:sp>
              <p:nvSpPr>
                <p:cNvPr id="32" name="Rectangle 7"/>
                <p:cNvSpPr>
                  <a:spLocks noChangeArrowheads="1"/>
                </p:cNvSpPr>
                <p:nvPr/>
              </p:nvSpPr>
              <p:spPr bwMode="auto">
                <a:xfrm>
                  <a:off x="2936" y="422"/>
                  <a:ext cx="1087"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ПОД 5%</a:t>
                  </a:r>
                  <a:endParaRPr lang="en-GB" altLang="en-US" sz="2200">
                    <a:cs typeface="Arial" charset="0"/>
                  </a:endParaRPr>
                </a:p>
              </p:txBody>
            </p:sp>
            <p:sp>
              <p:nvSpPr>
                <p:cNvPr id="33" name="Rectangle 24"/>
                <p:cNvSpPr>
                  <a:spLocks noChangeArrowheads="1"/>
                </p:cNvSpPr>
                <p:nvPr/>
              </p:nvSpPr>
              <p:spPr bwMode="auto">
                <a:xfrm>
                  <a:off x="2893" y="422"/>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4" name="Group 27"/>
              <p:cNvGrpSpPr>
                <a:grpSpLocks/>
              </p:cNvGrpSpPr>
              <p:nvPr/>
            </p:nvGrpSpPr>
            <p:grpSpPr bwMode="auto">
              <a:xfrm>
                <a:off x="0" y="844"/>
                <a:ext cx="1720" cy="556"/>
                <a:chOff x="0" y="844"/>
                <a:chExt cx="1720" cy="556"/>
              </a:xfrm>
            </p:grpSpPr>
            <p:sp>
              <p:nvSpPr>
                <p:cNvPr id="30" name="Rectangle 8"/>
                <p:cNvSpPr>
                  <a:spLocks noChangeArrowheads="1"/>
                </p:cNvSpPr>
                <p:nvPr/>
              </p:nvSpPr>
              <p:spPr bwMode="auto">
                <a:xfrm>
                  <a:off x="43" y="844"/>
                  <a:ext cx="1634" cy="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В ПРЕДДВЕРИЕ НА ЗАСТАРЯВАНЕТО</a:t>
                  </a:r>
                  <a:endParaRPr lang="bg-BG" altLang="en-US" sz="2200">
                    <a:cs typeface="Arial" charset="0"/>
                  </a:endParaRPr>
                </a:p>
              </p:txBody>
            </p:sp>
            <p:sp>
              <p:nvSpPr>
                <p:cNvPr id="31" name="Rectangle 26"/>
                <p:cNvSpPr>
                  <a:spLocks noChangeArrowheads="1"/>
                </p:cNvSpPr>
                <p:nvPr/>
              </p:nvSpPr>
              <p:spPr bwMode="auto">
                <a:xfrm>
                  <a:off x="0" y="844"/>
                  <a:ext cx="1720"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5" name="Group 29"/>
              <p:cNvGrpSpPr>
                <a:grpSpLocks/>
              </p:cNvGrpSpPr>
              <p:nvPr/>
            </p:nvGrpSpPr>
            <p:grpSpPr bwMode="auto">
              <a:xfrm>
                <a:off x="1720" y="844"/>
                <a:ext cx="1173" cy="556"/>
                <a:chOff x="1720" y="844"/>
                <a:chExt cx="1173" cy="556"/>
              </a:xfrm>
            </p:grpSpPr>
            <p:sp>
              <p:nvSpPr>
                <p:cNvPr id="28" name="Rectangle 9"/>
                <p:cNvSpPr>
                  <a:spLocks noChangeArrowheads="1"/>
                </p:cNvSpPr>
                <p:nvPr/>
              </p:nvSpPr>
              <p:spPr bwMode="auto">
                <a:xfrm>
                  <a:off x="1763" y="844"/>
                  <a:ext cx="1087" cy="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10 – 15 %</a:t>
                  </a:r>
                  <a:endParaRPr lang="en-GB" altLang="en-US" sz="2200">
                    <a:cs typeface="Arial" charset="0"/>
                  </a:endParaRPr>
                </a:p>
              </p:txBody>
            </p:sp>
            <p:sp>
              <p:nvSpPr>
                <p:cNvPr id="29" name="Rectangle 28"/>
                <p:cNvSpPr>
                  <a:spLocks noChangeArrowheads="1"/>
                </p:cNvSpPr>
                <p:nvPr/>
              </p:nvSpPr>
              <p:spPr bwMode="auto">
                <a:xfrm>
                  <a:off x="1720" y="844"/>
                  <a:ext cx="1173"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6" name="Group 31"/>
              <p:cNvGrpSpPr>
                <a:grpSpLocks/>
              </p:cNvGrpSpPr>
              <p:nvPr/>
            </p:nvGrpSpPr>
            <p:grpSpPr bwMode="auto">
              <a:xfrm>
                <a:off x="2893" y="844"/>
                <a:ext cx="1173" cy="556"/>
                <a:chOff x="2893" y="844"/>
                <a:chExt cx="1173" cy="556"/>
              </a:xfrm>
            </p:grpSpPr>
            <p:sp>
              <p:nvSpPr>
                <p:cNvPr id="26" name="Rectangle 10"/>
                <p:cNvSpPr>
                  <a:spLocks noChangeArrowheads="1"/>
                </p:cNvSpPr>
                <p:nvPr/>
              </p:nvSpPr>
              <p:spPr bwMode="auto">
                <a:xfrm>
                  <a:off x="2936" y="844"/>
                  <a:ext cx="1087" cy="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5 – 10%</a:t>
                  </a:r>
                  <a:endParaRPr lang="en-GB" altLang="en-US" sz="2200">
                    <a:cs typeface="Arial" charset="0"/>
                  </a:endParaRPr>
                </a:p>
              </p:txBody>
            </p:sp>
            <p:sp>
              <p:nvSpPr>
                <p:cNvPr id="27" name="Rectangle 30"/>
                <p:cNvSpPr>
                  <a:spLocks noChangeArrowheads="1"/>
                </p:cNvSpPr>
                <p:nvPr/>
              </p:nvSpPr>
              <p:spPr bwMode="auto">
                <a:xfrm>
                  <a:off x="2893" y="844"/>
                  <a:ext cx="1173"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7" name="Group 33"/>
              <p:cNvGrpSpPr>
                <a:grpSpLocks/>
              </p:cNvGrpSpPr>
              <p:nvPr/>
            </p:nvGrpSpPr>
            <p:grpSpPr bwMode="auto">
              <a:xfrm>
                <a:off x="0" y="1400"/>
                <a:ext cx="1720" cy="422"/>
                <a:chOff x="0" y="1400"/>
                <a:chExt cx="1720" cy="422"/>
              </a:xfrm>
            </p:grpSpPr>
            <p:sp>
              <p:nvSpPr>
                <p:cNvPr id="24" name="Rectangle 11"/>
                <p:cNvSpPr>
                  <a:spLocks noChangeArrowheads="1"/>
                </p:cNvSpPr>
                <p:nvPr/>
              </p:nvSpPr>
              <p:spPr bwMode="auto">
                <a:xfrm>
                  <a:off x="43" y="1400"/>
                  <a:ext cx="1634"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ЗАСТАРЯЛА</a:t>
                  </a:r>
                  <a:endParaRPr lang="en-GB" altLang="en-US" sz="2200">
                    <a:cs typeface="Arial" charset="0"/>
                  </a:endParaRPr>
                </a:p>
              </p:txBody>
            </p:sp>
            <p:sp>
              <p:nvSpPr>
                <p:cNvPr id="25" name="Rectangle 32"/>
                <p:cNvSpPr>
                  <a:spLocks noChangeArrowheads="1"/>
                </p:cNvSpPr>
                <p:nvPr/>
              </p:nvSpPr>
              <p:spPr bwMode="auto">
                <a:xfrm>
                  <a:off x="0" y="1400"/>
                  <a:ext cx="1720"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8" name="Group 35"/>
              <p:cNvGrpSpPr>
                <a:grpSpLocks/>
              </p:cNvGrpSpPr>
              <p:nvPr/>
            </p:nvGrpSpPr>
            <p:grpSpPr bwMode="auto">
              <a:xfrm>
                <a:off x="1720" y="1400"/>
                <a:ext cx="1173" cy="422"/>
                <a:chOff x="1720" y="1400"/>
                <a:chExt cx="1173" cy="422"/>
              </a:xfrm>
            </p:grpSpPr>
            <p:sp>
              <p:nvSpPr>
                <p:cNvPr id="22" name="Rectangle 12"/>
                <p:cNvSpPr>
                  <a:spLocks noChangeArrowheads="1"/>
                </p:cNvSpPr>
                <p:nvPr/>
              </p:nvSpPr>
              <p:spPr bwMode="auto">
                <a:xfrm>
                  <a:off x="1763" y="1400"/>
                  <a:ext cx="1087"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НАД 15 %</a:t>
                  </a:r>
                  <a:endParaRPr lang="en-GB" altLang="en-US" sz="2200">
                    <a:cs typeface="Arial" charset="0"/>
                  </a:endParaRPr>
                </a:p>
              </p:txBody>
            </p:sp>
            <p:sp>
              <p:nvSpPr>
                <p:cNvPr id="23" name="Rectangle 34"/>
                <p:cNvSpPr>
                  <a:spLocks noChangeArrowheads="1"/>
                </p:cNvSpPr>
                <p:nvPr/>
              </p:nvSpPr>
              <p:spPr bwMode="auto">
                <a:xfrm>
                  <a:off x="1720" y="1400"/>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19" name="Group 37"/>
              <p:cNvGrpSpPr>
                <a:grpSpLocks/>
              </p:cNvGrpSpPr>
              <p:nvPr/>
            </p:nvGrpSpPr>
            <p:grpSpPr bwMode="auto">
              <a:xfrm>
                <a:off x="2893" y="1400"/>
                <a:ext cx="1173" cy="422"/>
                <a:chOff x="2893" y="1400"/>
                <a:chExt cx="1173" cy="422"/>
              </a:xfrm>
            </p:grpSpPr>
            <p:sp>
              <p:nvSpPr>
                <p:cNvPr id="20" name="Rectangle 13"/>
                <p:cNvSpPr>
                  <a:spLocks noChangeArrowheads="1"/>
                </p:cNvSpPr>
                <p:nvPr/>
              </p:nvSpPr>
              <p:spPr bwMode="auto">
                <a:xfrm>
                  <a:off x="2936" y="1400"/>
                  <a:ext cx="1087"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200" b="1">
                      <a:cs typeface="Arial" charset="0"/>
                    </a:rPr>
                    <a:t>НАД 10 %</a:t>
                  </a:r>
                  <a:endParaRPr lang="en-GB" altLang="en-US" sz="2200">
                    <a:cs typeface="Arial" charset="0"/>
                  </a:endParaRPr>
                </a:p>
              </p:txBody>
            </p:sp>
            <p:sp>
              <p:nvSpPr>
                <p:cNvPr id="21" name="Rectangle 36"/>
                <p:cNvSpPr>
                  <a:spLocks noChangeArrowheads="1"/>
                </p:cNvSpPr>
                <p:nvPr/>
              </p:nvSpPr>
              <p:spPr bwMode="auto">
                <a:xfrm>
                  <a:off x="2893" y="1400"/>
                  <a:ext cx="117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sp>
          <p:nvSpPr>
            <p:cNvPr id="7" name="Rectangle 39"/>
            <p:cNvSpPr>
              <a:spLocks noChangeArrowheads="1"/>
            </p:cNvSpPr>
            <p:nvPr/>
          </p:nvSpPr>
          <p:spPr bwMode="auto">
            <a:xfrm>
              <a:off x="-3" y="-3"/>
              <a:ext cx="4072" cy="1828"/>
            </a:xfrm>
            <a:prstGeom prst="rect">
              <a:avLst/>
            </a:prstGeom>
            <a:noFill/>
            <a:ln w="1111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en-US" sz="2200">
                <a:cs typeface="Arial" charset="0"/>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528" y="609600"/>
            <a:ext cx="8496944" cy="5867400"/>
          </a:xfrm>
        </p:spPr>
        <p:txBody>
          <a:bodyPr/>
          <a:lstStyle/>
          <a:p>
            <a:pPr eaLnBrk="1" hangingPunct="1"/>
            <a:r>
              <a:rPr lang="bg-BG" altLang="en-US" b="1" dirty="0" smtClean="0">
                <a:solidFill>
                  <a:srgbClr val="C00000"/>
                </a:solidFill>
                <a:latin typeface="Arial Narrow" pitchFamily="34" charset="0"/>
                <a:cs typeface="Times New Roman" pitchFamily="18" charset="0"/>
              </a:rPr>
              <a:t>1.</a:t>
            </a:r>
            <a:r>
              <a:rPr lang="bg-BG" altLang="en-US" b="1" dirty="0" err="1" smtClean="0">
                <a:solidFill>
                  <a:srgbClr val="C00000"/>
                </a:solidFill>
                <a:latin typeface="Arial Narrow" pitchFamily="34" charset="0"/>
                <a:cs typeface="Times New Roman" pitchFamily="18" charset="0"/>
              </a:rPr>
              <a:t>1</a:t>
            </a:r>
            <a:r>
              <a:rPr lang="bg-BG" altLang="en-US" b="1" dirty="0" smtClean="0">
                <a:solidFill>
                  <a:srgbClr val="C00000"/>
                </a:solidFill>
                <a:latin typeface="Arial Narrow" pitchFamily="34" charset="0"/>
                <a:cs typeface="Times New Roman" pitchFamily="18" charset="0"/>
              </a:rPr>
              <a:t>. Основни понятия </a:t>
            </a:r>
            <a:br>
              <a:rPr lang="bg-BG" altLang="en-US" b="1" dirty="0" smtClean="0">
                <a:solidFill>
                  <a:srgbClr val="C00000"/>
                </a:solidFill>
                <a:latin typeface="Arial Narrow" pitchFamily="34" charset="0"/>
                <a:cs typeface="Times New Roman" pitchFamily="18" charset="0"/>
              </a:rPr>
            </a:br>
            <a:r>
              <a:rPr lang="bg-BG" altLang="en-US" b="1" dirty="0" smtClean="0">
                <a:solidFill>
                  <a:srgbClr val="C00000"/>
                </a:solidFill>
                <a:latin typeface="Arial Narrow" pitchFamily="34" charset="0"/>
                <a:cs typeface="Times New Roman" pitchFamily="18" charset="0"/>
              </a:rPr>
              <a:t/>
            </a:r>
            <a:br>
              <a:rPr lang="bg-BG" altLang="en-US" b="1" dirty="0" smtClean="0">
                <a:solidFill>
                  <a:srgbClr val="C00000"/>
                </a:solidFill>
                <a:latin typeface="Arial Narrow" pitchFamily="34" charset="0"/>
                <a:cs typeface="Times New Roman" pitchFamily="18" charset="0"/>
              </a:rPr>
            </a:br>
            <a:r>
              <a:rPr lang="bg-BG" altLang="en-US" sz="4000" b="1" dirty="0" smtClean="0">
                <a:solidFill>
                  <a:schemeClr val="tx1"/>
                </a:solidFill>
                <a:latin typeface="Arial Narrow" pitchFamily="34" charset="0"/>
                <a:cs typeface="Times New Roman" pitchFamily="18" charset="0"/>
              </a:rPr>
              <a:t>(от учебника по социална медицина)</a:t>
            </a:r>
            <a:r>
              <a:rPr lang="bg-BG" altLang="en-US" sz="4000" dirty="0" smtClean="0">
                <a:solidFill>
                  <a:schemeClr val="tx1"/>
                </a:solidFill>
                <a:latin typeface="Arial Narrow" pitchFamily="34" charset="0"/>
                <a:cs typeface="Times New Roman" pitchFamily="18" charset="0"/>
              </a:rPr>
              <a:t>	</a:t>
            </a:r>
            <a:r>
              <a:rPr lang="en-GB" altLang="en-US" sz="4000" dirty="0" smtClean="0">
                <a:solidFill>
                  <a:schemeClr val="tx1"/>
                </a:solidFill>
                <a:cs typeface="Times New Roman" pitchFamily="18" charset="0"/>
              </a:rPr>
              <a:t/>
            </a:r>
            <a:br>
              <a:rPr lang="en-GB" altLang="en-US" sz="4000" dirty="0" smtClean="0">
                <a:solidFill>
                  <a:schemeClr val="tx1"/>
                </a:solidFill>
                <a:cs typeface="Times New Roman" pitchFamily="18" charset="0"/>
              </a:rPr>
            </a:br>
            <a:endParaRPr lang="en-GB" altLang="en-US" sz="4000" dirty="0" smtClean="0">
              <a:solidFill>
                <a:schemeClr val="tx1"/>
              </a:solidFill>
              <a:cs typeface="Times New Roman" pitchFamily="18" charset="0"/>
            </a:endParaRPr>
          </a:p>
        </p:txBody>
      </p:sp>
      <p:sp>
        <p:nvSpPr>
          <p:cNvPr id="2" name="Date Placeholder 1"/>
          <p:cNvSpPr>
            <a:spLocks noGrp="1"/>
          </p:cNvSpPr>
          <p:nvPr>
            <p:ph type="dt" sz="half" idx="10"/>
          </p:nvPr>
        </p:nvSpPr>
        <p:spPr/>
        <p:txBody>
          <a:bodyPr/>
          <a:lstStyle/>
          <a:p>
            <a:pPr>
              <a:defRPr/>
            </a:pPr>
            <a:fld id="{AE02EE15-8F45-4DB1-BFA4-0CDD628D1C86}"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130" name="Group 199"/>
          <p:cNvGrpSpPr>
            <a:grpSpLocks/>
          </p:cNvGrpSpPr>
          <p:nvPr/>
        </p:nvGrpSpPr>
        <p:grpSpPr bwMode="auto">
          <a:xfrm>
            <a:off x="323850" y="333375"/>
            <a:ext cx="8569325" cy="6172200"/>
            <a:chOff x="-3" y="-3"/>
            <a:chExt cx="2750" cy="6051"/>
          </a:xfrm>
        </p:grpSpPr>
        <p:grpSp>
          <p:nvGrpSpPr>
            <p:cNvPr id="48131" name="Group 197"/>
            <p:cNvGrpSpPr>
              <a:grpSpLocks/>
            </p:cNvGrpSpPr>
            <p:nvPr/>
          </p:nvGrpSpPr>
          <p:grpSpPr bwMode="auto">
            <a:xfrm>
              <a:off x="0" y="0"/>
              <a:ext cx="2744" cy="6045"/>
              <a:chOff x="0" y="0"/>
              <a:chExt cx="2744" cy="6045"/>
            </a:xfrm>
          </p:grpSpPr>
          <p:grpSp>
            <p:nvGrpSpPr>
              <p:cNvPr id="48133" name="Group 68"/>
              <p:cNvGrpSpPr>
                <a:grpSpLocks/>
              </p:cNvGrpSpPr>
              <p:nvPr/>
            </p:nvGrpSpPr>
            <p:grpSpPr bwMode="auto">
              <a:xfrm>
                <a:off x="0" y="0"/>
                <a:ext cx="991" cy="422"/>
                <a:chOff x="0" y="0"/>
                <a:chExt cx="991" cy="422"/>
              </a:xfrm>
            </p:grpSpPr>
            <p:sp>
              <p:nvSpPr>
                <p:cNvPr id="48326" name="Rectangle 2"/>
                <p:cNvSpPr>
                  <a:spLocks noChangeArrowheads="1"/>
                </p:cNvSpPr>
                <p:nvPr/>
              </p:nvSpPr>
              <p:spPr bwMode="auto">
                <a:xfrm>
                  <a:off x="4" y="4"/>
                  <a:ext cx="98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solidFill>
                        <a:srgbClr val="CC3300"/>
                      </a:solidFill>
                      <a:cs typeface="Arial" charset="0"/>
                    </a:rPr>
                    <a:t>РЕГИОНИ</a:t>
                  </a:r>
                </a:p>
              </p:txBody>
            </p:sp>
            <p:sp>
              <p:nvSpPr>
                <p:cNvPr id="48327" name="Rectangle 67"/>
                <p:cNvSpPr>
                  <a:spLocks noChangeArrowheads="1"/>
                </p:cNvSpPr>
                <p:nvPr/>
              </p:nvSpPr>
              <p:spPr bwMode="auto">
                <a:xfrm>
                  <a:off x="0" y="0"/>
                  <a:ext cx="99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34" name="Group 70"/>
              <p:cNvGrpSpPr>
                <a:grpSpLocks/>
              </p:cNvGrpSpPr>
              <p:nvPr/>
            </p:nvGrpSpPr>
            <p:grpSpPr bwMode="auto">
              <a:xfrm>
                <a:off x="991" y="0"/>
                <a:ext cx="437" cy="426"/>
                <a:chOff x="991" y="0"/>
                <a:chExt cx="437" cy="426"/>
              </a:xfrm>
            </p:grpSpPr>
            <p:sp>
              <p:nvSpPr>
                <p:cNvPr id="48324" name="Rectangle 3"/>
                <p:cNvSpPr>
                  <a:spLocks noChangeArrowheads="1"/>
                </p:cNvSpPr>
                <p:nvPr/>
              </p:nvSpPr>
              <p:spPr bwMode="auto">
                <a:xfrm>
                  <a:off x="991" y="0"/>
                  <a:ext cx="437"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solidFill>
                        <a:srgbClr val="CC3300"/>
                      </a:solidFill>
                      <a:cs typeface="Arial" charset="0"/>
                    </a:rPr>
                    <a:t>ОБЩО</a:t>
                  </a:r>
                  <a:endParaRPr lang="en-GB" altLang="en-US" b="1">
                    <a:solidFill>
                      <a:srgbClr val="CC3300"/>
                    </a:solidFill>
                    <a:cs typeface="Arial" charset="0"/>
                  </a:endParaRPr>
                </a:p>
              </p:txBody>
            </p:sp>
            <p:sp>
              <p:nvSpPr>
                <p:cNvPr id="48325" name="Rectangle 69"/>
                <p:cNvSpPr>
                  <a:spLocks noChangeArrowheads="1"/>
                </p:cNvSpPr>
                <p:nvPr/>
              </p:nvSpPr>
              <p:spPr bwMode="auto">
                <a:xfrm>
                  <a:off x="991" y="0"/>
                  <a:ext cx="437"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35" name="Group 72"/>
              <p:cNvGrpSpPr>
                <a:grpSpLocks/>
              </p:cNvGrpSpPr>
              <p:nvPr/>
            </p:nvGrpSpPr>
            <p:grpSpPr bwMode="auto">
              <a:xfrm>
                <a:off x="1428" y="0"/>
                <a:ext cx="436" cy="426"/>
                <a:chOff x="1428" y="0"/>
                <a:chExt cx="436" cy="426"/>
              </a:xfrm>
            </p:grpSpPr>
            <p:sp>
              <p:nvSpPr>
                <p:cNvPr id="48322" name="Rectangle 4"/>
                <p:cNvSpPr>
                  <a:spLocks noChangeArrowheads="1"/>
                </p:cNvSpPr>
                <p:nvPr/>
              </p:nvSpPr>
              <p:spPr bwMode="auto">
                <a:xfrm>
                  <a:off x="1428" y="0"/>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solidFill>
                        <a:srgbClr val="CC3300"/>
                      </a:solidFill>
                      <a:cs typeface="Arial" charset="0"/>
                    </a:rPr>
                    <a:t>0-14</a:t>
                  </a:r>
                  <a:endParaRPr lang="en-GB" altLang="en-US" b="1">
                    <a:solidFill>
                      <a:srgbClr val="CC3300"/>
                    </a:solidFill>
                    <a:cs typeface="Arial" charset="0"/>
                  </a:endParaRPr>
                </a:p>
              </p:txBody>
            </p:sp>
            <p:sp>
              <p:nvSpPr>
                <p:cNvPr id="48323" name="Rectangle 71"/>
                <p:cNvSpPr>
                  <a:spLocks noChangeArrowheads="1"/>
                </p:cNvSpPr>
                <p:nvPr/>
              </p:nvSpPr>
              <p:spPr bwMode="auto">
                <a:xfrm>
                  <a:off x="1428" y="0"/>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36" name="Group 74"/>
              <p:cNvGrpSpPr>
                <a:grpSpLocks/>
              </p:cNvGrpSpPr>
              <p:nvPr/>
            </p:nvGrpSpPr>
            <p:grpSpPr bwMode="auto">
              <a:xfrm>
                <a:off x="1864" y="0"/>
                <a:ext cx="436" cy="426"/>
                <a:chOff x="1864" y="0"/>
                <a:chExt cx="436" cy="426"/>
              </a:xfrm>
            </p:grpSpPr>
            <p:sp>
              <p:nvSpPr>
                <p:cNvPr id="48320" name="Rectangle 5"/>
                <p:cNvSpPr>
                  <a:spLocks noChangeArrowheads="1"/>
                </p:cNvSpPr>
                <p:nvPr/>
              </p:nvSpPr>
              <p:spPr bwMode="auto">
                <a:xfrm>
                  <a:off x="1864" y="0"/>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solidFill>
                        <a:srgbClr val="CC3300"/>
                      </a:solidFill>
                      <a:cs typeface="Arial" charset="0"/>
                    </a:rPr>
                    <a:t>15-64</a:t>
                  </a:r>
                  <a:endParaRPr lang="en-GB" altLang="en-US" b="1">
                    <a:solidFill>
                      <a:srgbClr val="CC3300"/>
                    </a:solidFill>
                    <a:cs typeface="Arial" charset="0"/>
                  </a:endParaRPr>
                </a:p>
              </p:txBody>
            </p:sp>
            <p:sp>
              <p:nvSpPr>
                <p:cNvPr id="48321" name="Rectangle 73"/>
                <p:cNvSpPr>
                  <a:spLocks noChangeArrowheads="1"/>
                </p:cNvSpPr>
                <p:nvPr/>
              </p:nvSpPr>
              <p:spPr bwMode="auto">
                <a:xfrm>
                  <a:off x="1864" y="0"/>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37" name="Group 76"/>
              <p:cNvGrpSpPr>
                <a:grpSpLocks/>
              </p:cNvGrpSpPr>
              <p:nvPr/>
            </p:nvGrpSpPr>
            <p:grpSpPr bwMode="auto">
              <a:xfrm>
                <a:off x="2300" y="0"/>
                <a:ext cx="444" cy="422"/>
                <a:chOff x="2300" y="0"/>
                <a:chExt cx="444" cy="422"/>
              </a:xfrm>
            </p:grpSpPr>
            <p:sp>
              <p:nvSpPr>
                <p:cNvPr id="48318" name="Rectangle 6"/>
                <p:cNvSpPr>
                  <a:spLocks noChangeArrowheads="1"/>
                </p:cNvSpPr>
                <p:nvPr/>
              </p:nvSpPr>
              <p:spPr bwMode="auto">
                <a:xfrm>
                  <a:off x="2304" y="4"/>
                  <a:ext cx="436"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solidFill>
                        <a:srgbClr val="CC3300"/>
                      </a:solidFill>
                      <a:cs typeface="Arial" charset="0"/>
                    </a:rPr>
                    <a:t>65 и +</a:t>
                  </a:r>
                  <a:endParaRPr lang="en-GB" altLang="en-US" b="1">
                    <a:solidFill>
                      <a:srgbClr val="CC3300"/>
                    </a:solidFill>
                    <a:cs typeface="Arial" charset="0"/>
                  </a:endParaRPr>
                </a:p>
              </p:txBody>
            </p:sp>
            <p:sp>
              <p:nvSpPr>
                <p:cNvPr id="48319" name="Rectangle 75"/>
                <p:cNvSpPr>
                  <a:spLocks noChangeArrowheads="1"/>
                </p:cNvSpPr>
                <p:nvPr/>
              </p:nvSpPr>
              <p:spPr bwMode="auto">
                <a:xfrm>
                  <a:off x="2300" y="0"/>
                  <a:ext cx="444"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38" name="Group 78"/>
              <p:cNvGrpSpPr>
                <a:grpSpLocks/>
              </p:cNvGrpSpPr>
              <p:nvPr/>
            </p:nvGrpSpPr>
            <p:grpSpPr bwMode="auto">
              <a:xfrm>
                <a:off x="0" y="426"/>
                <a:ext cx="991" cy="422"/>
                <a:chOff x="0" y="426"/>
                <a:chExt cx="991" cy="422"/>
              </a:xfrm>
            </p:grpSpPr>
            <p:sp>
              <p:nvSpPr>
                <p:cNvPr id="48316" name="Rectangle 7"/>
                <p:cNvSpPr>
                  <a:spLocks noChangeArrowheads="1"/>
                </p:cNvSpPr>
                <p:nvPr/>
              </p:nvSpPr>
              <p:spPr bwMode="auto">
                <a:xfrm>
                  <a:off x="34" y="430"/>
                  <a:ext cx="95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Общо</a:t>
                  </a:r>
                  <a:endParaRPr lang="en-GB" altLang="en-US" b="1">
                    <a:cs typeface="Arial" charset="0"/>
                  </a:endParaRPr>
                </a:p>
              </p:txBody>
            </p:sp>
            <p:sp>
              <p:nvSpPr>
                <p:cNvPr id="48317" name="Rectangle 77"/>
                <p:cNvSpPr>
                  <a:spLocks noChangeArrowheads="1"/>
                </p:cNvSpPr>
                <p:nvPr/>
              </p:nvSpPr>
              <p:spPr bwMode="auto">
                <a:xfrm>
                  <a:off x="0" y="426"/>
                  <a:ext cx="99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39" name="Group 80"/>
              <p:cNvGrpSpPr>
                <a:grpSpLocks/>
              </p:cNvGrpSpPr>
              <p:nvPr/>
            </p:nvGrpSpPr>
            <p:grpSpPr bwMode="auto">
              <a:xfrm>
                <a:off x="991" y="426"/>
                <a:ext cx="437" cy="426"/>
                <a:chOff x="991" y="426"/>
                <a:chExt cx="437" cy="426"/>
              </a:xfrm>
            </p:grpSpPr>
            <p:sp>
              <p:nvSpPr>
                <p:cNvPr id="48314" name="Rectangle 8"/>
                <p:cNvSpPr>
                  <a:spLocks noChangeArrowheads="1"/>
                </p:cNvSpPr>
                <p:nvPr/>
              </p:nvSpPr>
              <p:spPr bwMode="auto">
                <a:xfrm>
                  <a:off x="991" y="426"/>
                  <a:ext cx="437"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100,0</a:t>
                  </a:r>
                  <a:endParaRPr lang="en-GB" altLang="en-US" b="1">
                    <a:cs typeface="Arial" charset="0"/>
                  </a:endParaRPr>
                </a:p>
              </p:txBody>
            </p:sp>
            <p:sp>
              <p:nvSpPr>
                <p:cNvPr id="48315" name="Rectangle 79"/>
                <p:cNvSpPr>
                  <a:spLocks noChangeArrowheads="1"/>
                </p:cNvSpPr>
                <p:nvPr/>
              </p:nvSpPr>
              <p:spPr bwMode="auto">
                <a:xfrm>
                  <a:off x="991" y="426"/>
                  <a:ext cx="437"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40" name="Group 82"/>
              <p:cNvGrpSpPr>
                <a:grpSpLocks/>
              </p:cNvGrpSpPr>
              <p:nvPr/>
            </p:nvGrpSpPr>
            <p:grpSpPr bwMode="auto">
              <a:xfrm>
                <a:off x="1428" y="426"/>
                <a:ext cx="436" cy="426"/>
                <a:chOff x="1428" y="426"/>
                <a:chExt cx="436" cy="426"/>
              </a:xfrm>
            </p:grpSpPr>
            <p:sp>
              <p:nvSpPr>
                <p:cNvPr id="48312" name="Rectangle 9"/>
                <p:cNvSpPr>
                  <a:spLocks noChangeArrowheads="1"/>
                </p:cNvSpPr>
                <p:nvPr/>
              </p:nvSpPr>
              <p:spPr bwMode="auto">
                <a:xfrm>
                  <a:off x="1428" y="426"/>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29,9</a:t>
                  </a:r>
                  <a:endParaRPr lang="en-GB" altLang="en-US" b="1">
                    <a:cs typeface="Arial" charset="0"/>
                  </a:endParaRPr>
                </a:p>
              </p:txBody>
            </p:sp>
            <p:sp>
              <p:nvSpPr>
                <p:cNvPr id="48313" name="Rectangle 81"/>
                <p:cNvSpPr>
                  <a:spLocks noChangeArrowheads="1"/>
                </p:cNvSpPr>
                <p:nvPr/>
              </p:nvSpPr>
              <p:spPr bwMode="auto">
                <a:xfrm>
                  <a:off x="1428" y="426"/>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41" name="Group 84"/>
              <p:cNvGrpSpPr>
                <a:grpSpLocks/>
              </p:cNvGrpSpPr>
              <p:nvPr/>
            </p:nvGrpSpPr>
            <p:grpSpPr bwMode="auto">
              <a:xfrm>
                <a:off x="1864" y="426"/>
                <a:ext cx="436" cy="426"/>
                <a:chOff x="1864" y="426"/>
                <a:chExt cx="436" cy="426"/>
              </a:xfrm>
            </p:grpSpPr>
            <p:sp>
              <p:nvSpPr>
                <p:cNvPr id="48310" name="Rectangle 10"/>
                <p:cNvSpPr>
                  <a:spLocks noChangeArrowheads="1"/>
                </p:cNvSpPr>
                <p:nvPr/>
              </p:nvSpPr>
              <p:spPr bwMode="auto">
                <a:xfrm>
                  <a:off x="1864" y="426"/>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63,2</a:t>
                  </a:r>
                  <a:endParaRPr lang="en-GB" altLang="en-US" b="1">
                    <a:cs typeface="Arial" charset="0"/>
                  </a:endParaRPr>
                </a:p>
              </p:txBody>
            </p:sp>
            <p:sp>
              <p:nvSpPr>
                <p:cNvPr id="48311" name="Rectangle 83"/>
                <p:cNvSpPr>
                  <a:spLocks noChangeArrowheads="1"/>
                </p:cNvSpPr>
                <p:nvPr/>
              </p:nvSpPr>
              <p:spPr bwMode="auto">
                <a:xfrm>
                  <a:off x="1864" y="426"/>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42" name="Group 86"/>
              <p:cNvGrpSpPr>
                <a:grpSpLocks/>
              </p:cNvGrpSpPr>
              <p:nvPr/>
            </p:nvGrpSpPr>
            <p:grpSpPr bwMode="auto">
              <a:xfrm>
                <a:off x="2300" y="426"/>
                <a:ext cx="444" cy="422"/>
                <a:chOff x="2300" y="426"/>
                <a:chExt cx="444" cy="422"/>
              </a:xfrm>
            </p:grpSpPr>
            <p:sp>
              <p:nvSpPr>
                <p:cNvPr id="48308" name="Rectangle 11"/>
                <p:cNvSpPr>
                  <a:spLocks noChangeArrowheads="1"/>
                </p:cNvSpPr>
                <p:nvPr/>
              </p:nvSpPr>
              <p:spPr bwMode="auto">
                <a:xfrm>
                  <a:off x="2304" y="430"/>
                  <a:ext cx="436"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6,9</a:t>
                  </a:r>
                  <a:endParaRPr lang="en-GB" altLang="en-US" b="1">
                    <a:cs typeface="Arial" charset="0"/>
                  </a:endParaRPr>
                </a:p>
              </p:txBody>
            </p:sp>
            <p:sp>
              <p:nvSpPr>
                <p:cNvPr id="48309" name="Rectangle 85"/>
                <p:cNvSpPr>
                  <a:spLocks noChangeArrowheads="1"/>
                </p:cNvSpPr>
                <p:nvPr/>
              </p:nvSpPr>
              <p:spPr bwMode="auto">
                <a:xfrm>
                  <a:off x="2300" y="426"/>
                  <a:ext cx="444"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43" name="Group 88"/>
              <p:cNvGrpSpPr>
                <a:grpSpLocks/>
              </p:cNvGrpSpPr>
              <p:nvPr/>
            </p:nvGrpSpPr>
            <p:grpSpPr bwMode="auto">
              <a:xfrm>
                <a:off x="0" y="852"/>
                <a:ext cx="991" cy="422"/>
                <a:chOff x="0" y="852"/>
                <a:chExt cx="991" cy="422"/>
              </a:xfrm>
            </p:grpSpPr>
            <p:sp>
              <p:nvSpPr>
                <p:cNvPr id="48306" name="Rectangle 12"/>
                <p:cNvSpPr>
                  <a:spLocks noChangeArrowheads="1"/>
                </p:cNvSpPr>
                <p:nvPr/>
              </p:nvSpPr>
              <p:spPr bwMode="auto">
                <a:xfrm>
                  <a:off x="34" y="856"/>
                  <a:ext cx="95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Развит свят</a:t>
                  </a:r>
                </a:p>
              </p:txBody>
            </p:sp>
            <p:sp>
              <p:nvSpPr>
                <p:cNvPr id="48307" name="Rectangle 87"/>
                <p:cNvSpPr>
                  <a:spLocks noChangeArrowheads="1"/>
                </p:cNvSpPr>
                <p:nvPr/>
              </p:nvSpPr>
              <p:spPr bwMode="auto">
                <a:xfrm>
                  <a:off x="0" y="852"/>
                  <a:ext cx="99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44" name="Group 90"/>
              <p:cNvGrpSpPr>
                <a:grpSpLocks/>
              </p:cNvGrpSpPr>
              <p:nvPr/>
            </p:nvGrpSpPr>
            <p:grpSpPr bwMode="auto">
              <a:xfrm>
                <a:off x="991" y="852"/>
                <a:ext cx="437" cy="426"/>
                <a:chOff x="991" y="852"/>
                <a:chExt cx="437" cy="426"/>
              </a:xfrm>
            </p:grpSpPr>
            <p:sp>
              <p:nvSpPr>
                <p:cNvPr id="48304" name="Rectangle 13"/>
                <p:cNvSpPr>
                  <a:spLocks noChangeArrowheads="1"/>
                </p:cNvSpPr>
                <p:nvPr/>
              </p:nvSpPr>
              <p:spPr bwMode="auto">
                <a:xfrm>
                  <a:off x="991" y="852"/>
                  <a:ext cx="437"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100,0</a:t>
                  </a:r>
                  <a:endParaRPr lang="en-GB" altLang="en-US" b="1">
                    <a:cs typeface="Arial" charset="0"/>
                  </a:endParaRPr>
                </a:p>
              </p:txBody>
            </p:sp>
            <p:sp>
              <p:nvSpPr>
                <p:cNvPr id="48305" name="Rectangle 89"/>
                <p:cNvSpPr>
                  <a:spLocks noChangeArrowheads="1"/>
                </p:cNvSpPr>
                <p:nvPr/>
              </p:nvSpPr>
              <p:spPr bwMode="auto">
                <a:xfrm>
                  <a:off x="991" y="852"/>
                  <a:ext cx="437"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45" name="Group 92"/>
              <p:cNvGrpSpPr>
                <a:grpSpLocks/>
              </p:cNvGrpSpPr>
              <p:nvPr/>
            </p:nvGrpSpPr>
            <p:grpSpPr bwMode="auto">
              <a:xfrm>
                <a:off x="1428" y="852"/>
                <a:ext cx="436" cy="426"/>
                <a:chOff x="1428" y="852"/>
                <a:chExt cx="436" cy="426"/>
              </a:xfrm>
            </p:grpSpPr>
            <p:sp>
              <p:nvSpPr>
                <p:cNvPr id="48302" name="Rectangle 14"/>
                <p:cNvSpPr>
                  <a:spLocks noChangeArrowheads="1"/>
                </p:cNvSpPr>
                <p:nvPr/>
              </p:nvSpPr>
              <p:spPr bwMode="auto">
                <a:xfrm>
                  <a:off x="1428" y="852"/>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18,2</a:t>
                  </a:r>
                  <a:endParaRPr lang="en-GB" altLang="en-US" b="1">
                    <a:cs typeface="Arial" charset="0"/>
                  </a:endParaRPr>
                </a:p>
              </p:txBody>
            </p:sp>
            <p:sp>
              <p:nvSpPr>
                <p:cNvPr id="48303" name="Rectangle 91"/>
                <p:cNvSpPr>
                  <a:spLocks noChangeArrowheads="1"/>
                </p:cNvSpPr>
                <p:nvPr/>
              </p:nvSpPr>
              <p:spPr bwMode="auto">
                <a:xfrm>
                  <a:off x="1428" y="852"/>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46" name="Group 94"/>
              <p:cNvGrpSpPr>
                <a:grpSpLocks/>
              </p:cNvGrpSpPr>
              <p:nvPr/>
            </p:nvGrpSpPr>
            <p:grpSpPr bwMode="auto">
              <a:xfrm>
                <a:off x="1864" y="852"/>
                <a:ext cx="436" cy="426"/>
                <a:chOff x="1864" y="852"/>
                <a:chExt cx="436" cy="426"/>
              </a:xfrm>
            </p:grpSpPr>
            <p:sp>
              <p:nvSpPr>
                <p:cNvPr id="48300" name="Rectangle 15"/>
                <p:cNvSpPr>
                  <a:spLocks noChangeArrowheads="1"/>
                </p:cNvSpPr>
                <p:nvPr/>
              </p:nvSpPr>
              <p:spPr bwMode="auto">
                <a:xfrm>
                  <a:off x="1864" y="852"/>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67,4</a:t>
                  </a:r>
                  <a:endParaRPr lang="en-GB" altLang="en-US" b="1">
                    <a:cs typeface="Arial" charset="0"/>
                  </a:endParaRPr>
                </a:p>
              </p:txBody>
            </p:sp>
            <p:sp>
              <p:nvSpPr>
                <p:cNvPr id="48301" name="Rectangle 93"/>
                <p:cNvSpPr>
                  <a:spLocks noChangeArrowheads="1"/>
                </p:cNvSpPr>
                <p:nvPr/>
              </p:nvSpPr>
              <p:spPr bwMode="auto">
                <a:xfrm>
                  <a:off x="1864" y="852"/>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47" name="Group 96"/>
              <p:cNvGrpSpPr>
                <a:grpSpLocks/>
              </p:cNvGrpSpPr>
              <p:nvPr/>
            </p:nvGrpSpPr>
            <p:grpSpPr bwMode="auto">
              <a:xfrm>
                <a:off x="2300" y="852"/>
                <a:ext cx="444" cy="422"/>
                <a:chOff x="2300" y="852"/>
                <a:chExt cx="444" cy="422"/>
              </a:xfrm>
            </p:grpSpPr>
            <p:sp>
              <p:nvSpPr>
                <p:cNvPr id="48298" name="Rectangle 16"/>
                <p:cNvSpPr>
                  <a:spLocks noChangeArrowheads="1"/>
                </p:cNvSpPr>
                <p:nvPr/>
              </p:nvSpPr>
              <p:spPr bwMode="auto">
                <a:xfrm>
                  <a:off x="2304" y="856"/>
                  <a:ext cx="436"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14,4</a:t>
                  </a:r>
                  <a:endParaRPr lang="en-GB" altLang="en-US" b="1">
                    <a:cs typeface="Arial" charset="0"/>
                  </a:endParaRPr>
                </a:p>
              </p:txBody>
            </p:sp>
            <p:sp>
              <p:nvSpPr>
                <p:cNvPr id="48299" name="Rectangle 95"/>
                <p:cNvSpPr>
                  <a:spLocks noChangeArrowheads="1"/>
                </p:cNvSpPr>
                <p:nvPr/>
              </p:nvSpPr>
              <p:spPr bwMode="auto">
                <a:xfrm>
                  <a:off x="2300" y="852"/>
                  <a:ext cx="444"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48" name="Group 98"/>
              <p:cNvGrpSpPr>
                <a:grpSpLocks/>
              </p:cNvGrpSpPr>
              <p:nvPr/>
            </p:nvGrpSpPr>
            <p:grpSpPr bwMode="auto">
              <a:xfrm>
                <a:off x="0" y="1278"/>
                <a:ext cx="991" cy="556"/>
                <a:chOff x="0" y="1278"/>
                <a:chExt cx="991" cy="556"/>
              </a:xfrm>
            </p:grpSpPr>
            <p:sp>
              <p:nvSpPr>
                <p:cNvPr id="48296" name="Rectangle 17"/>
                <p:cNvSpPr>
                  <a:spLocks noChangeArrowheads="1"/>
                </p:cNvSpPr>
                <p:nvPr/>
              </p:nvSpPr>
              <p:spPr bwMode="auto">
                <a:xfrm>
                  <a:off x="34" y="1282"/>
                  <a:ext cx="953" cy="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Развиващ се свят</a:t>
                  </a:r>
                  <a:endParaRPr lang="en-GB" altLang="en-US" b="1">
                    <a:cs typeface="Arial" charset="0"/>
                  </a:endParaRPr>
                </a:p>
              </p:txBody>
            </p:sp>
            <p:sp>
              <p:nvSpPr>
                <p:cNvPr id="48297" name="Rectangle 97"/>
                <p:cNvSpPr>
                  <a:spLocks noChangeArrowheads="1"/>
                </p:cNvSpPr>
                <p:nvPr/>
              </p:nvSpPr>
              <p:spPr bwMode="auto">
                <a:xfrm>
                  <a:off x="0" y="1278"/>
                  <a:ext cx="991"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49" name="Group 100"/>
              <p:cNvGrpSpPr>
                <a:grpSpLocks/>
              </p:cNvGrpSpPr>
              <p:nvPr/>
            </p:nvGrpSpPr>
            <p:grpSpPr bwMode="auto">
              <a:xfrm>
                <a:off x="991" y="1278"/>
                <a:ext cx="437" cy="560"/>
                <a:chOff x="991" y="1278"/>
                <a:chExt cx="437" cy="560"/>
              </a:xfrm>
            </p:grpSpPr>
            <p:sp>
              <p:nvSpPr>
                <p:cNvPr id="48294" name="Rectangle 18"/>
                <p:cNvSpPr>
                  <a:spLocks noChangeArrowheads="1"/>
                </p:cNvSpPr>
                <p:nvPr/>
              </p:nvSpPr>
              <p:spPr bwMode="auto">
                <a:xfrm>
                  <a:off x="991" y="1278"/>
                  <a:ext cx="437" cy="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100,0</a:t>
                  </a:r>
                  <a:endParaRPr lang="en-GB" altLang="en-US" b="1">
                    <a:cs typeface="Arial" charset="0"/>
                  </a:endParaRPr>
                </a:p>
              </p:txBody>
            </p:sp>
            <p:sp>
              <p:nvSpPr>
                <p:cNvPr id="48295" name="Rectangle 99"/>
                <p:cNvSpPr>
                  <a:spLocks noChangeArrowheads="1"/>
                </p:cNvSpPr>
                <p:nvPr/>
              </p:nvSpPr>
              <p:spPr bwMode="auto">
                <a:xfrm>
                  <a:off x="991" y="1278"/>
                  <a:ext cx="437" cy="56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50" name="Group 102"/>
              <p:cNvGrpSpPr>
                <a:grpSpLocks/>
              </p:cNvGrpSpPr>
              <p:nvPr/>
            </p:nvGrpSpPr>
            <p:grpSpPr bwMode="auto">
              <a:xfrm>
                <a:off x="1428" y="1278"/>
                <a:ext cx="436" cy="560"/>
                <a:chOff x="1428" y="1278"/>
                <a:chExt cx="436" cy="560"/>
              </a:xfrm>
            </p:grpSpPr>
            <p:sp>
              <p:nvSpPr>
                <p:cNvPr id="48292" name="Rectangle 19"/>
                <p:cNvSpPr>
                  <a:spLocks noChangeArrowheads="1"/>
                </p:cNvSpPr>
                <p:nvPr/>
              </p:nvSpPr>
              <p:spPr bwMode="auto">
                <a:xfrm>
                  <a:off x="1428" y="1278"/>
                  <a:ext cx="436" cy="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32,7</a:t>
                  </a:r>
                  <a:endParaRPr lang="en-GB" altLang="en-US" b="1">
                    <a:cs typeface="Arial" charset="0"/>
                  </a:endParaRPr>
                </a:p>
              </p:txBody>
            </p:sp>
            <p:sp>
              <p:nvSpPr>
                <p:cNvPr id="48293" name="Rectangle 101"/>
                <p:cNvSpPr>
                  <a:spLocks noChangeArrowheads="1"/>
                </p:cNvSpPr>
                <p:nvPr/>
              </p:nvSpPr>
              <p:spPr bwMode="auto">
                <a:xfrm>
                  <a:off x="1428" y="1278"/>
                  <a:ext cx="436" cy="56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51" name="Group 104"/>
              <p:cNvGrpSpPr>
                <a:grpSpLocks/>
              </p:cNvGrpSpPr>
              <p:nvPr/>
            </p:nvGrpSpPr>
            <p:grpSpPr bwMode="auto">
              <a:xfrm>
                <a:off x="1864" y="1278"/>
                <a:ext cx="436" cy="560"/>
                <a:chOff x="1864" y="1278"/>
                <a:chExt cx="436" cy="560"/>
              </a:xfrm>
            </p:grpSpPr>
            <p:sp>
              <p:nvSpPr>
                <p:cNvPr id="48290" name="Rectangle 20"/>
                <p:cNvSpPr>
                  <a:spLocks noChangeArrowheads="1"/>
                </p:cNvSpPr>
                <p:nvPr/>
              </p:nvSpPr>
              <p:spPr bwMode="auto">
                <a:xfrm>
                  <a:off x="1864" y="1278"/>
                  <a:ext cx="436" cy="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62,2</a:t>
                  </a:r>
                  <a:endParaRPr lang="en-GB" altLang="en-US" b="1">
                    <a:cs typeface="Arial" charset="0"/>
                  </a:endParaRPr>
                </a:p>
              </p:txBody>
            </p:sp>
            <p:sp>
              <p:nvSpPr>
                <p:cNvPr id="48291" name="Rectangle 103"/>
                <p:cNvSpPr>
                  <a:spLocks noChangeArrowheads="1"/>
                </p:cNvSpPr>
                <p:nvPr/>
              </p:nvSpPr>
              <p:spPr bwMode="auto">
                <a:xfrm>
                  <a:off x="1864" y="1278"/>
                  <a:ext cx="436" cy="56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52" name="Group 106"/>
              <p:cNvGrpSpPr>
                <a:grpSpLocks/>
              </p:cNvGrpSpPr>
              <p:nvPr/>
            </p:nvGrpSpPr>
            <p:grpSpPr bwMode="auto">
              <a:xfrm>
                <a:off x="2300" y="1278"/>
                <a:ext cx="444" cy="556"/>
                <a:chOff x="2300" y="1278"/>
                <a:chExt cx="444" cy="556"/>
              </a:xfrm>
            </p:grpSpPr>
            <p:sp>
              <p:nvSpPr>
                <p:cNvPr id="48288" name="Rectangle 21"/>
                <p:cNvSpPr>
                  <a:spLocks noChangeArrowheads="1"/>
                </p:cNvSpPr>
                <p:nvPr/>
              </p:nvSpPr>
              <p:spPr bwMode="auto">
                <a:xfrm>
                  <a:off x="2304" y="1282"/>
                  <a:ext cx="436" cy="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5,1</a:t>
                  </a:r>
                  <a:endParaRPr lang="en-GB" altLang="en-US" b="1">
                    <a:cs typeface="Arial" charset="0"/>
                  </a:endParaRPr>
                </a:p>
              </p:txBody>
            </p:sp>
            <p:sp>
              <p:nvSpPr>
                <p:cNvPr id="48289" name="Rectangle 105"/>
                <p:cNvSpPr>
                  <a:spLocks noChangeArrowheads="1"/>
                </p:cNvSpPr>
                <p:nvPr/>
              </p:nvSpPr>
              <p:spPr bwMode="auto">
                <a:xfrm>
                  <a:off x="2300" y="1278"/>
                  <a:ext cx="444"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53" name="Group 108"/>
              <p:cNvGrpSpPr>
                <a:grpSpLocks/>
              </p:cNvGrpSpPr>
              <p:nvPr/>
            </p:nvGrpSpPr>
            <p:grpSpPr bwMode="auto">
              <a:xfrm>
                <a:off x="0" y="1838"/>
                <a:ext cx="991" cy="422"/>
                <a:chOff x="0" y="1838"/>
                <a:chExt cx="991" cy="422"/>
              </a:xfrm>
            </p:grpSpPr>
            <p:sp>
              <p:nvSpPr>
                <p:cNvPr id="48286" name="Rectangle 22"/>
                <p:cNvSpPr>
                  <a:spLocks noChangeArrowheads="1"/>
                </p:cNvSpPr>
                <p:nvPr/>
              </p:nvSpPr>
              <p:spPr bwMode="auto">
                <a:xfrm>
                  <a:off x="34" y="1842"/>
                  <a:ext cx="95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В т.ч.</a:t>
                  </a:r>
                  <a:endParaRPr lang="en-GB" altLang="en-US" b="1">
                    <a:cs typeface="Arial" charset="0"/>
                  </a:endParaRPr>
                </a:p>
              </p:txBody>
            </p:sp>
            <p:sp>
              <p:nvSpPr>
                <p:cNvPr id="48287" name="Rectangle 107"/>
                <p:cNvSpPr>
                  <a:spLocks noChangeArrowheads="1"/>
                </p:cNvSpPr>
                <p:nvPr/>
              </p:nvSpPr>
              <p:spPr bwMode="auto">
                <a:xfrm>
                  <a:off x="0" y="1838"/>
                  <a:ext cx="99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54" name="Group 110"/>
              <p:cNvGrpSpPr>
                <a:grpSpLocks/>
              </p:cNvGrpSpPr>
              <p:nvPr/>
            </p:nvGrpSpPr>
            <p:grpSpPr bwMode="auto">
              <a:xfrm>
                <a:off x="991" y="1838"/>
                <a:ext cx="437" cy="426"/>
                <a:chOff x="991" y="1838"/>
                <a:chExt cx="437" cy="426"/>
              </a:xfrm>
            </p:grpSpPr>
            <p:sp>
              <p:nvSpPr>
                <p:cNvPr id="48284" name="Rectangle 23"/>
                <p:cNvSpPr>
                  <a:spLocks noChangeArrowheads="1"/>
                </p:cNvSpPr>
                <p:nvPr/>
              </p:nvSpPr>
              <p:spPr bwMode="auto">
                <a:xfrm>
                  <a:off x="991" y="1838"/>
                  <a:ext cx="437"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GB" altLang="en-US" b="1">
                      <a:cs typeface="Arial" charset="0"/>
                    </a:rPr>
                    <a:t> </a:t>
                  </a:r>
                </a:p>
                <a:p>
                  <a:pPr algn="just"/>
                  <a:endParaRPr lang="en-GB" altLang="en-US" b="1">
                    <a:cs typeface="Arial" charset="0"/>
                  </a:endParaRPr>
                </a:p>
              </p:txBody>
            </p:sp>
            <p:sp>
              <p:nvSpPr>
                <p:cNvPr id="48285" name="Rectangle 109"/>
                <p:cNvSpPr>
                  <a:spLocks noChangeArrowheads="1"/>
                </p:cNvSpPr>
                <p:nvPr/>
              </p:nvSpPr>
              <p:spPr bwMode="auto">
                <a:xfrm>
                  <a:off x="991" y="1838"/>
                  <a:ext cx="437"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55" name="Group 112"/>
              <p:cNvGrpSpPr>
                <a:grpSpLocks/>
              </p:cNvGrpSpPr>
              <p:nvPr/>
            </p:nvGrpSpPr>
            <p:grpSpPr bwMode="auto">
              <a:xfrm>
                <a:off x="1428" y="1838"/>
                <a:ext cx="436" cy="426"/>
                <a:chOff x="1428" y="1838"/>
                <a:chExt cx="436" cy="426"/>
              </a:xfrm>
            </p:grpSpPr>
            <p:sp>
              <p:nvSpPr>
                <p:cNvPr id="48282" name="Rectangle 24"/>
                <p:cNvSpPr>
                  <a:spLocks noChangeArrowheads="1"/>
                </p:cNvSpPr>
                <p:nvPr/>
              </p:nvSpPr>
              <p:spPr bwMode="auto">
                <a:xfrm>
                  <a:off x="1428" y="1838"/>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GB" altLang="en-US" b="1">
                      <a:cs typeface="Arial" charset="0"/>
                    </a:rPr>
                    <a:t> </a:t>
                  </a:r>
                </a:p>
                <a:p>
                  <a:pPr algn="just"/>
                  <a:endParaRPr lang="en-GB" altLang="en-US" b="1">
                    <a:cs typeface="Arial" charset="0"/>
                  </a:endParaRPr>
                </a:p>
              </p:txBody>
            </p:sp>
            <p:sp>
              <p:nvSpPr>
                <p:cNvPr id="48283" name="Rectangle 111"/>
                <p:cNvSpPr>
                  <a:spLocks noChangeArrowheads="1"/>
                </p:cNvSpPr>
                <p:nvPr/>
              </p:nvSpPr>
              <p:spPr bwMode="auto">
                <a:xfrm>
                  <a:off x="1428" y="1838"/>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56" name="Group 114"/>
              <p:cNvGrpSpPr>
                <a:grpSpLocks/>
              </p:cNvGrpSpPr>
              <p:nvPr/>
            </p:nvGrpSpPr>
            <p:grpSpPr bwMode="auto">
              <a:xfrm>
                <a:off x="1864" y="1838"/>
                <a:ext cx="436" cy="426"/>
                <a:chOff x="1864" y="1838"/>
                <a:chExt cx="436" cy="426"/>
              </a:xfrm>
            </p:grpSpPr>
            <p:sp>
              <p:nvSpPr>
                <p:cNvPr id="48280" name="Rectangle 25"/>
                <p:cNvSpPr>
                  <a:spLocks noChangeArrowheads="1"/>
                </p:cNvSpPr>
                <p:nvPr/>
              </p:nvSpPr>
              <p:spPr bwMode="auto">
                <a:xfrm>
                  <a:off x="1864" y="1838"/>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GB" altLang="en-US" b="1">
                      <a:cs typeface="Arial" charset="0"/>
                    </a:rPr>
                    <a:t> </a:t>
                  </a:r>
                </a:p>
                <a:p>
                  <a:pPr algn="just"/>
                  <a:endParaRPr lang="en-GB" altLang="en-US" b="1">
                    <a:cs typeface="Arial" charset="0"/>
                  </a:endParaRPr>
                </a:p>
              </p:txBody>
            </p:sp>
            <p:sp>
              <p:nvSpPr>
                <p:cNvPr id="48281" name="Rectangle 113"/>
                <p:cNvSpPr>
                  <a:spLocks noChangeArrowheads="1"/>
                </p:cNvSpPr>
                <p:nvPr/>
              </p:nvSpPr>
              <p:spPr bwMode="auto">
                <a:xfrm>
                  <a:off x="1864" y="1838"/>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57" name="Group 116"/>
              <p:cNvGrpSpPr>
                <a:grpSpLocks/>
              </p:cNvGrpSpPr>
              <p:nvPr/>
            </p:nvGrpSpPr>
            <p:grpSpPr bwMode="auto">
              <a:xfrm>
                <a:off x="2300" y="1838"/>
                <a:ext cx="444" cy="422"/>
                <a:chOff x="2300" y="1838"/>
                <a:chExt cx="444" cy="422"/>
              </a:xfrm>
            </p:grpSpPr>
            <p:sp>
              <p:nvSpPr>
                <p:cNvPr id="48278" name="Rectangle 26"/>
                <p:cNvSpPr>
                  <a:spLocks noChangeArrowheads="1"/>
                </p:cNvSpPr>
                <p:nvPr/>
              </p:nvSpPr>
              <p:spPr bwMode="auto">
                <a:xfrm>
                  <a:off x="2304" y="1842"/>
                  <a:ext cx="436"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GB" altLang="en-US" b="1">
                      <a:cs typeface="Arial" charset="0"/>
                    </a:rPr>
                    <a:t> </a:t>
                  </a:r>
                </a:p>
                <a:p>
                  <a:pPr algn="just"/>
                  <a:endParaRPr lang="en-GB" altLang="en-US" b="1">
                    <a:cs typeface="Arial" charset="0"/>
                  </a:endParaRPr>
                </a:p>
              </p:txBody>
            </p:sp>
            <p:sp>
              <p:nvSpPr>
                <p:cNvPr id="48279" name="Rectangle 115"/>
                <p:cNvSpPr>
                  <a:spLocks noChangeArrowheads="1"/>
                </p:cNvSpPr>
                <p:nvPr/>
              </p:nvSpPr>
              <p:spPr bwMode="auto">
                <a:xfrm>
                  <a:off x="2300" y="1838"/>
                  <a:ext cx="444"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58" name="Group 118"/>
              <p:cNvGrpSpPr>
                <a:grpSpLocks/>
              </p:cNvGrpSpPr>
              <p:nvPr/>
            </p:nvGrpSpPr>
            <p:grpSpPr bwMode="auto">
              <a:xfrm>
                <a:off x="0" y="2264"/>
                <a:ext cx="991" cy="422"/>
                <a:chOff x="0" y="2264"/>
                <a:chExt cx="991" cy="422"/>
              </a:xfrm>
            </p:grpSpPr>
            <p:sp>
              <p:nvSpPr>
                <p:cNvPr id="48276" name="Rectangle 27"/>
                <p:cNvSpPr>
                  <a:spLocks noChangeArrowheads="1"/>
                </p:cNvSpPr>
                <p:nvPr/>
              </p:nvSpPr>
              <p:spPr bwMode="auto">
                <a:xfrm>
                  <a:off x="34" y="2268"/>
                  <a:ext cx="95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Африка</a:t>
                  </a:r>
                  <a:endParaRPr lang="en-GB" altLang="en-US" b="1">
                    <a:cs typeface="Arial" charset="0"/>
                  </a:endParaRPr>
                </a:p>
              </p:txBody>
            </p:sp>
            <p:sp>
              <p:nvSpPr>
                <p:cNvPr id="48277" name="Rectangle 117"/>
                <p:cNvSpPr>
                  <a:spLocks noChangeArrowheads="1"/>
                </p:cNvSpPr>
                <p:nvPr/>
              </p:nvSpPr>
              <p:spPr bwMode="auto">
                <a:xfrm>
                  <a:off x="0" y="2264"/>
                  <a:ext cx="99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59" name="Group 120"/>
              <p:cNvGrpSpPr>
                <a:grpSpLocks/>
              </p:cNvGrpSpPr>
              <p:nvPr/>
            </p:nvGrpSpPr>
            <p:grpSpPr bwMode="auto">
              <a:xfrm>
                <a:off x="991" y="2264"/>
                <a:ext cx="437" cy="426"/>
                <a:chOff x="991" y="2264"/>
                <a:chExt cx="437" cy="426"/>
              </a:xfrm>
            </p:grpSpPr>
            <p:sp>
              <p:nvSpPr>
                <p:cNvPr id="48274" name="Rectangle 28"/>
                <p:cNvSpPr>
                  <a:spLocks noChangeArrowheads="1"/>
                </p:cNvSpPr>
                <p:nvPr/>
              </p:nvSpPr>
              <p:spPr bwMode="auto">
                <a:xfrm>
                  <a:off x="991" y="2264"/>
                  <a:ext cx="437"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100,0</a:t>
                  </a:r>
                  <a:endParaRPr lang="en-GB" altLang="en-US" b="1">
                    <a:cs typeface="Arial" charset="0"/>
                  </a:endParaRPr>
                </a:p>
              </p:txBody>
            </p:sp>
            <p:sp>
              <p:nvSpPr>
                <p:cNvPr id="48275" name="Rectangle 119"/>
                <p:cNvSpPr>
                  <a:spLocks noChangeArrowheads="1"/>
                </p:cNvSpPr>
                <p:nvPr/>
              </p:nvSpPr>
              <p:spPr bwMode="auto">
                <a:xfrm>
                  <a:off x="991" y="2264"/>
                  <a:ext cx="437"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60" name="Group 122"/>
              <p:cNvGrpSpPr>
                <a:grpSpLocks/>
              </p:cNvGrpSpPr>
              <p:nvPr/>
            </p:nvGrpSpPr>
            <p:grpSpPr bwMode="auto">
              <a:xfrm>
                <a:off x="1428" y="2264"/>
                <a:ext cx="436" cy="426"/>
                <a:chOff x="1428" y="2264"/>
                <a:chExt cx="436" cy="426"/>
              </a:xfrm>
            </p:grpSpPr>
            <p:sp>
              <p:nvSpPr>
                <p:cNvPr id="48272" name="Rectangle 29"/>
                <p:cNvSpPr>
                  <a:spLocks noChangeArrowheads="1"/>
                </p:cNvSpPr>
                <p:nvPr/>
              </p:nvSpPr>
              <p:spPr bwMode="auto">
                <a:xfrm>
                  <a:off x="1428" y="2264"/>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42,6</a:t>
                  </a:r>
                  <a:endParaRPr lang="en-GB" altLang="en-US" b="1">
                    <a:cs typeface="Arial" charset="0"/>
                  </a:endParaRPr>
                </a:p>
              </p:txBody>
            </p:sp>
            <p:sp>
              <p:nvSpPr>
                <p:cNvPr id="48273" name="Rectangle 121"/>
                <p:cNvSpPr>
                  <a:spLocks noChangeArrowheads="1"/>
                </p:cNvSpPr>
                <p:nvPr/>
              </p:nvSpPr>
              <p:spPr bwMode="auto">
                <a:xfrm>
                  <a:off x="1428" y="2264"/>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61" name="Group 124"/>
              <p:cNvGrpSpPr>
                <a:grpSpLocks/>
              </p:cNvGrpSpPr>
              <p:nvPr/>
            </p:nvGrpSpPr>
            <p:grpSpPr bwMode="auto">
              <a:xfrm>
                <a:off x="1864" y="2264"/>
                <a:ext cx="436" cy="426"/>
                <a:chOff x="1864" y="2264"/>
                <a:chExt cx="436" cy="426"/>
              </a:xfrm>
            </p:grpSpPr>
            <p:sp>
              <p:nvSpPr>
                <p:cNvPr id="48270" name="Rectangle 30"/>
                <p:cNvSpPr>
                  <a:spLocks noChangeArrowheads="1"/>
                </p:cNvSpPr>
                <p:nvPr/>
              </p:nvSpPr>
              <p:spPr bwMode="auto">
                <a:xfrm>
                  <a:off x="1864" y="2264"/>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54,3</a:t>
                  </a:r>
                  <a:endParaRPr lang="en-GB" altLang="en-US" b="1">
                    <a:cs typeface="Arial" charset="0"/>
                  </a:endParaRPr>
                </a:p>
              </p:txBody>
            </p:sp>
            <p:sp>
              <p:nvSpPr>
                <p:cNvPr id="48271" name="Rectangle 123"/>
                <p:cNvSpPr>
                  <a:spLocks noChangeArrowheads="1"/>
                </p:cNvSpPr>
                <p:nvPr/>
              </p:nvSpPr>
              <p:spPr bwMode="auto">
                <a:xfrm>
                  <a:off x="1864" y="2264"/>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62" name="Group 126"/>
              <p:cNvGrpSpPr>
                <a:grpSpLocks/>
              </p:cNvGrpSpPr>
              <p:nvPr/>
            </p:nvGrpSpPr>
            <p:grpSpPr bwMode="auto">
              <a:xfrm>
                <a:off x="2300" y="2264"/>
                <a:ext cx="444" cy="422"/>
                <a:chOff x="2300" y="2264"/>
                <a:chExt cx="444" cy="422"/>
              </a:xfrm>
            </p:grpSpPr>
            <p:sp>
              <p:nvSpPr>
                <p:cNvPr id="48268" name="Rectangle 31"/>
                <p:cNvSpPr>
                  <a:spLocks noChangeArrowheads="1"/>
                </p:cNvSpPr>
                <p:nvPr/>
              </p:nvSpPr>
              <p:spPr bwMode="auto">
                <a:xfrm>
                  <a:off x="2304" y="2268"/>
                  <a:ext cx="436"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3,1</a:t>
                  </a:r>
                  <a:endParaRPr lang="en-GB" altLang="en-US" b="1">
                    <a:cs typeface="Arial" charset="0"/>
                  </a:endParaRPr>
                </a:p>
              </p:txBody>
            </p:sp>
            <p:sp>
              <p:nvSpPr>
                <p:cNvPr id="48269" name="Rectangle 125"/>
                <p:cNvSpPr>
                  <a:spLocks noChangeArrowheads="1"/>
                </p:cNvSpPr>
                <p:nvPr/>
              </p:nvSpPr>
              <p:spPr bwMode="auto">
                <a:xfrm>
                  <a:off x="2300" y="2264"/>
                  <a:ext cx="444"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63" name="Group 128"/>
              <p:cNvGrpSpPr>
                <a:grpSpLocks/>
              </p:cNvGrpSpPr>
              <p:nvPr/>
            </p:nvGrpSpPr>
            <p:grpSpPr bwMode="auto">
              <a:xfrm>
                <a:off x="0" y="2690"/>
                <a:ext cx="991" cy="527"/>
                <a:chOff x="0" y="2690"/>
                <a:chExt cx="991" cy="527"/>
              </a:xfrm>
            </p:grpSpPr>
            <p:sp>
              <p:nvSpPr>
                <p:cNvPr id="48266" name="Rectangle 32"/>
                <p:cNvSpPr>
                  <a:spLocks noChangeArrowheads="1"/>
                </p:cNvSpPr>
                <p:nvPr/>
              </p:nvSpPr>
              <p:spPr bwMode="auto">
                <a:xfrm>
                  <a:off x="34" y="2694"/>
                  <a:ext cx="953"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Северна Америка</a:t>
                  </a:r>
                </a:p>
              </p:txBody>
            </p:sp>
            <p:sp>
              <p:nvSpPr>
                <p:cNvPr id="48267" name="Rectangle 127"/>
                <p:cNvSpPr>
                  <a:spLocks noChangeArrowheads="1"/>
                </p:cNvSpPr>
                <p:nvPr/>
              </p:nvSpPr>
              <p:spPr bwMode="auto">
                <a:xfrm>
                  <a:off x="0" y="2690"/>
                  <a:ext cx="991" cy="52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64" name="Group 130"/>
              <p:cNvGrpSpPr>
                <a:grpSpLocks/>
              </p:cNvGrpSpPr>
              <p:nvPr/>
            </p:nvGrpSpPr>
            <p:grpSpPr bwMode="auto">
              <a:xfrm>
                <a:off x="991" y="2690"/>
                <a:ext cx="437" cy="531"/>
                <a:chOff x="991" y="2690"/>
                <a:chExt cx="437" cy="531"/>
              </a:xfrm>
            </p:grpSpPr>
            <p:sp>
              <p:nvSpPr>
                <p:cNvPr id="48264" name="Rectangle 33"/>
                <p:cNvSpPr>
                  <a:spLocks noChangeArrowheads="1"/>
                </p:cNvSpPr>
                <p:nvPr/>
              </p:nvSpPr>
              <p:spPr bwMode="auto">
                <a:xfrm>
                  <a:off x="991" y="2690"/>
                  <a:ext cx="437" cy="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100,0</a:t>
                  </a:r>
                  <a:endParaRPr lang="en-GB" altLang="en-US" b="1">
                    <a:cs typeface="Arial" charset="0"/>
                  </a:endParaRPr>
                </a:p>
              </p:txBody>
            </p:sp>
            <p:sp>
              <p:nvSpPr>
                <p:cNvPr id="48265" name="Rectangle 129"/>
                <p:cNvSpPr>
                  <a:spLocks noChangeArrowheads="1"/>
                </p:cNvSpPr>
                <p:nvPr/>
              </p:nvSpPr>
              <p:spPr bwMode="auto">
                <a:xfrm>
                  <a:off x="991" y="2690"/>
                  <a:ext cx="437" cy="531"/>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65" name="Group 132"/>
              <p:cNvGrpSpPr>
                <a:grpSpLocks/>
              </p:cNvGrpSpPr>
              <p:nvPr/>
            </p:nvGrpSpPr>
            <p:grpSpPr bwMode="auto">
              <a:xfrm>
                <a:off x="1428" y="2690"/>
                <a:ext cx="436" cy="531"/>
                <a:chOff x="1428" y="2690"/>
                <a:chExt cx="436" cy="531"/>
              </a:xfrm>
            </p:grpSpPr>
            <p:sp>
              <p:nvSpPr>
                <p:cNvPr id="48262" name="Rectangle 34"/>
                <p:cNvSpPr>
                  <a:spLocks noChangeArrowheads="1"/>
                </p:cNvSpPr>
                <p:nvPr/>
              </p:nvSpPr>
              <p:spPr bwMode="auto">
                <a:xfrm>
                  <a:off x="1428" y="2690"/>
                  <a:ext cx="436" cy="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25,8</a:t>
                  </a:r>
                  <a:endParaRPr lang="en-GB" altLang="en-US" b="1">
                    <a:cs typeface="Arial" charset="0"/>
                  </a:endParaRPr>
                </a:p>
              </p:txBody>
            </p:sp>
            <p:sp>
              <p:nvSpPr>
                <p:cNvPr id="48263" name="Rectangle 131"/>
                <p:cNvSpPr>
                  <a:spLocks noChangeArrowheads="1"/>
                </p:cNvSpPr>
                <p:nvPr/>
              </p:nvSpPr>
              <p:spPr bwMode="auto">
                <a:xfrm>
                  <a:off x="1428" y="2690"/>
                  <a:ext cx="436" cy="531"/>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66" name="Group 134"/>
              <p:cNvGrpSpPr>
                <a:grpSpLocks/>
              </p:cNvGrpSpPr>
              <p:nvPr/>
            </p:nvGrpSpPr>
            <p:grpSpPr bwMode="auto">
              <a:xfrm>
                <a:off x="1864" y="2690"/>
                <a:ext cx="436" cy="531"/>
                <a:chOff x="1864" y="2690"/>
                <a:chExt cx="436" cy="531"/>
              </a:xfrm>
            </p:grpSpPr>
            <p:sp>
              <p:nvSpPr>
                <p:cNvPr id="48260" name="Rectangle 35"/>
                <p:cNvSpPr>
                  <a:spLocks noChangeArrowheads="1"/>
                </p:cNvSpPr>
                <p:nvPr/>
              </p:nvSpPr>
              <p:spPr bwMode="auto">
                <a:xfrm>
                  <a:off x="1864" y="2690"/>
                  <a:ext cx="436" cy="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64,4</a:t>
                  </a:r>
                  <a:endParaRPr lang="en-GB" altLang="en-US" b="1">
                    <a:cs typeface="Arial" charset="0"/>
                  </a:endParaRPr>
                </a:p>
              </p:txBody>
            </p:sp>
            <p:sp>
              <p:nvSpPr>
                <p:cNvPr id="48261" name="Rectangle 133"/>
                <p:cNvSpPr>
                  <a:spLocks noChangeArrowheads="1"/>
                </p:cNvSpPr>
                <p:nvPr/>
              </p:nvSpPr>
              <p:spPr bwMode="auto">
                <a:xfrm>
                  <a:off x="1864" y="2690"/>
                  <a:ext cx="436" cy="531"/>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67" name="Group 136"/>
              <p:cNvGrpSpPr>
                <a:grpSpLocks/>
              </p:cNvGrpSpPr>
              <p:nvPr/>
            </p:nvGrpSpPr>
            <p:grpSpPr bwMode="auto">
              <a:xfrm>
                <a:off x="2300" y="2690"/>
                <a:ext cx="444" cy="527"/>
                <a:chOff x="2300" y="2690"/>
                <a:chExt cx="444" cy="527"/>
              </a:xfrm>
            </p:grpSpPr>
            <p:sp>
              <p:nvSpPr>
                <p:cNvPr id="48258" name="Rectangle 36"/>
                <p:cNvSpPr>
                  <a:spLocks noChangeArrowheads="1"/>
                </p:cNvSpPr>
                <p:nvPr/>
              </p:nvSpPr>
              <p:spPr bwMode="auto">
                <a:xfrm>
                  <a:off x="2304" y="2694"/>
                  <a:ext cx="436"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9,8</a:t>
                  </a:r>
                  <a:endParaRPr lang="en-GB" altLang="en-US" b="1">
                    <a:cs typeface="Arial" charset="0"/>
                  </a:endParaRPr>
                </a:p>
              </p:txBody>
            </p:sp>
            <p:sp>
              <p:nvSpPr>
                <p:cNvPr id="48259" name="Rectangle 135"/>
                <p:cNvSpPr>
                  <a:spLocks noChangeArrowheads="1"/>
                </p:cNvSpPr>
                <p:nvPr/>
              </p:nvSpPr>
              <p:spPr bwMode="auto">
                <a:xfrm>
                  <a:off x="2300" y="2690"/>
                  <a:ext cx="444" cy="52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68" name="Group 138"/>
              <p:cNvGrpSpPr>
                <a:grpSpLocks/>
              </p:cNvGrpSpPr>
              <p:nvPr/>
            </p:nvGrpSpPr>
            <p:grpSpPr bwMode="auto">
              <a:xfrm>
                <a:off x="0" y="3221"/>
                <a:ext cx="991" cy="422"/>
                <a:chOff x="0" y="3221"/>
                <a:chExt cx="991" cy="422"/>
              </a:xfrm>
            </p:grpSpPr>
            <p:sp>
              <p:nvSpPr>
                <p:cNvPr id="48256" name="Rectangle 37"/>
                <p:cNvSpPr>
                  <a:spLocks noChangeArrowheads="1"/>
                </p:cNvSpPr>
                <p:nvPr/>
              </p:nvSpPr>
              <p:spPr bwMode="auto">
                <a:xfrm>
                  <a:off x="34" y="3225"/>
                  <a:ext cx="95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Южна Америка</a:t>
                  </a:r>
                  <a:endParaRPr lang="en-GB" altLang="en-US" b="1">
                    <a:cs typeface="Arial" charset="0"/>
                  </a:endParaRPr>
                </a:p>
              </p:txBody>
            </p:sp>
            <p:sp>
              <p:nvSpPr>
                <p:cNvPr id="48257" name="Rectangle 137"/>
                <p:cNvSpPr>
                  <a:spLocks noChangeArrowheads="1"/>
                </p:cNvSpPr>
                <p:nvPr/>
              </p:nvSpPr>
              <p:spPr bwMode="auto">
                <a:xfrm>
                  <a:off x="0" y="3221"/>
                  <a:ext cx="99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69" name="Group 140"/>
              <p:cNvGrpSpPr>
                <a:grpSpLocks/>
              </p:cNvGrpSpPr>
              <p:nvPr/>
            </p:nvGrpSpPr>
            <p:grpSpPr bwMode="auto">
              <a:xfrm>
                <a:off x="991" y="3221"/>
                <a:ext cx="437" cy="426"/>
                <a:chOff x="991" y="3221"/>
                <a:chExt cx="437" cy="426"/>
              </a:xfrm>
            </p:grpSpPr>
            <p:sp>
              <p:nvSpPr>
                <p:cNvPr id="48254" name="Rectangle 38"/>
                <p:cNvSpPr>
                  <a:spLocks noChangeArrowheads="1"/>
                </p:cNvSpPr>
                <p:nvPr/>
              </p:nvSpPr>
              <p:spPr bwMode="auto">
                <a:xfrm>
                  <a:off x="991" y="3221"/>
                  <a:ext cx="437"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100,0</a:t>
                  </a:r>
                  <a:endParaRPr lang="en-GB" altLang="en-US" b="1">
                    <a:cs typeface="Arial" charset="0"/>
                  </a:endParaRPr>
                </a:p>
              </p:txBody>
            </p:sp>
            <p:sp>
              <p:nvSpPr>
                <p:cNvPr id="48255" name="Rectangle 139"/>
                <p:cNvSpPr>
                  <a:spLocks noChangeArrowheads="1"/>
                </p:cNvSpPr>
                <p:nvPr/>
              </p:nvSpPr>
              <p:spPr bwMode="auto">
                <a:xfrm>
                  <a:off x="991" y="3221"/>
                  <a:ext cx="437"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70" name="Group 142"/>
              <p:cNvGrpSpPr>
                <a:grpSpLocks/>
              </p:cNvGrpSpPr>
              <p:nvPr/>
            </p:nvGrpSpPr>
            <p:grpSpPr bwMode="auto">
              <a:xfrm>
                <a:off x="1428" y="3221"/>
                <a:ext cx="436" cy="426"/>
                <a:chOff x="1428" y="3221"/>
                <a:chExt cx="436" cy="426"/>
              </a:xfrm>
            </p:grpSpPr>
            <p:sp>
              <p:nvSpPr>
                <p:cNvPr id="48252" name="Rectangle 39"/>
                <p:cNvSpPr>
                  <a:spLocks noChangeArrowheads="1"/>
                </p:cNvSpPr>
                <p:nvPr/>
              </p:nvSpPr>
              <p:spPr bwMode="auto">
                <a:xfrm>
                  <a:off x="1428" y="3221"/>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30,4</a:t>
                  </a:r>
                  <a:endParaRPr lang="en-GB" altLang="en-US" b="1">
                    <a:cs typeface="Arial" charset="0"/>
                  </a:endParaRPr>
                </a:p>
              </p:txBody>
            </p:sp>
            <p:sp>
              <p:nvSpPr>
                <p:cNvPr id="48253" name="Rectangle 141"/>
                <p:cNvSpPr>
                  <a:spLocks noChangeArrowheads="1"/>
                </p:cNvSpPr>
                <p:nvPr/>
              </p:nvSpPr>
              <p:spPr bwMode="auto">
                <a:xfrm>
                  <a:off x="1428" y="3221"/>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71" name="Group 144"/>
              <p:cNvGrpSpPr>
                <a:grpSpLocks/>
              </p:cNvGrpSpPr>
              <p:nvPr/>
            </p:nvGrpSpPr>
            <p:grpSpPr bwMode="auto">
              <a:xfrm>
                <a:off x="1864" y="3221"/>
                <a:ext cx="436" cy="426"/>
                <a:chOff x="1864" y="3221"/>
                <a:chExt cx="436" cy="426"/>
              </a:xfrm>
            </p:grpSpPr>
            <p:sp>
              <p:nvSpPr>
                <p:cNvPr id="48250" name="Rectangle 40"/>
                <p:cNvSpPr>
                  <a:spLocks noChangeArrowheads="1"/>
                </p:cNvSpPr>
                <p:nvPr/>
              </p:nvSpPr>
              <p:spPr bwMode="auto">
                <a:xfrm>
                  <a:off x="1864" y="3221"/>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63,8</a:t>
                  </a:r>
                  <a:endParaRPr lang="en-GB" altLang="en-US" b="1">
                    <a:cs typeface="Arial" charset="0"/>
                  </a:endParaRPr>
                </a:p>
              </p:txBody>
            </p:sp>
            <p:sp>
              <p:nvSpPr>
                <p:cNvPr id="48251" name="Rectangle 143"/>
                <p:cNvSpPr>
                  <a:spLocks noChangeArrowheads="1"/>
                </p:cNvSpPr>
                <p:nvPr/>
              </p:nvSpPr>
              <p:spPr bwMode="auto">
                <a:xfrm>
                  <a:off x="1864" y="3221"/>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72" name="Group 146"/>
              <p:cNvGrpSpPr>
                <a:grpSpLocks/>
              </p:cNvGrpSpPr>
              <p:nvPr/>
            </p:nvGrpSpPr>
            <p:grpSpPr bwMode="auto">
              <a:xfrm>
                <a:off x="2300" y="3221"/>
                <a:ext cx="444" cy="422"/>
                <a:chOff x="2300" y="3221"/>
                <a:chExt cx="444" cy="422"/>
              </a:xfrm>
            </p:grpSpPr>
            <p:sp>
              <p:nvSpPr>
                <p:cNvPr id="48248" name="Rectangle 41"/>
                <p:cNvSpPr>
                  <a:spLocks noChangeArrowheads="1"/>
                </p:cNvSpPr>
                <p:nvPr/>
              </p:nvSpPr>
              <p:spPr bwMode="auto">
                <a:xfrm>
                  <a:off x="2304" y="3225"/>
                  <a:ext cx="436"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5,8</a:t>
                  </a:r>
                  <a:endParaRPr lang="en-GB" altLang="en-US" b="1">
                    <a:cs typeface="Arial" charset="0"/>
                  </a:endParaRPr>
                </a:p>
              </p:txBody>
            </p:sp>
            <p:sp>
              <p:nvSpPr>
                <p:cNvPr id="48249" name="Rectangle 145"/>
                <p:cNvSpPr>
                  <a:spLocks noChangeArrowheads="1"/>
                </p:cNvSpPr>
                <p:nvPr/>
              </p:nvSpPr>
              <p:spPr bwMode="auto">
                <a:xfrm>
                  <a:off x="2300" y="3221"/>
                  <a:ext cx="444"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73" name="Group 148"/>
              <p:cNvGrpSpPr>
                <a:grpSpLocks/>
              </p:cNvGrpSpPr>
              <p:nvPr/>
            </p:nvGrpSpPr>
            <p:grpSpPr bwMode="auto">
              <a:xfrm>
                <a:off x="0" y="3647"/>
                <a:ext cx="991" cy="422"/>
                <a:chOff x="0" y="3647"/>
                <a:chExt cx="991" cy="422"/>
              </a:xfrm>
            </p:grpSpPr>
            <p:sp>
              <p:nvSpPr>
                <p:cNvPr id="48246" name="Rectangle 42"/>
                <p:cNvSpPr>
                  <a:spLocks noChangeArrowheads="1"/>
                </p:cNvSpPr>
                <p:nvPr/>
              </p:nvSpPr>
              <p:spPr bwMode="auto">
                <a:xfrm>
                  <a:off x="34" y="3651"/>
                  <a:ext cx="95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Азия</a:t>
                  </a:r>
                  <a:endParaRPr lang="en-GB" altLang="en-US" b="1">
                    <a:cs typeface="Arial" charset="0"/>
                  </a:endParaRPr>
                </a:p>
              </p:txBody>
            </p:sp>
            <p:sp>
              <p:nvSpPr>
                <p:cNvPr id="48247" name="Rectangle 147"/>
                <p:cNvSpPr>
                  <a:spLocks noChangeArrowheads="1"/>
                </p:cNvSpPr>
                <p:nvPr/>
              </p:nvSpPr>
              <p:spPr bwMode="auto">
                <a:xfrm>
                  <a:off x="0" y="3647"/>
                  <a:ext cx="99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74" name="Group 150"/>
              <p:cNvGrpSpPr>
                <a:grpSpLocks/>
              </p:cNvGrpSpPr>
              <p:nvPr/>
            </p:nvGrpSpPr>
            <p:grpSpPr bwMode="auto">
              <a:xfrm>
                <a:off x="991" y="3647"/>
                <a:ext cx="437" cy="426"/>
                <a:chOff x="991" y="3647"/>
                <a:chExt cx="437" cy="426"/>
              </a:xfrm>
            </p:grpSpPr>
            <p:sp>
              <p:nvSpPr>
                <p:cNvPr id="48244" name="Rectangle 43"/>
                <p:cNvSpPr>
                  <a:spLocks noChangeArrowheads="1"/>
                </p:cNvSpPr>
                <p:nvPr/>
              </p:nvSpPr>
              <p:spPr bwMode="auto">
                <a:xfrm>
                  <a:off x="991" y="3647"/>
                  <a:ext cx="437"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100,0</a:t>
                  </a:r>
                  <a:endParaRPr lang="en-GB" altLang="en-US" b="1">
                    <a:cs typeface="Arial" charset="0"/>
                  </a:endParaRPr>
                </a:p>
              </p:txBody>
            </p:sp>
            <p:sp>
              <p:nvSpPr>
                <p:cNvPr id="48245" name="Rectangle 149"/>
                <p:cNvSpPr>
                  <a:spLocks noChangeArrowheads="1"/>
                </p:cNvSpPr>
                <p:nvPr/>
              </p:nvSpPr>
              <p:spPr bwMode="auto">
                <a:xfrm>
                  <a:off x="991" y="3647"/>
                  <a:ext cx="437"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75" name="Group 152"/>
              <p:cNvGrpSpPr>
                <a:grpSpLocks/>
              </p:cNvGrpSpPr>
              <p:nvPr/>
            </p:nvGrpSpPr>
            <p:grpSpPr bwMode="auto">
              <a:xfrm>
                <a:off x="1428" y="3647"/>
                <a:ext cx="436" cy="426"/>
                <a:chOff x="1428" y="3647"/>
                <a:chExt cx="436" cy="426"/>
              </a:xfrm>
            </p:grpSpPr>
            <p:sp>
              <p:nvSpPr>
                <p:cNvPr id="48242" name="Rectangle 44"/>
                <p:cNvSpPr>
                  <a:spLocks noChangeArrowheads="1"/>
                </p:cNvSpPr>
                <p:nvPr/>
              </p:nvSpPr>
              <p:spPr bwMode="auto">
                <a:xfrm>
                  <a:off x="1428" y="3647"/>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30,1</a:t>
                  </a:r>
                  <a:endParaRPr lang="en-GB" altLang="en-US" b="1">
                    <a:cs typeface="Arial" charset="0"/>
                  </a:endParaRPr>
                </a:p>
              </p:txBody>
            </p:sp>
            <p:sp>
              <p:nvSpPr>
                <p:cNvPr id="48243" name="Rectangle 151"/>
                <p:cNvSpPr>
                  <a:spLocks noChangeArrowheads="1"/>
                </p:cNvSpPr>
                <p:nvPr/>
              </p:nvSpPr>
              <p:spPr bwMode="auto">
                <a:xfrm>
                  <a:off x="1428" y="3647"/>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76" name="Group 154"/>
              <p:cNvGrpSpPr>
                <a:grpSpLocks/>
              </p:cNvGrpSpPr>
              <p:nvPr/>
            </p:nvGrpSpPr>
            <p:grpSpPr bwMode="auto">
              <a:xfrm>
                <a:off x="1864" y="3647"/>
                <a:ext cx="436" cy="426"/>
                <a:chOff x="1864" y="3647"/>
                <a:chExt cx="436" cy="426"/>
              </a:xfrm>
            </p:grpSpPr>
            <p:sp>
              <p:nvSpPr>
                <p:cNvPr id="48240" name="Rectangle 45"/>
                <p:cNvSpPr>
                  <a:spLocks noChangeArrowheads="1"/>
                </p:cNvSpPr>
                <p:nvPr/>
              </p:nvSpPr>
              <p:spPr bwMode="auto">
                <a:xfrm>
                  <a:off x="1864" y="3647"/>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64,0</a:t>
                  </a:r>
                  <a:endParaRPr lang="en-GB" altLang="en-US" b="1">
                    <a:cs typeface="Arial" charset="0"/>
                  </a:endParaRPr>
                </a:p>
              </p:txBody>
            </p:sp>
            <p:sp>
              <p:nvSpPr>
                <p:cNvPr id="48241" name="Rectangle 153"/>
                <p:cNvSpPr>
                  <a:spLocks noChangeArrowheads="1"/>
                </p:cNvSpPr>
                <p:nvPr/>
              </p:nvSpPr>
              <p:spPr bwMode="auto">
                <a:xfrm>
                  <a:off x="1864" y="3647"/>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77" name="Group 156"/>
              <p:cNvGrpSpPr>
                <a:grpSpLocks/>
              </p:cNvGrpSpPr>
              <p:nvPr/>
            </p:nvGrpSpPr>
            <p:grpSpPr bwMode="auto">
              <a:xfrm>
                <a:off x="2300" y="3647"/>
                <a:ext cx="444" cy="422"/>
                <a:chOff x="2300" y="3647"/>
                <a:chExt cx="444" cy="422"/>
              </a:xfrm>
            </p:grpSpPr>
            <p:sp>
              <p:nvSpPr>
                <p:cNvPr id="48238" name="Rectangle 46"/>
                <p:cNvSpPr>
                  <a:spLocks noChangeArrowheads="1"/>
                </p:cNvSpPr>
                <p:nvPr/>
              </p:nvSpPr>
              <p:spPr bwMode="auto">
                <a:xfrm>
                  <a:off x="2304" y="3651"/>
                  <a:ext cx="436"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5,9</a:t>
                  </a:r>
                  <a:endParaRPr lang="en-GB" altLang="en-US" b="1">
                    <a:cs typeface="Arial" charset="0"/>
                  </a:endParaRPr>
                </a:p>
              </p:txBody>
            </p:sp>
            <p:sp>
              <p:nvSpPr>
                <p:cNvPr id="48239" name="Rectangle 155"/>
                <p:cNvSpPr>
                  <a:spLocks noChangeArrowheads="1"/>
                </p:cNvSpPr>
                <p:nvPr/>
              </p:nvSpPr>
              <p:spPr bwMode="auto">
                <a:xfrm>
                  <a:off x="2300" y="3647"/>
                  <a:ext cx="444"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78" name="Group 158"/>
              <p:cNvGrpSpPr>
                <a:grpSpLocks/>
              </p:cNvGrpSpPr>
              <p:nvPr/>
            </p:nvGrpSpPr>
            <p:grpSpPr bwMode="auto">
              <a:xfrm>
                <a:off x="0" y="4073"/>
                <a:ext cx="991" cy="422"/>
                <a:chOff x="0" y="4073"/>
                <a:chExt cx="991" cy="422"/>
              </a:xfrm>
            </p:grpSpPr>
            <p:sp>
              <p:nvSpPr>
                <p:cNvPr id="48236" name="Rectangle 47"/>
                <p:cNvSpPr>
                  <a:spLocks noChangeArrowheads="1"/>
                </p:cNvSpPr>
                <p:nvPr/>
              </p:nvSpPr>
              <p:spPr bwMode="auto">
                <a:xfrm>
                  <a:off x="34" y="4077"/>
                  <a:ext cx="95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Европа</a:t>
                  </a:r>
                  <a:endParaRPr lang="en-GB" altLang="en-US" b="1">
                    <a:cs typeface="Arial" charset="0"/>
                  </a:endParaRPr>
                </a:p>
              </p:txBody>
            </p:sp>
            <p:sp>
              <p:nvSpPr>
                <p:cNvPr id="48237" name="Rectangle 157"/>
                <p:cNvSpPr>
                  <a:spLocks noChangeArrowheads="1"/>
                </p:cNvSpPr>
                <p:nvPr/>
              </p:nvSpPr>
              <p:spPr bwMode="auto">
                <a:xfrm>
                  <a:off x="0" y="4073"/>
                  <a:ext cx="99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79" name="Group 160"/>
              <p:cNvGrpSpPr>
                <a:grpSpLocks/>
              </p:cNvGrpSpPr>
              <p:nvPr/>
            </p:nvGrpSpPr>
            <p:grpSpPr bwMode="auto">
              <a:xfrm>
                <a:off x="991" y="4073"/>
                <a:ext cx="437" cy="426"/>
                <a:chOff x="991" y="4073"/>
                <a:chExt cx="437" cy="426"/>
              </a:xfrm>
            </p:grpSpPr>
            <p:sp>
              <p:nvSpPr>
                <p:cNvPr id="48234" name="Rectangle 48"/>
                <p:cNvSpPr>
                  <a:spLocks noChangeArrowheads="1"/>
                </p:cNvSpPr>
                <p:nvPr/>
              </p:nvSpPr>
              <p:spPr bwMode="auto">
                <a:xfrm>
                  <a:off x="991" y="4073"/>
                  <a:ext cx="437"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100,0</a:t>
                  </a:r>
                  <a:endParaRPr lang="en-GB" altLang="en-US" b="1">
                    <a:cs typeface="Arial" charset="0"/>
                  </a:endParaRPr>
                </a:p>
              </p:txBody>
            </p:sp>
            <p:sp>
              <p:nvSpPr>
                <p:cNvPr id="48235" name="Rectangle 159"/>
                <p:cNvSpPr>
                  <a:spLocks noChangeArrowheads="1"/>
                </p:cNvSpPr>
                <p:nvPr/>
              </p:nvSpPr>
              <p:spPr bwMode="auto">
                <a:xfrm>
                  <a:off x="991" y="4073"/>
                  <a:ext cx="437"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80" name="Group 162"/>
              <p:cNvGrpSpPr>
                <a:grpSpLocks/>
              </p:cNvGrpSpPr>
              <p:nvPr/>
            </p:nvGrpSpPr>
            <p:grpSpPr bwMode="auto">
              <a:xfrm>
                <a:off x="1428" y="4073"/>
                <a:ext cx="436" cy="426"/>
                <a:chOff x="1428" y="4073"/>
                <a:chExt cx="436" cy="426"/>
              </a:xfrm>
            </p:grpSpPr>
            <p:sp>
              <p:nvSpPr>
                <p:cNvPr id="48232" name="Rectangle 49"/>
                <p:cNvSpPr>
                  <a:spLocks noChangeArrowheads="1"/>
                </p:cNvSpPr>
                <p:nvPr/>
              </p:nvSpPr>
              <p:spPr bwMode="auto">
                <a:xfrm>
                  <a:off x="1428" y="4073"/>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17,6</a:t>
                  </a:r>
                  <a:endParaRPr lang="en-GB" altLang="en-US" b="1">
                    <a:cs typeface="Arial" charset="0"/>
                  </a:endParaRPr>
                </a:p>
              </p:txBody>
            </p:sp>
            <p:sp>
              <p:nvSpPr>
                <p:cNvPr id="48233" name="Rectangle 161"/>
                <p:cNvSpPr>
                  <a:spLocks noChangeArrowheads="1"/>
                </p:cNvSpPr>
                <p:nvPr/>
              </p:nvSpPr>
              <p:spPr bwMode="auto">
                <a:xfrm>
                  <a:off x="1428" y="4073"/>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81" name="Group 164"/>
              <p:cNvGrpSpPr>
                <a:grpSpLocks/>
              </p:cNvGrpSpPr>
              <p:nvPr/>
            </p:nvGrpSpPr>
            <p:grpSpPr bwMode="auto">
              <a:xfrm>
                <a:off x="1864" y="4073"/>
                <a:ext cx="436" cy="426"/>
                <a:chOff x="1864" y="4073"/>
                <a:chExt cx="436" cy="426"/>
              </a:xfrm>
            </p:grpSpPr>
            <p:sp>
              <p:nvSpPr>
                <p:cNvPr id="48230" name="Rectangle 50"/>
                <p:cNvSpPr>
                  <a:spLocks noChangeArrowheads="1"/>
                </p:cNvSpPr>
                <p:nvPr/>
              </p:nvSpPr>
              <p:spPr bwMode="auto">
                <a:xfrm>
                  <a:off x="1864" y="4073"/>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67,7</a:t>
                  </a:r>
                  <a:endParaRPr lang="en-GB" altLang="en-US" b="1">
                    <a:cs typeface="Arial" charset="0"/>
                  </a:endParaRPr>
                </a:p>
              </p:txBody>
            </p:sp>
            <p:sp>
              <p:nvSpPr>
                <p:cNvPr id="48231" name="Rectangle 163"/>
                <p:cNvSpPr>
                  <a:spLocks noChangeArrowheads="1"/>
                </p:cNvSpPr>
                <p:nvPr/>
              </p:nvSpPr>
              <p:spPr bwMode="auto">
                <a:xfrm>
                  <a:off x="1864" y="4073"/>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82" name="Group 166"/>
              <p:cNvGrpSpPr>
                <a:grpSpLocks/>
              </p:cNvGrpSpPr>
              <p:nvPr/>
            </p:nvGrpSpPr>
            <p:grpSpPr bwMode="auto">
              <a:xfrm>
                <a:off x="2300" y="4073"/>
                <a:ext cx="444" cy="422"/>
                <a:chOff x="2300" y="4073"/>
                <a:chExt cx="444" cy="422"/>
              </a:xfrm>
            </p:grpSpPr>
            <p:sp>
              <p:nvSpPr>
                <p:cNvPr id="48228" name="Rectangle 51"/>
                <p:cNvSpPr>
                  <a:spLocks noChangeArrowheads="1"/>
                </p:cNvSpPr>
                <p:nvPr/>
              </p:nvSpPr>
              <p:spPr bwMode="auto">
                <a:xfrm>
                  <a:off x="2304" y="4077"/>
                  <a:ext cx="436"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14,7</a:t>
                  </a:r>
                  <a:endParaRPr lang="en-GB" altLang="en-US" b="1">
                    <a:cs typeface="Arial" charset="0"/>
                  </a:endParaRPr>
                </a:p>
              </p:txBody>
            </p:sp>
            <p:sp>
              <p:nvSpPr>
                <p:cNvPr id="48229" name="Rectangle 165"/>
                <p:cNvSpPr>
                  <a:spLocks noChangeArrowheads="1"/>
                </p:cNvSpPr>
                <p:nvPr/>
              </p:nvSpPr>
              <p:spPr bwMode="auto">
                <a:xfrm>
                  <a:off x="2300" y="4073"/>
                  <a:ext cx="444"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83" name="Group 168"/>
              <p:cNvGrpSpPr>
                <a:grpSpLocks/>
              </p:cNvGrpSpPr>
              <p:nvPr/>
            </p:nvGrpSpPr>
            <p:grpSpPr bwMode="auto">
              <a:xfrm>
                <a:off x="0" y="4499"/>
                <a:ext cx="991" cy="556"/>
                <a:chOff x="0" y="4499"/>
                <a:chExt cx="991" cy="556"/>
              </a:xfrm>
            </p:grpSpPr>
            <p:sp>
              <p:nvSpPr>
                <p:cNvPr id="48226" name="Rectangle 52"/>
                <p:cNvSpPr>
                  <a:spLocks noChangeArrowheads="1"/>
                </p:cNvSpPr>
                <p:nvPr/>
              </p:nvSpPr>
              <p:spPr bwMode="auto">
                <a:xfrm>
                  <a:off x="34" y="4503"/>
                  <a:ext cx="953" cy="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Западна Европа</a:t>
                  </a:r>
                  <a:endParaRPr lang="en-GB" altLang="en-US" b="1">
                    <a:cs typeface="Arial" charset="0"/>
                  </a:endParaRPr>
                </a:p>
              </p:txBody>
            </p:sp>
            <p:sp>
              <p:nvSpPr>
                <p:cNvPr id="48227" name="Rectangle 167"/>
                <p:cNvSpPr>
                  <a:spLocks noChangeArrowheads="1"/>
                </p:cNvSpPr>
                <p:nvPr/>
              </p:nvSpPr>
              <p:spPr bwMode="auto">
                <a:xfrm>
                  <a:off x="0" y="4499"/>
                  <a:ext cx="991"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84" name="Group 170"/>
              <p:cNvGrpSpPr>
                <a:grpSpLocks/>
              </p:cNvGrpSpPr>
              <p:nvPr/>
            </p:nvGrpSpPr>
            <p:grpSpPr bwMode="auto">
              <a:xfrm>
                <a:off x="991" y="4499"/>
                <a:ext cx="437" cy="560"/>
                <a:chOff x="991" y="4499"/>
                <a:chExt cx="437" cy="560"/>
              </a:xfrm>
            </p:grpSpPr>
            <p:sp>
              <p:nvSpPr>
                <p:cNvPr id="48224" name="Rectangle 53"/>
                <p:cNvSpPr>
                  <a:spLocks noChangeArrowheads="1"/>
                </p:cNvSpPr>
                <p:nvPr/>
              </p:nvSpPr>
              <p:spPr bwMode="auto">
                <a:xfrm>
                  <a:off x="991" y="4499"/>
                  <a:ext cx="437" cy="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100,0</a:t>
                  </a:r>
                  <a:endParaRPr lang="en-GB" altLang="en-US" b="1">
                    <a:cs typeface="Arial" charset="0"/>
                  </a:endParaRPr>
                </a:p>
              </p:txBody>
            </p:sp>
            <p:sp>
              <p:nvSpPr>
                <p:cNvPr id="48225" name="Rectangle 169"/>
                <p:cNvSpPr>
                  <a:spLocks noChangeArrowheads="1"/>
                </p:cNvSpPr>
                <p:nvPr/>
              </p:nvSpPr>
              <p:spPr bwMode="auto">
                <a:xfrm>
                  <a:off x="991" y="4499"/>
                  <a:ext cx="437" cy="56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85" name="Group 172"/>
              <p:cNvGrpSpPr>
                <a:grpSpLocks/>
              </p:cNvGrpSpPr>
              <p:nvPr/>
            </p:nvGrpSpPr>
            <p:grpSpPr bwMode="auto">
              <a:xfrm>
                <a:off x="1428" y="4499"/>
                <a:ext cx="436" cy="560"/>
                <a:chOff x="1428" y="4499"/>
                <a:chExt cx="436" cy="560"/>
              </a:xfrm>
            </p:grpSpPr>
            <p:sp>
              <p:nvSpPr>
                <p:cNvPr id="48222" name="Rectangle 54"/>
                <p:cNvSpPr>
                  <a:spLocks noChangeArrowheads="1"/>
                </p:cNvSpPr>
                <p:nvPr/>
              </p:nvSpPr>
              <p:spPr bwMode="auto">
                <a:xfrm>
                  <a:off x="1428" y="4499"/>
                  <a:ext cx="436" cy="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16,9</a:t>
                  </a:r>
                  <a:endParaRPr lang="en-GB" altLang="en-US" b="1">
                    <a:cs typeface="Arial" charset="0"/>
                  </a:endParaRPr>
                </a:p>
              </p:txBody>
            </p:sp>
            <p:sp>
              <p:nvSpPr>
                <p:cNvPr id="48223" name="Rectangle 171"/>
                <p:cNvSpPr>
                  <a:spLocks noChangeArrowheads="1"/>
                </p:cNvSpPr>
                <p:nvPr/>
              </p:nvSpPr>
              <p:spPr bwMode="auto">
                <a:xfrm>
                  <a:off x="1428" y="4499"/>
                  <a:ext cx="436" cy="56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86" name="Group 174"/>
              <p:cNvGrpSpPr>
                <a:grpSpLocks/>
              </p:cNvGrpSpPr>
              <p:nvPr/>
            </p:nvGrpSpPr>
            <p:grpSpPr bwMode="auto">
              <a:xfrm>
                <a:off x="1864" y="4499"/>
                <a:ext cx="436" cy="560"/>
                <a:chOff x="1864" y="4499"/>
                <a:chExt cx="436" cy="560"/>
              </a:xfrm>
            </p:grpSpPr>
            <p:sp>
              <p:nvSpPr>
                <p:cNvPr id="48220" name="Rectangle 55"/>
                <p:cNvSpPr>
                  <a:spLocks noChangeArrowheads="1"/>
                </p:cNvSpPr>
                <p:nvPr/>
              </p:nvSpPr>
              <p:spPr bwMode="auto">
                <a:xfrm>
                  <a:off x="1864" y="4499"/>
                  <a:ext cx="436" cy="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66,9</a:t>
                  </a:r>
                  <a:endParaRPr lang="en-GB" altLang="en-US" b="1">
                    <a:cs typeface="Arial" charset="0"/>
                  </a:endParaRPr>
                </a:p>
              </p:txBody>
            </p:sp>
            <p:sp>
              <p:nvSpPr>
                <p:cNvPr id="48221" name="Rectangle 173"/>
                <p:cNvSpPr>
                  <a:spLocks noChangeArrowheads="1"/>
                </p:cNvSpPr>
                <p:nvPr/>
              </p:nvSpPr>
              <p:spPr bwMode="auto">
                <a:xfrm>
                  <a:off x="1864" y="4499"/>
                  <a:ext cx="436" cy="56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87" name="Group 176"/>
              <p:cNvGrpSpPr>
                <a:grpSpLocks/>
              </p:cNvGrpSpPr>
              <p:nvPr/>
            </p:nvGrpSpPr>
            <p:grpSpPr bwMode="auto">
              <a:xfrm>
                <a:off x="2300" y="4499"/>
                <a:ext cx="444" cy="556"/>
                <a:chOff x="2300" y="4499"/>
                <a:chExt cx="444" cy="556"/>
              </a:xfrm>
            </p:grpSpPr>
            <p:sp>
              <p:nvSpPr>
                <p:cNvPr id="48218" name="Rectangle 56"/>
                <p:cNvSpPr>
                  <a:spLocks noChangeArrowheads="1"/>
                </p:cNvSpPr>
                <p:nvPr/>
              </p:nvSpPr>
              <p:spPr bwMode="auto">
                <a:xfrm>
                  <a:off x="2304" y="4503"/>
                  <a:ext cx="436" cy="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16,3</a:t>
                  </a:r>
                  <a:endParaRPr lang="en-GB" altLang="en-US" b="1">
                    <a:cs typeface="Arial" charset="0"/>
                  </a:endParaRPr>
                </a:p>
              </p:txBody>
            </p:sp>
            <p:sp>
              <p:nvSpPr>
                <p:cNvPr id="48219" name="Rectangle 175"/>
                <p:cNvSpPr>
                  <a:spLocks noChangeArrowheads="1"/>
                </p:cNvSpPr>
                <p:nvPr/>
              </p:nvSpPr>
              <p:spPr bwMode="auto">
                <a:xfrm>
                  <a:off x="2300" y="4499"/>
                  <a:ext cx="444"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88" name="Group 178"/>
              <p:cNvGrpSpPr>
                <a:grpSpLocks/>
              </p:cNvGrpSpPr>
              <p:nvPr/>
            </p:nvGrpSpPr>
            <p:grpSpPr bwMode="auto">
              <a:xfrm>
                <a:off x="0" y="5059"/>
                <a:ext cx="991" cy="556"/>
                <a:chOff x="0" y="5059"/>
                <a:chExt cx="991" cy="556"/>
              </a:xfrm>
            </p:grpSpPr>
            <p:sp>
              <p:nvSpPr>
                <p:cNvPr id="48216" name="Rectangle 57"/>
                <p:cNvSpPr>
                  <a:spLocks noChangeArrowheads="1"/>
                </p:cNvSpPr>
                <p:nvPr/>
              </p:nvSpPr>
              <p:spPr bwMode="auto">
                <a:xfrm>
                  <a:off x="34" y="5063"/>
                  <a:ext cx="953" cy="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Източна Европа</a:t>
                  </a:r>
                  <a:endParaRPr lang="en-GB" altLang="en-US" b="1">
                    <a:cs typeface="Arial" charset="0"/>
                  </a:endParaRPr>
                </a:p>
              </p:txBody>
            </p:sp>
            <p:sp>
              <p:nvSpPr>
                <p:cNvPr id="48217" name="Rectangle 177"/>
                <p:cNvSpPr>
                  <a:spLocks noChangeArrowheads="1"/>
                </p:cNvSpPr>
                <p:nvPr/>
              </p:nvSpPr>
              <p:spPr bwMode="auto">
                <a:xfrm>
                  <a:off x="0" y="5059"/>
                  <a:ext cx="991"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89" name="Group 180"/>
              <p:cNvGrpSpPr>
                <a:grpSpLocks/>
              </p:cNvGrpSpPr>
              <p:nvPr/>
            </p:nvGrpSpPr>
            <p:grpSpPr bwMode="auto">
              <a:xfrm>
                <a:off x="991" y="5059"/>
                <a:ext cx="437" cy="560"/>
                <a:chOff x="991" y="5059"/>
                <a:chExt cx="437" cy="560"/>
              </a:xfrm>
            </p:grpSpPr>
            <p:sp>
              <p:nvSpPr>
                <p:cNvPr id="48214" name="Rectangle 58"/>
                <p:cNvSpPr>
                  <a:spLocks noChangeArrowheads="1"/>
                </p:cNvSpPr>
                <p:nvPr/>
              </p:nvSpPr>
              <p:spPr bwMode="auto">
                <a:xfrm>
                  <a:off x="991" y="5059"/>
                  <a:ext cx="437" cy="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100,0</a:t>
                  </a:r>
                  <a:endParaRPr lang="en-GB" altLang="en-US" b="1">
                    <a:cs typeface="Arial" charset="0"/>
                  </a:endParaRPr>
                </a:p>
              </p:txBody>
            </p:sp>
            <p:sp>
              <p:nvSpPr>
                <p:cNvPr id="48215" name="Rectangle 179"/>
                <p:cNvSpPr>
                  <a:spLocks noChangeArrowheads="1"/>
                </p:cNvSpPr>
                <p:nvPr/>
              </p:nvSpPr>
              <p:spPr bwMode="auto">
                <a:xfrm>
                  <a:off x="991" y="5059"/>
                  <a:ext cx="437" cy="56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90" name="Group 182"/>
              <p:cNvGrpSpPr>
                <a:grpSpLocks/>
              </p:cNvGrpSpPr>
              <p:nvPr/>
            </p:nvGrpSpPr>
            <p:grpSpPr bwMode="auto">
              <a:xfrm>
                <a:off x="1428" y="5059"/>
                <a:ext cx="436" cy="560"/>
                <a:chOff x="1428" y="5059"/>
                <a:chExt cx="436" cy="560"/>
              </a:xfrm>
            </p:grpSpPr>
            <p:sp>
              <p:nvSpPr>
                <p:cNvPr id="48212" name="Rectangle 59"/>
                <p:cNvSpPr>
                  <a:spLocks noChangeArrowheads="1"/>
                </p:cNvSpPr>
                <p:nvPr/>
              </p:nvSpPr>
              <p:spPr bwMode="auto">
                <a:xfrm>
                  <a:off x="1428" y="5059"/>
                  <a:ext cx="436" cy="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18,8</a:t>
                  </a:r>
                  <a:endParaRPr lang="en-GB" altLang="en-US" b="1">
                    <a:cs typeface="Arial" charset="0"/>
                  </a:endParaRPr>
                </a:p>
              </p:txBody>
            </p:sp>
            <p:sp>
              <p:nvSpPr>
                <p:cNvPr id="48213" name="Rectangle 181"/>
                <p:cNvSpPr>
                  <a:spLocks noChangeArrowheads="1"/>
                </p:cNvSpPr>
                <p:nvPr/>
              </p:nvSpPr>
              <p:spPr bwMode="auto">
                <a:xfrm>
                  <a:off x="1428" y="5059"/>
                  <a:ext cx="436" cy="56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91" name="Group 184"/>
              <p:cNvGrpSpPr>
                <a:grpSpLocks/>
              </p:cNvGrpSpPr>
              <p:nvPr/>
            </p:nvGrpSpPr>
            <p:grpSpPr bwMode="auto">
              <a:xfrm>
                <a:off x="1864" y="5059"/>
                <a:ext cx="436" cy="560"/>
                <a:chOff x="1864" y="5059"/>
                <a:chExt cx="436" cy="560"/>
              </a:xfrm>
            </p:grpSpPr>
            <p:sp>
              <p:nvSpPr>
                <p:cNvPr id="48210" name="Rectangle 60"/>
                <p:cNvSpPr>
                  <a:spLocks noChangeArrowheads="1"/>
                </p:cNvSpPr>
                <p:nvPr/>
              </p:nvSpPr>
              <p:spPr bwMode="auto">
                <a:xfrm>
                  <a:off x="1864" y="5059"/>
                  <a:ext cx="436" cy="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68,2</a:t>
                  </a:r>
                  <a:endParaRPr lang="en-GB" altLang="en-US" b="1">
                    <a:cs typeface="Arial" charset="0"/>
                  </a:endParaRPr>
                </a:p>
              </p:txBody>
            </p:sp>
            <p:sp>
              <p:nvSpPr>
                <p:cNvPr id="48211" name="Rectangle 183"/>
                <p:cNvSpPr>
                  <a:spLocks noChangeArrowheads="1"/>
                </p:cNvSpPr>
                <p:nvPr/>
              </p:nvSpPr>
              <p:spPr bwMode="auto">
                <a:xfrm>
                  <a:off x="1864" y="5059"/>
                  <a:ext cx="436" cy="56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92" name="Group 186"/>
              <p:cNvGrpSpPr>
                <a:grpSpLocks/>
              </p:cNvGrpSpPr>
              <p:nvPr/>
            </p:nvGrpSpPr>
            <p:grpSpPr bwMode="auto">
              <a:xfrm>
                <a:off x="2300" y="5059"/>
                <a:ext cx="444" cy="556"/>
                <a:chOff x="2300" y="5059"/>
                <a:chExt cx="444" cy="556"/>
              </a:xfrm>
            </p:grpSpPr>
            <p:sp>
              <p:nvSpPr>
                <p:cNvPr id="48208" name="Rectangle 61"/>
                <p:cNvSpPr>
                  <a:spLocks noChangeArrowheads="1"/>
                </p:cNvSpPr>
                <p:nvPr/>
              </p:nvSpPr>
              <p:spPr bwMode="auto">
                <a:xfrm>
                  <a:off x="2304" y="5063"/>
                  <a:ext cx="436" cy="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13,0</a:t>
                  </a:r>
                  <a:endParaRPr lang="en-GB" altLang="en-US" b="1">
                    <a:cs typeface="Arial" charset="0"/>
                  </a:endParaRPr>
                </a:p>
              </p:txBody>
            </p:sp>
            <p:sp>
              <p:nvSpPr>
                <p:cNvPr id="48209" name="Rectangle 185"/>
                <p:cNvSpPr>
                  <a:spLocks noChangeArrowheads="1"/>
                </p:cNvSpPr>
                <p:nvPr/>
              </p:nvSpPr>
              <p:spPr bwMode="auto">
                <a:xfrm>
                  <a:off x="2300" y="5059"/>
                  <a:ext cx="444" cy="55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93" name="Group 188"/>
              <p:cNvGrpSpPr>
                <a:grpSpLocks/>
              </p:cNvGrpSpPr>
              <p:nvPr/>
            </p:nvGrpSpPr>
            <p:grpSpPr bwMode="auto">
              <a:xfrm>
                <a:off x="0" y="5619"/>
                <a:ext cx="991" cy="422"/>
                <a:chOff x="0" y="5619"/>
                <a:chExt cx="991" cy="422"/>
              </a:xfrm>
            </p:grpSpPr>
            <p:sp>
              <p:nvSpPr>
                <p:cNvPr id="48206" name="Rectangle 62"/>
                <p:cNvSpPr>
                  <a:spLocks noChangeArrowheads="1"/>
                </p:cNvSpPr>
                <p:nvPr/>
              </p:nvSpPr>
              <p:spPr bwMode="auto">
                <a:xfrm>
                  <a:off x="34" y="5623"/>
                  <a:ext cx="95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bg-BG" altLang="en-US" b="1">
                      <a:cs typeface="Arial" charset="0"/>
                    </a:rPr>
                    <a:t>Океания</a:t>
                  </a:r>
                </a:p>
              </p:txBody>
            </p:sp>
            <p:sp>
              <p:nvSpPr>
                <p:cNvPr id="48207" name="Rectangle 187"/>
                <p:cNvSpPr>
                  <a:spLocks noChangeArrowheads="1"/>
                </p:cNvSpPr>
                <p:nvPr/>
              </p:nvSpPr>
              <p:spPr bwMode="auto">
                <a:xfrm>
                  <a:off x="0" y="5619"/>
                  <a:ext cx="99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94" name="Group 190"/>
              <p:cNvGrpSpPr>
                <a:grpSpLocks/>
              </p:cNvGrpSpPr>
              <p:nvPr/>
            </p:nvGrpSpPr>
            <p:grpSpPr bwMode="auto">
              <a:xfrm>
                <a:off x="991" y="5619"/>
                <a:ext cx="437" cy="426"/>
                <a:chOff x="991" y="5619"/>
                <a:chExt cx="437" cy="426"/>
              </a:xfrm>
            </p:grpSpPr>
            <p:sp>
              <p:nvSpPr>
                <p:cNvPr id="48204" name="Rectangle 63"/>
                <p:cNvSpPr>
                  <a:spLocks noChangeArrowheads="1"/>
                </p:cNvSpPr>
                <p:nvPr/>
              </p:nvSpPr>
              <p:spPr bwMode="auto">
                <a:xfrm>
                  <a:off x="991" y="5619"/>
                  <a:ext cx="437"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100,0</a:t>
                  </a:r>
                  <a:endParaRPr lang="en-GB" altLang="en-US" b="1">
                    <a:cs typeface="Arial" charset="0"/>
                  </a:endParaRPr>
                </a:p>
              </p:txBody>
            </p:sp>
            <p:sp>
              <p:nvSpPr>
                <p:cNvPr id="48205" name="Rectangle 189"/>
                <p:cNvSpPr>
                  <a:spLocks noChangeArrowheads="1"/>
                </p:cNvSpPr>
                <p:nvPr/>
              </p:nvSpPr>
              <p:spPr bwMode="auto">
                <a:xfrm>
                  <a:off x="991" y="5619"/>
                  <a:ext cx="437"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95" name="Group 192"/>
              <p:cNvGrpSpPr>
                <a:grpSpLocks/>
              </p:cNvGrpSpPr>
              <p:nvPr/>
            </p:nvGrpSpPr>
            <p:grpSpPr bwMode="auto">
              <a:xfrm>
                <a:off x="1428" y="5619"/>
                <a:ext cx="436" cy="426"/>
                <a:chOff x="1428" y="5619"/>
                <a:chExt cx="436" cy="426"/>
              </a:xfrm>
            </p:grpSpPr>
            <p:sp>
              <p:nvSpPr>
                <p:cNvPr id="48202" name="Rectangle 64"/>
                <p:cNvSpPr>
                  <a:spLocks noChangeArrowheads="1"/>
                </p:cNvSpPr>
                <p:nvPr/>
              </p:nvSpPr>
              <p:spPr bwMode="auto">
                <a:xfrm>
                  <a:off x="1428" y="5619"/>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25,3</a:t>
                  </a:r>
                  <a:endParaRPr lang="en-GB" altLang="en-US" b="1">
                    <a:cs typeface="Arial" charset="0"/>
                  </a:endParaRPr>
                </a:p>
              </p:txBody>
            </p:sp>
            <p:sp>
              <p:nvSpPr>
                <p:cNvPr id="48203" name="Rectangle 191"/>
                <p:cNvSpPr>
                  <a:spLocks noChangeArrowheads="1"/>
                </p:cNvSpPr>
                <p:nvPr/>
              </p:nvSpPr>
              <p:spPr bwMode="auto">
                <a:xfrm>
                  <a:off x="1428" y="5619"/>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96" name="Group 194"/>
              <p:cNvGrpSpPr>
                <a:grpSpLocks/>
              </p:cNvGrpSpPr>
              <p:nvPr/>
            </p:nvGrpSpPr>
            <p:grpSpPr bwMode="auto">
              <a:xfrm>
                <a:off x="1864" y="5619"/>
                <a:ext cx="436" cy="426"/>
                <a:chOff x="1864" y="5619"/>
                <a:chExt cx="436" cy="426"/>
              </a:xfrm>
            </p:grpSpPr>
            <p:sp>
              <p:nvSpPr>
                <p:cNvPr id="48200" name="Rectangle 65"/>
                <p:cNvSpPr>
                  <a:spLocks noChangeArrowheads="1"/>
                </p:cNvSpPr>
                <p:nvPr/>
              </p:nvSpPr>
              <p:spPr bwMode="auto">
                <a:xfrm>
                  <a:off x="1864" y="5619"/>
                  <a:ext cx="436"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64,5</a:t>
                  </a:r>
                  <a:endParaRPr lang="en-GB" altLang="en-US" b="1">
                    <a:cs typeface="Arial" charset="0"/>
                  </a:endParaRPr>
                </a:p>
              </p:txBody>
            </p:sp>
            <p:sp>
              <p:nvSpPr>
                <p:cNvPr id="48201" name="Rectangle 193"/>
                <p:cNvSpPr>
                  <a:spLocks noChangeArrowheads="1"/>
                </p:cNvSpPr>
                <p:nvPr/>
              </p:nvSpPr>
              <p:spPr bwMode="auto">
                <a:xfrm>
                  <a:off x="1864" y="5619"/>
                  <a:ext cx="436" cy="42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48197" name="Group 196"/>
              <p:cNvGrpSpPr>
                <a:grpSpLocks/>
              </p:cNvGrpSpPr>
              <p:nvPr/>
            </p:nvGrpSpPr>
            <p:grpSpPr bwMode="auto">
              <a:xfrm>
                <a:off x="2300" y="5619"/>
                <a:ext cx="444" cy="422"/>
                <a:chOff x="2300" y="5619"/>
                <a:chExt cx="444" cy="422"/>
              </a:xfrm>
            </p:grpSpPr>
            <p:sp>
              <p:nvSpPr>
                <p:cNvPr id="48198" name="Rectangle 66"/>
                <p:cNvSpPr>
                  <a:spLocks noChangeArrowheads="1"/>
                </p:cNvSpPr>
                <p:nvPr/>
              </p:nvSpPr>
              <p:spPr bwMode="auto">
                <a:xfrm>
                  <a:off x="2304" y="5623"/>
                  <a:ext cx="436"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b="1">
                      <a:cs typeface="Arial" charset="0"/>
                    </a:rPr>
                    <a:t>10,1</a:t>
                  </a:r>
                  <a:endParaRPr lang="en-GB" altLang="en-US" b="1">
                    <a:cs typeface="Arial" charset="0"/>
                  </a:endParaRPr>
                </a:p>
              </p:txBody>
            </p:sp>
            <p:sp>
              <p:nvSpPr>
                <p:cNvPr id="48199" name="Rectangle 195"/>
                <p:cNvSpPr>
                  <a:spLocks noChangeArrowheads="1"/>
                </p:cNvSpPr>
                <p:nvPr/>
              </p:nvSpPr>
              <p:spPr bwMode="auto">
                <a:xfrm>
                  <a:off x="2300" y="5619"/>
                  <a:ext cx="444"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sp>
          <p:nvSpPr>
            <p:cNvPr id="48132" name="Rectangle 198"/>
            <p:cNvSpPr>
              <a:spLocks noChangeArrowheads="1"/>
            </p:cNvSpPr>
            <p:nvPr/>
          </p:nvSpPr>
          <p:spPr bwMode="auto">
            <a:xfrm>
              <a:off x="-3" y="-3"/>
              <a:ext cx="2750" cy="6051"/>
            </a:xfrm>
            <a:prstGeom prst="rect">
              <a:avLst/>
            </a:prstGeom>
            <a:noFill/>
            <a:ln w="1111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sp>
        <p:nvSpPr>
          <p:cNvPr id="2" name="Date Placeholder 1"/>
          <p:cNvSpPr>
            <a:spLocks noGrp="1"/>
          </p:cNvSpPr>
          <p:nvPr>
            <p:ph type="dt" sz="half" idx="10"/>
          </p:nvPr>
        </p:nvSpPr>
        <p:spPr/>
        <p:txBody>
          <a:bodyPr/>
          <a:lstStyle/>
          <a:p>
            <a:pPr>
              <a:defRPr/>
            </a:pPr>
            <a:fld id="{6D9B0EE3-A95B-4403-A180-7967F94305B2}"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323850" y="333374"/>
            <a:ext cx="8569325" cy="5759921"/>
          </a:xfrm>
        </p:spPr>
        <p:txBody>
          <a:bodyPr/>
          <a:lstStyle/>
          <a:p>
            <a:pPr algn="l" eaLnBrk="1" hangingPunct="1">
              <a:lnSpc>
                <a:spcPct val="120000"/>
              </a:lnSpc>
            </a:pPr>
            <a:r>
              <a:rPr lang="bg-BG" altLang="en-US" b="1" i="1" dirty="0" smtClean="0">
                <a:solidFill>
                  <a:srgbClr val="C00000"/>
                </a:solidFill>
                <a:cs typeface="Arial" charset="0"/>
              </a:rPr>
              <a:t>4.3.</a:t>
            </a:r>
            <a:r>
              <a:rPr lang="bg-BG" altLang="en-US" dirty="0" smtClean="0">
                <a:solidFill>
                  <a:srgbClr val="C00000"/>
                </a:solidFill>
                <a:cs typeface="Arial" charset="0"/>
              </a:rPr>
              <a:t> </a:t>
            </a:r>
            <a:r>
              <a:rPr lang="bg-BG" altLang="en-US" b="1" i="1" dirty="0" smtClean="0">
                <a:solidFill>
                  <a:srgbClr val="C00000"/>
                </a:solidFill>
                <a:cs typeface="Arial" charset="0"/>
              </a:rPr>
              <a:t>Чрез съотношения на зависимост</a:t>
            </a:r>
            <a:r>
              <a:rPr lang="bg-BG" altLang="en-US" dirty="0" smtClean="0">
                <a:solidFill>
                  <a:srgbClr val="C00000"/>
                </a:solidFill>
                <a:cs typeface="Arial" charset="0"/>
              </a:rPr>
              <a:t> </a:t>
            </a:r>
            <a:r>
              <a:rPr lang="en-GB" altLang="en-US" dirty="0" smtClean="0">
                <a:cs typeface="Arial" charset="0"/>
              </a:rPr>
              <a:t/>
            </a:r>
            <a:br>
              <a:rPr lang="en-GB" altLang="en-US" dirty="0" smtClean="0">
                <a:cs typeface="Arial" charset="0"/>
              </a:rPr>
            </a:br>
            <a:r>
              <a:rPr lang="bg-BG" altLang="en-US" dirty="0" smtClean="0">
                <a:cs typeface="Arial" charset="0"/>
              </a:rPr>
              <a:t>- </a:t>
            </a:r>
            <a:r>
              <a:rPr lang="bg-BG" altLang="en-US" sz="3600" dirty="0" smtClean="0">
                <a:cs typeface="Arial" charset="0"/>
              </a:rPr>
              <a:t>%</a:t>
            </a:r>
            <a:r>
              <a:rPr lang="bg-BG" altLang="en-US" sz="3600" b="1" i="1" dirty="0" smtClean="0">
                <a:cs typeface="Arial" charset="0"/>
              </a:rPr>
              <a:t> съотношение над 65 г./15-64г. </a:t>
            </a:r>
            <a:br>
              <a:rPr lang="bg-BG" altLang="en-US" sz="3600" b="1" i="1" dirty="0" smtClean="0">
                <a:cs typeface="Arial" charset="0"/>
              </a:rPr>
            </a:br>
            <a:r>
              <a:rPr lang="bg-BG" altLang="en-US" dirty="0" smtClean="0">
                <a:cs typeface="Arial" charset="0"/>
              </a:rPr>
              <a:t>- </a:t>
            </a:r>
            <a:r>
              <a:rPr lang="bg-BG" altLang="en-US" sz="3600" dirty="0" smtClean="0">
                <a:cs typeface="Arial" charset="0"/>
              </a:rPr>
              <a:t>%</a:t>
            </a:r>
            <a:r>
              <a:rPr lang="bg-BG" altLang="en-US" sz="3600" b="1" i="1" dirty="0" smtClean="0">
                <a:cs typeface="Arial" charset="0"/>
              </a:rPr>
              <a:t> съотношение на 0-14 г./15-64г. </a:t>
            </a:r>
            <a:br>
              <a:rPr lang="bg-BG" altLang="en-US" sz="3600" b="1" i="1" dirty="0" smtClean="0">
                <a:cs typeface="Arial" charset="0"/>
              </a:rPr>
            </a:br>
            <a:r>
              <a:rPr lang="bg-BG" altLang="en-US" dirty="0" smtClean="0">
                <a:cs typeface="Arial" charset="0"/>
              </a:rPr>
              <a:t>- </a:t>
            </a:r>
            <a:r>
              <a:rPr lang="bg-BG" altLang="en-US" sz="3600" dirty="0" smtClean="0">
                <a:cs typeface="Arial" charset="0"/>
              </a:rPr>
              <a:t>% </a:t>
            </a:r>
            <a:r>
              <a:rPr lang="bg-BG" altLang="en-US" sz="3600" b="1" i="1" dirty="0" smtClean="0">
                <a:cs typeface="Arial" charset="0"/>
              </a:rPr>
              <a:t>съотношение на 0-14 г. + над 65г.</a:t>
            </a:r>
            <a:r>
              <a:rPr lang="en-US" altLang="en-US" sz="3600" b="1" i="1" dirty="0" smtClean="0">
                <a:cs typeface="Arial" charset="0"/>
              </a:rPr>
              <a:t> </a:t>
            </a:r>
            <a:r>
              <a:rPr lang="bg-BG" altLang="en-US" sz="3600" b="1" i="1" dirty="0" smtClean="0">
                <a:cs typeface="Arial" charset="0"/>
              </a:rPr>
              <a:t>към 15-64 г.</a:t>
            </a:r>
            <a:r>
              <a:rPr lang="bg-BG" altLang="en-US" sz="3600" dirty="0" smtClean="0">
                <a:cs typeface="Arial" charset="0"/>
              </a:rPr>
              <a:t/>
            </a:r>
            <a:br>
              <a:rPr lang="bg-BG" altLang="en-US" sz="3600" dirty="0" smtClean="0">
                <a:cs typeface="Arial" charset="0"/>
              </a:rPr>
            </a:br>
            <a:r>
              <a:rPr lang="bg-BG" altLang="en-US" dirty="0" smtClean="0">
                <a:cs typeface="Arial" charset="0"/>
              </a:rPr>
              <a:t>- </a:t>
            </a:r>
            <a:r>
              <a:rPr lang="bg-BG" altLang="en-US" sz="3600" dirty="0" smtClean="0">
                <a:cs typeface="Arial" charset="0"/>
              </a:rPr>
              <a:t>%</a:t>
            </a:r>
            <a:r>
              <a:rPr lang="bg-BG" altLang="en-US" sz="3600" b="1" i="1" dirty="0" smtClean="0">
                <a:cs typeface="Arial" charset="0"/>
              </a:rPr>
              <a:t> съотношение над 65 г./0-14 г.</a:t>
            </a:r>
            <a:endParaRPr lang="en-GB" altLang="en-US" sz="3600" b="1" i="1" dirty="0" smtClean="0">
              <a:cs typeface="Arial" charset="0"/>
            </a:endParaRPr>
          </a:p>
        </p:txBody>
      </p:sp>
      <p:sp>
        <p:nvSpPr>
          <p:cNvPr id="2" name="Date Placeholder 1"/>
          <p:cNvSpPr>
            <a:spLocks noGrp="1"/>
          </p:cNvSpPr>
          <p:nvPr>
            <p:ph type="dt" sz="half" idx="10"/>
          </p:nvPr>
        </p:nvSpPr>
        <p:spPr/>
        <p:txBody>
          <a:bodyPr/>
          <a:lstStyle/>
          <a:p>
            <a:pPr>
              <a:defRPr/>
            </a:pPr>
            <a:fld id="{BCEA888A-EE9B-43B7-9B8C-9CF6121F5B08}"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395288" y="609600"/>
            <a:ext cx="8353425" cy="5483225"/>
          </a:xfrm>
        </p:spPr>
        <p:txBody>
          <a:bodyPr/>
          <a:lstStyle/>
          <a:p>
            <a:pPr eaLnBrk="1" hangingPunct="1"/>
            <a:r>
              <a:rPr lang="bg-BG" altLang="bg-BG" sz="3200" b="1" dirty="0" smtClean="0">
                <a:solidFill>
                  <a:srgbClr val="C00000"/>
                </a:solidFill>
                <a:cs typeface="Arial" charset="0"/>
              </a:rPr>
              <a:t>Съотношение на зависимост на младите лица към трудоспособната възраст </a:t>
            </a:r>
            <a:br>
              <a:rPr lang="bg-BG" altLang="bg-BG" sz="3200" b="1" dirty="0" smtClean="0">
                <a:solidFill>
                  <a:srgbClr val="C00000"/>
                </a:solidFill>
                <a:cs typeface="Arial" charset="0"/>
              </a:rPr>
            </a:br>
            <a:r>
              <a:rPr lang="bg-BG" altLang="bg-BG" sz="3200" b="1" dirty="0" smtClean="0">
                <a:solidFill>
                  <a:srgbClr val="C00000"/>
                </a:solidFill>
                <a:cs typeface="Arial" charset="0"/>
              </a:rPr>
              <a:t/>
            </a:r>
            <a:br>
              <a:rPr lang="bg-BG" altLang="bg-BG" sz="3200" b="1" dirty="0" smtClean="0">
                <a:solidFill>
                  <a:srgbClr val="C00000"/>
                </a:solidFill>
                <a:cs typeface="Arial" charset="0"/>
              </a:rPr>
            </a:br>
            <a:r>
              <a:rPr lang="bg-BG" altLang="bg-BG" sz="3200" b="1" dirty="0" smtClean="0">
                <a:solidFill>
                  <a:srgbClr val="C00000"/>
                </a:solidFill>
                <a:cs typeface="Arial" charset="0"/>
              </a:rPr>
              <a:t>(</a:t>
            </a:r>
            <a:r>
              <a:rPr lang="en-US" altLang="bg-BG" sz="3200" b="1" dirty="0" smtClean="0">
                <a:solidFill>
                  <a:srgbClr val="C00000"/>
                </a:solidFill>
                <a:cs typeface="Arial" charset="0"/>
              </a:rPr>
              <a:t>Youth Dependency Ratio</a:t>
            </a:r>
            <a:r>
              <a:rPr lang="bg-BG" altLang="bg-BG" sz="3200" b="1" dirty="0" smtClean="0">
                <a:solidFill>
                  <a:srgbClr val="C00000"/>
                </a:solidFill>
                <a:cs typeface="Arial" charset="0"/>
              </a:rPr>
              <a:t>)</a:t>
            </a:r>
            <a:r>
              <a:rPr lang="en-US" altLang="bg-BG" sz="3200" b="1" dirty="0" smtClean="0">
                <a:solidFill>
                  <a:srgbClr val="C00000"/>
                </a:solidFill>
                <a:cs typeface="Arial" charset="0"/>
              </a:rPr>
              <a:t/>
            </a:r>
            <a:br>
              <a:rPr lang="en-US" altLang="bg-BG" sz="3200" b="1" dirty="0" smtClean="0">
                <a:solidFill>
                  <a:srgbClr val="C00000"/>
                </a:solidFill>
                <a:cs typeface="Arial" charset="0"/>
              </a:rPr>
            </a:br>
            <a:r>
              <a:rPr lang="bg-BG" altLang="bg-BG" dirty="0" smtClean="0">
                <a:cs typeface="Arial" charset="0"/>
              </a:rPr>
              <a:t/>
            </a:r>
            <a:br>
              <a:rPr lang="bg-BG" altLang="bg-BG" dirty="0" smtClean="0">
                <a:cs typeface="Arial" charset="0"/>
              </a:rPr>
            </a:br>
            <a:r>
              <a:rPr lang="en-US" altLang="bg-BG" sz="3600" b="1" dirty="0" smtClean="0">
                <a:cs typeface="Arial" charset="0"/>
              </a:rPr>
              <a:t>0-14 </a:t>
            </a:r>
            <a:r>
              <a:rPr lang="bg-BG" altLang="bg-BG" sz="3600" b="1" dirty="0" smtClean="0">
                <a:cs typeface="Arial" charset="0"/>
              </a:rPr>
              <a:t>г.</a:t>
            </a:r>
            <a:r>
              <a:rPr lang="en-US" altLang="bg-BG" sz="3600" b="1" dirty="0" smtClean="0">
                <a:cs typeface="Arial" charset="0"/>
              </a:rPr>
              <a:t/>
            </a:r>
            <a:br>
              <a:rPr lang="en-US" altLang="bg-BG" sz="3600" b="1" dirty="0" smtClean="0">
                <a:cs typeface="Arial" charset="0"/>
              </a:rPr>
            </a:br>
            <a:r>
              <a:rPr lang="en-US" altLang="bg-BG" sz="3600" b="1" dirty="0" smtClean="0">
                <a:cs typeface="Arial" charset="0"/>
              </a:rPr>
              <a:t>------------------------------</a:t>
            </a:r>
            <a:r>
              <a:rPr lang="bg-BG" altLang="bg-BG" sz="3600" b="1" dirty="0" smtClean="0">
                <a:cs typeface="Arial" charset="0"/>
              </a:rPr>
              <a:t>--</a:t>
            </a:r>
            <a:r>
              <a:rPr lang="en-US" altLang="bg-BG" sz="3600" b="1" dirty="0" smtClean="0">
                <a:cs typeface="Arial" charset="0"/>
              </a:rPr>
              <a:t>--</a:t>
            </a:r>
            <a:r>
              <a:rPr lang="bg-BG" altLang="bg-BG" sz="3600" b="1" dirty="0" smtClean="0">
                <a:cs typeface="Arial" charset="0"/>
              </a:rPr>
              <a:t> х 100</a:t>
            </a:r>
            <a:br>
              <a:rPr lang="bg-BG" altLang="bg-BG" sz="3600" b="1" dirty="0" smtClean="0">
                <a:cs typeface="Arial" charset="0"/>
              </a:rPr>
            </a:br>
            <a:r>
              <a:rPr lang="bg-BG" altLang="bg-BG" sz="3600" b="1" dirty="0" smtClean="0">
                <a:cs typeface="Arial" charset="0"/>
              </a:rPr>
              <a:t>15-64 г. </a:t>
            </a:r>
            <a:endParaRPr lang="en-US" altLang="bg-BG" sz="3600" b="1" dirty="0" smtClean="0">
              <a:cs typeface="Arial" charset="0"/>
            </a:endParaRPr>
          </a:p>
        </p:txBody>
      </p:sp>
      <p:sp>
        <p:nvSpPr>
          <p:cNvPr id="2" name="Date Placeholder 1"/>
          <p:cNvSpPr>
            <a:spLocks noGrp="1"/>
          </p:cNvSpPr>
          <p:nvPr>
            <p:ph type="dt" sz="half" idx="10"/>
          </p:nvPr>
        </p:nvSpPr>
        <p:spPr/>
        <p:txBody>
          <a:bodyPr/>
          <a:lstStyle/>
          <a:p>
            <a:pPr>
              <a:defRPr/>
            </a:pPr>
            <a:fld id="{B749722B-C9D6-489C-87F1-27D6DB875749}"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395288" y="620713"/>
            <a:ext cx="8280400" cy="5556250"/>
          </a:xfrm>
        </p:spPr>
        <p:txBody>
          <a:bodyPr/>
          <a:lstStyle/>
          <a:p>
            <a:pPr eaLnBrk="1" hangingPunct="1"/>
            <a:r>
              <a:rPr lang="bg-BG" altLang="bg-BG" sz="3600" b="1" dirty="0">
                <a:solidFill>
                  <a:srgbClr val="C00000"/>
                </a:solidFill>
                <a:cs typeface="Arial" charset="0"/>
              </a:rPr>
              <a:t>Съотношение на зависимост на </a:t>
            </a:r>
            <a:r>
              <a:rPr lang="bg-BG" altLang="bg-BG" sz="3600" b="1" dirty="0" smtClean="0">
                <a:solidFill>
                  <a:srgbClr val="C00000"/>
                </a:solidFill>
                <a:cs typeface="Arial" charset="0"/>
              </a:rPr>
              <a:t>възрастните </a:t>
            </a:r>
            <a:r>
              <a:rPr lang="bg-BG" altLang="bg-BG" sz="3600" b="1" dirty="0">
                <a:solidFill>
                  <a:srgbClr val="C00000"/>
                </a:solidFill>
                <a:cs typeface="Arial" charset="0"/>
              </a:rPr>
              <a:t>лица към трудоспособната възраст </a:t>
            </a:r>
            <a:br>
              <a:rPr lang="bg-BG" altLang="bg-BG" sz="3600" b="1" dirty="0">
                <a:solidFill>
                  <a:srgbClr val="C00000"/>
                </a:solidFill>
                <a:cs typeface="Arial" charset="0"/>
              </a:rPr>
            </a:br>
            <a:r>
              <a:rPr lang="bg-BG" altLang="bg-BG" sz="3600" b="1" dirty="0">
                <a:solidFill>
                  <a:srgbClr val="C00000"/>
                </a:solidFill>
                <a:cs typeface="Arial" charset="0"/>
              </a:rPr>
              <a:t/>
            </a:r>
            <a:br>
              <a:rPr lang="bg-BG" altLang="bg-BG" sz="3600" b="1" dirty="0">
                <a:solidFill>
                  <a:srgbClr val="C00000"/>
                </a:solidFill>
                <a:cs typeface="Arial" charset="0"/>
              </a:rPr>
            </a:br>
            <a:r>
              <a:rPr lang="bg-BG" altLang="bg-BG" sz="3600" b="1" dirty="0" smtClean="0">
                <a:solidFill>
                  <a:srgbClr val="C00000"/>
                </a:solidFill>
                <a:cs typeface="Arial" charset="0"/>
              </a:rPr>
              <a:t>(</a:t>
            </a:r>
            <a:r>
              <a:rPr lang="en-US" altLang="bg-BG" sz="3600" b="1" dirty="0" smtClean="0">
                <a:solidFill>
                  <a:srgbClr val="C00000"/>
                </a:solidFill>
                <a:cs typeface="Arial" charset="0"/>
              </a:rPr>
              <a:t>Old </a:t>
            </a:r>
            <a:r>
              <a:rPr lang="en-US" altLang="bg-BG" sz="3600" b="1" dirty="0">
                <a:solidFill>
                  <a:srgbClr val="C00000"/>
                </a:solidFill>
                <a:cs typeface="Arial" charset="0"/>
              </a:rPr>
              <a:t>Dependency Ratio</a:t>
            </a:r>
            <a:r>
              <a:rPr lang="bg-BG" altLang="bg-BG" sz="3600" b="1" dirty="0">
                <a:solidFill>
                  <a:srgbClr val="C00000"/>
                </a:solidFill>
                <a:cs typeface="Arial" charset="0"/>
              </a:rPr>
              <a:t>)</a:t>
            </a:r>
            <a:r>
              <a:rPr lang="en-US" altLang="bg-BG" sz="3600" b="1" dirty="0">
                <a:solidFill>
                  <a:srgbClr val="C00000"/>
                </a:solidFill>
                <a:cs typeface="Arial" charset="0"/>
              </a:rPr>
              <a:t/>
            </a:r>
            <a:br>
              <a:rPr lang="en-US" altLang="bg-BG" sz="3600" b="1" dirty="0">
                <a:solidFill>
                  <a:srgbClr val="C00000"/>
                </a:solidFill>
                <a:cs typeface="Arial" charset="0"/>
              </a:rPr>
            </a:br>
            <a:r>
              <a:rPr lang="en-US" altLang="bg-BG" dirty="0" smtClean="0">
                <a:cs typeface="Arial" charset="0"/>
              </a:rPr>
              <a:t/>
            </a:r>
            <a:br>
              <a:rPr lang="en-US" altLang="bg-BG" dirty="0" smtClean="0">
                <a:cs typeface="Arial" charset="0"/>
              </a:rPr>
            </a:br>
            <a:r>
              <a:rPr lang="bg-BG" altLang="bg-BG" sz="3600" b="1" dirty="0" smtClean="0">
                <a:cs typeface="Arial" charset="0"/>
              </a:rPr>
              <a:t>лица над</a:t>
            </a:r>
            <a:r>
              <a:rPr lang="en-US" altLang="bg-BG" sz="3600" b="1" dirty="0" smtClean="0">
                <a:cs typeface="Arial" charset="0"/>
              </a:rPr>
              <a:t> 65 </a:t>
            </a:r>
            <a:r>
              <a:rPr lang="bg-BG" altLang="bg-BG" sz="3600" b="1" dirty="0" smtClean="0">
                <a:cs typeface="Arial" charset="0"/>
              </a:rPr>
              <a:t>г.</a:t>
            </a:r>
            <a:r>
              <a:rPr lang="en-US" altLang="bg-BG" sz="3600" b="1" dirty="0" smtClean="0">
                <a:cs typeface="Arial" charset="0"/>
              </a:rPr>
              <a:t/>
            </a:r>
            <a:br>
              <a:rPr lang="en-US" altLang="bg-BG" sz="3600" b="1" dirty="0" smtClean="0">
                <a:cs typeface="Arial" charset="0"/>
              </a:rPr>
            </a:br>
            <a:r>
              <a:rPr lang="en-US" altLang="bg-BG" sz="3600" b="1" dirty="0" smtClean="0">
                <a:cs typeface="Arial" charset="0"/>
              </a:rPr>
              <a:t>---------------------------</a:t>
            </a:r>
            <a:r>
              <a:rPr lang="bg-BG" altLang="bg-BG" sz="3600" b="1" dirty="0" smtClean="0">
                <a:cs typeface="Arial" charset="0"/>
              </a:rPr>
              <a:t>--</a:t>
            </a:r>
            <a:r>
              <a:rPr lang="en-US" altLang="bg-BG" sz="3600" b="1" dirty="0" smtClean="0">
                <a:cs typeface="Arial" charset="0"/>
              </a:rPr>
              <a:t>-----</a:t>
            </a:r>
            <a:r>
              <a:rPr lang="bg-BG" altLang="bg-BG" sz="3600" b="1" dirty="0" smtClean="0">
                <a:cs typeface="Arial" charset="0"/>
              </a:rPr>
              <a:t> х 100</a:t>
            </a:r>
            <a:br>
              <a:rPr lang="bg-BG" altLang="bg-BG" sz="3600" b="1" dirty="0" smtClean="0">
                <a:cs typeface="Arial" charset="0"/>
              </a:rPr>
            </a:br>
            <a:r>
              <a:rPr lang="bg-BG" altLang="bg-BG" sz="3600" b="1" dirty="0" smtClean="0">
                <a:cs typeface="Arial" charset="0"/>
              </a:rPr>
              <a:t>15-64 г. </a:t>
            </a:r>
            <a:endParaRPr lang="en-US" altLang="bg-BG" sz="3600" b="1" dirty="0" smtClean="0"/>
          </a:p>
        </p:txBody>
      </p:sp>
      <p:sp>
        <p:nvSpPr>
          <p:cNvPr id="2" name="Date Placeholder 1"/>
          <p:cNvSpPr>
            <a:spLocks noGrp="1"/>
          </p:cNvSpPr>
          <p:nvPr>
            <p:ph type="dt" sz="half" idx="10"/>
          </p:nvPr>
        </p:nvSpPr>
        <p:spPr/>
        <p:txBody>
          <a:bodyPr/>
          <a:lstStyle/>
          <a:p>
            <a:pPr>
              <a:defRPr/>
            </a:pPr>
            <a:fld id="{04143335-3ED3-4CF3-AA2A-825231B06221}"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68313" y="609600"/>
            <a:ext cx="8207375" cy="5483225"/>
          </a:xfrm>
        </p:spPr>
        <p:txBody>
          <a:bodyPr/>
          <a:lstStyle/>
          <a:p>
            <a:pPr eaLnBrk="1" hangingPunct="1"/>
            <a:r>
              <a:rPr lang="bg-BG" altLang="bg-BG" sz="3600" b="1" dirty="0" smtClean="0">
                <a:solidFill>
                  <a:srgbClr val="C00000"/>
                </a:solidFill>
                <a:cs typeface="Arial" charset="0"/>
              </a:rPr>
              <a:t>Общо съотношение </a:t>
            </a:r>
            <a:r>
              <a:rPr lang="bg-BG" altLang="bg-BG" sz="3600" b="1" dirty="0">
                <a:solidFill>
                  <a:srgbClr val="C00000"/>
                </a:solidFill>
                <a:cs typeface="Arial" charset="0"/>
              </a:rPr>
              <a:t>на зависимост на възрастните лица към трудоспособната възраст </a:t>
            </a:r>
            <a:r>
              <a:rPr lang="bg-BG" altLang="bg-BG" sz="3600" b="1" dirty="0" smtClean="0">
                <a:solidFill>
                  <a:srgbClr val="C00000"/>
                </a:solidFill>
                <a:cs typeface="Arial" charset="0"/>
              </a:rPr>
              <a:t/>
            </a:r>
            <a:br>
              <a:rPr lang="bg-BG" altLang="bg-BG" sz="3600" b="1" dirty="0" smtClean="0">
                <a:solidFill>
                  <a:srgbClr val="C00000"/>
                </a:solidFill>
                <a:cs typeface="Arial" charset="0"/>
              </a:rPr>
            </a:br>
            <a:r>
              <a:rPr lang="bg-BG" altLang="bg-BG" sz="3600" b="1" dirty="0">
                <a:solidFill>
                  <a:srgbClr val="C00000"/>
                </a:solidFill>
                <a:cs typeface="Arial" charset="0"/>
              </a:rPr>
              <a:t>(</a:t>
            </a:r>
            <a:r>
              <a:rPr lang="en-US" altLang="bg-BG" sz="3600" b="1" dirty="0" smtClean="0">
                <a:solidFill>
                  <a:srgbClr val="C00000"/>
                </a:solidFill>
                <a:cs typeface="Arial" charset="0"/>
              </a:rPr>
              <a:t>Total Dependency Ratio</a:t>
            </a:r>
            <a:r>
              <a:rPr lang="bg-BG" altLang="bg-BG" sz="3600" b="1" dirty="0" smtClean="0">
                <a:solidFill>
                  <a:srgbClr val="C00000"/>
                </a:solidFill>
                <a:cs typeface="Arial" charset="0"/>
              </a:rPr>
              <a:t>)</a:t>
            </a:r>
            <a:r>
              <a:rPr lang="en-US" altLang="bg-BG" sz="3600" b="1" dirty="0" smtClean="0">
                <a:solidFill>
                  <a:srgbClr val="C00000"/>
                </a:solidFill>
                <a:cs typeface="Arial" charset="0"/>
              </a:rPr>
              <a:t/>
            </a:r>
            <a:br>
              <a:rPr lang="en-US" altLang="bg-BG" sz="3600" b="1" dirty="0" smtClean="0">
                <a:solidFill>
                  <a:srgbClr val="C00000"/>
                </a:solidFill>
                <a:cs typeface="Arial" charset="0"/>
              </a:rPr>
            </a:br>
            <a:r>
              <a:rPr lang="bg-BG" altLang="bg-BG" dirty="0" smtClean="0">
                <a:cs typeface="Arial" charset="0"/>
              </a:rPr>
              <a:t/>
            </a:r>
            <a:br>
              <a:rPr lang="bg-BG" altLang="bg-BG" dirty="0" smtClean="0">
                <a:cs typeface="Arial" charset="0"/>
              </a:rPr>
            </a:br>
            <a:r>
              <a:rPr lang="en-US" altLang="bg-BG" sz="3600" b="1" dirty="0" smtClean="0">
                <a:cs typeface="Arial" charset="0"/>
              </a:rPr>
              <a:t>0-14 </a:t>
            </a:r>
            <a:r>
              <a:rPr lang="bg-BG" altLang="bg-BG" sz="3600" b="1" dirty="0" smtClean="0">
                <a:cs typeface="Arial" charset="0"/>
              </a:rPr>
              <a:t>г</a:t>
            </a:r>
            <a:r>
              <a:rPr lang="en-US" altLang="bg-BG" sz="3600" b="1" dirty="0" smtClean="0">
                <a:cs typeface="Arial" charset="0"/>
              </a:rPr>
              <a:t>. + </a:t>
            </a:r>
            <a:r>
              <a:rPr lang="bg-BG" altLang="bg-BG" sz="3600" b="1" dirty="0" smtClean="0">
                <a:cs typeface="Arial" charset="0"/>
              </a:rPr>
              <a:t>над</a:t>
            </a:r>
            <a:r>
              <a:rPr lang="en-US" altLang="bg-BG" sz="3600" b="1" dirty="0" smtClean="0">
                <a:cs typeface="Arial" charset="0"/>
              </a:rPr>
              <a:t> 65 </a:t>
            </a:r>
            <a:r>
              <a:rPr lang="bg-BG" altLang="bg-BG" sz="3600" b="1" dirty="0" smtClean="0">
                <a:cs typeface="Arial" charset="0"/>
              </a:rPr>
              <a:t>г.</a:t>
            </a:r>
            <a:r>
              <a:rPr lang="en-US" altLang="bg-BG" sz="3600" b="1" dirty="0" smtClean="0">
                <a:cs typeface="Arial" charset="0"/>
              </a:rPr>
              <a:t/>
            </a:r>
            <a:br>
              <a:rPr lang="en-US" altLang="bg-BG" sz="3600" b="1" dirty="0" smtClean="0">
                <a:cs typeface="Arial" charset="0"/>
              </a:rPr>
            </a:br>
            <a:r>
              <a:rPr lang="en-US" altLang="bg-BG" sz="3600" b="1" dirty="0" smtClean="0">
                <a:cs typeface="Arial" charset="0"/>
              </a:rPr>
              <a:t>-------------</a:t>
            </a:r>
            <a:r>
              <a:rPr lang="bg-BG" altLang="bg-BG" sz="3600" b="1" dirty="0" smtClean="0">
                <a:cs typeface="Arial" charset="0"/>
              </a:rPr>
              <a:t>--</a:t>
            </a:r>
            <a:r>
              <a:rPr lang="en-US" altLang="bg-BG" sz="3600" b="1" dirty="0" smtClean="0">
                <a:cs typeface="Arial" charset="0"/>
              </a:rPr>
              <a:t>-------------------</a:t>
            </a:r>
            <a:r>
              <a:rPr lang="bg-BG" altLang="bg-BG" sz="3600" b="1" dirty="0" smtClean="0">
                <a:cs typeface="Arial" charset="0"/>
              </a:rPr>
              <a:t> х 100</a:t>
            </a:r>
            <a:br>
              <a:rPr lang="bg-BG" altLang="bg-BG" sz="3600" b="1" dirty="0" smtClean="0">
                <a:cs typeface="Arial" charset="0"/>
              </a:rPr>
            </a:br>
            <a:r>
              <a:rPr lang="bg-BG" altLang="bg-BG" sz="3600" b="1" dirty="0" smtClean="0">
                <a:cs typeface="Arial" charset="0"/>
              </a:rPr>
              <a:t>15-64 г. </a:t>
            </a:r>
            <a:endParaRPr lang="en-US" altLang="bg-BG" sz="3600" b="1" dirty="0" smtClean="0"/>
          </a:p>
        </p:txBody>
      </p:sp>
      <p:sp>
        <p:nvSpPr>
          <p:cNvPr id="2" name="Date Placeholder 1"/>
          <p:cNvSpPr>
            <a:spLocks noGrp="1"/>
          </p:cNvSpPr>
          <p:nvPr>
            <p:ph type="dt" sz="half" idx="10"/>
          </p:nvPr>
        </p:nvSpPr>
        <p:spPr/>
        <p:txBody>
          <a:bodyPr/>
          <a:lstStyle/>
          <a:p>
            <a:pPr>
              <a:defRPr/>
            </a:pPr>
            <a:fld id="{E06E8EB0-B683-4D20-9A17-0D989D385061}"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323850" y="332656"/>
            <a:ext cx="8351838" cy="5688632"/>
          </a:xfrm>
        </p:spPr>
        <p:txBody>
          <a:bodyPr/>
          <a:lstStyle/>
          <a:p>
            <a:pPr eaLnBrk="1" hangingPunct="1"/>
            <a:r>
              <a:rPr lang="bg-BG" altLang="bg-BG" b="1" dirty="0" smtClean="0">
                <a:solidFill>
                  <a:srgbClr val="C00000"/>
                </a:solidFill>
                <a:cs typeface="Arial" charset="0"/>
              </a:rPr>
              <a:t>Най-важно съотношение</a:t>
            </a:r>
            <a:r>
              <a:rPr lang="en-US" altLang="bg-BG" dirty="0" smtClean="0">
                <a:cs typeface="Arial" charset="0"/>
              </a:rPr>
              <a:t/>
            </a:r>
            <a:br>
              <a:rPr lang="en-US" altLang="bg-BG" dirty="0" smtClean="0">
                <a:cs typeface="Arial" charset="0"/>
              </a:rPr>
            </a:br>
            <a:r>
              <a:rPr lang="bg-BG" altLang="bg-BG" dirty="0">
                <a:cs typeface="Arial" charset="0"/>
              </a:rPr>
              <a:t/>
            </a:r>
            <a:br>
              <a:rPr lang="bg-BG" altLang="bg-BG" dirty="0">
                <a:cs typeface="Arial" charset="0"/>
              </a:rPr>
            </a:br>
            <a:r>
              <a:rPr lang="bg-BG" altLang="bg-BG" sz="3600" b="1" dirty="0" smtClean="0">
                <a:cs typeface="Arial" charset="0"/>
              </a:rPr>
              <a:t>лица над</a:t>
            </a:r>
            <a:r>
              <a:rPr lang="en-US" altLang="bg-BG" sz="3600" b="1" dirty="0" smtClean="0">
                <a:cs typeface="Arial" charset="0"/>
              </a:rPr>
              <a:t> 65 </a:t>
            </a:r>
            <a:r>
              <a:rPr lang="bg-BG" altLang="bg-BG" sz="3600" b="1" dirty="0" smtClean="0">
                <a:cs typeface="Arial" charset="0"/>
              </a:rPr>
              <a:t>г.</a:t>
            </a:r>
            <a:r>
              <a:rPr lang="en-US" altLang="bg-BG" sz="3600" b="1" dirty="0" smtClean="0">
                <a:cs typeface="Arial" charset="0"/>
              </a:rPr>
              <a:t/>
            </a:r>
            <a:br>
              <a:rPr lang="en-US" altLang="bg-BG" sz="3600" b="1" dirty="0" smtClean="0">
                <a:cs typeface="Arial" charset="0"/>
              </a:rPr>
            </a:br>
            <a:r>
              <a:rPr lang="en-US" altLang="bg-BG" sz="3600" b="1" dirty="0" smtClean="0">
                <a:cs typeface="Arial" charset="0"/>
              </a:rPr>
              <a:t>--------</a:t>
            </a:r>
            <a:r>
              <a:rPr lang="bg-BG" altLang="bg-BG" sz="3600" b="1" dirty="0" smtClean="0">
                <a:cs typeface="Arial" charset="0"/>
              </a:rPr>
              <a:t>--</a:t>
            </a:r>
            <a:r>
              <a:rPr lang="en-US" altLang="bg-BG" sz="3600" b="1" dirty="0" smtClean="0">
                <a:cs typeface="Arial" charset="0"/>
              </a:rPr>
              <a:t>-------</a:t>
            </a:r>
            <a:r>
              <a:rPr lang="bg-BG" altLang="bg-BG" sz="3600" b="1" dirty="0" smtClean="0">
                <a:cs typeface="Arial" charset="0"/>
              </a:rPr>
              <a:t>-----</a:t>
            </a:r>
            <a:r>
              <a:rPr lang="en-US" altLang="bg-BG" sz="3600" b="1" dirty="0" smtClean="0">
                <a:cs typeface="Arial" charset="0"/>
              </a:rPr>
              <a:t>------------</a:t>
            </a:r>
            <a:r>
              <a:rPr lang="bg-BG" altLang="bg-BG" sz="3600" b="1" dirty="0" smtClean="0">
                <a:cs typeface="Arial" charset="0"/>
              </a:rPr>
              <a:t> х 100</a:t>
            </a:r>
            <a:br>
              <a:rPr lang="bg-BG" altLang="bg-BG" sz="3600" b="1" dirty="0" smtClean="0">
                <a:cs typeface="Arial" charset="0"/>
              </a:rPr>
            </a:br>
            <a:r>
              <a:rPr lang="bg-BG" altLang="bg-BG" sz="3600" b="1" dirty="0" smtClean="0">
                <a:cs typeface="Arial" charset="0"/>
              </a:rPr>
              <a:t>лица 0-14 г. </a:t>
            </a:r>
            <a:br>
              <a:rPr lang="bg-BG" altLang="bg-BG" sz="3600" b="1" dirty="0" smtClean="0">
                <a:cs typeface="Arial" charset="0"/>
              </a:rPr>
            </a:br>
            <a:r>
              <a:rPr lang="bg-BG" altLang="bg-BG" sz="4000" dirty="0" smtClean="0">
                <a:cs typeface="Arial" charset="0"/>
              </a:rPr>
              <a:t/>
            </a:r>
            <a:br>
              <a:rPr lang="bg-BG" altLang="bg-BG" sz="4000" dirty="0" smtClean="0">
                <a:cs typeface="Arial" charset="0"/>
              </a:rPr>
            </a:br>
            <a:r>
              <a:rPr lang="bg-BG" altLang="bg-BG" sz="4000" dirty="0" smtClean="0">
                <a:cs typeface="Arial" charset="0"/>
              </a:rPr>
              <a:t>Критична точка – 100%.</a:t>
            </a:r>
            <a:br>
              <a:rPr lang="bg-BG" altLang="bg-BG" sz="4000" dirty="0" smtClean="0">
                <a:cs typeface="Arial" charset="0"/>
              </a:rPr>
            </a:br>
            <a:r>
              <a:rPr lang="bg-BG" altLang="bg-BG" sz="4000" dirty="0" smtClean="0">
                <a:cs typeface="Arial" charset="0"/>
              </a:rPr>
              <a:t>Силно застаряване – над 100%</a:t>
            </a:r>
            <a:endParaRPr lang="en-US" altLang="bg-BG" sz="4000" dirty="0" smtClean="0"/>
          </a:p>
        </p:txBody>
      </p:sp>
      <p:sp>
        <p:nvSpPr>
          <p:cNvPr id="2" name="Date Placeholder 1"/>
          <p:cNvSpPr>
            <a:spLocks noGrp="1"/>
          </p:cNvSpPr>
          <p:nvPr>
            <p:ph type="dt" sz="half" idx="10"/>
          </p:nvPr>
        </p:nvSpPr>
        <p:spPr/>
        <p:txBody>
          <a:bodyPr/>
          <a:lstStyle/>
          <a:p>
            <a:pPr>
              <a:defRPr/>
            </a:pPr>
            <a:fld id="{4900CDF4-7317-4478-BF73-8D3BC3C5899E}"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77790855"/>
              </p:ext>
            </p:extLst>
          </p:nvPr>
        </p:nvGraphicFramePr>
        <p:xfrm>
          <a:off x="323528" y="692696"/>
          <a:ext cx="8640763" cy="5517201"/>
        </p:xfrm>
        <a:graphic>
          <a:graphicData uri="http://schemas.openxmlformats.org/drawingml/2006/table">
            <a:tbl>
              <a:tblPr/>
              <a:tblGrid>
                <a:gridCol w="1006475"/>
                <a:gridCol w="828675"/>
                <a:gridCol w="903288"/>
                <a:gridCol w="1128712"/>
                <a:gridCol w="1128713"/>
                <a:gridCol w="1319212"/>
                <a:gridCol w="1317625"/>
                <a:gridCol w="1008063"/>
              </a:tblGrid>
              <a:tr h="144016">
                <a:tc row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smtClean="0">
                          <a:ln>
                            <a:noFill/>
                          </a:ln>
                          <a:solidFill>
                            <a:schemeClr val="tx1"/>
                          </a:solidFill>
                          <a:effectLst/>
                          <a:latin typeface="Arial" charset="0"/>
                          <a:cs typeface="Arial" charset="0"/>
                        </a:rPr>
                        <a:t>Години</a:t>
                      </a:r>
                      <a:endParaRPr kumimoji="0" lang="en-U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5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r>
              <a:tr h="838198">
                <a:tc vMerge="1">
                  <a:txBody>
                    <a:bodyPr/>
                    <a:lstStyle/>
                    <a:p>
                      <a:endParaRPr lang="bg-BG"/>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Arial" charset="0"/>
                        </a:rPr>
                        <a:t>0-14 г.</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charset="0"/>
                          <a:cs typeface="Arial" charset="0"/>
                        </a:rPr>
                        <a:t>15-64 </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dirty="0" smtClean="0">
                          <a:ln>
                            <a:noFill/>
                          </a:ln>
                          <a:solidFill>
                            <a:schemeClr val="tx1"/>
                          </a:solidFill>
                          <a:effectLst/>
                          <a:latin typeface="Arial" charset="0"/>
                          <a:cs typeface="Arial" charset="0"/>
                        </a:rPr>
                        <a:t>6</a:t>
                      </a:r>
                      <a:r>
                        <a:rPr kumimoji="0" lang="ru-RU" sz="1600" b="0" i="0" u="none" strike="noStrike" cap="none" normalizeH="0" baseline="0" dirty="0" smtClean="0">
                          <a:ln>
                            <a:noFill/>
                          </a:ln>
                          <a:solidFill>
                            <a:schemeClr val="tx1"/>
                          </a:solidFill>
                          <a:effectLst/>
                          <a:latin typeface="Arial" charset="0"/>
                          <a:cs typeface="Arial" charset="0"/>
                        </a:rPr>
                        <a:t>5+</a:t>
                      </a:r>
                      <a:endPar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0-14/15-64</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65+/15-64</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Общо завис.</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charset="0"/>
                          <a:cs typeface="Arial" charset="0"/>
                        </a:rPr>
                        <a:t>65+/0-14 </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charset="0"/>
                          <a:cs typeface="Arial" charset="0"/>
                        </a:rPr>
                        <a:t>1970</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22,8</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67,6</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9,6</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a:t>
                      </a:r>
                      <a:r>
                        <a:rPr kumimoji="0" lang="bg-BG" sz="1600" b="0" i="0" u="none" strike="noStrike" cap="none" normalizeH="0" baseline="0" smtClean="0">
                          <a:ln>
                            <a:noFill/>
                          </a:ln>
                          <a:solidFill>
                            <a:schemeClr val="tx1"/>
                          </a:solidFill>
                          <a:effectLst/>
                          <a:latin typeface="Arial" charset="0"/>
                          <a:cs typeface="Arial" charset="0"/>
                        </a:rPr>
                        <a:t>,8</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14,</a:t>
                      </a:r>
                      <a:r>
                        <a:rPr kumimoji="0" lang="bg-BG" sz="1600" b="0" i="0" u="none" strike="noStrike" cap="none" normalizeH="0" baseline="0" smtClean="0">
                          <a:ln>
                            <a:noFill/>
                          </a:ln>
                          <a:solidFill>
                            <a:schemeClr val="tx1"/>
                          </a:solidFill>
                          <a:effectLst/>
                          <a:latin typeface="Arial" charset="0"/>
                          <a:cs typeface="Arial" charset="0"/>
                        </a:rPr>
                        <a:t>2</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a:t>
                      </a:r>
                      <a:r>
                        <a:rPr kumimoji="0" lang="bg-BG" sz="1600" b="0" i="0" u="none" strike="noStrike" cap="none" normalizeH="0" baseline="0" smtClean="0">
                          <a:ln>
                            <a:noFill/>
                          </a:ln>
                          <a:solidFill>
                            <a:schemeClr val="tx1"/>
                          </a:solidFill>
                          <a:effectLst/>
                          <a:latin typeface="Arial" charset="0"/>
                          <a:cs typeface="Arial" charset="0"/>
                        </a:rPr>
                        <a:t>8</a:t>
                      </a:r>
                      <a:r>
                        <a:rPr kumimoji="0" lang="en-US" sz="1600" b="0" i="0" u="none" strike="noStrike" cap="none" normalizeH="0" baseline="0" smtClean="0">
                          <a:ln>
                            <a:noFill/>
                          </a:ln>
                          <a:solidFill>
                            <a:schemeClr val="tx1"/>
                          </a:solidFill>
                          <a:effectLst/>
                          <a:latin typeface="Arial" charset="0"/>
                          <a:cs typeface="Arial" charset="0"/>
                        </a:rPr>
                        <a:t>,</a:t>
                      </a:r>
                      <a:r>
                        <a:rPr kumimoji="0" lang="bg-BG" sz="1600" b="0" i="0" u="none" strike="noStrike" cap="none" normalizeH="0" baseline="0" smtClean="0">
                          <a:ln>
                            <a:noFill/>
                          </a:ln>
                          <a:solidFill>
                            <a:schemeClr val="tx1"/>
                          </a:solidFill>
                          <a:effectLst/>
                          <a:latin typeface="Arial" charset="0"/>
                          <a:cs typeface="Arial" charset="0"/>
                        </a:rPr>
                        <a:t>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42,1</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charset="0"/>
                          <a:cs typeface="Arial" charset="0"/>
                        </a:rPr>
                        <a:t>1975</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22,0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67,1</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10,9</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32,8</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16,3</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49,1</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49,6</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charset="0"/>
                          <a:cs typeface="Arial" charset="0"/>
                        </a:rPr>
                        <a:t>1980</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22,1</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66,0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11,9</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33</a:t>
                      </a:r>
                      <a:r>
                        <a:rPr kumimoji="0" lang="bg-BG" sz="1600" b="0" i="0" u="none" strike="noStrike" cap="none" normalizeH="0" baseline="0" smtClean="0">
                          <a:ln>
                            <a:noFill/>
                          </a:ln>
                          <a:solidFill>
                            <a:schemeClr val="tx1"/>
                          </a:solidFill>
                          <a:effectLst/>
                          <a:latin typeface="Arial" charset="0"/>
                          <a:cs typeface="Arial" charset="0"/>
                        </a:rPr>
                        <a:t>,</a:t>
                      </a:r>
                      <a:r>
                        <a:rPr kumimoji="0" lang="en-US" sz="1600" b="0" i="0" u="none" strike="noStrike" cap="none" normalizeH="0" baseline="0" smtClean="0">
                          <a:ln>
                            <a:noFill/>
                          </a:ln>
                          <a:solidFill>
                            <a:schemeClr val="tx1"/>
                          </a:solidFill>
                          <a:effectLst/>
                          <a:latin typeface="Arial" charset="0"/>
                          <a:cs typeface="Arial" charset="0"/>
                        </a:rPr>
                        <a:t>5</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a:t>
                      </a:r>
                      <a:r>
                        <a:rPr kumimoji="0" lang="bg-BG" sz="1600" b="0" i="0" u="none" strike="noStrike" cap="none" normalizeH="0" baseline="0" smtClean="0">
                          <a:ln>
                            <a:noFill/>
                          </a:ln>
                          <a:solidFill>
                            <a:schemeClr val="tx1"/>
                          </a:solidFill>
                          <a:effectLst/>
                          <a:latin typeface="Arial" charset="0"/>
                          <a:cs typeface="Arial" charset="0"/>
                        </a:rPr>
                        <a:t>8</a:t>
                      </a:r>
                      <a:r>
                        <a:rPr kumimoji="0" lang="en-US" sz="1600" b="0" i="0" u="none" strike="noStrike" cap="none" normalizeH="0" baseline="0" smtClean="0">
                          <a:ln>
                            <a:noFill/>
                          </a:ln>
                          <a:solidFill>
                            <a:schemeClr val="tx1"/>
                          </a:solidFill>
                          <a:effectLst/>
                          <a:latin typeface="Arial" charset="0"/>
                          <a:cs typeface="Arial" charset="0"/>
                        </a:rPr>
                        <a:t>,</a:t>
                      </a:r>
                      <a:r>
                        <a:rPr kumimoji="0" lang="bg-BG" sz="1600" b="0" i="0" u="none" strike="noStrike" cap="none" normalizeH="0" baseline="0" smtClean="0">
                          <a:ln>
                            <a:noFill/>
                          </a:ln>
                          <a:solidFill>
                            <a:schemeClr val="tx1"/>
                          </a:solidFill>
                          <a:effectLst/>
                          <a:latin typeface="Arial" charset="0"/>
                          <a:cs typeface="Arial" charset="0"/>
                        </a:rPr>
                        <a:t>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51,5</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53,</a:t>
                      </a:r>
                      <a:r>
                        <a:rPr kumimoji="0" lang="bg-BG" sz="1600" b="1" i="0" u="none" strike="noStrike" cap="none" normalizeH="0" baseline="0" smtClean="0">
                          <a:ln>
                            <a:noFill/>
                          </a:ln>
                          <a:solidFill>
                            <a:schemeClr val="tx1"/>
                          </a:solidFill>
                          <a:effectLst/>
                          <a:latin typeface="Arial" charset="0"/>
                          <a:cs typeface="Arial" charset="0"/>
                        </a:rPr>
                        <a:t>8</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charset="0"/>
                          <a:cs typeface="Arial" charset="0"/>
                        </a:rPr>
                        <a:t>1985</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20,8</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67,6</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11,6</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30,8</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17,1</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47,9</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55,</a:t>
                      </a:r>
                      <a:r>
                        <a:rPr kumimoji="0" lang="bg-BG" sz="1600" b="1" i="0" u="none" strike="noStrike" cap="none" normalizeH="0" baseline="0" smtClean="0">
                          <a:ln>
                            <a:noFill/>
                          </a:ln>
                          <a:solidFill>
                            <a:schemeClr val="tx1"/>
                          </a:solidFill>
                          <a:effectLst/>
                          <a:latin typeface="Arial" charset="0"/>
                          <a:cs typeface="Arial" charset="0"/>
                        </a:rPr>
                        <a:t>8</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charset="0"/>
                          <a:cs typeface="Arial" charset="0"/>
                        </a:rPr>
                        <a:t>1990</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20,4</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66,</a:t>
                      </a:r>
                      <a:r>
                        <a:rPr kumimoji="0" lang="bg-BG" sz="1600" b="0" i="0" u="none" strike="noStrike" cap="none" normalizeH="0" baseline="0" smtClean="0">
                          <a:ln>
                            <a:noFill/>
                          </a:ln>
                          <a:solidFill>
                            <a:schemeClr val="tx1"/>
                          </a:solidFill>
                          <a:effectLst/>
                          <a:latin typeface="Arial" charset="0"/>
                          <a:cs typeface="Arial" charset="0"/>
                        </a:rPr>
                        <a:t>6</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13,0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30,7</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19,5</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50,2</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63,</a:t>
                      </a:r>
                      <a:r>
                        <a:rPr kumimoji="0" lang="bg-BG" sz="1600" b="1" i="0" u="none" strike="noStrike" cap="none" normalizeH="0" baseline="0" smtClean="0">
                          <a:ln>
                            <a:noFill/>
                          </a:ln>
                          <a:solidFill>
                            <a:schemeClr val="tx1"/>
                          </a:solidFill>
                          <a:effectLst/>
                          <a:latin typeface="Arial" charset="0"/>
                          <a:cs typeface="Arial" charset="0"/>
                        </a:rPr>
                        <a:t>7</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charset="0"/>
                          <a:cs typeface="Arial" charset="0"/>
                        </a:rPr>
                        <a:t>1995</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17,9</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67,</a:t>
                      </a:r>
                      <a:r>
                        <a:rPr kumimoji="0" lang="bg-BG" sz="1600" b="0" i="0" u="none" strike="noStrike" cap="none" normalizeH="0" baseline="0" smtClean="0">
                          <a:ln>
                            <a:noFill/>
                          </a:ln>
                          <a:solidFill>
                            <a:schemeClr val="tx1"/>
                          </a:solidFill>
                          <a:effectLst/>
                          <a:latin typeface="Arial" charset="0"/>
                          <a:cs typeface="Arial" charset="0"/>
                        </a:rPr>
                        <a:t>1</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15,0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26,</a:t>
                      </a:r>
                      <a:r>
                        <a:rPr kumimoji="0" lang="bg-BG" sz="1600" b="0" i="0" u="none" strike="noStrike" cap="none" normalizeH="0" baseline="0" smtClean="0">
                          <a:ln>
                            <a:noFill/>
                          </a:ln>
                          <a:solidFill>
                            <a:schemeClr val="tx1"/>
                          </a:solidFill>
                          <a:effectLst/>
                          <a:latin typeface="Arial" charset="0"/>
                          <a:cs typeface="Arial" charset="0"/>
                        </a:rPr>
                        <a:t>7</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22,</a:t>
                      </a:r>
                      <a:r>
                        <a:rPr kumimoji="0" lang="bg-BG" sz="1600" b="0" i="0" u="none" strike="noStrike" cap="none" normalizeH="0" baseline="0" smtClean="0">
                          <a:ln>
                            <a:noFill/>
                          </a:ln>
                          <a:solidFill>
                            <a:schemeClr val="tx1"/>
                          </a:solidFill>
                          <a:effectLst/>
                          <a:latin typeface="Arial" charset="0"/>
                          <a:cs typeface="Arial" charset="0"/>
                        </a:rPr>
                        <a:t>4</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49,</a:t>
                      </a:r>
                      <a:r>
                        <a:rPr kumimoji="0" lang="bg-BG" sz="1600" b="0" i="0" u="none" strike="noStrike" cap="none" normalizeH="0" baseline="0" smtClean="0">
                          <a:ln>
                            <a:noFill/>
                          </a:ln>
                          <a:solidFill>
                            <a:schemeClr val="tx1"/>
                          </a:solidFill>
                          <a:effectLst/>
                          <a:latin typeface="Arial" charset="0"/>
                          <a:cs typeface="Arial" charset="0"/>
                        </a:rPr>
                        <a:t>1</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83,8</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charset="0"/>
                          <a:cs typeface="Arial" charset="0"/>
                        </a:rPr>
                        <a:t>2000</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15,7</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68,0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16,3</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23,</a:t>
                      </a:r>
                      <a:r>
                        <a:rPr kumimoji="0" lang="bg-BG" sz="1600" b="0" i="0" u="none" strike="noStrike" cap="none" normalizeH="0" baseline="0" smtClean="0">
                          <a:ln>
                            <a:noFill/>
                          </a:ln>
                          <a:solidFill>
                            <a:schemeClr val="tx1"/>
                          </a:solidFill>
                          <a:effectLst/>
                          <a:latin typeface="Arial" charset="0"/>
                          <a:cs typeface="Arial" charset="0"/>
                        </a:rPr>
                        <a:t>1</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a:t>
                      </a:r>
                      <a:r>
                        <a:rPr kumimoji="0" lang="bg-BG" sz="1600" b="0" i="0" u="none" strike="noStrike" cap="none" normalizeH="0" baseline="0" smtClean="0">
                          <a:ln>
                            <a:noFill/>
                          </a:ln>
                          <a:solidFill>
                            <a:schemeClr val="tx1"/>
                          </a:solidFill>
                          <a:effectLst/>
                          <a:latin typeface="Arial" charset="0"/>
                          <a:cs typeface="Arial" charset="0"/>
                        </a:rPr>
                        <a:t>4,0</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a:t>
                      </a:r>
                      <a:r>
                        <a:rPr kumimoji="0" lang="bg-BG" sz="1600" b="0" i="0" u="none" strike="noStrike" cap="none" normalizeH="0" baseline="0" smtClean="0">
                          <a:ln>
                            <a:noFill/>
                          </a:ln>
                          <a:solidFill>
                            <a:schemeClr val="tx1"/>
                          </a:solidFill>
                          <a:effectLst/>
                          <a:latin typeface="Arial" charset="0"/>
                          <a:cs typeface="Arial" charset="0"/>
                        </a:rPr>
                        <a:t>7</a:t>
                      </a:r>
                      <a:r>
                        <a:rPr kumimoji="0" lang="en-US" sz="1600" b="0" i="0" u="none" strike="noStrike" cap="none" normalizeH="0" baseline="0" smtClean="0">
                          <a:ln>
                            <a:noFill/>
                          </a:ln>
                          <a:solidFill>
                            <a:schemeClr val="tx1"/>
                          </a:solidFill>
                          <a:effectLst/>
                          <a:latin typeface="Arial" charset="0"/>
                          <a:cs typeface="Arial" charset="0"/>
                        </a:rPr>
                        <a:t>,</a:t>
                      </a:r>
                      <a:r>
                        <a:rPr kumimoji="0" lang="bg-BG" sz="1600" b="0" i="0" u="none" strike="noStrike" cap="none" normalizeH="0" baseline="0" smtClean="0">
                          <a:ln>
                            <a:noFill/>
                          </a:ln>
                          <a:solidFill>
                            <a:schemeClr val="tx1"/>
                          </a:solidFill>
                          <a:effectLst/>
                          <a:latin typeface="Arial" charset="0"/>
                          <a:cs typeface="Arial" charset="0"/>
                        </a:rPr>
                        <a:t>1</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103,</a:t>
                      </a:r>
                      <a:r>
                        <a:rPr kumimoji="0" lang="bg-BG" sz="1600" b="1" i="0" u="none" strike="noStrike" cap="none" normalizeH="0" baseline="0" smtClean="0">
                          <a:ln>
                            <a:noFill/>
                          </a:ln>
                          <a:solidFill>
                            <a:schemeClr val="tx1"/>
                          </a:solidFill>
                          <a:effectLst/>
                          <a:latin typeface="Arial" charset="0"/>
                          <a:cs typeface="Arial" charset="0"/>
                        </a:rPr>
                        <a:t>8</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charset="0"/>
                          <a:cs typeface="Arial" charset="0"/>
                        </a:rPr>
                        <a:t>2005</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13,7</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69,1</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17,2</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19,8</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24,</a:t>
                      </a:r>
                      <a:r>
                        <a:rPr kumimoji="0" lang="bg-BG" sz="1600" b="0" i="0" u="none" strike="noStrike" cap="none" normalizeH="0" baseline="0" smtClean="0">
                          <a:ln>
                            <a:noFill/>
                          </a:ln>
                          <a:solidFill>
                            <a:schemeClr val="tx1"/>
                          </a:solidFill>
                          <a:effectLst/>
                          <a:latin typeface="Arial" charset="0"/>
                          <a:cs typeface="Arial" charset="0"/>
                        </a:rPr>
                        <a:t>9</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44,</a:t>
                      </a:r>
                      <a:r>
                        <a:rPr kumimoji="0" lang="bg-BG" sz="1600" b="0" i="0" u="none" strike="noStrike" cap="none" normalizeH="0" baseline="0" smtClean="0">
                          <a:ln>
                            <a:noFill/>
                          </a:ln>
                          <a:solidFill>
                            <a:schemeClr val="tx1"/>
                          </a:solidFill>
                          <a:effectLst/>
                          <a:latin typeface="Arial" charset="0"/>
                          <a:cs typeface="Arial" charset="0"/>
                        </a:rPr>
                        <a:t>7</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125,</a:t>
                      </a:r>
                      <a:r>
                        <a:rPr kumimoji="0" lang="bg-BG" sz="1600" b="1" i="0" u="none" strike="noStrike" cap="none" normalizeH="0" baseline="0" smtClean="0">
                          <a:ln>
                            <a:noFill/>
                          </a:ln>
                          <a:solidFill>
                            <a:schemeClr val="tx1"/>
                          </a:solidFill>
                          <a:effectLst/>
                          <a:latin typeface="Arial" charset="0"/>
                          <a:cs typeface="Arial" charset="0"/>
                        </a:rPr>
                        <a:t>5</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charset="0"/>
                          <a:cs typeface="Arial" charset="0"/>
                        </a:rPr>
                        <a:t>2010</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13,7</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68,7</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17,6</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19,</a:t>
                      </a:r>
                      <a:r>
                        <a:rPr kumimoji="0" lang="bg-BG" sz="1600" b="0" i="0" u="none" strike="noStrike" cap="none" normalizeH="0" baseline="0" smtClean="0">
                          <a:ln>
                            <a:noFill/>
                          </a:ln>
                          <a:solidFill>
                            <a:schemeClr val="tx1"/>
                          </a:solidFill>
                          <a:effectLst/>
                          <a:latin typeface="Arial" charset="0"/>
                          <a:cs typeface="Arial" charset="0"/>
                        </a:rPr>
                        <a:t>7</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25,6</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45,</a:t>
                      </a:r>
                      <a:r>
                        <a:rPr kumimoji="0" lang="bg-BG" sz="1600" b="0" i="0" u="none" strike="noStrike" cap="none" normalizeH="0" baseline="0" smtClean="0">
                          <a:ln>
                            <a:noFill/>
                          </a:ln>
                          <a:solidFill>
                            <a:schemeClr val="tx1"/>
                          </a:solidFill>
                          <a:effectLst/>
                          <a:latin typeface="Arial" charset="0"/>
                          <a:cs typeface="Arial" charset="0"/>
                        </a:rPr>
                        <a:t>3</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12</a:t>
                      </a:r>
                      <a:r>
                        <a:rPr kumimoji="0" lang="bg-BG" sz="1600" b="1" i="0" u="none" strike="noStrike" cap="none" normalizeH="0" baseline="0" smtClean="0">
                          <a:ln>
                            <a:noFill/>
                          </a:ln>
                          <a:solidFill>
                            <a:schemeClr val="tx1"/>
                          </a:solidFill>
                          <a:effectLst/>
                          <a:latin typeface="Arial" charset="0"/>
                          <a:cs typeface="Arial" charset="0"/>
                        </a:rPr>
                        <a:t>8,5</a:t>
                      </a:r>
                      <a:endParaRPr kumimoji="0" lang="en-US" sz="1600" b="1" i="0" u="none" strike="noStrike" cap="none" normalizeH="0" baseline="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charset="0"/>
                          <a:cs typeface="Arial" charset="0"/>
                        </a:rPr>
                        <a:t>2011</a:t>
                      </a:r>
                      <a:endParaRPr kumimoji="0" lang="en-U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charset="0"/>
                          <a:cs typeface="Arial" charset="0"/>
                        </a:rPr>
                        <a:t>13,3</a:t>
                      </a:r>
                      <a:endParaRPr kumimoji="0" lang="en-U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68,0</a:t>
                      </a:r>
                      <a:endParaRPr kumimoji="0" lang="en-U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charset="0"/>
                          <a:cs typeface="Arial" charset="0"/>
                        </a:rPr>
                        <a:t>18,7</a:t>
                      </a:r>
                      <a:endParaRPr kumimoji="0" lang="en-U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19,</a:t>
                      </a:r>
                      <a:r>
                        <a:rPr kumimoji="0" lang="bg-BG" sz="1600" b="1" i="0" u="none" strike="noStrike" cap="none" normalizeH="0" baseline="0" dirty="0" smtClean="0">
                          <a:ln>
                            <a:noFill/>
                          </a:ln>
                          <a:solidFill>
                            <a:schemeClr val="tx1"/>
                          </a:solidFill>
                          <a:effectLst/>
                          <a:latin typeface="Arial" charset="0"/>
                          <a:cs typeface="Arial" charset="0"/>
                        </a:rPr>
                        <a:t>6</a:t>
                      </a:r>
                      <a:endParaRPr kumimoji="0" lang="en-U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27,</a:t>
                      </a:r>
                      <a:r>
                        <a:rPr kumimoji="0" lang="bg-BG" sz="1600" b="1" i="0" u="none" strike="noStrike" cap="none" normalizeH="0" baseline="0" dirty="0" smtClean="0">
                          <a:ln>
                            <a:noFill/>
                          </a:ln>
                          <a:solidFill>
                            <a:schemeClr val="tx1"/>
                          </a:solidFill>
                          <a:effectLst/>
                          <a:latin typeface="Arial" charset="0"/>
                          <a:cs typeface="Arial" charset="0"/>
                        </a:rPr>
                        <a:t>5</a:t>
                      </a:r>
                      <a:endParaRPr kumimoji="0" lang="en-U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4</a:t>
                      </a:r>
                      <a:r>
                        <a:rPr kumimoji="0" lang="bg-BG" sz="1600" b="1" i="0" u="none" strike="noStrike" cap="none" normalizeH="0" baseline="0" dirty="0" smtClean="0">
                          <a:ln>
                            <a:noFill/>
                          </a:ln>
                          <a:solidFill>
                            <a:schemeClr val="tx1"/>
                          </a:solidFill>
                          <a:effectLst/>
                          <a:latin typeface="Arial" charset="0"/>
                          <a:cs typeface="Arial" charset="0"/>
                        </a:rPr>
                        <a:t>7,1</a:t>
                      </a:r>
                      <a:endParaRPr kumimoji="0" lang="en-U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140,</a:t>
                      </a:r>
                      <a:r>
                        <a:rPr kumimoji="0" lang="bg-BG" sz="1600" b="1" i="0" u="none" strike="noStrike" cap="none" normalizeH="0" baseline="0" dirty="0" smtClean="0">
                          <a:ln>
                            <a:noFill/>
                          </a:ln>
                          <a:solidFill>
                            <a:schemeClr val="tx1"/>
                          </a:solidFill>
                          <a:effectLst/>
                          <a:latin typeface="Arial" charset="0"/>
                          <a:cs typeface="Arial" charset="0"/>
                        </a:rPr>
                        <a:t>6</a:t>
                      </a:r>
                      <a:endParaRPr kumimoji="0" lang="en-US" sz="16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9211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smtClean="0">
                          <a:ln>
                            <a:noFill/>
                          </a:ln>
                          <a:solidFill>
                            <a:srgbClr val="FF0000"/>
                          </a:solidFill>
                          <a:effectLst/>
                          <a:latin typeface="Arial" charset="0"/>
                          <a:ea typeface="Times New Roman" pitchFamily="18" charset="0"/>
                          <a:cs typeface="Arial" charset="0"/>
                        </a:rPr>
                        <a:t>2014</a:t>
                      </a:r>
                      <a:endParaRPr kumimoji="0" lang="en-US" sz="1600" b="1" i="0" u="none" strike="noStrike" cap="none" normalizeH="0" baseline="0" dirty="0" smtClean="0">
                        <a:ln>
                          <a:noFill/>
                        </a:ln>
                        <a:solidFill>
                          <a:srgbClr val="FF0000"/>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smtClean="0">
                          <a:ln>
                            <a:noFill/>
                          </a:ln>
                          <a:solidFill>
                            <a:srgbClr val="FF0000"/>
                          </a:solidFill>
                          <a:effectLst/>
                          <a:latin typeface="Arial" charset="0"/>
                          <a:ea typeface="Times New Roman" pitchFamily="18" charset="0"/>
                          <a:cs typeface="Arial" charset="0"/>
                        </a:rPr>
                        <a:t>13,8</a:t>
                      </a:r>
                      <a:endParaRPr kumimoji="0" lang="en-US" sz="1600" b="1" i="0" u="none" strike="noStrike" cap="none" normalizeH="0" baseline="0" dirty="0" smtClean="0">
                        <a:ln>
                          <a:noFill/>
                        </a:ln>
                        <a:solidFill>
                          <a:srgbClr val="FF0000"/>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smtClean="0">
                          <a:ln>
                            <a:noFill/>
                          </a:ln>
                          <a:solidFill>
                            <a:srgbClr val="FF0000"/>
                          </a:solidFill>
                          <a:effectLst/>
                          <a:latin typeface="Arial" charset="0"/>
                          <a:ea typeface="Times New Roman" pitchFamily="18" charset="0"/>
                          <a:cs typeface="Arial" charset="0"/>
                        </a:rPr>
                        <a:t>66,2</a:t>
                      </a:r>
                      <a:endParaRPr kumimoji="0" lang="en-US" sz="1600" b="1" i="0" u="none" strike="noStrike" cap="none" normalizeH="0" baseline="0" dirty="0" smtClean="0">
                        <a:ln>
                          <a:noFill/>
                        </a:ln>
                        <a:solidFill>
                          <a:srgbClr val="FF0000"/>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smtClean="0">
                          <a:ln>
                            <a:noFill/>
                          </a:ln>
                          <a:solidFill>
                            <a:srgbClr val="FF0000"/>
                          </a:solidFill>
                          <a:effectLst/>
                          <a:latin typeface="Arial" charset="0"/>
                          <a:ea typeface="Times New Roman" pitchFamily="18" charset="0"/>
                          <a:cs typeface="Arial" charset="0"/>
                        </a:rPr>
                        <a:t>20,0</a:t>
                      </a:r>
                      <a:endParaRPr kumimoji="0" lang="en-US" sz="1600" b="1" i="0" u="none" strike="noStrike" cap="none" normalizeH="0" baseline="0" dirty="0" smtClean="0">
                        <a:ln>
                          <a:noFill/>
                        </a:ln>
                        <a:solidFill>
                          <a:srgbClr val="FF0000"/>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smtClean="0">
                          <a:ln>
                            <a:noFill/>
                          </a:ln>
                          <a:solidFill>
                            <a:srgbClr val="FF0000"/>
                          </a:solidFill>
                          <a:effectLst/>
                          <a:latin typeface="Arial" charset="0"/>
                          <a:ea typeface="Times New Roman" pitchFamily="18" charset="0"/>
                          <a:cs typeface="Arial" charset="0"/>
                        </a:rPr>
                        <a:t>20,8</a:t>
                      </a:r>
                      <a:endParaRPr kumimoji="0" lang="en-US" sz="1600" b="1" i="0" u="none" strike="noStrike" cap="none" normalizeH="0" baseline="0" dirty="0" smtClean="0">
                        <a:ln>
                          <a:noFill/>
                        </a:ln>
                        <a:solidFill>
                          <a:srgbClr val="FF0000"/>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smtClean="0">
                          <a:ln>
                            <a:noFill/>
                          </a:ln>
                          <a:solidFill>
                            <a:srgbClr val="FF0000"/>
                          </a:solidFill>
                          <a:effectLst/>
                          <a:latin typeface="Arial" charset="0"/>
                          <a:ea typeface="Times New Roman" pitchFamily="18" charset="0"/>
                          <a:cs typeface="Arial" charset="0"/>
                        </a:rPr>
                        <a:t>30,2</a:t>
                      </a:r>
                      <a:endParaRPr kumimoji="0" lang="en-US" sz="1600" b="1" i="0" u="none" strike="noStrike" cap="none" normalizeH="0" baseline="0" dirty="0" smtClean="0">
                        <a:ln>
                          <a:noFill/>
                        </a:ln>
                        <a:solidFill>
                          <a:srgbClr val="FF0000"/>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smtClean="0">
                          <a:ln>
                            <a:noFill/>
                          </a:ln>
                          <a:solidFill>
                            <a:srgbClr val="FF0000"/>
                          </a:solidFill>
                          <a:effectLst/>
                          <a:latin typeface="Arial" charset="0"/>
                          <a:ea typeface="Times New Roman" pitchFamily="18" charset="0"/>
                          <a:cs typeface="Arial" charset="0"/>
                        </a:rPr>
                        <a:t>51,0</a:t>
                      </a:r>
                      <a:endParaRPr kumimoji="0" lang="en-US" sz="1600" b="1" i="0" u="none" strike="noStrike" cap="none" normalizeH="0" baseline="0" dirty="0" smtClean="0">
                        <a:ln>
                          <a:noFill/>
                        </a:ln>
                        <a:solidFill>
                          <a:srgbClr val="FF0000"/>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smtClean="0">
                          <a:ln>
                            <a:noFill/>
                          </a:ln>
                          <a:solidFill>
                            <a:srgbClr val="FF0000"/>
                          </a:solidFill>
                          <a:effectLst/>
                          <a:latin typeface="Arial" charset="0"/>
                          <a:ea typeface="Times New Roman" pitchFamily="18" charset="0"/>
                          <a:cs typeface="Arial" charset="0"/>
                        </a:rPr>
                        <a:t>144,9</a:t>
                      </a:r>
                      <a:endParaRPr kumimoji="0" lang="en-US" sz="1600" b="1" i="0" u="none" strike="noStrike" cap="none" normalizeH="0" baseline="0" dirty="0" smtClean="0">
                        <a:ln>
                          <a:noFill/>
                        </a:ln>
                        <a:solidFill>
                          <a:srgbClr val="FF0000"/>
                        </a:solidFill>
                        <a:effectLst/>
                        <a:latin typeface="Arial" charset="0"/>
                        <a:ea typeface="Times New Roman" pitchFamily="18" charset="0"/>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3" name="Date Placeholder 2"/>
          <p:cNvSpPr>
            <a:spLocks noGrp="1"/>
          </p:cNvSpPr>
          <p:nvPr>
            <p:ph type="dt" sz="half" idx="10"/>
          </p:nvPr>
        </p:nvSpPr>
        <p:spPr/>
        <p:txBody>
          <a:bodyPr/>
          <a:lstStyle/>
          <a:p>
            <a:pPr>
              <a:defRPr/>
            </a:pPr>
            <a:fld id="{77C0239A-3D62-4D0C-AC33-986C2AE2D328}" type="datetime1">
              <a:rPr lang="en-US" smtClean="0"/>
              <a:t>9/27/2017</a:t>
            </a:fld>
            <a:endParaRPr lang="en-US"/>
          </a:p>
        </p:txBody>
      </p:sp>
      <p:sp>
        <p:nvSpPr>
          <p:cNvPr id="4" name="Slide Number Placeholder 3"/>
          <p:cNvSpPr>
            <a:spLocks noGrp="1"/>
          </p:cNvSpPr>
          <p:nvPr>
            <p:ph type="sldNum" sz="quarter" idx="12"/>
          </p:nvPr>
        </p:nvSpPr>
        <p:spPr/>
        <p:txBody>
          <a:bodyPr/>
          <a:lstStyle/>
          <a:p>
            <a:pPr>
              <a:defRPr/>
            </a:pPr>
            <a:fld id="{A3C97444-FC47-4D09-90EB-A79C2846FC52}" type="slidenum">
              <a:rPr lang="en-US" smtClean="0"/>
              <a:pPr>
                <a:defRPr/>
              </a:pPr>
              <a:t>36</a:t>
            </a:fld>
            <a:endParaRPr lang="en-US"/>
          </a:p>
        </p:txBody>
      </p:sp>
      <p:sp>
        <p:nvSpPr>
          <p:cNvPr id="5" name="TextBox 4"/>
          <p:cNvSpPr txBox="1"/>
          <p:nvPr/>
        </p:nvSpPr>
        <p:spPr>
          <a:xfrm>
            <a:off x="0" y="20599"/>
            <a:ext cx="9144000" cy="646331"/>
          </a:xfrm>
          <a:prstGeom prst="rect">
            <a:avLst/>
          </a:prstGeom>
          <a:noFill/>
        </p:spPr>
        <p:txBody>
          <a:bodyPr wrap="square" rtlCol="0">
            <a:spAutoFit/>
          </a:bodyPr>
          <a:lstStyle/>
          <a:p>
            <a:pPr lvl="0" algn="ctr"/>
            <a:r>
              <a:rPr lang="ru-RU" b="1" dirty="0" err="1">
                <a:cs typeface="Arial" charset="0"/>
              </a:rPr>
              <a:t>Проценти</a:t>
            </a:r>
            <a:r>
              <a:rPr lang="ru-RU" b="1" dirty="0">
                <a:cs typeface="Arial" charset="0"/>
              </a:rPr>
              <a:t> и </a:t>
            </a:r>
            <a:r>
              <a:rPr lang="ru-RU" b="1" dirty="0" err="1">
                <a:cs typeface="Arial" charset="0"/>
              </a:rPr>
              <a:t>процентни</a:t>
            </a:r>
            <a:r>
              <a:rPr lang="ru-RU" b="1" dirty="0">
                <a:cs typeface="Arial" charset="0"/>
              </a:rPr>
              <a:t> </a:t>
            </a:r>
            <a:r>
              <a:rPr lang="ru-RU" b="1" dirty="0" err="1">
                <a:cs typeface="Arial" charset="0"/>
              </a:rPr>
              <a:t>съотношения</a:t>
            </a:r>
            <a:r>
              <a:rPr lang="ru-RU" b="1" dirty="0">
                <a:cs typeface="Arial" charset="0"/>
              </a:rPr>
              <a:t> между </a:t>
            </a:r>
            <a:r>
              <a:rPr lang="ru-RU" b="1" dirty="0" err="1">
                <a:cs typeface="Arial" charset="0"/>
              </a:rPr>
              <a:t>основните</a:t>
            </a:r>
            <a:r>
              <a:rPr lang="ru-RU" b="1" dirty="0">
                <a:cs typeface="Arial" charset="0"/>
              </a:rPr>
              <a:t> </a:t>
            </a:r>
            <a:r>
              <a:rPr lang="ru-RU" b="1" dirty="0" err="1">
                <a:cs typeface="Arial" charset="0"/>
              </a:rPr>
              <a:t>възрастови</a:t>
            </a:r>
            <a:r>
              <a:rPr lang="ru-RU" b="1" dirty="0">
                <a:cs typeface="Arial" charset="0"/>
              </a:rPr>
              <a:t> </a:t>
            </a:r>
            <a:r>
              <a:rPr lang="ru-RU" b="1" dirty="0" err="1">
                <a:cs typeface="Arial" charset="0"/>
              </a:rPr>
              <a:t>групи</a:t>
            </a:r>
            <a:endParaRPr lang="en-US" b="1" dirty="0">
              <a:ea typeface="Times New Roman" pitchFamily="18" charset="0"/>
              <a:cs typeface="Arial" charset="0"/>
            </a:endParaRPr>
          </a:p>
          <a:p>
            <a:pPr algn="ctr"/>
            <a:r>
              <a:rPr lang="bg-BG" b="1" dirty="0" smtClean="0"/>
              <a:t>в България за периода 1970-2014 г.</a:t>
            </a:r>
            <a:endParaRPr lang="bg-BG"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46425588"/>
              </p:ext>
            </p:extLst>
          </p:nvPr>
        </p:nvGraphicFramePr>
        <p:xfrm>
          <a:off x="971600" y="548681"/>
          <a:ext cx="7272288" cy="5688634"/>
        </p:xfrm>
        <a:graphic>
          <a:graphicData uri="http://schemas.openxmlformats.org/drawingml/2006/table">
            <a:tbl>
              <a:tblPr/>
              <a:tblGrid>
                <a:gridCol w="1543000"/>
                <a:gridCol w="987425"/>
                <a:gridCol w="987425"/>
                <a:gridCol w="1339850"/>
                <a:gridCol w="1235075"/>
                <a:gridCol w="1179513"/>
              </a:tblGrid>
              <a:tr h="28502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Области</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a:t>
                      </a:r>
                      <a:r>
                        <a:rPr kumimoji="0" lang="bg-BG" sz="1800" b="1" i="0" u="none" strike="noStrike" cap="none" normalizeH="0" baseline="0" smtClean="0">
                          <a:ln>
                            <a:noFill/>
                          </a:ln>
                          <a:solidFill>
                            <a:schemeClr val="tx1"/>
                          </a:solidFill>
                          <a:effectLst/>
                          <a:latin typeface="Times New Roman" pitchFamily="18" charset="0"/>
                        </a:rPr>
                        <a:t>0-14 </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 65+</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0-14/15-64</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65+/15-64</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65+/0-14</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България</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13,3</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18,</a:t>
                      </a:r>
                      <a:r>
                        <a:rPr kumimoji="0" lang="en-US" sz="1800" b="0" i="0" u="none" strike="noStrike" cap="none" normalizeH="0" baseline="0" dirty="0" smtClean="0">
                          <a:ln>
                            <a:noFill/>
                          </a:ln>
                          <a:solidFill>
                            <a:schemeClr val="tx1"/>
                          </a:solidFill>
                          <a:effectLst/>
                          <a:latin typeface="Times New Roman" pitchFamily="18" charset="0"/>
                        </a:rPr>
                        <a:t>7</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19,4</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27,1</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140,6</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Видин</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11,8</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25,5</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19,0</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40,6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216,1</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Габрово</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11,1</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23,9</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17,1</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36,7</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215,3</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Кюстендил</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11,5</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22,8</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17,4</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34,8</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198,2</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Перник</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11,4</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21,9</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17,0</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32,9</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192,1</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Монтана</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12,8</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23,5</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19,7</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36,8</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183,6</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Силистра</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11,0</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20,0</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16,0</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29,0</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181,8</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Ловеч</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13,1</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23,3</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20,6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36,6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177,8</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В. Търново</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11,6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20,2</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17,1</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29,6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174,1</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Плевен</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12,9</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22,4</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19,9</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34,7</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173,6</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Русе</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12,0</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20,3</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17,7</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30,0</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169,2</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Враца</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13,4</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20,8</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20,4</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31,6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155,2</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1566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Ямбол</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13,7</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21,0</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21,1</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32,1</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153,3</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3" name="Date Placeholder 2"/>
          <p:cNvSpPr>
            <a:spLocks noGrp="1"/>
          </p:cNvSpPr>
          <p:nvPr>
            <p:ph type="dt" sz="half" idx="10"/>
          </p:nvPr>
        </p:nvSpPr>
        <p:spPr/>
        <p:txBody>
          <a:bodyPr/>
          <a:lstStyle/>
          <a:p>
            <a:pPr>
              <a:defRPr/>
            </a:pPr>
            <a:fld id="{15AEC643-1DEE-4CD8-B38A-06F94EB8C1CF}" type="datetime1">
              <a:rPr lang="en-US" smtClean="0"/>
              <a:t>9/27/2017</a:t>
            </a:fld>
            <a:endParaRPr lang="en-US" dirty="0"/>
          </a:p>
        </p:txBody>
      </p:sp>
      <p:sp>
        <p:nvSpPr>
          <p:cNvPr id="4" name="Slide Number Placeholder 3"/>
          <p:cNvSpPr>
            <a:spLocks noGrp="1"/>
          </p:cNvSpPr>
          <p:nvPr>
            <p:ph type="sldNum" sz="quarter" idx="12"/>
          </p:nvPr>
        </p:nvSpPr>
        <p:spPr/>
        <p:txBody>
          <a:bodyPr/>
          <a:lstStyle/>
          <a:p>
            <a:pPr>
              <a:defRPr/>
            </a:pPr>
            <a:fld id="{A3C97444-FC47-4D09-90EB-A79C2846FC52}" type="slidenum">
              <a:rPr lang="en-US" smtClean="0"/>
              <a:pPr>
                <a:defRPr/>
              </a:pPr>
              <a:t>37</a:t>
            </a:fld>
            <a:endParaRPr lang="en-US"/>
          </a:p>
        </p:txBody>
      </p:sp>
      <p:sp>
        <p:nvSpPr>
          <p:cNvPr id="5" name="TextBox 4"/>
          <p:cNvSpPr txBox="1"/>
          <p:nvPr/>
        </p:nvSpPr>
        <p:spPr>
          <a:xfrm>
            <a:off x="469214" y="0"/>
            <a:ext cx="8580088" cy="461665"/>
          </a:xfrm>
          <a:prstGeom prst="rect">
            <a:avLst/>
          </a:prstGeom>
          <a:noFill/>
        </p:spPr>
        <p:txBody>
          <a:bodyPr wrap="square" rtlCol="0">
            <a:spAutoFit/>
          </a:bodyPr>
          <a:lstStyle/>
          <a:p>
            <a:pPr algn="ctr"/>
            <a:r>
              <a:rPr lang="bg-BG" sz="2400" b="1" dirty="0" smtClean="0"/>
              <a:t>В България по области – 2013 г.</a:t>
            </a:r>
            <a:endParaRPr lang="en-US" sz="2400"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2127483"/>
              </p:ext>
            </p:extLst>
          </p:nvPr>
        </p:nvGraphicFramePr>
        <p:xfrm>
          <a:off x="971550" y="116636"/>
          <a:ext cx="7272338" cy="6930079"/>
        </p:xfrm>
        <a:graphic>
          <a:graphicData uri="http://schemas.openxmlformats.org/drawingml/2006/table">
            <a:tbl>
              <a:tblPr/>
              <a:tblGrid>
                <a:gridCol w="1543050"/>
                <a:gridCol w="987425"/>
                <a:gridCol w="987425"/>
                <a:gridCol w="1339850"/>
                <a:gridCol w="1235075"/>
                <a:gridCol w="1179513"/>
              </a:tblGrid>
              <a:tr h="3085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Области</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 </a:t>
                      </a:r>
                      <a:r>
                        <a:rPr kumimoji="0" lang="bg-BG" sz="1800" b="1" i="0" u="none" strike="noStrike" cap="none" normalizeH="0" baseline="0" smtClean="0">
                          <a:ln>
                            <a:noFill/>
                          </a:ln>
                          <a:solidFill>
                            <a:schemeClr val="tx1"/>
                          </a:solidFill>
                          <a:effectLst/>
                          <a:latin typeface="Times New Roman" pitchFamily="18" charset="0"/>
                        </a:rPr>
                        <a:t>0-14 </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 65+</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0-14/15-64</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65+/15-64</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65+/0-14</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Хасково</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13,2</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20,1</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19,7</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30,1</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152,3</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София обл.</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13,5</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20,2</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20,3</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30,5</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149,6</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Смолян</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11,8</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17,5</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16,6</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24,7</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148,3</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Ст. Загора</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13,6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19,5</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20,3</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29,1</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143,4</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Пловдив</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13,3</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18,6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19,5</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27,4</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139,8</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Търговище</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14,2</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18,5</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21,1</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27,5</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130,3</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Добрич</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13,8</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17,9</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20,2</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26,2</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129,7</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Разград</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13,8</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17,6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20,2</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dirty="0" smtClean="0">
                          <a:ln>
                            <a:noFill/>
                          </a:ln>
                          <a:solidFill>
                            <a:schemeClr val="tx1"/>
                          </a:solidFill>
                          <a:effectLst/>
                          <a:latin typeface="Times New Roman" pitchFamily="18" charset="0"/>
                        </a:rPr>
                        <a:t>25,6</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127,5</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София</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12,3</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15,6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17,1</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21,7</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126,8</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Шумен</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14,0</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17,6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20,5</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25,5</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125,7</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Пазарджик</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14,4</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17,6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21,2</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25,9</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122,2</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Кърджали</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13,9</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16,9</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20,1</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24,4</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121,6</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49361">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Благоевград</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14,00</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16,0</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19,3</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22,8</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114,3</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Варна</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14,2</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16,0</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20,3</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23,0</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112,7</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smtClean="0">
                          <a:ln>
                            <a:noFill/>
                          </a:ln>
                          <a:solidFill>
                            <a:schemeClr val="tx1"/>
                          </a:solidFill>
                          <a:effectLst/>
                          <a:latin typeface="Times New Roman" pitchFamily="18" charset="0"/>
                        </a:rPr>
                        <a:t>Бургас</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14,7</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16,2</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21,2</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0" i="0" u="none" strike="noStrike" cap="none" normalizeH="0" baseline="0" smtClean="0">
                          <a:ln>
                            <a:noFill/>
                          </a:ln>
                          <a:solidFill>
                            <a:schemeClr val="tx1"/>
                          </a:solidFill>
                          <a:effectLst/>
                          <a:latin typeface="Times New Roman" pitchFamily="18" charset="0"/>
                        </a:rPr>
                        <a:t>23,4</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110,2</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5752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Сливен</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17,2</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16,9</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26,1</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25,6</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800" b="1" i="0" u="none" strike="noStrike" cap="none" normalizeH="0" baseline="0" dirty="0" smtClean="0">
                          <a:ln>
                            <a:noFill/>
                          </a:ln>
                          <a:solidFill>
                            <a:schemeClr val="tx1"/>
                          </a:solidFill>
                          <a:effectLst/>
                          <a:latin typeface="Times New Roman" pitchFamily="18" charset="0"/>
                        </a:rPr>
                        <a:t>98,3</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33271" marR="3327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3" name="Date Placeholder 2"/>
          <p:cNvSpPr>
            <a:spLocks noGrp="1"/>
          </p:cNvSpPr>
          <p:nvPr>
            <p:ph type="dt" sz="half" idx="10"/>
          </p:nvPr>
        </p:nvSpPr>
        <p:spPr/>
        <p:txBody>
          <a:bodyPr/>
          <a:lstStyle/>
          <a:p>
            <a:pPr>
              <a:defRPr/>
            </a:pPr>
            <a:fld id="{15AEC643-1DEE-4CD8-B38A-06F94EB8C1CF}" type="datetime1">
              <a:rPr lang="en-US" smtClean="0"/>
              <a:t>9/27/2017</a:t>
            </a:fld>
            <a:endParaRPr lang="en-US"/>
          </a:p>
        </p:txBody>
      </p:sp>
      <p:sp>
        <p:nvSpPr>
          <p:cNvPr id="4" name="Slide Number Placeholder 3"/>
          <p:cNvSpPr>
            <a:spLocks noGrp="1"/>
          </p:cNvSpPr>
          <p:nvPr>
            <p:ph type="sldNum" sz="quarter" idx="12"/>
          </p:nvPr>
        </p:nvSpPr>
        <p:spPr/>
        <p:txBody>
          <a:bodyPr/>
          <a:lstStyle/>
          <a:p>
            <a:pPr>
              <a:defRPr/>
            </a:pPr>
            <a:fld id="{A3C97444-FC47-4D09-90EB-A79C2846FC52}" type="slidenum">
              <a:rPr lang="en-US" smtClean="0"/>
              <a:pPr>
                <a:defRPr/>
              </a:pPr>
              <a:t>38</a:t>
            </a:fld>
            <a:endParaRPr lang="en-US"/>
          </a:p>
        </p:txBody>
      </p:sp>
    </p:spTree>
    <p:extLst>
      <p:ext uri="{BB962C8B-B14F-4D97-AF65-F5344CB8AC3E}">
        <p14:creationId xmlns:p14="http://schemas.microsoft.com/office/powerpoint/2010/main" val="33424704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609600"/>
            <a:ext cx="7772400" cy="3971925"/>
          </a:xfrm>
        </p:spPr>
        <p:txBody>
          <a:bodyPr/>
          <a:lstStyle/>
          <a:p>
            <a:pPr algn="just" eaLnBrk="1" hangingPunct="1">
              <a:lnSpc>
                <a:spcPct val="130000"/>
              </a:lnSpc>
              <a:defRPr/>
            </a:pPr>
            <a:r>
              <a:rPr lang="bg-BG" altLang="en-US" dirty="0" smtClean="0">
                <a:cs typeface="Times New Roman" pitchFamily="18" charset="0"/>
              </a:rPr>
              <a:t/>
            </a:r>
            <a:br>
              <a:rPr lang="bg-BG" altLang="en-US" dirty="0" smtClean="0">
                <a:cs typeface="Times New Roman" pitchFamily="18" charset="0"/>
              </a:rPr>
            </a:br>
            <a:r>
              <a:rPr lang="bg-BG" altLang="en-US" sz="3600" b="1" i="1" dirty="0" smtClean="0">
                <a:solidFill>
                  <a:srgbClr val="C00000"/>
                </a:solidFill>
                <a:effectLst>
                  <a:outerShdw blurRad="38100" dist="38100" dir="2700000" algn="tl">
                    <a:srgbClr val="000000">
                      <a:alpha val="43137"/>
                    </a:srgbClr>
                  </a:outerShdw>
                </a:effectLst>
                <a:cs typeface="Times New Roman" pitchFamily="18" charset="0"/>
              </a:rPr>
              <a:t>4.</a:t>
            </a:r>
            <a:r>
              <a:rPr lang="bg-BG" altLang="en-US" sz="3600" b="1" i="1" dirty="0" err="1" smtClean="0">
                <a:solidFill>
                  <a:srgbClr val="C00000"/>
                </a:solidFill>
                <a:effectLst>
                  <a:outerShdw blurRad="38100" dist="38100" dir="2700000" algn="tl">
                    <a:srgbClr val="000000">
                      <a:alpha val="43137"/>
                    </a:srgbClr>
                  </a:outerShdw>
                </a:effectLst>
                <a:cs typeface="Times New Roman" pitchFamily="18" charset="0"/>
              </a:rPr>
              <a:t>4</a:t>
            </a:r>
            <a:r>
              <a:rPr lang="bg-BG" altLang="en-US" sz="3600" b="1" i="1" dirty="0" smtClean="0">
                <a:solidFill>
                  <a:srgbClr val="C00000"/>
                </a:solidFill>
                <a:effectLst>
                  <a:outerShdw blurRad="38100" dist="38100" dir="2700000" algn="tl">
                    <a:srgbClr val="000000">
                      <a:alpha val="43137"/>
                    </a:srgbClr>
                  </a:outerShdw>
                </a:effectLst>
                <a:cs typeface="Times New Roman" pitchFamily="18" charset="0"/>
              </a:rPr>
              <a:t>. ЧРЕЗ ПОСТРОЯВАНЕ НА ВЪЗРАСТОВА ПИРАМИДА</a:t>
            </a:r>
            <a:r>
              <a:rPr lang="bg-BG" altLang="en-US" sz="3600" b="1" i="1" dirty="0" smtClean="0">
                <a:solidFill>
                  <a:srgbClr val="C00000"/>
                </a:solidFill>
                <a:effectLst>
                  <a:outerShdw blurRad="38100" dist="38100" dir="2700000" algn="tl">
                    <a:srgbClr val="000000">
                      <a:alpha val="43137"/>
                    </a:srgbClr>
                  </a:outerShdw>
                </a:effectLst>
                <a:latin typeface="Arial Narrow" pitchFamily="34" charset="0"/>
                <a:cs typeface="Times New Roman" pitchFamily="18" charset="0"/>
              </a:rPr>
              <a:t> </a:t>
            </a:r>
          </a:p>
        </p:txBody>
      </p:sp>
      <p:sp>
        <p:nvSpPr>
          <p:cNvPr id="2" name="Date Placeholder 1"/>
          <p:cNvSpPr>
            <a:spLocks noGrp="1"/>
          </p:cNvSpPr>
          <p:nvPr>
            <p:ph type="dt" sz="half" idx="10"/>
          </p:nvPr>
        </p:nvSpPr>
        <p:spPr/>
        <p:txBody>
          <a:bodyPr/>
          <a:lstStyle/>
          <a:p>
            <a:pPr>
              <a:defRPr/>
            </a:pPr>
            <a:fld id="{EBD75AFC-685B-46B3-97E1-E18DD7B65978}"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95536" y="609600"/>
            <a:ext cx="8352928" cy="5791200"/>
          </a:xfrm>
        </p:spPr>
        <p:txBody>
          <a:bodyPr/>
          <a:lstStyle/>
          <a:p>
            <a:pPr algn="l" eaLnBrk="1" hangingPunct="1">
              <a:lnSpc>
                <a:spcPct val="120000"/>
              </a:lnSpc>
            </a:pPr>
            <a:r>
              <a:rPr lang="bg-BG" altLang="en-US" sz="3200" b="1" i="1" dirty="0" smtClean="0">
                <a:solidFill>
                  <a:srgbClr val="CC3300"/>
                </a:solidFill>
                <a:latin typeface="Arial Narrow" pitchFamily="34" charset="0"/>
                <a:cs typeface="Times New Roman" pitchFamily="18" charset="0"/>
              </a:rPr>
              <a:t>Демографията</a:t>
            </a:r>
            <a:r>
              <a:rPr lang="bg-BG" altLang="en-US" sz="3200" dirty="0" smtClean="0">
                <a:solidFill>
                  <a:schemeClr val="tx1"/>
                </a:solidFill>
                <a:latin typeface="Arial Narrow" pitchFamily="34" charset="0"/>
                <a:cs typeface="Times New Roman" pitchFamily="18" charset="0"/>
              </a:rPr>
              <a:t> </a:t>
            </a:r>
            <a:r>
              <a:rPr lang="bg-BG" altLang="en-US" sz="3200" i="1" dirty="0" smtClean="0">
                <a:solidFill>
                  <a:schemeClr val="tx1"/>
                </a:solidFill>
                <a:latin typeface="Arial Narrow" pitchFamily="34" charset="0"/>
                <a:cs typeface="Times New Roman" pitchFamily="18" charset="0"/>
              </a:rPr>
              <a:t>е</a:t>
            </a:r>
            <a:r>
              <a:rPr lang="bg-BG" altLang="en-US" sz="3200" dirty="0" smtClean="0">
                <a:solidFill>
                  <a:schemeClr val="tx1"/>
                </a:solidFill>
                <a:latin typeface="Arial Narrow" pitchFamily="34" charset="0"/>
                <a:cs typeface="Times New Roman" pitchFamily="18" charset="0"/>
              </a:rPr>
              <a:t> </a:t>
            </a:r>
            <a:r>
              <a:rPr lang="bg-BG" altLang="en-US" sz="3200" b="1" i="1" dirty="0" smtClean="0">
                <a:solidFill>
                  <a:srgbClr val="CC3300"/>
                </a:solidFill>
                <a:latin typeface="Arial Narrow" pitchFamily="34" charset="0"/>
                <a:cs typeface="Times New Roman" pitchFamily="18" charset="0"/>
              </a:rPr>
              <a:t>наука за населението</a:t>
            </a:r>
            <a:r>
              <a:rPr lang="bg-BG" altLang="en-US" sz="3200" dirty="0" smtClean="0">
                <a:solidFill>
                  <a:schemeClr val="tx1"/>
                </a:solidFill>
                <a:latin typeface="Arial Narrow" pitchFamily="34" charset="0"/>
                <a:cs typeface="Times New Roman" pitchFamily="18" charset="0"/>
              </a:rPr>
              <a:t> </a:t>
            </a:r>
            <a:r>
              <a:rPr lang="bg-BG" altLang="en-US" sz="3200" i="1" dirty="0" smtClean="0">
                <a:solidFill>
                  <a:schemeClr val="tx1"/>
                </a:solidFill>
                <a:latin typeface="Arial Narrow" pitchFamily="34" charset="0"/>
                <a:cs typeface="Times New Roman" pitchFamily="18" charset="0"/>
              </a:rPr>
              <a:t>(</a:t>
            </a:r>
            <a:r>
              <a:rPr lang="en-US" altLang="en-US" sz="3200" i="1" dirty="0" smtClean="0">
                <a:solidFill>
                  <a:schemeClr val="tx1"/>
                </a:solidFill>
                <a:latin typeface="Arial Narrow" pitchFamily="34" charset="0"/>
                <a:cs typeface="Times New Roman" pitchFamily="18" charset="0"/>
              </a:rPr>
              <a:t>“</a:t>
            </a:r>
            <a:r>
              <a:rPr lang="bg-BG" altLang="en-US" sz="3200" i="1" dirty="0" err="1" smtClean="0">
                <a:solidFill>
                  <a:schemeClr val="tx1"/>
                </a:solidFill>
                <a:latin typeface="Arial Narrow" pitchFamily="34" charset="0"/>
                <a:cs typeface="Times New Roman" pitchFamily="18" charset="0"/>
              </a:rPr>
              <a:t>демос</a:t>
            </a:r>
            <a:r>
              <a:rPr lang="en-US" altLang="en-US" sz="3200" i="1" dirty="0" smtClean="0">
                <a:solidFill>
                  <a:schemeClr val="tx1"/>
                </a:solidFill>
                <a:latin typeface="Arial Narrow" pitchFamily="34" charset="0"/>
                <a:cs typeface="Times New Roman" pitchFamily="18" charset="0"/>
              </a:rPr>
              <a:t>”</a:t>
            </a:r>
            <a:r>
              <a:rPr lang="bg-BG" altLang="en-US" sz="3200" dirty="0" smtClean="0">
                <a:solidFill>
                  <a:schemeClr val="tx1"/>
                </a:solidFill>
                <a:latin typeface="Arial Narrow" pitchFamily="34" charset="0"/>
                <a:cs typeface="Times New Roman" pitchFamily="18" charset="0"/>
              </a:rPr>
              <a:t> - народ, народонаселение; </a:t>
            </a:r>
            <a:r>
              <a:rPr lang="en-US" altLang="en-US" sz="3200" i="1" dirty="0" smtClean="0">
                <a:solidFill>
                  <a:schemeClr val="tx1"/>
                </a:solidFill>
                <a:latin typeface="Arial Narrow" pitchFamily="34" charset="0"/>
                <a:cs typeface="Times New Roman" pitchFamily="18" charset="0"/>
              </a:rPr>
              <a:t>“</a:t>
            </a:r>
            <a:r>
              <a:rPr lang="bg-BG" altLang="en-US" sz="3200" i="1" dirty="0" err="1" smtClean="0">
                <a:solidFill>
                  <a:schemeClr val="tx1"/>
                </a:solidFill>
                <a:latin typeface="Arial Narrow" pitchFamily="34" charset="0"/>
                <a:cs typeface="Times New Roman" pitchFamily="18" charset="0"/>
              </a:rPr>
              <a:t>графос</a:t>
            </a:r>
            <a:r>
              <a:rPr lang="en-US" altLang="en-US" sz="3200" i="1" dirty="0" smtClean="0">
                <a:solidFill>
                  <a:schemeClr val="tx1"/>
                </a:solidFill>
                <a:latin typeface="Arial Narrow" pitchFamily="34" charset="0"/>
                <a:cs typeface="Times New Roman" pitchFamily="18" charset="0"/>
              </a:rPr>
              <a:t>”</a:t>
            </a:r>
            <a:r>
              <a:rPr lang="bg-BG" altLang="en-US" sz="3200" dirty="0" smtClean="0">
                <a:solidFill>
                  <a:schemeClr val="tx1"/>
                </a:solidFill>
                <a:latin typeface="Arial Narrow" pitchFamily="34" charset="0"/>
                <a:cs typeface="Times New Roman" pitchFamily="18" charset="0"/>
              </a:rPr>
              <a:t> - описвам). </a:t>
            </a:r>
            <a:br>
              <a:rPr lang="bg-BG" altLang="en-US" sz="3200" dirty="0" smtClean="0">
                <a:solidFill>
                  <a:schemeClr val="tx1"/>
                </a:solidFill>
                <a:latin typeface="Arial Narrow" pitchFamily="34" charset="0"/>
                <a:cs typeface="Times New Roman" pitchFamily="18" charset="0"/>
              </a:rPr>
            </a:br>
            <a:r>
              <a:rPr lang="bg-BG" altLang="en-US" sz="3200" dirty="0">
                <a:solidFill>
                  <a:schemeClr val="tx1"/>
                </a:solidFill>
                <a:latin typeface="Arial Narrow" pitchFamily="34" charset="0"/>
                <a:cs typeface="Times New Roman" pitchFamily="18" charset="0"/>
              </a:rPr>
              <a:t/>
            </a:r>
            <a:br>
              <a:rPr lang="bg-BG" altLang="en-US" sz="3200" dirty="0">
                <a:solidFill>
                  <a:schemeClr val="tx1"/>
                </a:solidFill>
                <a:latin typeface="Arial Narrow" pitchFamily="34" charset="0"/>
                <a:cs typeface="Times New Roman" pitchFamily="18" charset="0"/>
              </a:rPr>
            </a:br>
            <a:r>
              <a:rPr lang="bg-BG" altLang="en-US" sz="3200" dirty="0">
                <a:solidFill>
                  <a:schemeClr val="tx1"/>
                </a:solidFill>
                <a:latin typeface="Arial Narrow" pitchFamily="34" charset="0"/>
                <a:cs typeface="Times New Roman" pitchFamily="18" charset="0"/>
              </a:rPr>
              <a:t>Цялостната характеристика на населението се извършва в два основни разреза: </a:t>
            </a:r>
            <a:r>
              <a:rPr lang="bg-BG" altLang="en-US" sz="3200" dirty="0">
                <a:solidFill>
                  <a:schemeClr val="tx1"/>
                </a:solidFill>
                <a:latin typeface="Arial Narrow" pitchFamily="34" charset="0"/>
              </a:rPr>
              <a:t/>
            </a:r>
            <a:br>
              <a:rPr lang="bg-BG" altLang="en-US" sz="3200" dirty="0">
                <a:solidFill>
                  <a:schemeClr val="tx1"/>
                </a:solidFill>
                <a:latin typeface="Arial Narrow" pitchFamily="34" charset="0"/>
              </a:rPr>
            </a:br>
            <a:r>
              <a:rPr lang="bg-BG" altLang="en-US" sz="3200" dirty="0">
                <a:solidFill>
                  <a:schemeClr val="tx1"/>
                </a:solidFill>
                <a:latin typeface="Arial Narrow" pitchFamily="34" charset="0"/>
              </a:rPr>
              <a:t>- </a:t>
            </a:r>
            <a:r>
              <a:rPr lang="bg-BG" altLang="en-US" sz="3200" b="1" i="1" dirty="0">
                <a:solidFill>
                  <a:srgbClr val="CC3300"/>
                </a:solidFill>
                <a:latin typeface="Arial Narrow" pitchFamily="34" charset="0"/>
                <a:cs typeface="Times New Roman" pitchFamily="18" charset="0"/>
              </a:rPr>
              <a:t>статика и </a:t>
            </a:r>
            <a:r>
              <a:rPr lang="bg-BG" altLang="en-US" sz="3200" b="1" i="1" dirty="0">
                <a:solidFill>
                  <a:srgbClr val="CC3300"/>
                </a:solidFill>
                <a:latin typeface="Arial Narrow" pitchFamily="34" charset="0"/>
              </a:rPr>
              <a:t/>
            </a:r>
            <a:br>
              <a:rPr lang="bg-BG" altLang="en-US" sz="3200" b="1" i="1" dirty="0">
                <a:solidFill>
                  <a:srgbClr val="CC3300"/>
                </a:solidFill>
                <a:latin typeface="Arial Narrow" pitchFamily="34" charset="0"/>
              </a:rPr>
            </a:br>
            <a:r>
              <a:rPr lang="bg-BG" altLang="en-US" sz="3200" b="1" i="1" dirty="0">
                <a:solidFill>
                  <a:srgbClr val="CC3300"/>
                </a:solidFill>
                <a:latin typeface="Arial Narrow" pitchFamily="34" charset="0"/>
              </a:rPr>
              <a:t>- </a:t>
            </a:r>
            <a:r>
              <a:rPr lang="bg-BG" altLang="en-US" sz="3200" b="1" i="1" dirty="0">
                <a:solidFill>
                  <a:srgbClr val="CC3300"/>
                </a:solidFill>
                <a:latin typeface="Arial Narrow" pitchFamily="34" charset="0"/>
                <a:cs typeface="Times New Roman" pitchFamily="18" charset="0"/>
              </a:rPr>
              <a:t>динамика на населението</a:t>
            </a:r>
            <a:r>
              <a:rPr lang="bg-BG" altLang="en-US" sz="3200" dirty="0">
                <a:solidFill>
                  <a:srgbClr val="CC3300"/>
                </a:solidFill>
                <a:latin typeface="Arial Narrow" pitchFamily="34" charset="0"/>
                <a:cs typeface="Times New Roman" pitchFamily="18" charset="0"/>
              </a:rPr>
              <a:t>.</a:t>
            </a:r>
            <a:r>
              <a:rPr lang="en-GB" altLang="en-US" sz="3200" dirty="0">
                <a:solidFill>
                  <a:srgbClr val="CC3300"/>
                </a:solidFill>
                <a:cs typeface="Times New Roman" pitchFamily="18" charset="0"/>
              </a:rPr>
              <a:t/>
            </a:r>
            <a:br>
              <a:rPr lang="en-GB" altLang="en-US" sz="3200" dirty="0">
                <a:solidFill>
                  <a:srgbClr val="CC3300"/>
                </a:solidFill>
                <a:cs typeface="Times New Roman" pitchFamily="18" charset="0"/>
              </a:rPr>
            </a:br>
            <a:endParaRPr lang="en-GB" altLang="en-US" sz="3200" dirty="0" smtClean="0">
              <a:solidFill>
                <a:schemeClr val="tx1"/>
              </a:solidFill>
              <a:latin typeface="Arial Narrow" pitchFamily="34" charset="0"/>
              <a:cs typeface="Times New Roman" pitchFamily="18" charset="0"/>
            </a:endParaRPr>
          </a:p>
        </p:txBody>
      </p:sp>
      <p:sp>
        <p:nvSpPr>
          <p:cNvPr id="2" name="Date Placeholder 1"/>
          <p:cNvSpPr>
            <a:spLocks noGrp="1"/>
          </p:cNvSpPr>
          <p:nvPr>
            <p:ph type="dt" sz="half" idx="10"/>
          </p:nvPr>
        </p:nvSpPr>
        <p:spPr/>
        <p:txBody>
          <a:bodyPr/>
          <a:lstStyle/>
          <a:p>
            <a:pPr>
              <a:defRPr/>
            </a:pPr>
            <a:fld id="{AFC46EE2-0D8C-4F1B-AD74-992E133EAF72}"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900" y="116632"/>
            <a:ext cx="73914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fld id="{B460CC95-0C8B-40BB-99E0-3CC3A3CC04D5}"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609600"/>
            <a:ext cx="7772400" cy="5715000"/>
          </a:xfrm>
        </p:spPr>
        <p:txBody>
          <a:bodyPr/>
          <a:lstStyle/>
          <a:p>
            <a:pPr eaLnBrk="1" hangingPunct="1">
              <a:lnSpc>
                <a:spcPct val="130000"/>
              </a:lnSpc>
            </a:pPr>
            <a:r>
              <a:rPr lang="bg-BG" altLang="en-US" b="1" i="1" dirty="0" smtClean="0">
                <a:solidFill>
                  <a:srgbClr val="CC3300"/>
                </a:solidFill>
                <a:latin typeface="Arial Narrow" pitchFamily="34" charset="0"/>
                <a:cs typeface="Times New Roman" pitchFamily="18" charset="0"/>
              </a:rPr>
              <a:t>5. ТЕНДЕНЦИИ И МЕДИКО-СОЦИАЛНИ АСПЕКТИ НА СТАРЕЕНЕТО НА НАСЕЛЕНИЕТО</a:t>
            </a:r>
            <a:r>
              <a:rPr lang="bg-BG" altLang="en-US" i="1" dirty="0" smtClean="0">
                <a:solidFill>
                  <a:srgbClr val="CC3300"/>
                </a:solidFill>
                <a:cs typeface="Times New Roman" pitchFamily="18" charset="0"/>
              </a:rPr>
              <a:t/>
            </a:r>
            <a:br>
              <a:rPr lang="bg-BG" altLang="en-US" i="1" dirty="0" smtClean="0">
                <a:solidFill>
                  <a:srgbClr val="CC3300"/>
                </a:solidFill>
                <a:cs typeface="Times New Roman" pitchFamily="18" charset="0"/>
              </a:rPr>
            </a:br>
            <a:endParaRPr lang="en-GB" altLang="en-US" i="1" dirty="0" smtClean="0">
              <a:solidFill>
                <a:srgbClr val="CC3300"/>
              </a:solidFill>
              <a:cs typeface="Times New Roman" pitchFamily="18" charset="0"/>
            </a:endParaRPr>
          </a:p>
        </p:txBody>
      </p:sp>
      <p:sp>
        <p:nvSpPr>
          <p:cNvPr id="2" name="Date Placeholder 1"/>
          <p:cNvSpPr>
            <a:spLocks noGrp="1"/>
          </p:cNvSpPr>
          <p:nvPr>
            <p:ph type="dt" sz="half" idx="10"/>
          </p:nvPr>
        </p:nvSpPr>
        <p:spPr/>
        <p:txBody>
          <a:bodyPr/>
          <a:lstStyle/>
          <a:p>
            <a:pPr>
              <a:defRPr/>
            </a:pPr>
            <a:fld id="{95D626FC-6672-43C2-8FE8-6603B2E3417B}"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468313" y="692150"/>
            <a:ext cx="79914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800" b="1" i="1" dirty="0">
                <a:solidFill>
                  <a:srgbClr val="CC3300"/>
                </a:solidFill>
                <a:latin typeface="Arial Narrow" pitchFamily="34" charset="0"/>
                <a:cs typeface="Times New Roman" pitchFamily="18" charset="0"/>
              </a:rPr>
              <a:t>СРЕДНА ВЪЗРАСТ НА НАСЕЛЕНИЕТО В СВЕТА</a:t>
            </a:r>
            <a:endParaRPr lang="bg-BG" altLang="en-US" sz="2800" i="1" dirty="0">
              <a:solidFill>
                <a:srgbClr val="CC3300"/>
              </a:solidFill>
            </a:endParaRPr>
          </a:p>
        </p:txBody>
      </p:sp>
      <p:grpSp>
        <p:nvGrpSpPr>
          <p:cNvPr id="59395" name="Group 65"/>
          <p:cNvGrpSpPr>
            <a:grpSpLocks/>
          </p:cNvGrpSpPr>
          <p:nvPr/>
        </p:nvGrpSpPr>
        <p:grpSpPr bwMode="auto">
          <a:xfrm>
            <a:off x="468313" y="1700213"/>
            <a:ext cx="7991475" cy="4186237"/>
            <a:chOff x="-3" y="419"/>
            <a:chExt cx="3243" cy="2237"/>
          </a:xfrm>
        </p:grpSpPr>
        <p:grpSp>
          <p:nvGrpSpPr>
            <p:cNvPr id="59396" name="Group 63"/>
            <p:cNvGrpSpPr>
              <a:grpSpLocks/>
            </p:cNvGrpSpPr>
            <p:nvPr/>
          </p:nvGrpSpPr>
          <p:grpSpPr bwMode="auto">
            <a:xfrm>
              <a:off x="0" y="422"/>
              <a:ext cx="3237" cy="2231"/>
              <a:chOff x="0" y="422"/>
              <a:chExt cx="3237" cy="2231"/>
            </a:xfrm>
          </p:grpSpPr>
          <p:grpSp>
            <p:nvGrpSpPr>
              <p:cNvPr id="59398" name="Group 24"/>
              <p:cNvGrpSpPr>
                <a:grpSpLocks/>
              </p:cNvGrpSpPr>
              <p:nvPr/>
            </p:nvGrpSpPr>
            <p:grpSpPr bwMode="auto">
              <a:xfrm>
                <a:off x="0" y="422"/>
                <a:ext cx="1523" cy="422"/>
                <a:chOff x="0" y="422"/>
                <a:chExt cx="1523" cy="422"/>
              </a:xfrm>
            </p:grpSpPr>
            <p:sp>
              <p:nvSpPr>
                <p:cNvPr id="59456" name="Rectangle 3"/>
                <p:cNvSpPr>
                  <a:spLocks noChangeArrowheads="1"/>
                </p:cNvSpPr>
                <p:nvPr/>
              </p:nvSpPr>
              <p:spPr bwMode="auto">
                <a:xfrm>
                  <a:off x="4" y="426"/>
                  <a:ext cx="1515"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Региони</a:t>
                  </a:r>
                </a:p>
              </p:txBody>
            </p:sp>
            <p:sp>
              <p:nvSpPr>
                <p:cNvPr id="59457" name="Rectangle 23"/>
                <p:cNvSpPr>
                  <a:spLocks noChangeArrowheads="1"/>
                </p:cNvSpPr>
                <p:nvPr/>
              </p:nvSpPr>
              <p:spPr bwMode="auto">
                <a:xfrm>
                  <a:off x="0" y="422"/>
                  <a:ext cx="152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399" name="Group 26"/>
              <p:cNvGrpSpPr>
                <a:grpSpLocks/>
              </p:cNvGrpSpPr>
              <p:nvPr/>
            </p:nvGrpSpPr>
            <p:grpSpPr bwMode="auto">
              <a:xfrm>
                <a:off x="1523" y="422"/>
                <a:ext cx="571" cy="422"/>
                <a:chOff x="1523" y="422"/>
                <a:chExt cx="571" cy="422"/>
              </a:xfrm>
            </p:grpSpPr>
            <p:sp>
              <p:nvSpPr>
                <p:cNvPr id="59454" name="Rectangle 4"/>
                <p:cNvSpPr>
                  <a:spLocks noChangeArrowheads="1"/>
                </p:cNvSpPr>
                <p:nvPr/>
              </p:nvSpPr>
              <p:spPr bwMode="auto">
                <a:xfrm>
                  <a:off x="1527" y="426"/>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1950</a:t>
                  </a:r>
                  <a:endParaRPr lang="en-GB" altLang="en-US" sz="2400" b="1">
                    <a:cs typeface="Arial" charset="0"/>
                  </a:endParaRPr>
                </a:p>
              </p:txBody>
            </p:sp>
            <p:sp>
              <p:nvSpPr>
                <p:cNvPr id="59455" name="Rectangle 25"/>
                <p:cNvSpPr>
                  <a:spLocks noChangeArrowheads="1"/>
                </p:cNvSpPr>
                <p:nvPr/>
              </p:nvSpPr>
              <p:spPr bwMode="auto">
                <a:xfrm>
                  <a:off x="1523" y="422"/>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0" name="Group 28"/>
              <p:cNvGrpSpPr>
                <a:grpSpLocks/>
              </p:cNvGrpSpPr>
              <p:nvPr/>
            </p:nvGrpSpPr>
            <p:grpSpPr bwMode="auto">
              <a:xfrm>
                <a:off x="2094" y="422"/>
                <a:ext cx="571" cy="422"/>
                <a:chOff x="2094" y="422"/>
                <a:chExt cx="571" cy="422"/>
              </a:xfrm>
            </p:grpSpPr>
            <p:sp>
              <p:nvSpPr>
                <p:cNvPr id="59452" name="Rectangle 5"/>
                <p:cNvSpPr>
                  <a:spLocks noChangeArrowheads="1"/>
                </p:cNvSpPr>
                <p:nvPr/>
              </p:nvSpPr>
              <p:spPr bwMode="auto">
                <a:xfrm>
                  <a:off x="2098" y="426"/>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2000</a:t>
                  </a:r>
                  <a:endParaRPr lang="en-GB" altLang="en-US" sz="2400" b="1">
                    <a:cs typeface="Arial" charset="0"/>
                  </a:endParaRPr>
                </a:p>
              </p:txBody>
            </p:sp>
            <p:sp>
              <p:nvSpPr>
                <p:cNvPr id="59453" name="Rectangle 27"/>
                <p:cNvSpPr>
                  <a:spLocks noChangeArrowheads="1"/>
                </p:cNvSpPr>
                <p:nvPr/>
              </p:nvSpPr>
              <p:spPr bwMode="auto">
                <a:xfrm>
                  <a:off x="2094" y="422"/>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1" name="Group 30"/>
              <p:cNvGrpSpPr>
                <a:grpSpLocks/>
              </p:cNvGrpSpPr>
              <p:nvPr/>
            </p:nvGrpSpPr>
            <p:grpSpPr bwMode="auto">
              <a:xfrm>
                <a:off x="2665" y="422"/>
                <a:ext cx="572" cy="422"/>
                <a:chOff x="2665" y="422"/>
                <a:chExt cx="572" cy="422"/>
              </a:xfrm>
            </p:grpSpPr>
            <p:sp>
              <p:nvSpPr>
                <p:cNvPr id="59450" name="Rectangle 6"/>
                <p:cNvSpPr>
                  <a:spLocks noChangeArrowheads="1"/>
                </p:cNvSpPr>
                <p:nvPr/>
              </p:nvSpPr>
              <p:spPr bwMode="auto">
                <a:xfrm>
                  <a:off x="2669" y="426"/>
                  <a:ext cx="564"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2050</a:t>
                  </a:r>
                  <a:endParaRPr lang="en-GB" altLang="en-US" sz="2400" b="1">
                    <a:cs typeface="Arial" charset="0"/>
                  </a:endParaRPr>
                </a:p>
              </p:txBody>
            </p:sp>
            <p:sp>
              <p:nvSpPr>
                <p:cNvPr id="59451" name="Rectangle 29"/>
                <p:cNvSpPr>
                  <a:spLocks noChangeArrowheads="1"/>
                </p:cNvSpPr>
                <p:nvPr/>
              </p:nvSpPr>
              <p:spPr bwMode="auto">
                <a:xfrm>
                  <a:off x="2665" y="422"/>
                  <a:ext cx="572"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2" name="Group 32"/>
              <p:cNvGrpSpPr>
                <a:grpSpLocks/>
              </p:cNvGrpSpPr>
              <p:nvPr/>
            </p:nvGrpSpPr>
            <p:grpSpPr bwMode="auto">
              <a:xfrm>
                <a:off x="0" y="848"/>
                <a:ext cx="1523" cy="422"/>
                <a:chOff x="0" y="848"/>
                <a:chExt cx="1523" cy="422"/>
              </a:xfrm>
            </p:grpSpPr>
            <p:sp>
              <p:nvSpPr>
                <p:cNvPr id="59448" name="Rectangle 7"/>
                <p:cNvSpPr>
                  <a:spLocks noChangeArrowheads="1"/>
                </p:cNvSpPr>
                <p:nvPr/>
              </p:nvSpPr>
              <p:spPr bwMode="auto">
                <a:xfrm>
                  <a:off x="34" y="852"/>
                  <a:ext cx="1485"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2400" b="1">
                      <a:cs typeface="Arial" charset="0"/>
                    </a:rPr>
                    <a:t>Общо</a:t>
                  </a:r>
                  <a:endParaRPr lang="en-GB" altLang="en-US" sz="2400" b="1">
                    <a:cs typeface="Arial" charset="0"/>
                  </a:endParaRPr>
                </a:p>
              </p:txBody>
            </p:sp>
            <p:sp>
              <p:nvSpPr>
                <p:cNvPr id="59449" name="Rectangle 31"/>
                <p:cNvSpPr>
                  <a:spLocks noChangeArrowheads="1"/>
                </p:cNvSpPr>
                <p:nvPr/>
              </p:nvSpPr>
              <p:spPr bwMode="auto">
                <a:xfrm>
                  <a:off x="0" y="848"/>
                  <a:ext cx="152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3" name="Group 34"/>
              <p:cNvGrpSpPr>
                <a:grpSpLocks/>
              </p:cNvGrpSpPr>
              <p:nvPr/>
            </p:nvGrpSpPr>
            <p:grpSpPr bwMode="auto">
              <a:xfrm>
                <a:off x="1523" y="848"/>
                <a:ext cx="571" cy="422"/>
                <a:chOff x="1523" y="848"/>
                <a:chExt cx="571" cy="422"/>
              </a:xfrm>
            </p:grpSpPr>
            <p:sp>
              <p:nvSpPr>
                <p:cNvPr id="59446" name="Rectangle 8"/>
                <p:cNvSpPr>
                  <a:spLocks noChangeArrowheads="1"/>
                </p:cNvSpPr>
                <p:nvPr/>
              </p:nvSpPr>
              <p:spPr bwMode="auto">
                <a:xfrm>
                  <a:off x="1527" y="852"/>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23,6</a:t>
                  </a:r>
                  <a:endParaRPr lang="en-GB" altLang="en-US" sz="2400" b="1">
                    <a:cs typeface="Arial" charset="0"/>
                  </a:endParaRPr>
                </a:p>
              </p:txBody>
            </p:sp>
            <p:sp>
              <p:nvSpPr>
                <p:cNvPr id="59447" name="Rectangle 33"/>
                <p:cNvSpPr>
                  <a:spLocks noChangeArrowheads="1"/>
                </p:cNvSpPr>
                <p:nvPr/>
              </p:nvSpPr>
              <p:spPr bwMode="auto">
                <a:xfrm>
                  <a:off x="1523" y="848"/>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4" name="Group 36"/>
              <p:cNvGrpSpPr>
                <a:grpSpLocks/>
              </p:cNvGrpSpPr>
              <p:nvPr/>
            </p:nvGrpSpPr>
            <p:grpSpPr bwMode="auto">
              <a:xfrm>
                <a:off x="2094" y="848"/>
                <a:ext cx="571" cy="422"/>
                <a:chOff x="2094" y="848"/>
                <a:chExt cx="571" cy="422"/>
              </a:xfrm>
            </p:grpSpPr>
            <p:sp>
              <p:nvSpPr>
                <p:cNvPr id="59444" name="Rectangle 9"/>
                <p:cNvSpPr>
                  <a:spLocks noChangeArrowheads="1"/>
                </p:cNvSpPr>
                <p:nvPr/>
              </p:nvSpPr>
              <p:spPr bwMode="auto">
                <a:xfrm>
                  <a:off x="2098" y="852"/>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26,5</a:t>
                  </a:r>
                  <a:endParaRPr lang="en-GB" altLang="en-US" sz="2400" b="1">
                    <a:cs typeface="Arial" charset="0"/>
                  </a:endParaRPr>
                </a:p>
              </p:txBody>
            </p:sp>
            <p:sp>
              <p:nvSpPr>
                <p:cNvPr id="59445" name="Rectangle 35"/>
                <p:cNvSpPr>
                  <a:spLocks noChangeArrowheads="1"/>
                </p:cNvSpPr>
                <p:nvPr/>
              </p:nvSpPr>
              <p:spPr bwMode="auto">
                <a:xfrm>
                  <a:off x="2094" y="848"/>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5" name="Group 38"/>
              <p:cNvGrpSpPr>
                <a:grpSpLocks/>
              </p:cNvGrpSpPr>
              <p:nvPr/>
            </p:nvGrpSpPr>
            <p:grpSpPr bwMode="auto">
              <a:xfrm>
                <a:off x="2665" y="848"/>
                <a:ext cx="572" cy="422"/>
                <a:chOff x="2665" y="848"/>
                <a:chExt cx="572" cy="422"/>
              </a:xfrm>
            </p:grpSpPr>
            <p:sp>
              <p:nvSpPr>
                <p:cNvPr id="59442" name="Rectangle 10"/>
                <p:cNvSpPr>
                  <a:spLocks noChangeArrowheads="1"/>
                </p:cNvSpPr>
                <p:nvPr/>
              </p:nvSpPr>
              <p:spPr bwMode="auto">
                <a:xfrm>
                  <a:off x="2669" y="852"/>
                  <a:ext cx="564"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36,2</a:t>
                  </a:r>
                  <a:endParaRPr lang="en-GB" altLang="en-US" sz="2400" b="1">
                    <a:cs typeface="Arial" charset="0"/>
                  </a:endParaRPr>
                </a:p>
              </p:txBody>
            </p:sp>
            <p:sp>
              <p:nvSpPr>
                <p:cNvPr id="59443" name="Rectangle 37"/>
                <p:cNvSpPr>
                  <a:spLocks noChangeArrowheads="1"/>
                </p:cNvSpPr>
                <p:nvPr/>
              </p:nvSpPr>
              <p:spPr bwMode="auto">
                <a:xfrm>
                  <a:off x="2665" y="848"/>
                  <a:ext cx="572"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6" name="Group 40"/>
              <p:cNvGrpSpPr>
                <a:grpSpLocks/>
              </p:cNvGrpSpPr>
              <p:nvPr/>
            </p:nvGrpSpPr>
            <p:grpSpPr bwMode="auto">
              <a:xfrm>
                <a:off x="0" y="1274"/>
                <a:ext cx="1523" cy="422"/>
                <a:chOff x="0" y="1274"/>
                <a:chExt cx="1523" cy="422"/>
              </a:xfrm>
            </p:grpSpPr>
            <p:sp>
              <p:nvSpPr>
                <p:cNvPr id="59440" name="Rectangle 11"/>
                <p:cNvSpPr>
                  <a:spLocks noChangeArrowheads="1"/>
                </p:cNvSpPr>
                <p:nvPr/>
              </p:nvSpPr>
              <p:spPr bwMode="auto">
                <a:xfrm>
                  <a:off x="34" y="1278"/>
                  <a:ext cx="1485"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2400" b="1">
                      <a:cs typeface="Arial" charset="0"/>
                    </a:rPr>
                    <a:t>Развит свят</a:t>
                  </a:r>
                  <a:endParaRPr lang="en-GB" altLang="en-US" sz="2400" b="1">
                    <a:cs typeface="Arial" charset="0"/>
                  </a:endParaRPr>
                </a:p>
              </p:txBody>
            </p:sp>
            <p:sp>
              <p:nvSpPr>
                <p:cNvPr id="59441" name="Rectangle 39"/>
                <p:cNvSpPr>
                  <a:spLocks noChangeArrowheads="1"/>
                </p:cNvSpPr>
                <p:nvPr/>
              </p:nvSpPr>
              <p:spPr bwMode="auto">
                <a:xfrm>
                  <a:off x="0" y="1274"/>
                  <a:ext cx="152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7" name="Group 42"/>
              <p:cNvGrpSpPr>
                <a:grpSpLocks/>
              </p:cNvGrpSpPr>
              <p:nvPr/>
            </p:nvGrpSpPr>
            <p:grpSpPr bwMode="auto">
              <a:xfrm>
                <a:off x="1523" y="1274"/>
                <a:ext cx="571" cy="422"/>
                <a:chOff x="1523" y="1274"/>
                <a:chExt cx="571" cy="422"/>
              </a:xfrm>
            </p:grpSpPr>
            <p:sp>
              <p:nvSpPr>
                <p:cNvPr id="59438" name="Rectangle 12"/>
                <p:cNvSpPr>
                  <a:spLocks noChangeArrowheads="1"/>
                </p:cNvSpPr>
                <p:nvPr/>
              </p:nvSpPr>
              <p:spPr bwMode="auto">
                <a:xfrm>
                  <a:off x="1527" y="1278"/>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28,6</a:t>
                  </a:r>
                  <a:endParaRPr lang="en-GB" altLang="en-US" sz="2400" b="1">
                    <a:cs typeface="Arial" charset="0"/>
                  </a:endParaRPr>
                </a:p>
              </p:txBody>
            </p:sp>
            <p:sp>
              <p:nvSpPr>
                <p:cNvPr id="59439" name="Rectangle 41"/>
                <p:cNvSpPr>
                  <a:spLocks noChangeArrowheads="1"/>
                </p:cNvSpPr>
                <p:nvPr/>
              </p:nvSpPr>
              <p:spPr bwMode="auto">
                <a:xfrm>
                  <a:off x="1523" y="1274"/>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8" name="Group 44"/>
              <p:cNvGrpSpPr>
                <a:grpSpLocks/>
              </p:cNvGrpSpPr>
              <p:nvPr/>
            </p:nvGrpSpPr>
            <p:grpSpPr bwMode="auto">
              <a:xfrm>
                <a:off x="2094" y="1274"/>
                <a:ext cx="571" cy="422"/>
                <a:chOff x="2094" y="1274"/>
                <a:chExt cx="571" cy="422"/>
              </a:xfrm>
            </p:grpSpPr>
            <p:sp>
              <p:nvSpPr>
                <p:cNvPr id="59436" name="Rectangle 13"/>
                <p:cNvSpPr>
                  <a:spLocks noChangeArrowheads="1"/>
                </p:cNvSpPr>
                <p:nvPr/>
              </p:nvSpPr>
              <p:spPr bwMode="auto">
                <a:xfrm>
                  <a:off x="2098" y="1278"/>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37,4</a:t>
                  </a:r>
                  <a:endParaRPr lang="en-GB" altLang="en-US" sz="2400" b="1">
                    <a:cs typeface="Arial" charset="0"/>
                  </a:endParaRPr>
                </a:p>
              </p:txBody>
            </p:sp>
            <p:sp>
              <p:nvSpPr>
                <p:cNvPr id="59437" name="Rectangle 43"/>
                <p:cNvSpPr>
                  <a:spLocks noChangeArrowheads="1"/>
                </p:cNvSpPr>
                <p:nvPr/>
              </p:nvSpPr>
              <p:spPr bwMode="auto">
                <a:xfrm>
                  <a:off x="2094" y="1274"/>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09" name="Group 46"/>
              <p:cNvGrpSpPr>
                <a:grpSpLocks/>
              </p:cNvGrpSpPr>
              <p:nvPr/>
            </p:nvGrpSpPr>
            <p:grpSpPr bwMode="auto">
              <a:xfrm>
                <a:off x="2665" y="1274"/>
                <a:ext cx="572" cy="422"/>
                <a:chOff x="2665" y="1274"/>
                <a:chExt cx="572" cy="422"/>
              </a:xfrm>
            </p:grpSpPr>
            <p:sp>
              <p:nvSpPr>
                <p:cNvPr id="59434" name="Rectangle 14"/>
                <p:cNvSpPr>
                  <a:spLocks noChangeArrowheads="1"/>
                </p:cNvSpPr>
                <p:nvPr/>
              </p:nvSpPr>
              <p:spPr bwMode="auto">
                <a:xfrm>
                  <a:off x="2669" y="1278"/>
                  <a:ext cx="564"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46,4</a:t>
                  </a:r>
                  <a:endParaRPr lang="en-GB" altLang="en-US" sz="2400" b="1">
                    <a:cs typeface="Arial" charset="0"/>
                  </a:endParaRPr>
                </a:p>
              </p:txBody>
            </p:sp>
            <p:sp>
              <p:nvSpPr>
                <p:cNvPr id="59435" name="Rectangle 45"/>
                <p:cNvSpPr>
                  <a:spLocks noChangeArrowheads="1"/>
                </p:cNvSpPr>
                <p:nvPr/>
              </p:nvSpPr>
              <p:spPr bwMode="auto">
                <a:xfrm>
                  <a:off x="2665" y="1274"/>
                  <a:ext cx="572"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0" name="Group 48"/>
              <p:cNvGrpSpPr>
                <a:grpSpLocks/>
              </p:cNvGrpSpPr>
              <p:nvPr/>
            </p:nvGrpSpPr>
            <p:grpSpPr bwMode="auto">
              <a:xfrm>
                <a:off x="0" y="1700"/>
                <a:ext cx="1523" cy="422"/>
                <a:chOff x="0" y="1700"/>
                <a:chExt cx="1523" cy="422"/>
              </a:xfrm>
            </p:grpSpPr>
            <p:sp>
              <p:nvSpPr>
                <p:cNvPr id="59432" name="Rectangle 15"/>
                <p:cNvSpPr>
                  <a:spLocks noChangeArrowheads="1"/>
                </p:cNvSpPr>
                <p:nvPr/>
              </p:nvSpPr>
              <p:spPr bwMode="auto">
                <a:xfrm>
                  <a:off x="34" y="1704"/>
                  <a:ext cx="1485"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2400" b="1">
                      <a:cs typeface="Arial" charset="0"/>
                    </a:rPr>
                    <a:t>Развиващ се свят общо</a:t>
                  </a:r>
                </a:p>
              </p:txBody>
            </p:sp>
            <p:sp>
              <p:nvSpPr>
                <p:cNvPr id="59433" name="Rectangle 47"/>
                <p:cNvSpPr>
                  <a:spLocks noChangeArrowheads="1"/>
                </p:cNvSpPr>
                <p:nvPr/>
              </p:nvSpPr>
              <p:spPr bwMode="auto">
                <a:xfrm>
                  <a:off x="0" y="1700"/>
                  <a:ext cx="1523"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1" name="Group 50"/>
              <p:cNvGrpSpPr>
                <a:grpSpLocks/>
              </p:cNvGrpSpPr>
              <p:nvPr/>
            </p:nvGrpSpPr>
            <p:grpSpPr bwMode="auto">
              <a:xfrm>
                <a:off x="1523" y="1700"/>
                <a:ext cx="571" cy="422"/>
                <a:chOff x="1523" y="1700"/>
                <a:chExt cx="571" cy="422"/>
              </a:xfrm>
            </p:grpSpPr>
            <p:sp>
              <p:nvSpPr>
                <p:cNvPr id="59430" name="Rectangle 16"/>
                <p:cNvSpPr>
                  <a:spLocks noChangeArrowheads="1"/>
                </p:cNvSpPr>
                <p:nvPr/>
              </p:nvSpPr>
              <p:spPr bwMode="auto">
                <a:xfrm>
                  <a:off x="1527" y="1704"/>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21,4</a:t>
                  </a:r>
                  <a:endParaRPr lang="en-GB" altLang="en-US" sz="2400" b="1">
                    <a:cs typeface="Arial" charset="0"/>
                  </a:endParaRPr>
                </a:p>
              </p:txBody>
            </p:sp>
            <p:sp>
              <p:nvSpPr>
                <p:cNvPr id="59431" name="Rectangle 49"/>
                <p:cNvSpPr>
                  <a:spLocks noChangeArrowheads="1"/>
                </p:cNvSpPr>
                <p:nvPr/>
              </p:nvSpPr>
              <p:spPr bwMode="auto">
                <a:xfrm>
                  <a:off x="1523" y="1700"/>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2" name="Group 52"/>
              <p:cNvGrpSpPr>
                <a:grpSpLocks/>
              </p:cNvGrpSpPr>
              <p:nvPr/>
            </p:nvGrpSpPr>
            <p:grpSpPr bwMode="auto">
              <a:xfrm>
                <a:off x="2094" y="1700"/>
                <a:ext cx="571" cy="422"/>
                <a:chOff x="2094" y="1700"/>
                <a:chExt cx="571" cy="422"/>
              </a:xfrm>
            </p:grpSpPr>
            <p:sp>
              <p:nvSpPr>
                <p:cNvPr id="59428" name="Rectangle 17"/>
                <p:cNvSpPr>
                  <a:spLocks noChangeArrowheads="1"/>
                </p:cNvSpPr>
                <p:nvPr/>
              </p:nvSpPr>
              <p:spPr bwMode="auto">
                <a:xfrm>
                  <a:off x="2098" y="1704"/>
                  <a:ext cx="563"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24,3</a:t>
                  </a:r>
                  <a:endParaRPr lang="en-GB" altLang="en-US" sz="2400" b="1">
                    <a:cs typeface="Arial" charset="0"/>
                  </a:endParaRPr>
                </a:p>
              </p:txBody>
            </p:sp>
            <p:sp>
              <p:nvSpPr>
                <p:cNvPr id="59429" name="Rectangle 51"/>
                <p:cNvSpPr>
                  <a:spLocks noChangeArrowheads="1"/>
                </p:cNvSpPr>
                <p:nvPr/>
              </p:nvSpPr>
              <p:spPr bwMode="auto">
                <a:xfrm>
                  <a:off x="2094" y="1700"/>
                  <a:ext cx="571"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3" name="Group 54"/>
              <p:cNvGrpSpPr>
                <a:grpSpLocks/>
              </p:cNvGrpSpPr>
              <p:nvPr/>
            </p:nvGrpSpPr>
            <p:grpSpPr bwMode="auto">
              <a:xfrm>
                <a:off x="2665" y="1700"/>
                <a:ext cx="572" cy="422"/>
                <a:chOff x="2665" y="1700"/>
                <a:chExt cx="572" cy="422"/>
              </a:xfrm>
            </p:grpSpPr>
            <p:sp>
              <p:nvSpPr>
                <p:cNvPr id="59426" name="Rectangle 18"/>
                <p:cNvSpPr>
                  <a:spLocks noChangeArrowheads="1"/>
                </p:cNvSpPr>
                <p:nvPr/>
              </p:nvSpPr>
              <p:spPr bwMode="auto">
                <a:xfrm>
                  <a:off x="2669" y="1704"/>
                  <a:ext cx="564"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35,0</a:t>
                  </a:r>
                  <a:endParaRPr lang="en-GB" altLang="en-US" sz="2400" b="1">
                    <a:cs typeface="Arial" charset="0"/>
                  </a:endParaRPr>
                </a:p>
              </p:txBody>
            </p:sp>
            <p:sp>
              <p:nvSpPr>
                <p:cNvPr id="59427" name="Rectangle 53"/>
                <p:cNvSpPr>
                  <a:spLocks noChangeArrowheads="1"/>
                </p:cNvSpPr>
                <p:nvPr/>
              </p:nvSpPr>
              <p:spPr bwMode="auto">
                <a:xfrm>
                  <a:off x="2665" y="1700"/>
                  <a:ext cx="572" cy="42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4" name="Group 56"/>
              <p:cNvGrpSpPr>
                <a:grpSpLocks/>
              </p:cNvGrpSpPr>
              <p:nvPr/>
            </p:nvGrpSpPr>
            <p:grpSpPr bwMode="auto">
              <a:xfrm>
                <a:off x="0" y="2126"/>
                <a:ext cx="1523" cy="527"/>
                <a:chOff x="0" y="2126"/>
                <a:chExt cx="1523" cy="527"/>
              </a:xfrm>
            </p:grpSpPr>
            <p:sp>
              <p:nvSpPr>
                <p:cNvPr id="59424" name="Rectangle 19"/>
                <p:cNvSpPr>
                  <a:spLocks noChangeArrowheads="1"/>
                </p:cNvSpPr>
                <p:nvPr/>
              </p:nvSpPr>
              <p:spPr bwMode="auto">
                <a:xfrm>
                  <a:off x="34" y="2130"/>
                  <a:ext cx="1485"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2400" b="1">
                      <a:cs typeface="Arial" charset="0"/>
                    </a:rPr>
                    <a:t>Най-слабо развити страни</a:t>
                  </a:r>
                </a:p>
              </p:txBody>
            </p:sp>
            <p:sp>
              <p:nvSpPr>
                <p:cNvPr id="59425" name="Rectangle 55"/>
                <p:cNvSpPr>
                  <a:spLocks noChangeArrowheads="1"/>
                </p:cNvSpPr>
                <p:nvPr/>
              </p:nvSpPr>
              <p:spPr bwMode="auto">
                <a:xfrm>
                  <a:off x="0" y="2126"/>
                  <a:ext cx="1523" cy="52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5" name="Group 58"/>
              <p:cNvGrpSpPr>
                <a:grpSpLocks/>
              </p:cNvGrpSpPr>
              <p:nvPr/>
            </p:nvGrpSpPr>
            <p:grpSpPr bwMode="auto">
              <a:xfrm>
                <a:off x="1523" y="2126"/>
                <a:ext cx="571" cy="527"/>
                <a:chOff x="1523" y="2126"/>
                <a:chExt cx="571" cy="527"/>
              </a:xfrm>
            </p:grpSpPr>
            <p:sp>
              <p:nvSpPr>
                <p:cNvPr id="59422" name="Rectangle 20"/>
                <p:cNvSpPr>
                  <a:spLocks noChangeArrowheads="1"/>
                </p:cNvSpPr>
                <p:nvPr/>
              </p:nvSpPr>
              <p:spPr bwMode="auto">
                <a:xfrm>
                  <a:off x="1527" y="2130"/>
                  <a:ext cx="563"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19,5</a:t>
                  </a:r>
                  <a:endParaRPr lang="en-GB" altLang="en-US" sz="2400" b="1">
                    <a:cs typeface="Arial" charset="0"/>
                  </a:endParaRPr>
                </a:p>
              </p:txBody>
            </p:sp>
            <p:sp>
              <p:nvSpPr>
                <p:cNvPr id="59423" name="Rectangle 57"/>
                <p:cNvSpPr>
                  <a:spLocks noChangeArrowheads="1"/>
                </p:cNvSpPr>
                <p:nvPr/>
              </p:nvSpPr>
              <p:spPr bwMode="auto">
                <a:xfrm>
                  <a:off x="1523" y="2126"/>
                  <a:ext cx="571" cy="52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6" name="Group 60"/>
              <p:cNvGrpSpPr>
                <a:grpSpLocks/>
              </p:cNvGrpSpPr>
              <p:nvPr/>
            </p:nvGrpSpPr>
            <p:grpSpPr bwMode="auto">
              <a:xfrm>
                <a:off x="2094" y="2126"/>
                <a:ext cx="571" cy="527"/>
                <a:chOff x="2094" y="2126"/>
                <a:chExt cx="571" cy="527"/>
              </a:xfrm>
            </p:grpSpPr>
            <p:sp>
              <p:nvSpPr>
                <p:cNvPr id="59420" name="Rectangle 21"/>
                <p:cNvSpPr>
                  <a:spLocks noChangeArrowheads="1"/>
                </p:cNvSpPr>
                <p:nvPr/>
              </p:nvSpPr>
              <p:spPr bwMode="auto">
                <a:xfrm>
                  <a:off x="2098" y="2130"/>
                  <a:ext cx="563"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18,2</a:t>
                  </a:r>
                  <a:endParaRPr lang="en-GB" altLang="en-US" sz="2400" b="1">
                    <a:cs typeface="Arial" charset="0"/>
                  </a:endParaRPr>
                </a:p>
              </p:txBody>
            </p:sp>
            <p:sp>
              <p:nvSpPr>
                <p:cNvPr id="59421" name="Rectangle 59"/>
                <p:cNvSpPr>
                  <a:spLocks noChangeArrowheads="1"/>
                </p:cNvSpPr>
                <p:nvPr/>
              </p:nvSpPr>
              <p:spPr bwMode="auto">
                <a:xfrm>
                  <a:off x="2094" y="2126"/>
                  <a:ext cx="571" cy="52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nvGrpSpPr>
              <p:cNvPr id="59417" name="Group 62"/>
              <p:cNvGrpSpPr>
                <a:grpSpLocks/>
              </p:cNvGrpSpPr>
              <p:nvPr/>
            </p:nvGrpSpPr>
            <p:grpSpPr bwMode="auto">
              <a:xfrm>
                <a:off x="2665" y="2126"/>
                <a:ext cx="572" cy="527"/>
                <a:chOff x="2665" y="2126"/>
                <a:chExt cx="572" cy="527"/>
              </a:xfrm>
            </p:grpSpPr>
            <p:sp>
              <p:nvSpPr>
                <p:cNvPr id="59418" name="Rectangle 22"/>
                <p:cNvSpPr>
                  <a:spLocks noChangeArrowheads="1"/>
                </p:cNvSpPr>
                <p:nvPr/>
              </p:nvSpPr>
              <p:spPr bwMode="auto">
                <a:xfrm>
                  <a:off x="2669" y="2130"/>
                  <a:ext cx="564"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en-US" sz="2400" b="1">
                      <a:cs typeface="Arial" charset="0"/>
                    </a:rPr>
                    <a:t>26,5</a:t>
                  </a:r>
                  <a:endParaRPr lang="en-GB" altLang="en-US" sz="2400" b="1">
                    <a:cs typeface="Arial" charset="0"/>
                  </a:endParaRPr>
                </a:p>
              </p:txBody>
            </p:sp>
            <p:sp>
              <p:nvSpPr>
                <p:cNvPr id="59419" name="Rectangle 61"/>
                <p:cNvSpPr>
                  <a:spLocks noChangeArrowheads="1"/>
                </p:cNvSpPr>
                <p:nvPr/>
              </p:nvSpPr>
              <p:spPr bwMode="auto">
                <a:xfrm>
                  <a:off x="2665" y="2126"/>
                  <a:ext cx="572" cy="52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grpSp>
        <p:sp>
          <p:nvSpPr>
            <p:cNvPr id="59397" name="Rectangle 64"/>
            <p:cNvSpPr>
              <a:spLocks noChangeArrowheads="1"/>
            </p:cNvSpPr>
            <p:nvPr/>
          </p:nvSpPr>
          <p:spPr bwMode="auto">
            <a:xfrm>
              <a:off x="-3" y="419"/>
              <a:ext cx="3243" cy="2237"/>
            </a:xfrm>
            <a:prstGeom prst="rect">
              <a:avLst/>
            </a:prstGeom>
            <a:noFill/>
            <a:ln w="1111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cs typeface="Arial" charset="0"/>
              </a:endParaRPr>
            </a:p>
          </p:txBody>
        </p:sp>
      </p:grpSp>
      <p:sp>
        <p:nvSpPr>
          <p:cNvPr id="2" name="Date Placeholder 1"/>
          <p:cNvSpPr>
            <a:spLocks noGrp="1"/>
          </p:cNvSpPr>
          <p:nvPr>
            <p:ph type="dt" sz="half" idx="10"/>
          </p:nvPr>
        </p:nvSpPr>
        <p:spPr/>
        <p:txBody>
          <a:bodyPr/>
          <a:lstStyle/>
          <a:p>
            <a:pPr>
              <a:defRPr/>
            </a:pPr>
            <a:fld id="{B87D84F7-375E-47F7-8727-515E166F1916}"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4"/>
          <p:cNvSpPr>
            <a:spLocks noGrp="1" noChangeArrowheads="1"/>
          </p:cNvSpPr>
          <p:nvPr>
            <p:ph type="title"/>
          </p:nvPr>
        </p:nvSpPr>
        <p:spPr>
          <a:xfrm>
            <a:off x="685800" y="609600"/>
            <a:ext cx="7772400" cy="5772150"/>
          </a:xfrm>
        </p:spPr>
        <p:txBody>
          <a:bodyPr/>
          <a:lstStyle/>
          <a:p>
            <a:pPr eaLnBrk="1" hangingPunct="1"/>
            <a:r>
              <a:rPr lang="bg-BG" altLang="en-US" b="1" dirty="0" smtClean="0">
                <a:solidFill>
                  <a:srgbClr val="C00000"/>
                </a:solidFill>
                <a:cs typeface="Arial" charset="0"/>
              </a:rPr>
              <a:t>Кои са най-застарелите страни в Европа?</a:t>
            </a:r>
          </a:p>
        </p:txBody>
      </p:sp>
      <p:sp>
        <p:nvSpPr>
          <p:cNvPr id="2" name="Date Placeholder 1"/>
          <p:cNvSpPr>
            <a:spLocks noGrp="1"/>
          </p:cNvSpPr>
          <p:nvPr>
            <p:ph type="dt" sz="half" idx="10"/>
          </p:nvPr>
        </p:nvSpPr>
        <p:spPr/>
        <p:txBody>
          <a:bodyPr/>
          <a:lstStyle/>
          <a:p>
            <a:pPr>
              <a:defRPr/>
            </a:pPr>
            <a:fld id="{C9B20FC0-78B4-44A1-B562-84EE0B1F9732}"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268028203"/>
              </p:ext>
            </p:extLst>
          </p:nvPr>
        </p:nvGraphicFramePr>
        <p:xfrm>
          <a:off x="1116013" y="7938"/>
          <a:ext cx="6624637" cy="6464301"/>
        </p:xfrm>
        <a:graphic>
          <a:graphicData uri="http://schemas.openxmlformats.org/drawingml/2006/table">
            <a:tbl>
              <a:tblPr/>
              <a:tblGrid>
                <a:gridCol w="2663825"/>
                <a:gridCol w="1296987"/>
                <a:gridCol w="1235075"/>
                <a:gridCol w="1428750"/>
              </a:tblGrid>
              <a:tr h="365778">
                <a:tc rowSpan="2">
                  <a:txBody>
                    <a:bodyPr/>
                    <a:lstStyle/>
                    <a:p>
                      <a:pPr marL="0" marR="0" lvl="0" indent="0" algn="ctr" defTabSz="914400" rtl="0" eaLnBrk="1" fontAlgn="base" latinLnBrk="0" hangingPunct="1">
                        <a:lnSpc>
                          <a:spcPct val="2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Arial Black" pitchFamily="34" charset="0"/>
                        </a:rPr>
                        <a:t>Страни</a:t>
                      </a:r>
                      <a:endParaRPr kumimoji="0" lang="en-US" sz="1600" b="1" i="0" u="none" strike="noStrike" cap="none" normalizeH="0" baseline="0" dirty="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2FFF0"/>
                    </a:solidFill>
                  </a:tcPr>
                </a:tc>
                <a:tc gridSpan="2">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Black" pitchFamily="34" charset="0"/>
                        </a:rPr>
                        <a:t>65+/0-14 </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bg-BG"/>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Black" pitchFamily="34" charset="0"/>
                        </a:rPr>
                        <a:t>Ръст в %</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vMerge="1">
                  <a:txBody>
                    <a:bodyPr/>
                    <a:lstStyle/>
                    <a:p>
                      <a:endParaRPr lang="bg-BG"/>
                    </a:p>
                  </a:txBody>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Arial Black" pitchFamily="34" charset="0"/>
                        </a:rPr>
                        <a:t>1970</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Black" pitchFamily="34" charset="0"/>
                        </a:rPr>
                        <a:t>2014</a:t>
                      </a:r>
                      <a:endParaRPr kumimoji="0" lang="en-US" sz="1600" b="0" i="0" u="none" strike="noStrike" cap="none" normalizeH="0" baseline="0" dirty="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Black" pitchFamily="34" charset="0"/>
                        </a:rPr>
                        <a:t>2011/1970</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Arial Black" pitchFamily="34" charset="0"/>
                        </a:rPr>
                        <a:t>България</a:t>
                      </a:r>
                      <a:endParaRPr kumimoji="0" lang="en-US" sz="1600" b="1" i="0" u="none" strike="noStrike" cap="none" normalizeH="0" baseline="0" dirty="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dirty="0" smtClean="0">
                          <a:ln>
                            <a:noFill/>
                          </a:ln>
                          <a:solidFill>
                            <a:schemeClr val="tx1"/>
                          </a:solidFill>
                          <a:effectLst/>
                          <a:latin typeface="Arial Black" pitchFamily="34" charset="0"/>
                        </a:rPr>
                        <a:t>42,00</a:t>
                      </a:r>
                      <a:endParaRPr kumimoji="0" lang="en-US" sz="1600" b="0" i="0" u="none" strike="noStrike" cap="none" normalizeH="0" baseline="0" dirty="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dirty="0" smtClean="0">
                          <a:ln>
                            <a:noFill/>
                          </a:ln>
                          <a:solidFill>
                            <a:schemeClr val="tx1"/>
                          </a:solidFill>
                          <a:effectLst/>
                          <a:latin typeface="Arial Black" pitchFamily="34" charset="0"/>
                        </a:rPr>
                        <a:t>144,9</a:t>
                      </a:r>
                      <a:r>
                        <a:rPr kumimoji="0" lang="en-US" sz="1600" b="0" i="0" u="none" strike="noStrike" cap="none" normalizeH="0" baseline="0" dirty="0" smtClean="0">
                          <a:ln>
                            <a:noFill/>
                          </a:ln>
                          <a:solidFill>
                            <a:schemeClr val="tx1"/>
                          </a:solidFill>
                          <a:effectLst/>
                          <a:latin typeface="Arial Black" pitchFamily="34" charset="0"/>
                        </a:rPr>
                        <a:t>0</a:t>
                      </a:r>
                      <a:endParaRPr kumimoji="0" lang="en-US" sz="1600" b="0" i="0" u="none" strike="noStrike" cap="none" normalizeH="0" baseline="0" dirty="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smtClean="0">
                          <a:ln>
                            <a:noFill/>
                          </a:ln>
                          <a:solidFill>
                            <a:schemeClr val="tx1"/>
                          </a:solidFill>
                          <a:effectLst/>
                          <a:latin typeface="Arial Black" pitchFamily="34" charset="0"/>
                        </a:rPr>
                        <a:t>345,0</a:t>
                      </a:r>
                      <a:endParaRPr kumimoji="0" lang="en-US" sz="1600" b="1" i="0" u="none" strike="noStrike" cap="none" normalizeH="0" baseline="0" dirty="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Black" pitchFamily="34" charset="0"/>
                        </a:rPr>
                        <a:t>Италия</a:t>
                      </a:r>
                      <a:endParaRPr kumimoji="0" lang="en-US" sz="1600" b="1" i="0" u="none" strike="noStrike" cap="none" normalizeH="0" baseline="0" dirty="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dirty="0" smtClean="0">
                          <a:ln>
                            <a:noFill/>
                          </a:ln>
                          <a:solidFill>
                            <a:schemeClr val="tx1"/>
                          </a:solidFill>
                          <a:effectLst/>
                          <a:latin typeface="Arial Black" pitchFamily="34" charset="0"/>
                        </a:rPr>
                        <a:t>43,68</a:t>
                      </a:r>
                      <a:endParaRPr kumimoji="0" lang="en-US" sz="1600" b="0" i="0" u="none" strike="noStrike" cap="none" normalizeH="0" baseline="0" dirty="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dirty="0" smtClean="0">
                          <a:ln>
                            <a:noFill/>
                          </a:ln>
                          <a:solidFill>
                            <a:schemeClr val="tx1"/>
                          </a:solidFill>
                          <a:effectLst/>
                          <a:latin typeface="Arial Black" pitchFamily="34" charset="0"/>
                        </a:rPr>
                        <a:t>144,20</a:t>
                      </a:r>
                      <a:endParaRPr kumimoji="0" lang="en-US" sz="1600" b="0" i="0" u="none" strike="noStrike" cap="none" normalizeH="0" baseline="0" dirty="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smtClean="0">
                          <a:ln>
                            <a:noFill/>
                          </a:ln>
                          <a:solidFill>
                            <a:schemeClr val="tx1"/>
                          </a:solidFill>
                          <a:effectLst/>
                          <a:latin typeface="Arial Black" pitchFamily="34" charset="0"/>
                        </a:rPr>
                        <a:t>330,1</a:t>
                      </a:r>
                      <a:endParaRPr kumimoji="0" lang="en-US" sz="1600" b="1" i="0" u="none" strike="noStrike" cap="none" normalizeH="0" baseline="0" dirty="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Arial Black" pitchFamily="34" charset="0"/>
                        </a:rPr>
                        <a:t>Гърция</a:t>
                      </a:r>
                      <a:endParaRPr kumimoji="0" lang="en-US" sz="1600" b="1" i="0" u="none" strike="noStrike" cap="none" normalizeH="0" baseline="0" dirty="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44,89</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135,40</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301,6</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Black" pitchFamily="34" charset="0"/>
                        </a:rPr>
                        <a:t>Португалия</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33,97</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132,19</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389,1</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Австрия</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57,92</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120.89</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208,7</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Black" pitchFamily="34" charset="0"/>
                        </a:rPr>
                        <a:t>Унгария</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55,50</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115,61</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208,3</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Black" pitchFamily="34" charset="0"/>
                        </a:rPr>
                        <a:t>Испания</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34,74</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113,72</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327,3</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Black" pitchFamily="34" charset="0"/>
                        </a:rPr>
                        <a:t>Швейцария</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47,77</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111,90</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234,2</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Швеция</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65,60</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110,12</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167,9</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Black" pitchFamily="34" charset="0"/>
                        </a:rPr>
                        <a:t>Финландия</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37,16</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108,07</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290,8</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Black" pitchFamily="34" charset="0"/>
                        </a:rPr>
                        <a:t>Румъния</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34,67</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98,61</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284,4</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Black" pitchFamily="34" charset="0"/>
                        </a:rPr>
                        <a:t>Дания </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52,68</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96,18</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182,6</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46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Black" pitchFamily="34" charset="0"/>
                        </a:rPr>
                        <a:t>Обединено кралство</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54,07</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94,79</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175,3</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Black" pitchFamily="34" charset="0"/>
                        </a:rPr>
                        <a:t>Нидерландия</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37,24</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91,54</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245,9</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Black" pitchFamily="34" charset="0"/>
                        </a:rPr>
                        <a:t>Полша </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30,55</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0" i="0" u="none" strike="noStrike" cap="none" normalizeH="0" baseline="0" smtClean="0">
                          <a:ln>
                            <a:noFill/>
                          </a:ln>
                          <a:solidFill>
                            <a:schemeClr val="tx1"/>
                          </a:solidFill>
                          <a:effectLst/>
                          <a:latin typeface="Arial Black" pitchFamily="34" charset="0"/>
                        </a:rPr>
                        <a:t>90,09</a:t>
                      </a:r>
                      <a:endParaRPr kumimoji="0" lang="en-US" sz="1600" b="0"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294,9</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65778">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Arial Black" pitchFamily="34" charset="0"/>
                        </a:rPr>
                        <a:t>Норвегия</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52,64</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smtClean="0">
                          <a:ln>
                            <a:noFill/>
                          </a:ln>
                          <a:solidFill>
                            <a:schemeClr val="tx1"/>
                          </a:solidFill>
                          <a:effectLst/>
                          <a:latin typeface="Arial Black" pitchFamily="34" charset="0"/>
                        </a:rPr>
                        <a:t>81,86</a:t>
                      </a:r>
                      <a:endParaRPr kumimoji="0" lang="en-US" sz="1600" b="1" i="0" u="none" strike="noStrike" cap="none" normalizeH="0" baseline="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bg-BG" sz="1600" b="1" i="0" u="none" strike="noStrike" cap="none" normalizeH="0" baseline="0" dirty="0" smtClean="0">
                          <a:ln>
                            <a:noFill/>
                          </a:ln>
                          <a:solidFill>
                            <a:schemeClr val="tx1"/>
                          </a:solidFill>
                          <a:effectLst/>
                          <a:latin typeface="Arial Black" pitchFamily="34" charset="0"/>
                        </a:rPr>
                        <a:t>155,5</a:t>
                      </a:r>
                      <a:endParaRPr kumimoji="0" lang="en-US" sz="1600" b="1" i="0" u="none" strike="noStrike" cap="none" normalizeH="0" baseline="0" dirty="0" smtClean="0">
                        <a:ln>
                          <a:noFill/>
                        </a:ln>
                        <a:solidFill>
                          <a:schemeClr val="tx1"/>
                        </a:solidFill>
                        <a:effectLst/>
                        <a:latin typeface="Arial Black" pitchFamily="34" charset="0"/>
                        <a:cs typeface="Times New Roman" pitchFamily="18" charset="0"/>
                      </a:endParaRPr>
                    </a:p>
                  </a:txBody>
                  <a:tcPr marL="43373" marR="4337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2" name="Date Placeholder 1"/>
          <p:cNvSpPr>
            <a:spLocks noGrp="1"/>
          </p:cNvSpPr>
          <p:nvPr>
            <p:ph type="dt" sz="half" idx="10"/>
          </p:nvPr>
        </p:nvSpPr>
        <p:spPr/>
        <p:txBody>
          <a:bodyPr/>
          <a:lstStyle/>
          <a:p>
            <a:pPr>
              <a:defRPr/>
            </a:pPr>
            <a:fld id="{F4B3DB9A-07BA-45B8-9BB3-19F9C787BA88}" type="datetime1">
              <a:rPr lang="en-US" smtClean="0"/>
              <a:t>9/27/2017</a:t>
            </a:fld>
            <a:endParaRPr lang="en-US"/>
          </a:p>
        </p:txBody>
      </p:sp>
      <p:sp>
        <p:nvSpPr>
          <p:cNvPr id="4" name="Slide Number Placeholder 3"/>
          <p:cNvSpPr>
            <a:spLocks noGrp="1"/>
          </p:cNvSpPr>
          <p:nvPr>
            <p:ph type="sldNum" sz="quarter" idx="12"/>
          </p:nvPr>
        </p:nvSpPr>
        <p:spPr/>
        <p:txBody>
          <a:bodyPr/>
          <a:lstStyle/>
          <a:p>
            <a:pPr>
              <a:defRPr/>
            </a:pPr>
            <a:fld id="{25B340C5-0576-43C6-85D7-B36FA54D2C73}" type="slidenum">
              <a:rPr lang="en-US" smtClean="0"/>
              <a:pPr>
                <a:defRPr/>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309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fld id="{8CBEB038-5484-458C-B546-B54F914F392C}"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381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fld id="{567959A6-87E0-4ABF-AF44-7960D7759C94}"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ChangeArrowheads="1"/>
          </p:cNvSpPr>
          <p:nvPr/>
        </p:nvSpPr>
        <p:spPr bwMode="auto">
          <a:xfrm>
            <a:off x="250825" y="696220"/>
            <a:ext cx="8642350" cy="553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defRPr/>
            </a:pPr>
            <a:r>
              <a:rPr lang="bg-BG" altLang="en-US" sz="2800" b="1" i="1" dirty="0">
                <a:solidFill>
                  <a:srgbClr val="CC3300"/>
                </a:solidFill>
                <a:effectLst>
                  <a:outerShdw blurRad="38100" dist="38100" dir="2700000" algn="tl">
                    <a:srgbClr val="000000"/>
                  </a:outerShdw>
                </a:effectLst>
              </a:rPr>
              <a:t>ЗДРАВЕН СТАТУС В ЕВРОПЕЙСКИТЕ СТРАНИ</a:t>
            </a:r>
            <a:r>
              <a:rPr lang="en-GB" altLang="en-US" sz="2800" dirty="0"/>
              <a:t> </a:t>
            </a:r>
          </a:p>
          <a:p>
            <a:pPr algn="ctr">
              <a:lnSpc>
                <a:spcPct val="70000"/>
              </a:lnSpc>
              <a:defRPr/>
            </a:pPr>
            <a:endParaRPr lang="bg-BG" altLang="en-US" sz="2800" dirty="0"/>
          </a:p>
          <a:p>
            <a:pPr>
              <a:defRPr/>
            </a:pPr>
            <a:r>
              <a:rPr lang="bg-BG" altLang="en-US" sz="3400" dirty="0"/>
              <a:t>Европейско проучване върху качеството на живота (</a:t>
            </a:r>
            <a:r>
              <a:rPr lang="en-US" altLang="en-US" sz="3400" dirty="0" err="1"/>
              <a:t>EQLS</a:t>
            </a:r>
            <a:r>
              <a:rPr lang="en-US" altLang="en-US" sz="3400" dirty="0"/>
              <a:t>) </a:t>
            </a:r>
            <a:r>
              <a:rPr lang="bg-BG" altLang="en-US" sz="3400" dirty="0"/>
              <a:t>показва, че здравният статус в присъединилите се след 2004 г. страни  е като цяло по-лош от този в старите 15 страни-членки. Макар </a:t>
            </a:r>
            <a:r>
              <a:rPr lang="bg-BG" altLang="en-US" sz="3400" dirty="0" err="1"/>
              <a:t>СППЖ</a:t>
            </a:r>
            <a:r>
              <a:rPr lang="bg-BG" altLang="en-US" sz="3400" dirty="0"/>
              <a:t> да нараства, то тези страни няма да достигнат нивото на здраве на възрастните хора в останалите 15 страни в следващите две десетилетия.</a:t>
            </a:r>
            <a:r>
              <a:rPr lang="en-GB" altLang="en-US" sz="3400" dirty="0"/>
              <a:t> </a:t>
            </a:r>
          </a:p>
        </p:txBody>
      </p:sp>
      <p:sp>
        <p:nvSpPr>
          <p:cNvPr id="2" name="Date Placeholder 1"/>
          <p:cNvSpPr>
            <a:spLocks noGrp="1"/>
          </p:cNvSpPr>
          <p:nvPr>
            <p:ph type="dt" sz="half" idx="10"/>
          </p:nvPr>
        </p:nvSpPr>
        <p:spPr/>
        <p:txBody>
          <a:bodyPr/>
          <a:lstStyle/>
          <a:p>
            <a:pPr>
              <a:defRPr/>
            </a:pPr>
            <a:fld id="{537849C1-3DE0-432D-ACBA-F971666B1711}"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4"/>
          <p:cNvSpPr>
            <a:spLocks noGrp="1" noChangeArrowheads="1"/>
          </p:cNvSpPr>
          <p:nvPr>
            <p:ph type="title"/>
          </p:nvPr>
        </p:nvSpPr>
        <p:spPr>
          <a:xfrm>
            <a:off x="323528" y="260648"/>
            <a:ext cx="8568952" cy="5976640"/>
          </a:xfrm>
        </p:spPr>
        <p:txBody>
          <a:bodyPr/>
          <a:lstStyle/>
          <a:p>
            <a:pPr algn="l" eaLnBrk="1" hangingPunct="1"/>
            <a:r>
              <a:rPr lang="bg-BG" altLang="en-US" sz="3200" dirty="0" smtClean="0">
                <a:solidFill>
                  <a:schemeClr val="tx1"/>
                </a:solidFill>
              </a:rPr>
              <a:t>Проучването показва също, че възрастта играе главна роля в </a:t>
            </a:r>
            <a:r>
              <a:rPr lang="bg-BG" altLang="en-US" sz="3200" dirty="0" err="1" smtClean="0">
                <a:solidFill>
                  <a:schemeClr val="tx1"/>
                </a:solidFill>
              </a:rPr>
              <a:t>болестността</a:t>
            </a:r>
            <a:r>
              <a:rPr lang="bg-BG" altLang="en-US" sz="3200" dirty="0" smtClean="0">
                <a:solidFill>
                  <a:schemeClr val="tx1"/>
                </a:solidFill>
              </a:rPr>
              <a:t> и инвалидността.</a:t>
            </a:r>
            <a:r>
              <a:rPr lang="en-GB" altLang="en-US" sz="3200" dirty="0" smtClean="0">
                <a:solidFill>
                  <a:schemeClr val="tx1"/>
                </a:solidFill>
              </a:rPr>
              <a:t> </a:t>
            </a:r>
            <a:r>
              <a:rPr lang="bg-BG" altLang="en-US" sz="3200" dirty="0" smtClean="0">
                <a:solidFill>
                  <a:schemeClr val="tx1"/>
                </a:solidFill>
              </a:rPr>
              <a:t>Над половината от лицата над 65 г. в тези страни посочват хронични заболявания и инвалидност.</a:t>
            </a:r>
            <a:br>
              <a:rPr lang="bg-BG" altLang="en-US" sz="3200" dirty="0" smtClean="0">
                <a:solidFill>
                  <a:schemeClr val="tx1"/>
                </a:solidFill>
              </a:rPr>
            </a:br>
            <a:r>
              <a:rPr lang="bg-BG" altLang="en-US" sz="3200" dirty="0" smtClean="0">
                <a:solidFill>
                  <a:schemeClr val="tx1"/>
                </a:solidFill>
              </a:rPr>
              <a:t/>
            </a:r>
            <a:br>
              <a:rPr lang="bg-BG" altLang="en-US" sz="3200" dirty="0" smtClean="0">
                <a:solidFill>
                  <a:schemeClr val="tx1"/>
                </a:solidFill>
              </a:rPr>
            </a:br>
            <a:r>
              <a:rPr lang="bg-BG" altLang="en-US" sz="3200" dirty="0" smtClean="0"/>
              <a:t>Според друго </a:t>
            </a:r>
            <a:r>
              <a:rPr lang="bg-BG" altLang="en-US" sz="3200" dirty="0"/>
              <a:t>проучване върху здравето, стареенето и пенсионирането в Европа (</a:t>
            </a:r>
            <a:r>
              <a:rPr lang="en-US" altLang="en-US" sz="3200" dirty="0"/>
              <a:t>SHARE)</a:t>
            </a:r>
            <a:r>
              <a:rPr lang="bg-BG" altLang="en-US" sz="3200" dirty="0"/>
              <a:t>, около 40% от възрастните лица отбелязват някаква степен на ограничение на двигателната активност и почти 50% посочват </a:t>
            </a:r>
            <a:r>
              <a:rPr lang="bg-BG" altLang="en-US" sz="3200" dirty="0" smtClean="0"/>
              <a:t>хронични </a:t>
            </a:r>
            <a:r>
              <a:rPr lang="bg-BG" altLang="en-US" sz="3200" dirty="0"/>
              <a:t>здравни проблеми</a:t>
            </a:r>
            <a:r>
              <a:rPr lang="bg-BG" altLang="en-US" sz="3200" dirty="0" smtClean="0"/>
              <a:t>.</a:t>
            </a:r>
            <a:endParaRPr lang="bg-BG" altLang="en-US" dirty="0" smtClean="0">
              <a:solidFill>
                <a:schemeClr val="tx1"/>
              </a:solidFill>
            </a:endParaRPr>
          </a:p>
        </p:txBody>
      </p:sp>
      <p:sp>
        <p:nvSpPr>
          <p:cNvPr id="2" name="Date Placeholder 1"/>
          <p:cNvSpPr>
            <a:spLocks noGrp="1"/>
          </p:cNvSpPr>
          <p:nvPr>
            <p:ph type="dt" sz="half" idx="10"/>
          </p:nvPr>
        </p:nvSpPr>
        <p:spPr/>
        <p:txBody>
          <a:bodyPr/>
          <a:lstStyle/>
          <a:p>
            <a:pPr>
              <a:defRPr/>
            </a:pPr>
            <a:fld id="{5EC806F7-B636-4087-9834-D94968C7A1ED}"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p:cNvSpPr>
            <a:spLocks noGrp="1" noChangeArrowheads="1"/>
          </p:cNvSpPr>
          <p:nvPr>
            <p:ph type="title"/>
          </p:nvPr>
        </p:nvSpPr>
        <p:spPr>
          <a:xfrm>
            <a:off x="251520" y="260648"/>
            <a:ext cx="8496944" cy="5832177"/>
          </a:xfrm>
        </p:spPr>
        <p:txBody>
          <a:bodyPr/>
          <a:lstStyle/>
          <a:p>
            <a:pPr algn="l" eaLnBrk="1" hangingPunct="1"/>
            <a:r>
              <a:rPr lang="bg-BG" altLang="en-US" sz="3200" dirty="0" smtClean="0">
                <a:solidFill>
                  <a:schemeClr val="tx1"/>
                </a:solidFill>
              </a:rPr>
              <a:t>Повече от 2/3 са имали поне едно хронично заболяване, а 40% посочват две и повече. Сред най-честите заболявания са: артрит, диабет и сърдечни заболявания, хипертония и висок </a:t>
            </a:r>
            <a:r>
              <a:rPr lang="bg-BG" altLang="en-US" sz="3200" dirty="0" err="1" smtClean="0">
                <a:solidFill>
                  <a:schemeClr val="tx1"/>
                </a:solidFill>
              </a:rPr>
              <a:t>холестерол</a:t>
            </a:r>
            <a:r>
              <a:rPr lang="bg-BG" altLang="en-US" sz="3200" dirty="0">
                <a:solidFill>
                  <a:schemeClr val="tx1"/>
                </a:solidFill>
              </a:rPr>
              <a:t>.</a:t>
            </a:r>
            <a:br>
              <a:rPr lang="bg-BG" altLang="en-US" sz="3200" dirty="0">
                <a:solidFill>
                  <a:schemeClr val="tx1"/>
                </a:solidFill>
              </a:rPr>
            </a:br>
            <a:r>
              <a:rPr lang="bg-BG" altLang="en-US" sz="3200" dirty="0">
                <a:solidFill>
                  <a:schemeClr val="tx1"/>
                </a:solidFill>
              </a:rPr>
              <a:t>Основните </a:t>
            </a:r>
            <a:r>
              <a:rPr lang="bg-BG" altLang="en-US" sz="3200">
                <a:solidFill>
                  <a:schemeClr val="tx1"/>
                </a:solidFill>
              </a:rPr>
              <a:t>причини </a:t>
            </a:r>
            <a:r>
              <a:rPr lang="bg-BG" altLang="en-US" sz="3200" smtClean="0">
                <a:solidFill>
                  <a:schemeClr val="tx1"/>
                </a:solidFill>
              </a:rPr>
              <a:t>за </a:t>
            </a:r>
            <a:r>
              <a:rPr lang="bg-BG" altLang="en-US" sz="3200" dirty="0">
                <a:solidFill>
                  <a:schemeClr val="tx1"/>
                </a:solidFill>
              </a:rPr>
              <a:t>смърт са болестите на кръвообращението и </a:t>
            </a:r>
            <a:r>
              <a:rPr lang="bg-BG" altLang="en-US" sz="3200" dirty="0" err="1">
                <a:solidFill>
                  <a:schemeClr val="tx1"/>
                </a:solidFill>
              </a:rPr>
              <a:t>неоплазмите</a:t>
            </a:r>
            <a:r>
              <a:rPr lang="bg-BG" altLang="en-US" sz="3200" dirty="0">
                <a:solidFill>
                  <a:schemeClr val="tx1"/>
                </a:solidFill>
              </a:rPr>
              <a:t>, които заедно формират около 2/3 от всички </a:t>
            </a:r>
            <a:r>
              <a:rPr lang="bg-BG" altLang="en-US" sz="3200" dirty="0" err="1" smtClean="0">
                <a:solidFill>
                  <a:schemeClr val="tx1"/>
                </a:solidFill>
              </a:rPr>
              <a:t>умирания</a:t>
            </a:r>
            <a:r>
              <a:rPr lang="bg-BG" altLang="en-US" sz="3200" dirty="0" smtClean="0">
                <a:solidFill>
                  <a:schemeClr val="tx1"/>
                </a:solidFill>
              </a:rPr>
              <a:t>. </a:t>
            </a:r>
            <a:r>
              <a:rPr lang="bg-BG" altLang="en-US" sz="3200" dirty="0">
                <a:solidFill>
                  <a:schemeClr val="tx1"/>
                </a:solidFill>
              </a:rPr>
              <a:t>Една шеста от </a:t>
            </a:r>
            <a:r>
              <a:rPr lang="bg-BG" altLang="en-US" sz="3200" dirty="0" err="1" smtClean="0">
                <a:solidFill>
                  <a:schemeClr val="tx1"/>
                </a:solidFill>
              </a:rPr>
              <a:t>умиранията</a:t>
            </a:r>
            <a:r>
              <a:rPr lang="bg-BG" altLang="en-US" sz="3200" dirty="0" smtClean="0">
                <a:solidFill>
                  <a:schemeClr val="tx1"/>
                </a:solidFill>
              </a:rPr>
              <a:t> </a:t>
            </a:r>
            <a:r>
              <a:rPr lang="bg-BG" altLang="en-US" sz="3200" dirty="0">
                <a:solidFill>
                  <a:schemeClr val="tx1"/>
                </a:solidFill>
              </a:rPr>
              <a:t>се дължи на </a:t>
            </a:r>
            <a:r>
              <a:rPr lang="bg-BG" altLang="en-US" sz="3200" dirty="0" err="1">
                <a:solidFill>
                  <a:schemeClr val="tx1"/>
                </a:solidFill>
              </a:rPr>
              <a:t>ИБС</a:t>
            </a:r>
            <a:r>
              <a:rPr lang="bg-BG" altLang="en-US" sz="3200" dirty="0">
                <a:solidFill>
                  <a:schemeClr val="tx1"/>
                </a:solidFill>
              </a:rPr>
              <a:t> и 1/10 – на мозъчно-съдовата болест</a:t>
            </a:r>
            <a:r>
              <a:rPr lang="bg-BG" altLang="en-US" sz="3200" dirty="0" smtClean="0">
                <a:solidFill>
                  <a:schemeClr val="tx1"/>
                </a:solidFill>
              </a:rPr>
              <a:t>.</a:t>
            </a:r>
          </a:p>
        </p:txBody>
      </p:sp>
      <p:sp>
        <p:nvSpPr>
          <p:cNvPr id="2" name="Date Placeholder 1"/>
          <p:cNvSpPr>
            <a:spLocks noGrp="1"/>
          </p:cNvSpPr>
          <p:nvPr>
            <p:ph type="dt" sz="half" idx="10"/>
          </p:nvPr>
        </p:nvSpPr>
        <p:spPr/>
        <p:txBody>
          <a:bodyPr/>
          <a:lstStyle/>
          <a:p>
            <a:pPr>
              <a:defRPr/>
            </a:pPr>
            <a:fld id="{BBE6FC98-A67A-46C0-90F7-B7AE91D5EF99}"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1520" y="332656"/>
            <a:ext cx="8640960" cy="5904656"/>
          </a:xfrm>
        </p:spPr>
        <p:txBody>
          <a:bodyPr/>
          <a:lstStyle/>
          <a:p>
            <a:pPr algn="l" eaLnBrk="1" hangingPunct="1"/>
            <a:r>
              <a:rPr lang="bg-BG" altLang="en-US" sz="3200" b="1" i="1" dirty="0" smtClean="0">
                <a:solidFill>
                  <a:srgbClr val="CC3300"/>
                </a:solidFill>
                <a:latin typeface="Arial Narrow" pitchFamily="34" charset="0"/>
                <a:cs typeface="Times New Roman" pitchFamily="18" charset="0"/>
              </a:rPr>
              <a:t>= Статиката  </a:t>
            </a:r>
            <a:r>
              <a:rPr lang="bg-BG" altLang="en-US" sz="3200" dirty="0" smtClean="0">
                <a:solidFill>
                  <a:schemeClr val="tx1"/>
                </a:solidFill>
                <a:latin typeface="Arial Narrow" pitchFamily="34" charset="0"/>
                <a:cs typeface="Times New Roman" pitchFamily="18" charset="0"/>
              </a:rPr>
              <a:t>включва данни за броя и структурата на населението в определен момент </a:t>
            </a:r>
            <a:r>
              <a:rPr lang="bg-BG" altLang="en-US" sz="3200" i="1" dirty="0" smtClean="0">
                <a:solidFill>
                  <a:schemeClr val="tx1"/>
                </a:solidFill>
                <a:latin typeface="Arial Narrow" pitchFamily="34" charset="0"/>
                <a:cs typeface="Times New Roman" pitchFamily="18" charset="0"/>
              </a:rPr>
              <a:t>(</a:t>
            </a:r>
            <a:r>
              <a:rPr lang="bg-BG" altLang="en-US" sz="3200" dirty="0" smtClean="0">
                <a:solidFill>
                  <a:schemeClr val="tx1"/>
                </a:solidFill>
                <a:latin typeface="Arial Narrow" pitchFamily="34" charset="0"/>
                <a:cs typeface="Times New Roman" pitchFamily="18" charset="0"/>
              </a:rPr>
              <a:t>общо, по пол, по възраст, по местоживеене и др.).</a:t>
            </a:r>
            <a:r>
              <a:rPr lang="en-GB" altLang="en-US" sz="3200" dirty="0" smtClean="0">
                <a:solidFill>
                  <a:schemeClr val="tx1"/>
                </a:solidFill>
              </a:rPr>
              <a:t> </a:t>
            </a:r>
            <a:r>
              <a:rPr lang="bg-BG" altLang="en-US" sz="3200" dirty="0" smtClean="0">
                <a:solidFill>
                  <a:schemeClr val="tx1"/>
                </a:solidFill>
              </a:rPr>
              <a:t/>
            </a:r>
            <a:br>
              <a:rPr lang="bg-BG" altLang="en-US" sz="3200" dirty="0" smtClean="0">
                <a:solidFill>
                  <a:schemeClr val="tx1"/>
                </a:solidFill>
              </a:rPr>
            </a:br>
            <a:r>
              <a:rPr lang="bg-BG" altLang="en-US" sz="3200" dirty="0" smtClean="0">
                <a:solidFill>
                  <a:schemeClr val="tx1"/>
                </a:solidFill>
              </a:rPr>
              <a:t/>
            </a:r>
            <a:br>
              <a:rPr lang="bg-BG" altLang="en-US" sz="3200" dirty="0" smtClean="0">
                <a:solidFill>
                  <a:schemeClr val="tx1"/>
                </a:solidFill>
              </a:rPr>
            </a:br>
            <a:r>
              <a:rPr lang="bg-BG" altLang="en-US" sz="3200" dirty="0" smtClean="0">
                <a:solidFill>
                  <a:srgbClr val="C00000"/>
                </a:solidFill>
              </a:rPr>
              <a:t>=</a:t>
            </a:r>
            <a:r>
              <a:rPr lang="bg-BG" altLang="en-US" sz="3200" dirty="0" smtClean="0">
                <a:solidFill>
                  <a:schemeClr val="tx1"/>
                </a:solidFill>
              </a:rPr>
              <a:t> </a:t>
            </a:r>
            <a:r>
              <a:rPr lang="bg-BG" altLang="en-US" sz="3200" b="1" i="1" dirty="0" smtClean="0">
                <a:solidFill>
                  <a:srgbClr val="C00000"/>
                </a:solidFill>
                <a:latin typeface="Arial Narrow" pitchFamily="34" charset="0"/>
                <a:cs typeface="Times New Roman" pitchFamily="18" charset="0"/>
              </a:rPr>
              <a:t>Динамиката </a:t>
            </a:r>
            <a:r>
              <a:rPr lang="bg-BG" altLang="en-US" sz="3200" dirty="0" smtClean="0">
                <a:solidFill>
                  <a:schemeClr val="tx1"/>
                </a:solidFill>
                <a:latin typeface="Arial Narrow" pitchFamily="34" charset="0"/>
                <a:cs typeface="Times New Roman" pitchFamily="18" charset="0"/>
              </a:rPr>
              <a:t>включва </a:t>
            </a:r>
            <a:r>
              <a:rPr lang="bg-BG" altLang="en-US" sz="3200" dirty="0">
                <a:solidFill>
                  <a:schemeClr val="tx1"/>
                </a:solidFill>
                <a:latin typeface="Arial Narrow" pitchFamily="34" charset="0"/>
                <a:cs typeface="Times New Roman" pitchFamily="18" charset="0"/>
              </a:rPr>
              <a:t>промените, които настъпват в резултат на</a:t>
            </a:r>
            <a:r>
              <a:rPr lang="bg-BG" altLang="en-US" sz="3200" dirty="0">
                <a:solidFill>
                  <a:schemeClr val="tx1"/>
                </a:solidFill>
                <a:latin typeface="Arial Narrow" pitchFamily="34" charset="0"/>
              </a:rPr>
              <a:t>:</a:t>
            </a:r>
            <a:br>
              <a:rPr lang="bg-BG" altLang="en-US" sz="3200" dirty="0">
                <a:solidFill>
                  <a:schemeClr val="tx1"/>
                </a:solidFill>
                <a:latin typeface="Arial Narrow" pitchFamily="34" charset="0"/>
              </a:rPr>
            </a:br>
            <a:r>
              <a:rPr lang="bg-BG" altLang="en-US" sz="3200" dirty="0">
                <a:solidFill>
                  <a:schemeClr val="tx1"/>
                </a:solidFill>
                <a:latin typeface="Arial Narrow" pitchFamily="34" charset="0"/>
                <a:cs typeface="Times New Roman" pitchFamily="18" charset="0"/>
              </a:rPr>
              <a:t> </a:t>
            </a:r>
            <a:r>
              <a:rPr lang="bg-BG" altLang="en-US" sz="3200" dirty="0">
                <a:solidFill>
                  <a:schemeClr val="tx1"/>
                </a:solidFill>
                <a:latin typeface="Arial Narrow" pitchFamily="34" charset="0"/>
              </a:rPr>
              <a:t>- </a:t>
            </a:r>
            <a:r>
              <a:rPr lang="bg-BG" altLang="en-US" sz="3200" b="1" i="1" dirty="0">
                <a:solidFill>
                  <a:srgbClr val="C00000"/>
                </a:solidFill>
                <a:latin typeface="Arial Narrow" pitchFamily="34" charset="0"/>
                <a:cs typeface="Times New Roman" pitchFamily="18" charset="0"/>
              </a:rPr>
              <a:t>естествени събития</a:t>
            </a:r>
            <a:r>
              <a:rPr lang="bg-BG" altLang="en-US" sz="3200" dirty="0">
                <a:solidFill>
                  <a:srgbClr val="C00000"/>
                </a:solidFill>
                <a:latin typeface="Arial Narrow" pitchFamily="34" charset="0"/>
                <a:cs typeface="Times New Roman" pitchFamily="18" charset="0"/>
              </a:rPr>
              <a:t> </a:t>
            </a:r>
            <a:r>
              <a:rPr lang="bg-BG" altLang="en-US" sz="3200" dirty="0">
                <a:solidFill>
                  <a:schemeClr val="tx1"/>
                </a:solidFill>
                <a:latin typeface="Arial Narrow" pitchFamily="34" charset="0"/>
                <a:cs typeface="Times New Roman" pitchFamily="18" charset="0"/>
              </a:rPr>
              <a:t>(раждания, </a:t>
            </a:r>
            <a:r>
              <a:rPr lang="bg-BG" altLang="en-US" sz="3200" dirty="0" err="1">
                <a:solidFill>
                  <a:schemeClr val="tx1"/>
                </a:solidFill>
                <a:latin typeface="Arial Narrow" pitchFamily="34" charset="0"/>
                <a:cs typeface="Times New Roman" pitchFamily="18" charset="0"/>
              </a:rPr>
              <a:t>умирания</a:t>
            </a:r>
            <a:r>
              <a:rPr lang="bg-BG" altLang="en-US" sz="3200" dirty="0">
                <a:solidFill>
                  <a:schemeClr val="tx1"/>
                </a:solidFill>
                <a:latin typeface="Arial Narrow" pitchFamily="34" charset="0"/>
                <a:cs typeface="Times New Roman" pitchFamily="18" charset="0"/>
              </a:rPr>
              <a:t>, бракове, разводи</a:t>
            </a:r>
            <a:r>
              <a:rPr lang="bg-BG" altLang="en-US" sz="3200" dirty="0" smtClean="0">
                <a:solidFill>
                  <a:schemeClr val="tx1"/>
                </a:solidFill>
                <a:latin typeface="Arial Narrow" pitchFamily="34" charset="0"/>
                <a:cs typeface="Times New Roman" pitchFamily="18" charset="0"/>
              </a:rPr>
              <a:t>) и</a:t>
            </a:r>
            <a:r>
              <a:rPr lang="bg-BG" altLang="en-US" sz="3200" dirty="0">
                <a:solidFill>
                  <a:schemeClr val="tx1"/>
                </a:solidFill>
                <a:latin typeface="Arial Narrow" pitchFamily="34" charset="0"/>
              </a:rPr>
              <a:t/>
            </a:r>
            <a:br>
              <a:rPr lang="bg-BG" altLang="en-US" sz="3200" dirty="0">
                <a:solidFill>
                  <a:schemeClr val="tx1"/>
                </a:solidFill>
                <a:latin typeface="Arial Narrow" pitchFamily="34" charset="0"/>
              </a:rPr>
            </a:br>
            <a:r>
              <a:rPr lang="bg-BG" altLang="en-US" sz="3200" dirty="0">
                <a:solidFill>
                  <a:schemeClr val="tx1"/>
                </a:solidFill>
                <a:latin typeface="Arial Narrow" pitchFamily="34" charset="0"/>
              </a:rPr>
              <a:t>- </a:t>
            </a:r>
            <a:r>
              <a:rPr lang="bg-BG" altLang="en-US" sz="3200" dirty="0">
                <a:solidFill>
                  <a:schemeClr val="tx1"/>
                </a:solidFill>
                <a:latin typeface="Arial Narrow" pitchFamily="34" charset="0"/>
                <a:cs typeface="Times New Roman" pitchFamily="18" charset="0"/>
              </a:rPr>
              <a:t> </a:t>
            </a:r>
            <a:r>
              <a:rPr lang="bg-BG" altLang="en-US" sz="3200" b="1" i="1" dirty="0">
                <a:solidFill>
                  <a:srgbClr val="C00000"/>
                </a:solidFill>
                <a:latin typeface="Arial Narrow" pitchFamily="34" charset="0"/>
                <a:cs typeface="Times New Roman" pitchFamily="18" charset="0"/>
              </a:rPr>
              <a:t>миграционни </a:t>
            </a:r>
            <a:r>
              <a:rPr lang="bg-BG" altLang="en-US" sz="3200" b="1" i="1" dirty="0" smtClean="0">
                <a:solidFill>
                  <a:srgbClr val="C00000"/>
                </a:solidFill>
                <a:latin typeface="Arial Narrow" pitchFamily="34" charset="0"/>
                <a:cs typeface="Times New Roman" pitchFamily="18" charset="0"/>
              </a:rPr>
              <a:t>процеси.</a:t>
            </a:r>
            <a:br>
              <a:rPr lang="bg-BG" altLang="en-US" sz="3200" b="1" i="1" dirty="0" smtClean="0">
                <a:solidFill>
                  <a:srgbClr val="C00000"/>
                </a:solidFill>
                <a:latin typeface="Arial Narrow" pitchFamily="34" charset="0"/>
                <a:cs typeface="Times New Roman" pitchFamily="18" charset="0"/>
              </a:rPr>
            </a:br>
            <a:r>
              <a:rPr lang="bg-BG" altLang="en-US" sz="3200" b="1" i="1" dirty="0" smtClean="0">
                <a:solidFill>
                  <a:srgbClr val="C00000"/>
                </a:solidFill>
                <a:latin typeface="Arial Narrow" pitchFamily="34" charset="0"/>
                <a:cs typeface="Times New Roman" pitchFamily="18" charset="0"/>
              </a:rPr>
              <a:t/>
            </a:r>
            <a:br>
              <a:rPr lang="bg-BG" altLang="en-US" sz="3200" b="1" i="1" dirty="0" smtClean="0">
                <a:solidFill>
                  <a:srgbClr val="C00000"/>
                </a:solidFill>
                <a:latin typeface="Arial Narrow" pitchFamily="34" charset="0"/>
                <a:cs typeface="Times New Roman" pitchFamily="18" charset="0"/>
              </a:rPr>
            </a:br>
            <a:r>
              <a:rPr lang="bg-BG" altLang="en-US" sz="3200" b="1" i="1" dirty="0" smtClean="0">
                <a:solidFill>
                  <a:srgbClr val="C00000"/>
                </a:solidFill>
                <a:latin typeface="Arial Narrow" pitchFamily="34" charset="0"/>
                <a:cs typeface="Times New Roman" pitchFamily="18" charset="0"/>
              </a:rPr>
              <a:t>= </a:t>
            </a:r>
            <a:r>
              <a:rPr lang="bg-BG" altLang="en-US" sz="3200" dirty="0" smtClean="0">
                <a:solidFill>
                  <a:schemeClr val="tx1"/>
                </a:solidFill>
                <a:latin typeface="Arial Narrow" pitchFamily="34" charset="0"/>
                <a:cs typeface="Times New Roman" pitchFamily="18" charset="0"/>
              </a:rPr>
              <a:t>Съответно </a:t>
            </a:r>
            <a:r>
              <a:rPr lang="bg-BG" altLang="en-US" sz="3200" dirty="0">
                <a:solidFill>
                  <a:schemeClr val="tx1"/>
                </a:solidFill>
                <a:latin typeface="Arial Narrow" pitchFamily="34" charset="0"/>
                <a:cs typeface="Times New Roman" pitchFamily="18" charset="0"/>
              </a:rPr>
              <a:t>на това различаваме </a:t>
            </a:r>
            <a:r>
              <a:rPr lang="bg-BG" altLang="en-US" sz="3200" b="1" i="1" dirty="0">
                <a:solidFill>
                  <a:srgbClr val="CC3300"/>
                </a:solidFill>
                <a:latin typeface="Arial Narrow" pitchFamily="34" charset="0"/>
                <a:cs typeface="Times New Roman" pitchFamily="18" charset="0"/>
              </a:rPr>
              <a:t>естествено и механично движение на населението</a:t>
            </a:r>
            <a:r>
              <a:rPr lang="bg-BG" altLang="en-US" sz="3200" i="1" dirty="0" smtClean="0">
                <a:solidFill>
                  <a:srgbClr val="CC3300"/>
                </a:solidFill>
                <a:latin typeface="Arial Narrow" pitchFamily="34" charset="0"/>
                <a:cs typeface="Times New Roman" pitchFamily="18" charset="0"/>
              </a:rPr>
              <a:t>.</a:t>
            </a:r>
            <a:endParaRPr lang="en-GB" altLang="en-US" sz="3200" dirty="0" smtClean="0">
              <a:solidFill>
                <a:schemeClr val="tx1"/>
              </a:solidFill>
            </a:endParaRPr>
          </a:p>
        </p:txBody>
      </p:sp>
      <p:sp>
        <p:nvSpPr>
          <p:cNvPr id="2" name="Date Placeholder 1"/>
          <p:cNvSpPr>
            <a:spLocks noGrp="1"/>
          </p:cNvSpPr>
          <p:nvPr>
            <p:ph type="dt" sz="half" idx="10"/>
          </p:nvPr>
        </p:nvSpPr>
        <p:spPr/>
        <p:txBody>
          <a:bodyPr/>
          <a:lstStyle/>
          <a:p>
            <a:pPr>
              <a:defRPr/>
            </a:pPr>
            <a:fld id="{4ACB8A92-F099-412F-A78F-FDFB3AB106E4}"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4"/>
          <p:cNvSpPr>
            <a:spLocks noChangeArrowheads="1"/>
          </p:cNvSpPr>
          <p:nvPr/>
        </p:nvSpPr>
        <p:spPr bwMode="auto">
          <a:xfrm>
            <a:off x="323850" y="476250"/>
            <a:ext cx="8496300" cy="5361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bg-BG" altLang="en-US" sz="3200" b="1" dirty="0"/>
              <a:t>Все по-малко лица в трудоспособна възраст за подкрепа на по-възрастните хора.  </a:t>
            </a:r>
          </a:p>
          <a:p>
            <a:pPr eaLnBrk="1" hangingPunct="1">
              <a:lnSpc>
                <a:spcPct val="70000"/>
              </a:lnSpc>
            </a:pPr>
            <a:endParaRPr lang="bg-BG" altLang="en-US" sz="3200" dirty="0"/>
          </a:p>
          <a:p>
            <a:pPr eaLnBrk="1" hangingPunct="1"/>
            <a:r>
              <a:rPr lang="bg-BG" altLang="en-US" sz="3200" dirty="0"/>
              <a:t>Населението на Европа  застарява поради нарастващата средна продължителност на предстоящия живот и намаляването на раждаемостта. Броят на лицата в трудоспособна възраст на 1 пенсионер ще намалее почти 2 пъти към 2050 г. – от 3.5 сега до 1.8. </a:t>
            </a:r>
          </a:p>
        </p:txBody>
      </p:sp>
      <p:sp>
        <p:nvSpPr>
          <p:cNvPr id="2" name="Date Placeholder 1"/>
          <p:cNvSpPr>
            <a:spLocks noGrp="1"/>
          </p:cNvSpPr>
          <p:nvPr>
            <p:ph type="dt" sz="half" idx="10"/>
          </p:nvPr>
        </p:nvSpPr>
        <p:spPr/>
        <p:txBody>
          <a:bodyPr/>
          <a:lstStyle/>
          <a:p>
            <a:pPr>
              <a:defRPr/>
            </a:pPr>
            <a:fld id="{7B03EF76-BDCF-4582-8C4C-B6683C90C71A}"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4"/>
          <p:cNvSpPr>
            <a:spLocks noGrp="1" noChangeArrowheads="1"/>
          </p:cNvSpPr>
          <p:nvPr>
            <p:ph type="title"/>
          </p:nvPr>
        </p:nvSpPr>
        <p:spPr>
          <a:xfrm>
            <a:off x="251520" y="188640"/>
            <a:ext cx="8640960" cy="6048648"/>
          </a:xfrm>
        </p:spPr>
        <p:txBody>
          <a:bodyPr/>
          <a:lstStyle/>
          <a:p>
            <a:pPr algn="l" eaLnBrk="1" hangingPunct="1"/>
            <a:r>
              <a:rPr lang="bg-BG" altLang="en-US" sz="3200" dirty="0" smtClean="0">
                <a:solidFill>
                  <a:schemeClr val="tx1"/>
                </a:solidFill>
              </a:rPr>
              <a:t>Заедно с намаляването на раждаемостта ще настъпят проблеми с привличането на квалифицирани работници и броят на излизащите от трудоспособна възраст ще превишава встъпващите в нея.</a:t>
            </a:r>
            <a:br>
              <a:rPr lang="bg-BG" altLang="en-US" sz="3200" dirty="0" smtClean="0">
                <a:solidFill>
                  <a:schemeClr val="tx1"/>
                </a:solidFill>
              </a:rPr>
            </a:br>
            <a:r>
              <a:rPr lang="bg-BG" altLang="en-US" sz="3200" dirty="0" smtClean="0">
                <a:solidFill>
                  <a:schemeClr val="tx1"/>
                </a:solidFill>
              </a:rPr>
              <a:t>С</a:t>
            </a:r>
            <a:r>
              <a:rPr lang="bg-BG" altLang="en-US" sz="3200" dirty="0" smtClean="0"/>
              <a:t>ериозни  са предизвикателствата </a:t>
            </a:r>
            <a:r>
              <a:rPr lang="bg-BG" altLang="en-US" sz="3200" dirty="0"/>
              <a:t>пред здравните системи и здравни служби: развитие на адекватна здравна помощ и здравни институции за продължително лечение, </a:t>
            </a:r>
            <a:r>
              <a:rPr lang="bg-BG" altLang="en-US" sz="3200" dirty="0" err="1"/>
              <a:t>хосписни</a:t>
            </a:r>
            <a:r>
              <a:rPr lang="bg-BG" altLang="en-US" sz="3200" dirty="0"/>
              <a:t> грижи, адекватна подготовка на здравните кадри за работа с възрастното население и т.н</a:t>
            </a:r>
            <a:r>
              <a:rPr lang="bg-BG" altLang="en-US" sz="3200" dirty="0" smtClean="0"/>
              <a:t>.</a:t>
            </a:r>
            <a:endParaRPr lang="bg-BG" altLang="en-US" sz="3200" dirty="0" smtClean="0">
              <a:solidFill>
                <a:schemeClr val="tx1"/>
              </a:solidFill>
            </a:endParaRPr>
          </a:p>
        </p:txBody>
      </p:sp>
      <p:sp>
        <p:nvSpPr>
          <p:cNvPr id="2" name="Date Placeholder 1"/>
          <p:cNvSpPr>
            <a:spLocks noGrp="1"/>
          </p:cNvSpPr>
          <p:nvPr>
            <p:ph type="dt" sz="half" idx="10"/>
          </p:nvPr>
        </p:nvSpPr>
        <p:spPr/>
        <p:txBody>
          <a:bodyPr/>
          <a:lstStyle/>
          <a:p>
            <a:pPr>
              <a:defRPr/>
            </a:pPr>
            <a:fld id="{89C7D213-4E43-44B8-B9AE-4E7324FDDDFF}"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p:cNvSpPr>
            <a:spLocks noGrp="1" noChangeArrowheads="1"/>
          </p:cNvSpPr>
          <p:nvPr>
            <p:ph type="title"/>
          </p:nvPr>
        </p:nvSpPr>
        <p:spPr>
          <a:xfrm>
            <a:off x="685800" y="609600"/>
            <a:ext cx="7772400" cy="5411788"/>
          </a:xfrm>
        </p:spPr>
        <p:txBody>
          <a:bodyPr/>
          <a:lstStyle/>
          <a:p>
            <a:pPr eaLnBrk="1" hangingPunct="1"/>
            <a:r>
              <a:rPr lang="bg-BG" altLang="en-US" b="1" smtClean="0">
                <a:solidFill>
                  <a:srgbClr val="FF3300"/>
                </a:solidFill>
                <a:cs typeface="Arial" charset="0"/>
              </a:rPr>
              <a:t>БЪЛГАРИЯ</a:t>
            </a:r>
          </a:p>
        </p:txBody>
      </p:sp>
      <p:sp>
        <p:nvSpPr>
          <p:cNvPr id="2" name="Date Placeholder 1"/>
          <p:cNvSpPr>
            <a:spLocks noGrp="1"/>
          </p:cNvSpPr>
          <p:nvPr>
            <p:ph type="dt" sz="half" idx="10"/>
          </p:nvPr>
        </p:nvSpPr>
        <p:spPr/>
        <p:txBody>
          <a:bodyPr/>
          <a:lstStyle/>
          <a:p>
            <a:pPr>
              <a:defRPr/>
            </a:pPr>
            <a:fld id="{DD7F9D6F-DBFB-45D3-AB53-DB876FF7F609}"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fld id="{85674C2E-070C-48B6-A160-8EC5A4EDE63E}"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fld id="{7D5EFED7-098E-4FBD-ADC2-B64C74D7B9FA}"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A3C97444-FC47-4D09-90EB-A79C2846FC52}" type="slidenum">
              <a:rPr lang="en-US" smtClean="0"/>
              <a:pPr>
                <a:defRPr/>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1043058-458D-474B-852C-91A1785C61E1}" type="slidenum">
              <a:rPr lang="en-US" altLang="bg-BG"/>
              <a:pPr eaLnBrk="1" hangingPunct="1"/>
              <a:t>55</a:t>
            </a:fld>
            <a:endParaRPr lang="en-US" altLang="bg-BG"/>
          </a:p>
        </p:txBody>
      </p:sp>
      <p:sp>
        <p:nvSpPr>
          <p:cNvPr id="81923" name="Rectangle 2"/>
          <p:cNvSpPr>
            <a:spLocks noGrp="1" noChangeArrowheads="1"/>
          </p:cNvSpPr>
          <p:nvPr>
            <p:ph type="title"/>
          </p:nvPr>
        </p:nvSpPr>
        <p:spPr>
          <a:xfrm>
            <a:off x="457200" y="274638"/>
            <a:ext cx="8229600" cy="6107112"/>
          </a:xfrm>
        </p:spPr>
        <p:txBody>
          <a:bodyPr/>
          <a:lstStyle/>
          <a:p>
            <a:pPr eaLnBrk="1" hangingPunct="1"/>
            <a:r>
              <a:rPr lang="bg-BG" altLang="bg-BG" b="1" smtClean="0">
                <a:solidFill>
                  <a:srgbClr val="FF0000"/>
                </a:solidFill>
              </a:rPr>
              <a:t>10 факта на СЗО за застаряването на световното население</a:t>
            </a:r>
            <a:r>
              <a:rPr lang="bg-BG" altLang="bg-BG" b="1" smtClean="0"/>
              <a:t> </a:t>
            </a:r>
            <a:br>
              <a:rPr lang="bg-BG" altLang="bg-BG" b="1" smtClean="0"/>
            </a:br>
            <a:endParaRPr lang="en-US" altLang="bg-BG" b="1" smtClean="0"/>
          </a:p>
        </p:txBody>
      </p:sp>
      <p:sp>
        <p:nvSpPr>
          <p:cNvPr id="2" name="Date Placeholder 1"/>
          <p:cNvSpPr>
            <a:spLocks noGrp="1"/>
          </p:cNvSpPr>
          <p:nvPr>
            <p:ph type="dt" sz="half" idx="10"/>
          </p:nvPr>
        </p:nvSpPr>
        <p:spPr/>
        <p:txBody>
          <a:bodyPr/>
          <a:lstStyle/>
          <a:p>
            <a:pPr>
              <a:defRPr/>
            </a:pPr>
            <a:fld id="{9BE74CD2-361E-43BC-AE53-0422D2A7638B}" type="datetime1">
              <a:rPr lang="en-US" smtClean="0"/>
              <a:t>9/27/2017</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1B2299F-19B6-47F1-9109-0EA863EFEC2F}" type="slidenum">
              <a:rPr lang="en-US" altLang="bg-BG"/>
              <a:pPr eaLnBrk="1" hangingPunct="1"/>
              <a:t>56</a:t>
            </a:fld>
            <a:endParaRPr lang="en-US" altLang="bg-BG"/>
          </a:p>
        </p:txBody>
      </p:sp>
      <p:sp>
        <p:nvSpPr>
          <p:cNvPr id="82947" name="Rectangle 2"/>
          <p:cNvSpPr>
            <a:spLocks noGrp="1" noChangeArrowheads="1"/>
          </p:cNvSpPr>
          <p:nvPr>
            <p:ph type="title"/>
          </p:nvPr>
        </p:nvSpPr>
        <p:spPr>
          <a:xfrm>
            <a:off x="457200" y="274638"/>
            <a:ext cx="8229600" cy="5746650"/>
          </a:xfrm>
        </p:spPr>
        <p:txBody>
          <a:bodyPr/>
          <a:lstStyle/>
          <a:p>
            <a:pPr algn="l" eaLnBrk="1" hangingPunct="1"/>
            <a:r>
              <a:rPr lang="bg-BG" altLang="bg-BG" sz="4000" b="1" dirty="0" smtClean="0">
                <a:solidFill>
                  <a:srgbClr val="FF0000"/>
                </a:solidFill>
              </a:rPr>
              <a:t>Факт 1. Световното население бързо застарява.</a:t>
            </a:r>
            <a:r>
              <a:rPr lang="bg-BG" altLang="bg-BG" sz="4000" b="1" dirty="0" smtClean="0"/>
              <a:t> </a:t>
            </a:r>
            <a:r>
              <a:rPr lang="bg-BG" altLang="bg-BG" sz="4000" dirty="0" smtClean="0"/>
              <a:t>Между 2000 и 2050 г. делът на световното население над 60 г. ще се удвои – от около 11% сега до 22%. Броят на лицата на 60 и над 60 г. се очаква да нарасне от 605 милиона сега до 2 милиарда. </a:t>
            </a:r>
            <a:endParaRPr lang="en-US" altLang="bg-BG" sz="4000" dirty="0" smtClean="0"/>
          </a:p>
        </p:txBody>
      </p:sp>
      <p:sp>
        <p:nvSpPr>
          <p:cNvPr id="2" name="Date Placeholder 1"/>
          <p:cNvSpPr>
            <a:spLocks noGrp="1"/>
          </p:cNvSpPr>
          <p:nvPr>
            <p:ph type="dt" sz="half" idx="10"/>
          </p:nvPr>
        </p:nvSpPr>
        <p:spPr/>
        <p:txBody>
          <a:bodyPr/>
          <a:lstStyle/>
          <a:p>
            <a:pPr>
              <a:defRPr/>
            </a:pPr>
            <a:fld id="{0D49BC01-B4BF-418F-BA12-507EB92770E8}" type="datetime1">
              <a:rPr lang="en-US" smtClean="0"/>
              <a:t>9/27/2017</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156D0CB-229C-4122-9930-46F13F2E9712}" type="slidenum">
              <a:rPr lang="en-US" altLang="bg-BG"/>
              <a:pPr eaLnBrk="1" hangingPunct="1"/>
              <a:t>57</a:t>
            </a:fld>
            <a:endParaRPr lang="en-US" altLang="bg-BG"/>
          </a:p>
        </p:txBody>
      </p:sp>
      <p:sp>
        <p:nvSpPr>
          <p:cNvPr id="83971" name="Rectangle 2"/>
          <p:cNvSpPr>
            <a:spLocks noGrp="1" noChangeArrowheads="1"/>
          </p:cNvSpPr>
          <p:nvPr>
            <p:ph type="title"/>
          </p:nvPr>
        </p:nvSpPr>
        <p:spPr>
          <a:xfrm>
            <a:off x="457200" y="274638"/>
            <a:ext cx="8229600" cy="5746650"/>
          </a:xfrm>
        </p:spPr>
        <p:txBody>
          <a:bodyPr/>
          <a:lstStyle/>
          <a:p>
            <a:pPr algn="l" eaLnBrk="1" hangingPunct="1"/>
            <a:r>
              <a:rPr lang="bg-BG" altLang="bg-BG" sz="4000" b="1" dirty="0" smtClean="0">
                <a:solidFill>
                  <a:srgbClr val="FF0000"/>
                </a:solidFill>
              </a:rPr>
              <a:t>Факт 2. Броят на хората на 80 и повече години ще нарасне 4 пъти за периода 2000 – 2050 г.</a:t>
            </a:r>
            <a:r>
              <a:rPr lang="bg-BG" altLang="bg-BG" sz="4000" dirty="0" smtClean="0"/>
              <a:t> Към 2050 г. броят на хора на 80 и над 80 години ще достигне 400 милиона. Никога преди това повечето хора на средна възраст не са имали живи родители.</a:t>
            </a:r>
            <a:endParaRPr lang="en-US" altLang="bg-BG" sz="4000" dirty="0" smtClean="0"/>
          </a:p>
        </p:txBody>
      </p:sp>
      <p:sp>
        <p:nvSpPr>
          <p:cNvPr id="2" name="Date Placeholder 1"/>
          <p:cNvSpPr>
            <a:spLocks noGrp="1"/>
          </p:cNvSpPr>
          <p:nvPr>
            <p:ph type="dt" sz="half" idx="10"/>
          </p:nvPr>
        </p:nvSpPr>
        <p:spPr/>
        <p:txBody>
          <a:bodyPr/>
          <a:lstStyle/>
          <a:p>
            <a:pPr>
              <a:defRPr/>
            </a:pPr>
            <a:fld id="{334033AB-9C0F-43ED-A7BD-E3F88B27F7FA}" type="datetime1">
              <a:rPr lang="en-US" smtClean="0"/>
              <a:t>9/27/2017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F8913CB-6673-4269-AB58-238A9056FB9D}" type="slidenum">
              <a:rPr lang="en-US" altLang="bg-BG"/>
              <a:pPr eaLnBrk="1" hangingPunct="1"/>
              <a:t>58</a:t>
            </a:fld>
            <a:endParaRPr lang="en-US" altLang="bg-BG"/>
          </a:p>
        </p:txBody>
      </p:sp>
      <p:sp>
        <p:nvSpPr>
          <p:cNvPr id="84995" name="Rectangle 2"/>
          <p:cNvSpPr>
            <a:spLocks noGrp="1" noChangeArrowheads="1"/>
          </p:cNvSpPr>
          <p:nvPr>
            <p:ph type="title"/>
          </p:nvPr>
        </p:nvSpPr>
        <p:spPr>
          <a:xfrm>
            <a:off x="457200" y="274638"/>
            <a:ext cx="8229600" cy="5818658"/>
          </a:xfrm>
        </p:spPr>
        <p:txBody>
          <a:bodyPr/>
          <a:lstStyle/>
          <a:p>
            <a:pPr algn="l" eaLnBrk="1" hangingPunct="1"/>
            <a:r>
              <a:rPr lang="bg-BG" altLang="bg-BG" sz="4000" b="1" dirty="0" smtClean="0">
                <a:solidFill>
                  <a:srgbClr val="FF0000"/>
                </a:solidFill>
              </a:rPr>
              <a:t>Факт 3. Към 2050 г. 80% от възрастните хора ще живеят в страните с нисък и среден доход.</a:t>
            </a:r>
            <a:r>
              <a:rPr lang="bg-BG" altLang="bg-BG" sz="4000" dirty="0" smtClean="0"/>
              <a:t> Чили, Китай и Иран ще имат по-голям дял възрастни хора, отколкото САЩ. Броят на възрастните хора в Африка ще нарасне от 54 милиона до 213 милиона. </a:t>
            </a:r>
            <a:endParaRPr lang="en-US" altLang="bg-BG" sz="4000" dirty="0" smtClean="0"/>
          </a:p>
        </p:txBody>
      </p:sp>
      <p:sp>
        <p:nvSpPr>
          <p:cNvPr id="2" name="Date Placeholder 1"/>
          <p:cNvSpPr>
            <a:spLocks noGrp="1"/>
          </p:cNvSpPr>
          <p:nvPr>
            <p:ph type="dt" sz="half" idx="10"/>
          </p:nvPr>
        </p:nvSpPr>
        <p:spPr/>
        <p:txBody>
          <a:bodyPr/>
          <a:lstStyle/>
          <a:p>
            <a:pPr>
              <a:defRPr/>
            </a:pPr>
            <a:fld id="{FBDC5297-060C-49B5-85D2-0782E49BD26C}" type="datetime1">
              <a:rPr lang="en-US" smtClean="0"/>
              <a:t>9/27/2017</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7728345-D226-428A-8938-DCB1CDA2F54F}" type="slidenum">
              <a:rPr lang="en-US" altLang="bg-BG"/>
              <a:pPr eaLnBrk="1" hangingPunct="1"/>
              <a:t>59</a:t>
            </a:fld>
            <a:endParaRPr lang="en-US" altLang="bg-BG"/>
          </a:p>
        </p:txBody>
      </p:sp>
      <p:sp>
        <p:nvSpPr>
          <p:cNvPr id="86019" name="Rectangle 2"/>
          <p:cNvSpPr>
            <a:spLocks noGrp="1" noChangeArrowheads="1"/>
          </p:cNvSpPr>
          <p:nvPr>
            <p:ph type="title"/>
          </p:nvPr>
        </p:nvSpPr>
        <p:spPr>
          <a:xfrm>
            <a:off x="457200" y="274638"/>
            <a:ext cx="8229600" cy="5746650"/>
          </a:xfrm>
        </p:spPr>
        <p:txBody>
          <a:bodyPr/>
          <a:lstStyle/>
          <a:p>
            <a:pPr algn="l" eaLnBrk="1" hangingPunct="1"/>
            <a:r>
              <a:rPr lang="bg-BG" altLang="bg-BG" sz="3200" b="1" dirty="0" smtClean="0">
                <a:solidFill>
                  <a:srgbClr val="FF0000"/>
                </a:solidFill>
              </a:rPr>
              <a:t>Факт 4. Основните тежести за здравето на възрастните хора са свързани с хроничните незаразни заболявания.</a:t>
            </a:r>
            <a:r>
              <a:rPr lang="bg-BG" altLang="bg-BG" sz="3200" dirty="0" smtClean="0"/>
              <a:t> </a:t>
            </a:r>
            <a:br>
              <a:rPr lang="bg-BG" altLang="bg-BG" sz="3200" dirty="0" smtClean="0"/>
            </a:br>
            <a:r>
              <a:rPr lang="bg-BG" altLang="bg-BG" sz="3200" dirty="0" smtClean="0"/>
              <a:t>И в най-бедните страни вече основните </a:t>
            </a:r>
            <a:r>
              <a:rPr lang="bg-BG" altLang="bg-BG" sz="3200" dirty="0" err="1" smtClean="0"/>
              <a:t>убийци</a:t>
            </a:r>
            <a:r>
              <a:rPr lang="bg-BG" altLang="bg-BG" sz="3200" dirty="0" smtClean="0"/>
              <a:t> са сърдечните заболявания, мозъчният инсулт и хроничните белодробни болести, докато най-важните причини са инвалидност са зрителните увреждания, </a:t>
            </a:r>
            <a:r>
              <a:rPr lang="bg-BG" altLang="bg-BG" sz="3200" dirty="0" err="1" smtClean="0"/>
              <a:t>деменцията</a:t>
            </a:r>
            <a:r>
              <a:rPr lang="bg-BG" altLang="bg-BG" sz="3200" dirty="0" smtClean="0"/>
              <a:t>, загубата на слуха и </a:t>
            </a:r>
            <a:r>
              <a:rPr lang="bg-BG" altLang="bg-BG" sz="3200" dirty="0" err="1" smtClean="0"/>
              <a:t>остеоартритът</a:t>
            </a:r>
            <a:r>
              <a:rPr lang="bg-BG" altLang="bg-BG" sz="3200" dirty="0" smtClean="0"/>
              <a:t>.</a:t>
            </a:r>
            <a:r>
              <a:rPr lang="en-US" altLang="bg-BG" sz="3200" dirty="0" smtClean="0"/>
              <a:t> </a:t>
            </a:r>
          </a:p>
        </p:txBody>
      </p:sp>
      <p:sp>
        <p:nvSpPr>
          <p:cNvPr id="2" name="Date Placeholder 1"/>
          <p:cNvSpPr>
            <a:spLocks noGrp="1"/>
          </p:cNvSpPr>
          <p:nvPr>
            <p:ph type="dt" sz="half" idx="10"/>
          </p:nvPr>
        </p:nvSpPr>
        <p:spPr/>
        <p:txBody>
          <a:bodyPr/>
          <a:lstStyle/>
          <a:p>
            <a:pPr>
              <a:defRPr/>
            </a:pPr>
            <a:fld id="{4EF06B69-D92A-408B-B29A-EAD872904CFF}" type="datetime1">
              <a:rPr lang="en-US" smtClean="0"/>
              <a:t>9/27/2017</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32656"/>
            <a:ext cx="7772400" cy="5760640"/>
          </a:xfrm>
        </p:spPr>
        <p:txBody>
          <a:bodyPr/>
          <a:lstStyle/>
          <a:p>
            <a:pPr algn="l" eaLnBrk="1" hangingPunct="1"/>
            <a:r>
              <a:rPr lang="bg-BG" altLang="en-US" sz="3200" b="1" i="1" dirty="0" smtClean="0">
                <a:solidFill>
                  <a:srgbClr val="CC3300"/>
                </a:solidFill>
                <a:latin typeface="Arial Narrow" pitchFamily="34" charset="0"/>
                <a:cs typeface="Times New Roman" pitchFamily="18" charset="0"/>
              </a:rPr>
              <a:t>= Механично движение на населението</a:t>
            </a:r>
            <a:r>
              <a:rPr lang="bg-BG" altLang="en-US" sz="3200" dirty="0" smtClean="0">
                <a:solidFill>
                  <a:schemeClr val="tx1"/>
                </a:solidFill>
                <a:latin typeface="Arial Narrow" pitchFamily="34" charset="0"/>
                <a:cs typeface="Times New Roman" pitchFamily="18" charset="0"/>
              </a:rPr>
              <a:t> - численост и структура на мигриращите потоци (емиграция, имиграция, село-град, село-село, град-град, град-село, местоживеене-месторабота и др.);</a:t>
            </a:r>
            <a:br>
              <a:rPr lang="bg-BG" altLang="en-US" sz="3200" dirty="0" smtClean="0">
                <a:solidFill>
                  <a:schemeClr val="tx1"/>
                </a:solidFill>
                <a:latin typeface="Arial Narrow" pitchFamily="34" charset="0"/>
                <a:cs typeface="Times New Roman" pitchFamily="18" charset="0"/>
              </a:rPr>
            </a:br>
            <a:r>
              <a:rPr lang="bg-BG" altLang="en-US" sz="3200" dirty="0">
                <a:solidFill>
                  <a:schemeClr val="tx1"/>
                </a:solidFill>
                <a:latin typeface="Arial Narrow" pitchFamily="34" charset="0"/>
                <a:cs typeface="Times New Roman" pitchFamily="18" charset="0"/>
              </a:rPr>
              <a:t/>
            </a:r>
            <a:br>
              <a:rPr lang="bg-BG" altLang="en-US" sz="3200" dirty="0">
                <a:solidFill>
                  <a:schemeClr val="tx1"/>
                </a:solidFill>
                <a:latin typeface="Arial Narrow" pitchFamily="34" charset="0"/>
                <a:cs typeface="Times New Roman" pitchFamily="18" charset="0"/>
              </a:rPr>
            </a:br>
            <a:r>
              <a:rPr lang="bg-BG" altLang="en-US" sz="3200" b="1" i="1" dirty="0">
                <a:solidFill>
                  <a:srgbClr val="CC3300"/>
                </a:solidFill>
                <a:latin typeface="Arial Narrow" pitchFamily="34" charset="0"/>
                <a:cs typeface="Times New Roman" pitchFamily="18" charset="0"/>
              </a:rPr>
              <a:t>= Естествено движение на населението</a:t>
            </a:r>
            <a:r>
              <a:rPr lang="bg-BG" altLang="en-US" sz="3200" dirty="0">
                <a:solidFill>
                  <a:schemeClr val="tx1"/>
                </a:solidFill>
                <a:latin typeface="Arial Narrow" pitchFamily="34" charset="0"/>
                <a:cs typeface="Times New Roman" pitchFamily="18" charset="0"/>
              </a:rPr>
              <a:t> - </a:t>
            </a:r>
            <a:r>
              <a:rPr lang="bg-BG" altLang="en-US" sz="3200" dirty="0" err="1">
                <a:solidFill>
                  <a:schemeClr val="tx1"/>
                </a:solidFill>
                <a:latin typeface="Arial Narrow" pitchFamily="34" charset="0"/>
                <a:cs typeface="Times New Roman" pitchFamily="18" charset="0"/>
              </a:rPr>
              <a:t>брачност</a:t>
            </a:r>
            <a:r>
              <a:rPr lang="bg-BG" altLang="en-US" sz="3200" dirty="0">
                <a:solidFill>
                  <a:schemeClr val="tx1"/>
                </a:solidFill>
                <a:latin typeface="Arial Narrow" pitchFamily="34" charset="0"/>
                <a:cs typeface="Times New Roman" pitchFamily="18" charset="0"/>
              </a:rPr>
              <a:t>, раждаемост, обща и сумарна плодовитост, смъртност (обща и детска), естествен прираст, средна продължителност на предстоящия живот и др</a:t>
            </a:r>
            <a:r>
              <a:rPr lang="bg-BG" altLang="en-US" sz="3200" dirty="0" smtClean="0">
                <a:solidFill>
                  <a:schemeClr val="tx1"/>
                </a:solidFill>
                <a:latin typeface="Arial Narrow" pitchFamily="34" charset="0"/>
                <a:cs typeface="Times New Roman" pitchFamily="18" charset="0"/>
              </a:rPr>
              <a:t>.</a:t>
            </a:r>
            <a:endParaRPr lang="en-GB" altLang="en-US" dirty="0" smtClean="0">
              <a:solidFill>
                <a:schemeClr val="tx1"/>
              </a:solidFill>
              <a:cs typeface="Times New Roman" pitchFamily="18" charset="0"/>
            </a:endParaRPr>
          </a:p>
        </p:txBody>
      </p:sp>
      <p:sp>
        <p:nvSpPr>
          <p:cNvPr id="2" name="Date Placeholder 1"/>
          <p:cNvSpPr>
            <a:spLocks noGrp="1"/>
          </p:cNvSpPr>
          <p:nvPr>
            <p:ph type="dt" sz="half" idx="10"/>
          </p:nvPr>
        </p:nvSpPr>
        <p:spPr/>
        <p:txBody>
          <a:bodyPr/>
          <a:lstStyle/>
          <a:p>
            <a:pPr>
              <a:defRPr/>
            </a:pPr>
            <a:fld id="{9CF8460C-E90C-4B10-AA4C-6BF86F3CD78C}" type="datetime1">
              <a:rPr lang="en-US" smtClean="0"/>
              <a:t>9/27/2017</a:t>
            </a:fld>
            <a:endParaRPr lang="en-US"/>
          </a:p>
        </p:txBody>
      </p:sp>
      <p:sp>
        <p:nvSpPr>
          <p:cNvPr id="3" name="Slide Number Placeholder 2"/>
          <p:cNvSpPr>
            <a:spLocks noGrp="1"/>
          </p:cNvSpPr>
          <p:nvPr>
            <p:ph type="sldNum" sz="quarter" idx="12"/>
          </p:nvPr>
        </p:nvSpPr>
        <p:spPr/>
        <p:txBody>
          <a:bodyPr/>
          <a:lstStyle/>
          <a:p>
            <a:pPr>
              <a:defRPr/>
            </a:pPr>
            <a:fld id="{25B340C5-0576-43C6-85D7-B36FA54D2C73}"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8CB9C8C-062E-4EBE-847D-57B2E63E4C2B}" type="slidenum">
              <a:rPr lang="en-US" altLang="bg-BG"/>
              <a:pPr eaLnBrk="1" hangingPunct="1"/>
              <a:t>60</a:t>
            </a:fld>
            <a:endParaRPr lang="en-US" altLang="bg-BG"/>
          </a:p>
        </p:txBody>
      </p:sp>
      <p:sp>
        <p:nvSpPr>
          <p:cNvPr id="87043" name="Rectangle 2"/>
          <p:cNvSpPr>
            <a:spLocks noGrp="1" noChangeArrowheads="1"/>
          </p:cNvSpPr>
          <p:nvPr>
            <p:ph type="title"/>
          </p:nvPr>
        </p:nvSpPr>
        <p:spPr>
          <a:xfrm>
            <a:off x="457200" y="274638"/>
            <a:ext cx="8229600" cy="5674642"/>
          </a:xfrm>
        </p:spPr>
        <p:txBody>
          <a:bodyPr/>
          <a:lstStyle/>
          <a:p>
            <a:pPr algn="l" eaLnBrk="1" hangingPunct="1"/>
            <a:r>
              <a:rPr lang="bg-BG" altLang="bg-BG" sz="3200" b="1" dirty="0" smtClean="0">
                <a:solidFill>
                  <a:srgbClr val="FF0000"/>
                </a:solidFill>
              </a:rPr>
              <a:t>Факт 5. Възрастните хора в страните с нисък и среден доход понасят по-голяма тежест на заболяванията, отколкото тези в богатите страни.</a:t>
            </a:r>
            <a:r>
              <a:rPr lang="bg-BG" altLang="bg-BG" sz="3200" dirty="0" smtClean="0"/>
              <a:t> Те имат около 3 пъти по-високи стойности на </a:t>
            </a:r>
            <a:r>
              <a:rPr lang="bg-BG" altLang="bg-BG" sz="3200" dirty="0" err="1" smtClean="0"/>
              <a:t>DALYs</a:t>
            </a:r>
            <a:r>
              <a:rPr lang="bg-BG" altLang="bg-BG" sz="3200" dirty="0" smtClean="0"/>
              <a:t> поради преждевременна смърт от сърдечни заболявания, инсулт и хронични белодробни заболявания, а също така по-високи коефициенти на зрителни и слухови увреждания. </a:t>
            </a:r>
            <a:endParaRPr lang="en-US" altLang="bg-BG" sz="3200" dirty="0" smtClean="0"/>
          </a:p>
        </p:txBody>
      </p:sp>
      <p:sp>
        <p:nvSpPr>
          <p:cNvPr id="2" name="Date Placeholder 1"/>
          <p:cNvSpPr>
            <a:spLocks noGrp="1"/>
          </p:cNvSpPr>
          <p:nvPr>
            <p:ph type="dt" sz="half" idx="10"/>
          </p:nvPr>
        </p:nvSpPr>
        <p:spPr/>
        <p:txBody>
          <a:bodyPr/>
          <a:lstStyle/>
          <a:p>
            <a:pPr>
              <a:defRPr/>
            </a:pPr>
            <a:fld id="{71DE4359-AAFC-40B9-B02C-A8256ED21077}" type="datetime1">
              <a:rPr lang="en-US" smtClean="0"/>
              <a:t>9/27/2017</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302693A-5365-4B51-A910-2B741C573DF6}" type="slidenum">
              <a:rPr lang="en-US" altLang="bg-BG"/>
              <a:pPr eaLnBrk="1" hangingPunct="1"/>
              <a:t>61</a:t>
            </a:fld>
            <a:endParaRPr lang="en-US" altLang="bg-BG"/>
          </a:p>
        </p:txBody>
      </p:sp>
      <p:sp>
        <p:nvSpPr>
          <p:cNvPr id="88067" name="Rectangle 2"/>
          <p:cNvSpPr>
            <a:spLocks noGrp="1" noChangeArrowheads="1"/>
          </p:cNvSpPr>
          <p:nvPr>
            <p:ph type="title"/>
          </p:nvPr>
        </p:nvSpPr>
        <p:spPr>
          <a:xfrm>
            <a:off x="457200" y="274638"/>
            <a:ext cx="8229600" cy="6107112"/>
          </a:xfrm>
        </p:spPr>
        <p:txBody>
          <a:bodyPr/>
          <a:lstStyle/>
          <a:p>
            <a:pPr algn="l" eaLnBrk="1" hangingPunct="1"/>
            <a:r>
              <a:rPr lang="bg-BG" altLang="bg-BG" sz="3200" b="1" dirty="0" smtClean="0">
                <a:solidFill>
                  <a:srgbClr val="FF0000"/>
                </a:solidFill>
              </a:rPr>
              <a:t>Факт 6. Нараства нуждата от продължителни грижи.</a:t>
            </a:r>
            <a:r>
              <a:rPr lang="bg-BG" altLang="bg-BG" sz="3200" dirty="0" smtClean="0"/>
              <a:t> Броят на възрастните в развиващите се страни, които не могат да  се грижат за себе </a:t>
            </a:r>
            <a:r>
              <a:rPr lang="bg-BG" altLang="bg-BG" sz="3200" dirty="0"/>
              <a:t>си поради ограничена подвижност, физически или психични здравни </a:t>
            </a:r>
            <a:r>
              <a:rPr lang="bg-BG" altLang="bg-BG" sz="3200" dirty="0" smtClean="0"/>
              <a:t>проблеми ще нарасне 4 пъти към 2050 г. Голяма част от тях изискват продължителни грижи, вкл. сестрински грижи в дома, в общността, институционални или болнични грижи. </a:t>
            </a:r>
            <a:endParaRPr lang="en-US" altLang="bg-BG" sz="3200" dirty="0" smtClean="0"/>
          </a:p>
        </p:txBody>
      </p:sp>
      <p:sp>
        <p:nvSpPr>
          <p:cNvPr id="2" name="Date Placeholder 1"/>
          <p:cNvSpPr>
            <a:spLocks noGrp="1"/>
          </p:cNvSpPr>
          <p:nvPr>
            <p:ph type="dt" sz="half" idx="10"/>
          </p:nvPr>
        </p:nvSpPr>
        <p:spPr/>
        <p:txBody>
          <a:bodyPr/>
          <a:lstStyle/>
          <a:p>
            <a:pPr>
              <a:defRPr/>
            </a:pPr>
            <a:fld id="{46D4CB40-61D0-4BDE-9AD2-7F03D0FCD105}" type="datetime1">
              <a:rPr lang="en-US" smtClean="0"/>
              <a:t>9/27/2017</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B93187E-DD96-4FF6-9D5C-D9DD8321D504}" type="slidenum">
              <a:rPr lang="en-US" altLang="bg-BG"/>
              <a:pPr eaLnBrk="1" hangingPunct="1"/>
              <a:t>62</a:t>
            </a:fld>
            <a:endParaRPr lang="en-US" altLang="bg-BG"/>
          </a:p>
        </p:txBody>
      </p:sp>
      <p:sp>
        <p:nvSpPr>
          <p:cNvPr id="89091" name="Rectangle 2"/>
          <p:cNvSpPr>
            <a:spLocks noGrp="1" noChangeArrowheads="1"/>
          </p:cNvSpPr>
          <p:nvPr>
            <p:ph type="title"/>
          </p:nvPr>
        </p:nvSpPr>
        <p:spPr>
          <a:xfrm>
            <a:off x="457200" y="274638"/>
            <a:ext cx="8229600" cy="6107112"/>
          </a:xfrm>
        </p:spPr>
        <p:txBody>
          <a:bodyPr/>
          <a:lstStyle/>
          <a:p>
            <a:pPr algn="l" eaLnBrk="1" hangingPunct="1"/>
            <a:r>
              <a:rPr lang="bg-BG" altLang="bg-BG" sz="3200" b="1" dirty="0" smtClean="0">
                <a:solidFill>
                  <a:srgbClr val="FF0000"/>
                </a:solidFill>
              </a:rPr>
              <a:t>Факт 7. Ефективната първична здравна помощ за възрастните хора на ниво на общността има решаващо значение.</a:t>
            </a:r>
            <a:r>
              <a:rPr lang="bg-BG" altLang="bg-BG" sz="3200" dirty="0" smtClean="0"/>
              <a:t>  Добрите грижи са важни за промоцията на здравето на възрастните хора, за предотвратяване на заболяванията и за справянето с хроничните заболявания. Всички здравни професионалисти трябва да бъдат обучавани по проблемите на стареенето. </a:t>
            </a:r>
            <a:endParaRPr lang="en-US" altLang="bg-BG" sz="3200" dirty="0" smtClean="0"/>
          </a:p>
        </p:txBody>
      </p:sp>
      <p:sp>
        <p:nvSpPr>
          <p:cNvPr id="2" name="Date Placeholder 1"/>
          <p:cNvSpPr>
            <a:spLocks noGrp="1"/>
          </p:cNvSpPr>
          <p:nvPr>
            <p:ph type="dt" sz="half" idx="10"/>
          </p:nvPr>
        </p:nvSpPr>
        <p:spPr/>
        <p:txBody>
          <a:bodyPr/>
          <a:lstStyle/>
          <a:p>
            <a:pPr>
              <a:defRPr/>
            </a:pPr>
            <a:fld id="{00FFDF95-D7F7-454F-8021-557EB596D5F2}" type="datetime1">
              <a:rPr lang="en-US" smtClean="0"/>
              <a:t>9/27/2017</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1136285-BB9E-43EC-9399-54C071E98CD7}" type="slidenum">
              <a:rPr lang="en-US" altLang="bg-BG"/>
              <a:pPr eaLnBrk="1" hangingPunct="1"/>
              <a:t>63</a:t>
            </a:fld>
            <a:endParaRPr lang="en-US" altLang="bg-BG"/>
          </a:p>
        </p:txBody>
      </p:sp>
      <p:sp>
        <p:nvSpPr>
          <p:cNvPr id="90115" name="Rectangle 2"/>
          <p:cNvSpPr>
            <a:spLocks noGrp="1" noChangeArrowheads="1"/>
          </p:cNvSpPr>
          <p:nvPr>
            <p:ph type="title"/>
          </p:nvPr>
        </p:nvSpPr>
        <p:spPr>
          <a:xfrm>
            <a:off x="457200" y="274638"/>
            <a:ext cx="8229600" cy="5674642"/>
          </a:xfrm>
        </p:spPr>
        <p:txBody>
          <a:bodyPr/>
          <a:lstStyle/>
          <a:p>
            <a:pPr algn="l" eaLnBrk="1" hangingPunct="1"/>
            <a:r>
              <a:rPr lang="bg-BG" altLang="bg-BG" sz="3600" b="1" dirty="0" smtClean="0">
                <a:solidFill>
                  <a:srgbClr val="FF0000"/>
                </a:solidFill>
              </a:rPr>
              <a:t>Факт 8. Подкрепящата и подходяща за възрастта околна среда позволява на възрастните хора да живеят и да увеличават своя принос за обществото.</a:t>
            </a:r>
            <a:r>
              <a:rPr lang="bg-BG" altLang="bg-BG" sz="3600" b="1" dirty="0" smtClean="0"/>
              <a:t> </a:t>
            </a:r>
            <a:r>
              <a:rPr lang="bg-BG" altLang="bg-BG" sz="3600" dirty="0" smtClean="0"/>
              <a:t>Създаването на подходяща физическа и социална среда има голямо влияние за подобряване на активното участие и независимост на възрастните хора.  </a:t>
            </a:r>
            <a:r>
              <a:rPr lang="bg-BG" altLang="bg-BG" sz="3600" b="1" dirty="0" smtClean="0"/>
              <a:t/>
            </a:r>
            <a:br>
              <a:rPr lang="bg-BG" altLang="bg-BG" sz="3600" b="1" dirty="0" smtClean="0"/>
            </a:br>
            <a:endParaRPr lang="en-US" altLang="bg-BG" sz="3600" b="1" dirty="0" smtClean="0"/>
          </a:p>
        </p:txBody>
      </p:sp>
      <p:sp>
        <p:nvSpPr>
          <p:cNvPr id="2" name="Date Placeholder 1"/>
          <p:cNvSpPr>
            <a:spLocks noGrp="1"/>
          </p:cNvSpPr>
          <p:nvPr>
            <p:ph type="dt" sz="half" idx="10"/>
          </p:nvPr>
        </p:nvSpPr>
        <p:spPr/>
        <p:txBody>
          <a:bodyPr/>
          <a:lstStyle/>
          <a:p>
            <a:pPr>
              <a:defRPr/>
            </a:pPr>
            <a:fld id="{893AE0BE-92D6-45F8-B7FB-8E85B699DC75}" type="datetime1">
              <a:rPr lang="en-US" smtClean="0"/>
              <a:t>9/27/2017</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CE5E3B8-4C93-45FF-A521-FD20D27C88C2}" type="slidenum">
              <a:rPr lang="en-US" altLang="bg-BG"/>
              <a:pPr eaLnBrk="1" hangingPunct="1"/>
              <a:t>64</a:t>
            </a:fld>
            <a:endParaRPr lang="en-US" altLang="bg-BG"/>
          </a:p>
        </p:txBody>
      </p:sp>
      <p:sp>
        <p:nvSpPr>
          <p:cNvPr id="91139" name="Rectangle 2"/>
          <p:cNvSpPr>
            <a:spLocks noGrp="1" noChangeArrowheads="1"/>
          </p:cNvSpPr>
          <p:nvPr>
            <p:ph type="title"/>
          </p:nvPr>
        </p:nvSpPr>
        <p:spPr>
          <a:xfrm>
            <a:off x="250825" y="274638"/>
            <a:ext cx="8642350" cy="6107112"/>
          </a:xfrm>
        </p:spPr>
        <p:txBody>
          <a:bodyPr/>
          <a:lstStyle/>
          <a:p>
            <a:pPr eaLnBrk="1" hangingPunct="1"/>
            <a:r>
              <a:rPr lang="bg-BG" altLang="bg-BG" sz="4000" b="1" smtClean="0">
                <a:solidFill>
                  <a:srgbClr val="FF0000"/>
                </a:solidFill>
              </a:rPr>
              <a:t>Факт 9. Здравословното стареене започва със здравословно поведение в по-ранните стадии на живот.</a:t>
            </a:r>
            <a:r>
              <a:rPr lang="bg-BG" altLang="bg-BG" sz="4000" b="1" smtClean="0"/>
              <a:t> </a:t>
            </a:r>
            <a:r>
              <a:rPr lang="bg-BG" altLang="bg-BG" sz="4000" smtClean="0"/>
              <a:t>Но никога не е късно да се започне: например, рискът от преждевременна смърт намалява с 50%, ако някое лице се откаже от тютюнопушене между 60- и 75-годишна възраст.</a:t>
            </a:r>
            <a:endParaRPr lang="en-US" altLang="bg-BG" sz="4000" b="1" smtClean="0"/>
          </a:p>
        </p:txBody>
      </p:sp>
      <p:sp>
        <p:nvSpPr>
          <p:cNvPr id="2" name="Date Placeholder 1"/>
          <p:cNvSpPr>
            <a:spLocks noGrp="1"/>
          </p:cNvSpPr>
          <p:nvPr>
            <p:ph type="dt" sz="half" idx="10"/>
          </p:nvPr>
        </p:nvSpPr>
        <p:spPr/>
        <p:txBody>
          <a:bodyPr/>
          <a:lstStyle/>
          <a:p>
            <a:pPr>
              <a:defRPr/>
            </a:pPr>
            <a:fld id="{06A85897-DDBB-45AD-8F3C-1B5F0754BF1C}" type="datetime1">
              <a:rPr lang="en-US" smtClean="0"/>
              <a:t>9/27/2017</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14078CD-4EB5-4756-9D64-C45D50691BDF}" type="slidenum">
              <a:rPr lang="en-US" altLang="bg-BG"/>
              <a:pPr eaLnBrk="1" hangingPunct="1"/>
              <a:t>65</a:t>
            </a:fld>
            <a:endParaRPr lang="en-US" altLang="bg-BG"/>
          </a:p>
        </p:txBody>
      </p:sp>
      <p:sp>
        <p:nvSpPr>
          <p:cNvPr id="92163" name="Rectangle 2"/>
          <p:cNvSpPr>
            <a:spLocks noGrp="1" noChangeArrowheads="1"/>
          </p:cNvSpPr>
          <p:nvPr>
            <p:ph type="title"/>
          </p:nvPr>
        </p:nvSpPr>
        <p:spPr>
          <a:xfrm>
            <a:off x="457200" y="274638"/>
            <a:ext cx="8229600" cy="5962674"/>
          </a:xfrm>
        </p:spPr>
        <p:txBody>
          <a:bodyPr/>
          <a:lstStyle/>
          <a:p>
            <a:pPr algn="l" eaLnBrk="1" hangingPunct="1"/>
            <a:r>
              <a:rPr lang="bg-BG" altLang="bg-BG" sz="3600" b="1" dirty="0" smtClean="0">
                <a:solidFill>
                  <a:srgbClr val="FF0000"/>
                </a:solidFill>
              </a:rPr>
              <a:t>Факт 10. Нужно е преосмисляне на възприемането на напредналата възраст.</a:t>
            </a:r>
            <a:r>
              <a:rPr lang="bg-BG" altLang="bg-BG" sz="3600" b="1" dirty="0" smtClean="0"/>
              <a:t> </a:t>
            </a:r>
            <a:r>
              <a:rPr lang="bg-BG" altLang="bg-BG" sz="3600" dirty="0" smtClean="0"/>
              <a:t>Обществото трябва да разчупи стереотипите и да развие нови модели на стареенето през 21-ви век. Всеки може да извлече ползи от общностите, работните места и обществата, които да насърчават активното и видимо участие на възрастните хора.</a:t>
            </a:r>
            <a:endParaRPr lang="en-US" altLang="bg-BG" sz="3600" b="1" dirty="0" smtClean="0"/>
          </a:p>
        </p:txBody>
      </p:sp>
      <p:sp>
        <p:nvSpPr>
          <p:cNvPr id="2" name="Date Placeholder 1"/>
          <p:cNvSpPr>
            <a:spLocks noGrp="1"/>
          </p:cNvSpPr>
          <p:nvPr>
            <p:ph type="dt" sz="half" idx="10"/>
          </p:nvPr>
        </p:nvSpPr>
        <p:spPr/>
        <p:txBody>
          <a:bodyPr/>
          <a:lstStyle/>
          <a:p>
            <a:pPr>
              <a:defRPr/>
            </a:pPr>
            <a:fld id="{EA512CE4-92A2-4665-A7F7-1CB4B2DB2A29}" type="datetime1">
              <a:rPr lang="en-US" smtClean="0"/>
              <a:t>9/27/2017</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609600"/>
            <a:ext cx="7772400" cy="5943600"/>
          </a:xfrm>
        </p:spPr>
        <p:txBody>
          <a:bodyPr/>
          <a:lstStyle/>
          <a:p>
            <a:pPr eaLnBrk="1" hangingPunct="1"/>
            <a:r>
              <a:rPr lang="bg-BG" altLang="en-US" b="1" dirty="0" smtClean="0">
                <a:solidFill>
                  <a:srgbClr val="CC3300"/>
                </a:solidFill>
                <a:latin typeface="Arial Narrow" pitchFamily="34" charset="0"/>
                <a:cs typeface="Times New Roman" pitchFamily="18" charset="0"/>
              </a:rPr>
              <a:t>ДЕМОГРАФСКИ ЦИКЪЛ</a:t>
            </a:r>
            <a:br>
              <a:rPr lang="bg-BG" altLang="en-US" b="1" dirty="0" smtClean="0">
                <a:solidFill>
                  <a:srgbClr val="CC3300"/>
                </a:solidFill>
                <a:latin typeface="Arial Narrow" pitchFamily="34" charset="0"/>
                <a:cs typeface="Times New Roman" pitchFamily="18" charset="0"/>
              </a:rPr>
            </a:br>
            <a:r>
              <a:rPr lang="bg-BG" altLang="en-US" b="1" dirty="0" smtClean="0">
                <a:solidFill>
                  <a:srgbClr val="CC3300"/>
                </a:solidFill>
                <a:latin typeface="Arial Narrow" pitchFamily="34" charset="0"/>
                <a:cs typeface="Times New Roman" pitchFamily="18" charset="0"/>
              </a:rPr>
              <a:t>5 стадия</a:t>
            </a:r>
            <a:r>
              <a:rPr lang="en-GB" altLang="en-US" dirty="0" smtClean="0">
                <a:solidFill>
                  <a:schemeClr val="tx1"/>
                </a:solidFill>
              </a:rPr>
              <a:t> </a:t>
            </a:r>
          </a:p>
        </p:txBody>
      </p:sp>
      <p:sp>
        <p:nvSpPr>
          <p:cNvPr id="2" name="Date Placeholder 1"/>
          <p:cNvSpPr>
            <a:spLocks noGrp="1"/>
          </p:cNvSpPr>
          <p:nvPr>
            <p:ph type="dt" sz="half" idx="10"/>
          </p:nvPr>
        </p:nvSpPr>
        <p:spPr/>
        <p:txBody>
          <a:bodyPr/>
          <a:lstStyle/>
          <a:p>
            <a:pPr>
              <a:defRPr/>
            </a:pPr>
            <a:fld id="{F51FB801-B187-4501-8AC9-3938CFFA3344}"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7</a:t>
            </a:fld>
            <a:endParaRPr lang="en-GB" altLang="en-US"/>
          </a:p>
        </p:txBody>
      </p:sp>
    </p:spTree>
    <p:extLst>
      <p:ext uri="{BB962C8B-B14F-4D97-AF65-F5344CB8AC3E}">
        <p14:creationId xmlns:p14="http://schemas.microsoft.com/office/powerpoint/2010/main" val="3622971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86BE843-7155-4FA3-A168-32F348E89CE9}"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D2DBDF98-B93F-4D0C-B30C-4286DE25007C}" type="slidenum">
              <a:rPr lang="en-GB" altLang="en-US" smtClean="0"/>
              <a:pPr>
                <a:defRPr/>
              </a:pPr>
              <a:t>8</a:t>
            </a:fld>
            <a:endParaRPr lang="en-GB" altLang="en-US"/>
          </a:p>
        </p:txBody>
      </p:sp>
      <p:pic>
        <p:nvPicPr>
          <p:cNvPr id="4" name="Картина 4"/>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71600" y="476672"/>
            <a:ext cx="7344816" cy="5472608"/>
          </a:xfrm>
          <a:prstGeom prst="rect">
            <a:avLst/>
          </a:prstGeom>
          <a:solidFill>
            <a:schemeClr val="accent1">
              <a:lumMod val="20000"/>
              <a:lumOff val="80000"/>
            </a:schemeClr>
          </a:solidFill>
          <a:ln>
            <a:solidFill>
              <a:schemeClr val="tx1"/>
            </a:solidFill>
          </a:ln>
        </p:spPr>
      </p:pic>
    </p:spTree>
    <p:extLst>
      <p:ext uri="{BB962C8B-B14F-4D97-AF65-F5344CB8AC3E}">
        <p14:creationId xmlns:p14="http://schemas.microsoft.com/office/powerpoint/2010/main" val="171526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23528" y="260648"/>
            <a:ext cx="8496944" cy="5976664"/>
          </a:xfrm>
        </p:spPr>
        <p:txBody>
          <a:bodyPr/>
          <a:lstStyle/>
          <a:p>
            <a:pPr algn="l" eaLnBrk="1" hangingPunct="1">
              <a:defRPr/>
            </a:pPr>
            <a:r>
              <a:rPr lang="bg-BG" altLang="en-US" sz="3200" b="1" i="1" dirty="0" smtClean="0">
                <a:solidFill>
                  <a:srgbClr val="C00000"/>
                </a:solidFill>
                <a:latin typeface="Arial" charset="0"/>
                <a:cs typeface="Arial" charset="0"/>
              </a:rPr>
              <a:t>1. </a:t>
            </a:r>
            <a:r>
              <a:rPr lang="bg-BG" altLang="en-US" sz="3200" b="1" i="1" dirty="0" err="1" smtClean="0">
                <a:solidFill>
                  <a:srgbClr val="C00000"/>
                </a:solidFill>
                <a:latin typeface="Arial" charset="0"/>
                <a:cs typeface="Arial" charset="0"/>
              </a:rPr>
              <a:t>Стационирано</a:t>
            </a:r>
            <a:r>
              <a:rPr lang="bg-BG" altLang="en-US" sz="3200" b="1" i="1" dirty="0" smtClean="0">
                <a:solidFill>
                  <a:srgbClr val="C00000"/>
                </a:solidFill>
                <a:latin typeface="Arial" charset="0"/>
                <a:cs typeface="Arial" charset="0"/>
              </a:rPr>
              <a:t> население</a:t>
            </a:r>
            <a:r>
              <a:rPr lang="bg-BG" altLang="en-US" sz="3200" b="1" dirty="0" smtClean="0">
                <a:solidFill>
                  <a:srgbClr val="C00000"/>
                </a:solidFill>
                <a:latin typeface="Arial" charset="0"/>
                <a:cs typeface="Arial" charset="0"/>
              </a:rPr>
              <a:t> </a:t>
            </a:r>
            <a:r>
              <a:rPr lang="bg-BG" altLang="en-US" sz="3200" dirty="0" smtClean="0">
                <a:solidFill>
                  <a:schemeClr val="tx1"/>
                </a:solidFill>
                <a:latin typeface="Arial" charset="0"/>
                <a:cs typeface="Arial" charset="0"/>
              </a:rPr>
              <a:t>- висока раждаемост и висока смъртност при почти еднакви стойности.</a:t>
            </a:r>
            <a:br>
              <a:rPr lang="bg-BG" altLang="en-US" sz="3200" dirty="0" smtClean="0">
                <a:solidFill>
                  <a:schemeClr val="tx1"/>
                </a:solidFill>
                <a:latin typeface="Arial" charset="0"/>
                <a:cs typeface="Arial" charset="0"/>
              </a:rPr>
            </a:br>
            <a:r>
              <a:rPr lang="bg-BG" altLang="en-US" sz="3200" b="1" i="1" dirty="0">
                <a:solidFill>
                  <a:srgbClr val="C00000"/>
                </a:solidFill>
                <a:latin typeface="Arial" charset="0"/>
                <a:cs typeface="Arial" charset="0"/>
              </a:rPr>
              <a:t>2. Ранен стадий на нарастване на населението</a:t>
            </a:r>
            <a:r>
              <a:rPr lang="bg-BG" altLang="en-US" sz="3200" b="1" dirty="0">
                <a:solidFill>
                  <a:srgbClr val="C00000"/>
                </a:solidFill>
                <a:latin typeface="Arial" charset="0"/>
                <a:cs typeface="Arial" charset="0"/>
              </a:rPr>
              <a:t> </a:t>
            </a:r>
            <a:r>
              <a:rPr lang="bg-BG" altLang="en-US" sz="3200" b="1" dirty="0">
                <a:solidFill>
                  <a:schemeClr val="tx1"/>
                </a:solidFill>
                <a:latin typeface="Arial" charset="0"/>
                <a:cs typeface="Arial" charset="0"/>
              </a:rPr>
              <a:t>– </a:t>
            </a:r>
            <a:r>
              <a:rPr lang="bg-BG" altLang="en-US" sz="3200" dirty="0">
                <a:solidFill>
                  <a:schemeClr val="tx1"/>
                </a:solidFill>
                <a:latin typeface="Arial" charset="0"/>
                <a:cs typeface="Arial" charset="0"/>
              </a:rPr>
              <a:t>смъртността намалява, раждаемостта остава непроменена (Африка, Югоизточна Азия, </a:t>
            </a:r>
            <a:r>
              <a:rPr lang="bg-BG" altLang="en-US" sz="3200" dirty="0" smtClean="0">
                <a:solidFill>
                  <a:schemeClr val="tx1"/>
                </a:solidFill>
                <a:latin typeface="Arial" charset="0"/>
                <a:cs typeface="Arial" charset="0"/>
              </a:rPr>
              <a:t>Б-я </a:t>
            </a:r>
            <a:r>
              <a:rPr lang="bg-BG" altLang="en-US" sz="3200" dirty="0">
                <a:solidFill>
                  <a:schemeClr val="tx1"/>
                </a:solidFill>
                <a:latin typeface="Arial" charset="0"/>
                <a:cs typeface="Arial" charset="0"/>
              </a:rPr>
              <a:t>1900-1950</a:t>
            </a:r>
            <a:r>
              <a:rPr lang="bg-BG" altLang="en-US" sz="3200" dirty="0" smtClean="0">
                <a:solidFill>
                  <a:schemeClr val="tx1"/>
                </a:solidFill>
                <a:latin typeface="Arial" charset="0"/>
                <a:cs typeface="Arial" charset="0"/>
              </a:rPr>
              <a:t>).</a:t>
            </a:r>
            <a:br>
              <a:rPr lang="bg-BG" altLang="en-US" sz="3200" dirty="0" smtClean="0">
                <a:solidFill>
                  <a:schemeClr val="tx1"/>
                </a:solidFill>
                <a:latin typeface="Arial" charset="0"/>
                <a:cs typeface="Arial" charset="0"/>
              </a:rPr>
            </a:br>
            <a:r>
              <a:rPr lang="bg-BG" altLang="en-US" sz="3200" b="1" i="1" dirty="0">
                <a:solidFill>
                  <a:srgbClr val="C00000"/>
                </a:solidFill>
                <a:latin typeface="Arial" charset="0"/>
                <a:cs typeface="Arial" charset="0"/>
              </a:rPr>
              <a:t>3. Късен стадий на нарастване на населението</a:t>
            </a:r>
            <a:r>
              <a:rPr lang="bg-BG" altLang="en-US" sz="3200" dirty="0">
                <a:solidFill>
                  <a:srgbClr val="C00000"/>
                </a:solidFill>
                <a:latin typeface="Arial" charset="0"/>
                <a:cs typeface="Arial" charset="0"/>
              </a:rPr>
              <a:t> </a:t>
            </a:r>
            <a:r>
              <a:rPr lang="bg-BG" altLang="en-US" sz="3200" dirty="0">
                <a:solidFill>
                  <a:schemeClr val="tx1"/>
                </a:solidFill>
                <a:latin typeface="Arial" charset="0"/>
                <a:cs typeface="Arial" charset="0"/>
              </a:rPr>
              <a:t>– смъртността продължава да намалява, раждаемостта също намалява, но е по-висока от смъртността (Индия, България </a:t>
            </a:r>
            <a:r>
              <a:rPr lang="bg-BG" altLang="en-US" sz="3200" dirty="0" smtClean="0">
                <a:solidFill>
                  <a:schemeClr val="tx1"/>
                </a:solidFill>
                <a:latin typeface="Arial" charset="0"/>
                <a:cs typeface="Arial" charset="0"/>
              </a:rPr>
              <a:t>1950-1985 </a:t>
            </a:r>
            <a:r>
              <a:rPr lang="bg-BG" altLang="en-US" sz="3200" dirty="0">
                <a:solidFill>
                  <a:schemeClr val="tx1"/>
                </a:solidFill>
                <a:latin typeface="Arial" charset="0"/>
                <a:cs typeface="Arial" charset="0"/>
              </a:rPr>
              <a:t>г</a:t>
            </a:r>
            <a:r>
              <a:rPr lang="bg-BG" altLang="en-US" sz="3200" dirty="0" smtClean="0">
                <a:solidFill>
                  <a:schemeClr val="tx1"/>
                </a:solidFill>
                <a:latin typeface="Arial" charset="0"/>
                <a:cs typeface="Arial" charset="0"/>
              </a:rPr>
              <a:t>.).</a:t>
            </a:r>
            <a:endParaRPr lang="en-GB" altLang="en-US" sz="3200" dirty="0" smtClean="0">
              <a:solidFill>
                <a:schemeClr val="tx1"/>
              </a:solidFill>
              <a:latin typeface="Arial" charset="0"/>
              <a:cs typeface="Arial" charset="0"/>
            </a:endParaRPr>
          </a:p>
        </p:txBody>
      </p:sp>
      <p:sp>
        <p:nvSpPr>
          <p:cNvPr id="2" name="Date Placeholder 1"/>
          <p:cNvSpPr>
            <a:spLocks noGrp="1"/>
          </p:cNvSpPr>
          <p:nvPr>
            <p:ph type="dt" sz="half" idx="10"/>
          </p:nvPr>
        </p:nvSpPr>
        <p:spPr/>
        <p:txBody>
          <a:bodyPr/>
          <a:lstStyle/>
          <a:p>
            <a:pPr>
              <a:defRPr/>
            </a:pPr>
            <a:fld id="{4B7AE009-34A4-488E-A765-6EE402ED43A6}" type="datetime1">
              <a:rPr lang="bg-BG" altLang="en-US" smtClean="0"/>
              <a:t>27.9.2017 г.</a:t>
            </a:fld>
            <a:endParaRPr lang="en-GB" altLang="en-US"/>
          </a:p>
        </p:txBody>
      </p:sp>
      <p:sp>
        <p:nvSpPr>
          <p:cNvPr id="3" name="Slide Number Placeholder 2"/>
          <p:cNvSpPr>
            <a:spLocks noGrp="1"/>
          </p:cNvSpPr>
          <p:nvPr>
            <p:ph type="sldNum" sz="quarter" idx="12"/>
          </p:nvPr>
        </p:nvSpPr>
        <p:spPr/>
        <p:txBody>
          <a:bodyPr/>
          <a:lstStyle/>
          <a:p>
            <a:pPr>
              <a:defRPr/>
            </a:pPr>
            <a:fld id="{36BA49D0-4D43-42D0-AE51-18B36E48D994}" type="slidenum">
              <a:rPr lang="en-GB" altLang="en-US" smtClean="0"/>
              <a:pPr>
                <a:defRPr/>
              </a:pPr>
              <a:t>9</a:t>
            </a:fld>
            <a:endParaRPr lang="en-GB" altLang="en-US"/>
          </a:p>
        </p:txBody>
      </p:sp>
    </p:spTree>
    <p:extLst>
      <p:ext uri="{BB962C8B-B14F-4D97-AF65-F5344CB8AC3E}">
        <p14:creationId xmlns:p14="http://schemas.microsoft.com/office/powerpoint/2010/main" val="2829577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1793</Words>
  <Application>Microsoft Office PowerPoint</Application>
  <PresentationFormat>On-screen Show (4:3)</PresentationFormat>
  <Paragraphs>734</Paragraphs>
  <Slides>65</Slides>
  <Notes>0</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Default Design</vt:lpstr>
      <vt:lpstr>Презентация 6  към глава 6  ДЕМОГРАФСКИТЕ ПРОЦЕСИ И ГЛОБАЛНОТО ЗДРАВЕ</vt:lpstr>
      <vt:lpstr>1. ДЕМОГРАФСКИ ПОДХОДИ ЗА ИЗУЧАВАНЕ И ОЦЕНКА НА ГЛОБАЛНОТО ЗДРАВЕ </vt:lpstr>
      <vt:lpstr>1.1. Основни понятия   (от учебника по социална медицина)  </vt:lpstr>
      <vt:lpstr>Демографията е наука за населението (“демос” - народ, народонаселение; “графос” - описвам).   Цялостната характеристика на населението се извършва в два основни разреза:  - статика и  - динамика на населението. </vt:lpstr>
      <vt:lpstr>= Статиката  включва данни за броя и структурата на населението в определен момент (общо, по пол, по възраст, по местоживеене и др.).   = Динамиката включва промените, които настъпват в резултат на:  - естествени събития (раждания, умирания, бракове, разводи) и -  миграционни процеси.  = Съответно на това различаваме естествено и механично движение на населението.</vt:lpstr>
      <vt:lpstr>= Механично движение на населението - численост и структура на мигриращите потоци (емиграция, имиграция, село-град, село-село, град-град, град-село, местоживеене-месторабота и др.);  = Естествено движение на населението - брачност, раждаемост, обща и сумарна плодовитост, смъртност (обща и детска), естествен прираст, средна продължителност на предстоящия живот и др.</vt:lpstr>
      <vt:lpstr>ДЕМОГРАФСКИ ЦИКЪЛ 5 стадия </vt:lpstr>
      <vt:lpstr>PowerPoint Presentation</vt:lpstr>
      <vt:lpstr>1. Стационирано население - висока раждаемост и висока смъртност при почти еднакви стойности. 2. Ранен стадий на нарастване на населението – смъртността намалява, раждаемостта остава непроменена (Африка, Югоизточна Азия, Б-я 1900-1950). 3. Късен стадий на нарастване на населението – смъртността продължава да намалява, раждаемостта също намалява, но е по-висока от смъртността (Индия, България 1950-1985 г.).</vt:lpstr>
      <vt:lpstr>4. Стациониране на  населението при ниска раждаемост и смъртност -  болшинството силно развити страни (България 1985-1990 г.)  5. Намаляване на населението – раждаемостта е по-ниска от смъртността (България след 1990 г., Италия, Германия, Унгария и др.) </vt:lpstr>
      <vt:lpstr>Численост на населението  - преброявания (слайд 12) - екстраполация   - интерполация</vt:lpstr>
      <vt:lpstr>PowerPoint Presentation</vt:lpstr>
      <vt:lpstr>2. ТЕНДЕНЦИИ В ЧИСЛЕНОСТТА НА НАСЕЛЕНИЕТО  </vt:lpstr>
      <vt:lpstr>Характеристиката на числеността на населението се извършва чрез:  - брой към определен период и средногодишния ръст в % (слайд 16);   - времето за достигане до следващ милиард;   - времето за удвояване на числеността на населението.</vt:lpstr>
      <vt:lpstr>PowerPoint Presentation</vt:lpstr>
      <vt:lpstr>PowerPoint Presentation</vt:lpstr>
      <vt:lpstr>PowerPoint Presentation</vt:lpstr>
      <vt:lpstr>Най-висок прираст – в 1960-те години.  Сега - около 1.14% – с 80 млн годишно. Прогнозира се намаляване до по-малко от 1% през 2020 г. и до по-малко от 0,5% около 2050 г.   Към 2042 г. населението в света ще достигне 9 милиарда и ще се стабилизира около 10 милиарда след 2062 г. (слайд 19).</vt:lpstr>
      <vt:lpstr>PowerPoint Presentation</vt:lpstr>
      <vt:lpstr>PowerPoint Presentation</vt:lpstr>
      <vt:lpstr>PowerPoint Presentation</vt:lpstr>
      <vt:lpstr>PowerPoint Presentation</vt:lpstr>
      <vt:lpstr>PowerPoint Presentation</vt:lpstr>
      <vt:lpstr>3. Структура на населението  Структурата на населението представя разпределението му по определени признаци (пол, възраст и др.) и се описва чрез пропорции (структурни показатели, относителни дялове, екстензивни показатели). </vt:lpstr>
      <vt:lpstr>СТРУКТУРА ПО ПОЛ  -  в проценти  (при новородени 51% : 49%)  - брой жени на 100 или 1000 мъже или обратно</vt:lpstr>
      <vt:lpstr>4. ПОДХОДИ ЗА ХАРАКТЕРИСТИКА НА ВЪЗРАСТОВАТА СТРУКТУРА  Възрастовата структура на населението представя разпределението на населението по отделни възрастови групи в проценти.</vt:lpstr>
      <vt:lpstr>4.1. Чрез съпоставяне на относителните дялове на 0-14 г., 15-49 г.  и над 50 г. (слайд 29) = Прогресивен тип = Стационарен тип = Регресивен тип    </vt:lpstr>
      <vt:lpstr>PowerPoint Presentation</vt:lpstr>
      <vt:lpstr>     4.2. Чрез относителните дялове на лицата над 60 г. и нас 65 г.              </vt:lpstr>
      <vt:lpstr>PowerPoint Presentation</vt:lpstr>
      <vt:lpstr>4.3. Чрез съотношения на зависимост  - % съотношение над 65 г./15-64г.  - % съотношение на 0-14 г./15-64г.  - % съотношение на 0-14 г. + над 65г. към 15-64 г. - % съотношение над 65 г./0-14 г.</vt:lpstr>
      <vt:lpstr>Съотношение на зависимост на младите лица към трудоспособната възраст   (Youth Dependency Ratio)  0-14 г. ---------------------------------- х 100 15-64 г. </vt:lpstr>
      <vt:lpstr>Съотношение на зависимост на възрастните лица към трудоспособната възраст   (Old Dependency Ratio)  лица над 65 г. ---------------------------------- х 100 15-64 г. </vt:lpstr>
      <vt:lpstr>Общо съотношение на зависимост на възрастните лица към трудоспособната възраст  (Total Dependency Ratio)  0-14 г. + над 65 г. ---------------------------------- х 100 15-64 г. </vt:lpstr>
      <vt:lpstr>Най-важно съотношение  лица над 65 г. ---------------------------------- х 100 лица 0-14 г.   Критична точка – 100%. Силно застаряване – над 100%</vt:lpstr>
      <vt:lpstr>PowerPoint Presentation</vt:lpstr>
      <vt:lpstr>PowerPoint Presentation</vt:lpstr>
      <vt:lpstr>PowerPoint Presentation</vt:lpstr>
      <vt:lpstr> 4.4. ЧРЕЗ ПОСТРОЯВАНЕ НА ВЪЗРАСТОВА ПИРАМИДА </vt:lpstr>
      <vt:lpstr>PowerPoint Presentation</vt:lpstr>
      <vt:lpstr>5. ТЕНДЕНЦИИ И МЕДИКО-СОЦИАЛНИ АСПЕКТИ НА СТАРЕЕНЕТО НА НАСЕЛЕНИЕТО </vt:lpstr>
      <vt:lpstr>PowerPoint Presentation</vt:lpstr>
      <vt:lpstr>Кои са най-застарелите страни в Европа?</vt:lpstr>
      <vt:lpstr>PowerPoint Presentation</vt:lpstr>
      <vt:lpstr>PowerPoint Presentation</vt:lpstr>
      <vt:lpstr>PowerPoint Presentation</vt:lpstr>
      <vt:lpstr>PowerPoint Presentation</vt:lpstr>
      <vt:lpstr>Проучването показва също, че възрастта играе главна роля в болестността и инвалидността. Над половината от лицата над 65 г. в тези страни посочват хронични заболявания и инвалидност.  Според друго проучване върху здравето, стареенето и пенсионирането в Европа (SHARE), около 40% от възрастните лица отбелязват някаква степен на ограничение на двигателната активност и почти 50% посочват хронични здравни проблеми.</vt:lpstr>
      <vt:lpstr>Повече от 2/3 са имали поне едно хронично заболяване, а 40% посочват две и повече. Сред най-честите заболявания са: артрит, диабет и сърдечни заболявания, хипертония и висок холестерол. Основните причини за смърт са болестите на кръвообращението и неоплазмите, които заедно формират около 2/3 от всички умирания. Една шеста от умиранията се дължи на ИБС и 1/10 – на мозъчно-съдовата болест.</vt:lpstr>
      <vt:lpstr>PowerPoint Presentation</vt:lpstr>
      <vt:lpstr>Заедно с намаляването на раждаемостта ще настъпят проблеми с привличането на квалифицирани работници и броят на излизащите от трудоспособна възраст ще превишава встъпващите в нея. Сериозни  са предизвикателствата пред здравните системи и здравни служби: развитие на адекватна здравна помощ и здравни институции за продължително лечение, хосписни грижи, адекватна подготовка на здравните кадри за работа с възрастното население и т.н.</vt:lpstr>
      <vt:lpstr>БЪЛГАРИЯ</vt:lpstr>
      <vt:lpstr>PowerPoint Presentation</vt:lpstr>
      <vt:lpstr>PowerPoint Presentation</vt:lpstr>
      <vt:lpstr>10 факта на СЗО за застаряването на световното население  </vt:lpstr>
      <vt:lpstr>Факт 1. Световното население бързо застарява. Между 2000 и 2050 г. делът на световното население над 60 г. ще се удвои – от около 11% сега до 22%. Броят на лицата на 60 и над 60 г. се очаква да нарасне от 605 милиона сега до 2 милиарда. </vt:lpstr>
      <vt:lpstr>Факт 2. Броят на хората на 80 и повече години ще нарасне 4 пъти за периода 2000 – 2050 г. Към 2050 г. броят на хора на 80 и над 80 години ще достигне 400 милиона. Никога преди това повечето хора на средна възраст не са имали живи родители.</vt:lpstr>
      <vt:lpstr>Факт 3. Към 2050 г. 80% от възрастните хора ще живеят в страните с нисък и среден доход. Чили, Китай и Иран ще имат по-голям дял възрастни хора, отколкото САЩ. Броят на възрастните хора в Африка ще нарасне от 54 милиона до 213 милиона. </vt:lpstr>
      <vt:lpstr>Факт 4. Основните тежести за здравето на възрастните хора са свързани с хроничните незаразни заболявания.  И в най-бедните страни вече основните убийци са сърдечните заболявания, мозъчният инсулт и хроничните белодробни болести, докато най-важните причини са инвалидност са зрителните увреждания, деменцията, загубата на слуха и остеоартритът. </vt:lpstr>
      <vt:lpstr>Факт 5. Възрастните хора в страните с нисък и среден доход понасят по-голяма тежест на заболяванията, отколкото тези в богатите страни. Те имат около 3 пъти по-високи стойности на DALYs поради преждевременна смърт от сърдечни заболявания, инсулт и хронични белодробни заболявания, а също така по-високи коефициенти на зрителни и слухови увреждания. </vt:lpstr>
      <vt:lpstr>Факт 6. Нараства нуждата от продължителни грижи. Броят на възрастните в развиващите се страни, които не могат да  се грижат за себе си поради ограничена подвижност, физически или психични здравни проблеми ще нарасне 4 пъти към 2050 г. Голяма част от тях изискват продължителни грижи, вкл. сестрински грижи в дома, в общността, институционални или болнични грижи. </vt:lpstr>
      <vt:lpstr>Факт 7. Ефективната първична здравна помощ за възрастните хора на ниво на общността има решаващо значение.  Добрите грижи са важни за промоцията на здравето на възрастните хора, за предотвратяване на заболяванията и за справянето с хроничните заболявания. Всички здравни професионалисти трябва да бъдат обучавани по проблемите на стареенето. </vt:lpstr>
      <vt:lpstr>Факт 8. Подкрепящата и подходяща за възрастта околна среда позволява на възрастните хора да живеят и да увеличават своя принос за обществото. Създаването на подходяща физическа и социална среда има голямо влияние за подобряване на активното участие и независимост на възрастните хора.   </vt:lpstr>
      <vt:lpstr>Факт 9. Здравословното стареене започва със здравословно поведение в по-ранните стадии на живот. Но никога не е късно да се започне: например, рискът от преждевременна смърт намалява с 50%, ако някое лице се откаже от тютюнопушене между 60- и 75-годишна възраст.</vt:lpstr>
      <vt:lpstr>Факт 10. Нужно е преосмисляне на възприемането на напредналата възраст. Обществото трябва да разчупи стереотипите и да развие нови модели на стареенето през 21-ви век. Всеки може да извлече ползи от общностите, работните места и обществата, които да насърчават активното и видимо участие на възрастните хора.</vt:lpstr>
    </vt:vector>
  </TitlesOfParts>
  <Company>MU Pleven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ДЕМОГРАФСКИТЕ ПРОЦЕСИ И ГЛОБАЛНОТО ЗДРАВЕ</dc:title>
  <dc:creator>G. Grancharova</dc:creator>
  <cp:lastModifiedBy>User</cp:lastModifiedBy>
  <cp:revision>22</cp:revision>
  <dcterms:created xsi:type="dcterms:W3CDTF">2013-12-09T15:51:37Z</dcterms:created>
  <dcterms:modified xsi:type="dcterms:W3CDTF">2017-09-27T11:51:45Z</dcterms:modified>
</cp:coreProperties>
</file>