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75" r:id="rId4"/>
    <p:sldId id="276" r:id="rId5"/>
    <p:sldId id="277" r:id="rId6"/>
    <p:sldId id="278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1C59-3F51-49BE-B3DE-3386D1745B5D}" type="datetimeFigureOut">
              <a:rPr lang="bg-BG" smtClean="0"/>
              <a:t>15.12.2017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7DCA5-3815-4C3B-9F5E-2971A5B2273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652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1C59-3F51-49BE-B3DE-3386D1745B5D}" type="datetimeFigureOut">
              <a:rPr lang="bg-BG" smtClean="0"/>
              <a:t>15.12.2017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7DCA5-3815-4C3B-9F5E-2971A5B2273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4412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1C59-3F51-49BE-B3DE-3386D1745B5D}" type="datetimeFigureOut">
              <a:rPr lang="bg-BG" smtClean="0"/>
              <a:t>15.12.2017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7DCA5-3815-4C3B-9F5E-2971A5B2273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94472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1C59-3F51-49BE-B3DE-3386D1745B5D}" type="datetimeFigureOut">
              <a:rPr lang="bg-BG" smtClean="0"/>
              <a:t>15.12.2017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7DCA5-3815-4C3B-9F5E-2971A5B2273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92821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1C59-3F51-49BE-B3DE-3386D1745B5D}" type="datetimeFigureOut">
              <a:rPr lang="bg-BG" smtClean="0"/>
              <a:t>15.12.2017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7DCA5-3815-4C3B-9F5E-2971A5B2273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40664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1C59-3F51-49BE-B3DE-3386D1745B5D}" type="datetimeFigureOut">
              <a:rPr lang="bg-BG" smtClean="0"/>
              <a:t>15.12.2017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7DCA5-3815-4C3B-9F5E-2971A5B2273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94465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1C59-3F51-49BE-B3DE-3386D1745B5D}" type="datetimeFigureOut">
              <a:rPr lang="bg-BG" smtClean="0"/>
              <a:t>15.12.2017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7DCA5-3815-4C3B-9F5E-2971A5B2273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4841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1C59-3F51-49BE-B3DE-3386D1745B5D}" type="datetimeFigureOut">
              <a:rPr lang="bg-BG" smtClean="0"/>
              <a:t>15.12.2017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7DCA5-3815-4C3B-9F5E-2971A5B2273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93565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1C59-3F51-49BE-B3DE-3386D1745B5D}" type="datetimeFigureOut">
              <a:rPr lang="bg-BG" smtClean="0"/>
              <a:t>15.12.2017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7DCA5-3815-4C3B-9F5E-2971A5B2273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36145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1C59-3F51-49BE-B3DE-3386D1745B5D}" type="datetimeFigureOut">
              <a:rPr lang="bg-BG" smtClean="0"/>
              <a:t>15.12.2017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7DCA5-3815-4C3B-9F5E-2971A5B2273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5503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1C59-3F51-49BE-B3DE-3386D1745B5D}" type="datetimeFigureOut">
              <a:rPr lang="bg-BG" smtClean="0"/>
              <a:t>15.12.2017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7DCA5-3815-4C3B-9F5E-2971A5B2273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39008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A1C59-3F51-49BE-B3DE-3386D1745B5D}" type="datetimeFigureOut">
              <a:rPr lang="bg-BG" smtClean="0"/>
              <a:t>15.12.2017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7DCA5-3815-4C3B-9F5E-2971A5B2273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71558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52536" y="2557066"/>
            <a:ext cx="8482136" cy="2384102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>
                <a:solidFill>
                  <a:schemeClr val="tx2"/>
                </a:solidFill>
              </a:rPr>
              <a:t>МЕЖДУНАРОДНИ ОРГАНИЗАЦИИ ЗА МИГРАЦИЯ. </a:t>
            </a:r>
            <a:r>
              <a:rPr lang="en-US" sz="2400" dirty="0" smtClean="0">
                <a:solidFill>
                  <a:schemeClr val="tx2"/>
                </a:solidFill>
              </a:rPr>
              <a:t/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ru-RU" sz="2400" dirty="0" smtClean="0">
                <a:solidFill>
                  <a:schemeClr val="tx2"/>
                </a:solidFill>
              </a:rPr>
              <a:t>ПРАВНИ </a:t>
            </a:r>
            <a:r>
              <a:rPr lang="ru-RU" sz="2400" dirty="0" smtClean="0">
                <a:solidFill>
                  <a:schemeClr val="tx2"/>
                </a:solidFill>
              </a:rPr>
              <a:t>РЕГЛАМЕНТИ ЗА МИГРАНТИ.</a:t>
            </a:r>
            <a:br>
              <a:rPr lang="ru-RU" sz="2400" dirty="0" smtClean="0">
                <a:solidFill>
                  <a:schemeClr val="tx2"/>
                </a:solidFill>
              </a:rPr>
            </a:br>
            <a:r>
              <a:rPr lang="ru-RU" sz="3200" dirty="0">
                <a:solidFill>
                  <a:schemeClr val="tx2"/>
                </a:solidFill>
              </a:rPr>
              <a:t/>
            </a:r>
            <a:br>
              <a:rPr lang="ru-RU" sz="3200" dirty="0">
                <a:solidFill>
                  <a:schemeClr val="tx2"/>
                </a:solidFill>
              </a:rPr>
            </a:br>
            <a:r>
              <a:rPr lang="ru-RU" sz="2400" dirty="0" smtClean="0">
                <a:solidFill>
                  <a:schemeClr val="tx2"/>
                </a:solidFill>
              </a:rPr>
              <a:t>ЛЕКЦИЯ № 5</a:t>
            </a:r>
            <a:endParaRPr lang="bg-BG" sz="2400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157192"/>
            <a:ext cx="7414592" cy="1224136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pPr algn="r"/>
            <a:r>
              <a:rPr lang="bg-BG" sz="2400" dirty="0" smtClean="0"/>
              <a:t>Доц. д-р Мариела Камбурова, </a:t>
            </a:r>
            <a:r>
              <a:rPr lang="bg-BG" sz="2400" dirty="0" err="1" smtClean="0"/>
              <a:t>дм</a:t>
            </a:r>
            <a:endParaRPr lang="en-US" sz="2400" dirty="0" smtClean="0"/>
          </a:p>
          <a:p>
            <a:pPr algn="r"/>
            <a:r>
              <a:rPr lang="bg-BG" sz="2400" dirty="0"/>
              <a:t>Катедра „</a:t>
            </a:r>
            <a:r>
              <a:rPr lang="bg-BG" sz="2400" dirty="0" err="1"/>
              <a:t>Общественоздравни</a:t>
            </a:r>
            <a:r>
              <a:rPr lang="bg-BG" sz="2400" dirty="0"/>
              <a:t> науки“</a:t>
            </a:r>
            <a:endParaRPr lang="en-US" sz="2400" dirty="0"/>
          </a:p>
          <a:p>
            <a:pPr algn="r"/>
            <a:endParaRPr lang="bg-BG" sz="2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9213"/>
            <a:ext cx="8596064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1560" y="1556792"/>
            <a:ext cx="7416824" cy="1000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bg-BG" altLang="en-US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 УНИВЕРСИТЕТ </a:t>
            </a:r>
            <a:r>
              <a:rPr lang="bg-BG" altLang="en-US" b="1" dirty="0">
                <a:solidFill>
                  <a:srgbClr val="333399"/>
                </a:solidFill>
                <a:cs typeface="Times New Roman" panose="02020603050405020304" pitchFamily="18" charset="0"/>
              </a:rPr>
              <a:t>–</a:t>
            </a:r>
            <a:r>
              <a:rPr lang="bg-BG" altLang="en-US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ПЛЕВЕН</a:t>
            </a:r>
            <a:endParaRPr lang="bg-BG" altLang="en-US" b="1" dirty="0">
              <a:solidFill>
                <a:srgbClr val="333399"/>
              </a:solidFill>
              <a:cs typeface="Arial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bg-BG" altLang="en-US" b="1" dirty="0">
                <a:solidFill>
                  <a:srgbClr val="333399"/>
                </a:solidFill>
                <a:latin typeface="Arial"/>
                <a:cs typeface="Times New Roman" panose="02020603050405020304" pitchFamily="18" charset="0"/>
              </a:rPr>
              <a:t>ФАКУЛТЕТ „ </a:t>
            </a:r>
            <a:r>
              <a:rPr lang="bg-BG" altLang="en-US" b="1" dirty="0" smtClean="0">
                <a:solidFill>
                  <a:srgbClr val="333399"/>
                </a:solidFill>
                <a:latin typeface="Arial"/>
                <a:cs typeface="Times New Roman" panose="02020603050405020304" pitchFamily="18" charset="0"/>
              </a:rPr>
              <a:t>ОБЩЕСТВЕНО</a:t>
            </a:r>
            <a:r>
              <a:rPr lang="en-US" altLang="en-US" b="1" dirty="0" smtClean="0">
                <a:solidFill>
                  <a:srgbClr val="333399"/>
                </a:solidFill>
                <a:latin typeface="Arial"/>
                <a:cs typeface="Times New Roman" panose="02020603050405020304" pitchFamily="18" charset="0"/>
              </a:rPr>
              <a:t> </a:t>
            </a:r>
            <a:r>
              <a:rPr lang="bg-BG" altLang="en-US" b="1" dirty="0" smtClean="0">
                <a:solidFill>
                  <a:srgbClr val="333399"/>
                </a:solidFill>
                <a:latin typeface="Arial"/>
                <a:cs typeface="Times New Roman" panose="02020603050405020304" pitchFamily="18" charset="0"/>
              </a:rPr>
              <a:t>ЗДРАВ</a:t>
            </a:r>
            <a:r>
              <a:rPr lang="en-US" altLang="en-US" b="1" smtClean="0">
                <a:solidFill>
                  <a:srgbClr val="333399"/>
                </a:solidFill>
                <a:latin typeface="Arial"/>
                <a:cs typeface="Times New Roman" panose="02020603050405020304" pitchFamily="18" charset="0"/>
              </a:rPr>
              <a:t>E</a:t>
            </a:r>
            <a:r>
              <a:rPr lang="bg-BG" altLang="en-US" b="1" smtClean="0">
                <a:solidFill>
                  <a:srgbClr val="333399"/>
                </a:solidFill>
                <a:latin typeface="Arial"/>
                <a:cs typeface="Times New Roman" panose="02020603050405020304" pitchFamily="18" charset="0"/>
              </a:rPr>
              <a:t>“</a:t>
            </a:r>
            <a:endParaRPr lang="en-US" altLang="en-US" b="1" dirty="0">
              <a:solidFill>
                <a:srgbClr val="333399"/>
              </a:solidFill>
              <a:latin typeface="Arial"/>
              <a:cs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ts val="600"/>
              </a:spcBef>
              <a:spcAft>
                <a:spcPct val="0"/>
              </a:spcAft>
              <a:defRPr/>
            </a:pPr>
            <a:r>
              <a:rPr lang="bg-BG" altLang="en-US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ЦЕНТЪР ЗА ДИСТАНЦИОННО ОБУЧЕНИЕ</a:t>
            </a:r>
            <a:endParaRPr lang="bg-BG" altLang="en-US" b="1" dirty="0">
              <a:solidFill>
                <a:srgbClr val="333399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4723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62074"/>
          </a:xfrm>
        </p:spPr>
        <p:txBody>
          <a:bodyPr>
            <a:normAutofit fontScale="90000"/>
          </a:bodyPr>
          <a:lstStyle/>
          <a:p>
            <a:r>
              <a:rPr lang="bg-BG" sz="3200" b="1" dirty="0" smtClean="0">
                <a:solidFill>
                  <a:schemeClr val="tx2"/>
                </a:solidFill>
              </a:rPr>
              <a:t>СЗО – последни регионални събития</a:t>
            </a:r>
            <a:endParaRPr lang="bg-BG" sz="32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7620000" cy="5832648"/>
          </a:xfrm>
        </p:spPr>
        <p:txBody>
          <a:bodyPr>
            <a:normAutofit/>
          </a:bodyPr>
          <a:lstStyle/>
          <a:p>
            <a:endParaRPr lang="bg-BG" sz="2800" dirty="0" smtClean="0"/>
          </a:p>
          <a:p>
            <a:pPr algn="just"/>
            <a:r>
              <a:rPr lang="bg-BG" sz="2800" dirty="0" smtClean="0"/>
              <a:t>2011: Конференция за организирани усилия по препоръчвания минимален пакет за граничен пакет и контрол на туберкулозата</a:t>
            </a:r>
          </a:p>
          <a:p>
            <a:pPr algn="just"/>
            <a:r>
              <a:rPr lang="bg-BG" sz="2800" dirty="0" smtClean="0"/>
              <a:t>2012: Проект: </a:t>
            </a:r>
            <a:r>
              <a:rPr lang="bg-BG" sz="2800" dirty="0" err="1" smtClean="0"/>
              <a:t>Общественоздравни</a:t>
            </a:r>
            <a:r>
              <a:rPr lang="bg-BG" sz="2800" dirty="0" smtClean="0"/>
              <a:t> аспекти на миграцията в Европа</a:t>
            </a:r>
            <a:r>
              <a:rPr lang="en-US" sz="2800" dirty="0" smtClean="0"/>
              <a:t> (PHAME)</a:t>
            </a:r>
            <a:r>
              <a:rPr lang="bg-BG" sz="2800" dirty="0" smtClean="0"/>
              <a:t> </a:t>
            </a:r>
          </a:p>
          <a:p>
            <a:pPr lvl="1" algn="just"/>
            <a:r>
              <a:rPr lang="bg-BG" sz="2400" dirty="0"/>
              <a:t>Подпомаган от италианското правителство</a:t>
            </a:r>
          </a:p>
          <a:p>
            <a:pPr lvl="1" algn="just"/>
            <a:r>
              <a:rPr lang="bg-BG" sz="2400" dirty="0"/>
              <a:t>Подпомага страните-членки да идентифицират и попълнят пропуските при предоставяне на здравни услуги на </a:t>
            </a:r>
            <a:r>
              <a:rPr lang="bg-BG" sz="2400" dirty="0" err="1" smtClean="0"/>
              <a:t>мигранти</a:t>
            </a:r>
            <a:endParaRPr lang="bg-BG" sz="2400" dirty="0" smtClean="0"/>
          </a:p>
          <a:p>
            <a:pPr lvl="2"/>
            <a:endParaRPr lang="bg-BG" dirty="0" smtClean="0"/>
          </a:p>
          <a:p>
            <a:pPr lvl="1"/>
            <a:endParaRPr lang="bg-BG" dirty="0" smtClean="0"/>
          </a:p>
          <a:p>
            <a:pPr lvl="1"/>
            <a:endParaRPr lang="bg-BG" dirty="0" smtClean="0"/>
          </a:p>
          <a:p>
            <a:pPr lvl="1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69189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dirty="0">
                <a:solidFill>
                  <a:srgbClr val="1F497D"/>
                </a:solidFill>
              </a:rPr>
              <a:t>СЗО – последни регионални събития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7620000" cy="4988024"/>
          </a:xfrm>
        </p:spPr>
        <p:txBody>
          <a:bodyPr>
            <a:normAutofit fontScale="92500" lnSpcReduction="20000"/>
          </a:bodyPr>
          <a:lstStyle/>
          <a:p>
            <a:pPr lvl="0" algn="just">
              <a:buClr>
                <a:srgbClr val="4F81BD"/>
              </a:buClr>
            </a:pPr>
            <a:r>
              <a:rPr lang="bg-BG" sz="2800" dirty="0">
                <a:solidFill>
                  <a:prstClr val="black"/>
                </a:solidFill>
              </a:rPr>
              <a:t>2015: Отговор на </a:t>
            </a:r>
            <a:r>
              <a:rPr lang="bg-BG" sz="2800" dirty="0" err="1">
                <a:solidFill>
                  <a:prstClr val="black"/>
                </a:solidFill>
              </a:rPr>
              <a:t>мигрантската</a:t>
            </a:r>
            <a:r>
              <a:rPr lang="bg-BG" sz="2800" dirty="0">
                <a:solidFill>
                  <a:prstClr val="black"/>
                </a:solidFill>
              </a:rPr>
              <a:t> криза</a:t>
            </a:r>
          </a:p>
          <a:p>
            <a:pPr lvl="1" algn="just">
              <a:buClr>
                <a:srgbClr val="C0504D"/>
              </a:buClr>
            </a:pPr>
            <a:r>
              <a:rPr lang="bg-BG" sz="2400" dirty="0">
                <a:solidFill>
                  <a:prstClr val="black"/>
                </a:solidFill>
              </a:rPr>
              <a:t>Миграция и специални здравни </a:t>
            </a:r>
            <a:r>
              <a:rPr lang="bg-BG" sz="2400" dirty="0" smtClean="0">
                <a:solidFill>
                  <a:prstClr val="black"/>
                </a:solidFill>
              </a:rPr>
              <a:t>проблеми</a:t>
            </a:r>
          </a:p>
          <a:p>
            <a:pPr lvl="2" algn="just">
              <a:buClr>
                <a:srgbClr val="C0504D"/>
              </a:buClr>
            </a:pPr>
            <a:r>
              <a:rPr lang="bg-BG" sz="2400" dirty="0">
                <a:solidFill>
                  <a:prstClr val="black"/>
                </a:solidFill>
              </a:rPr>
              <a:t>Подпомагане на страните-членки с </a:t>
            </a:r>
            <a:r>
              <a:rPr lang="bg-BG" sz="2400" dirty="0" err="1">
                <a:solidFill>
                  <a:prstClr val="black"/>
                </a:solidFill>
              </a:rPr>
              <a:t>мигрантски</a:t>
            </a:r>
            <a:r>
              <a:rPr lang="bg-BG" sz="2400" dirty="0">
                <a:solidFill>
                  <a:prstClr val="black"/>
                </a:solidFill>
              </a:rPr>
              <a:t> </a:t>
            </a:r>
            <a:r>
              <a:rPr lang="bg-BG" sz="2400" dirty="0" smtClean="0">
                <a:solidFill>
                  <a:prstClr val="black"/>
                </a:solidFill>
              </a:rPr>
              <a:t>приток</a:t>
            </a:r>
            <a:endParaRPr lang="bg-BG" sz="2200" dirty="0">
              <a:solidFill>
                <a:prstClr val="black"/>
              </a:solidFill>
            </a:endParaRPr>
          </a:p>
          <a:p>
            <a:pPr lvl="1" algn="just">
              <a:buClr>
                <a:srgbClr val="C0504D"/>
              </a:buClr>
            </a:pPr>
            <a:r>
              <a:rPr lang="bg-BG" sz="2400" dirty="0" smtClean="0">
                <a:solidFill>
                  <a:prstClr val="black"/>
                </a:solidFill>
              </a:rPr>
              <a:t>Среща </a:t>
            </a:r>
            <a:r>
              <a:rPr lang="bg-BG" sz="2400" dirty="0">
                <a:solidFill>
                  <a:prstClr val="black"/>
                </a:solidFill>
              </a:rPr>
              <a:t>на най-високо ниво, съвместно с ЕК, МОМ, други международни организации и национални </a:t>
            </a:r>
            <a:r>
              <a:rPr lang="bg-BG" sz="2400" dirty="0" smtClean="0">
                <a:solidFill>
                  <a:prstClr val="black"/>
                </a:solidFill>
              </a:rPr>
              <a:t>правителства</a:t>
            </a:r>
            <a:endParaRPr lang="bg-BG" sz="2000" dirty="0" smtClean="0">
              <a:solidFill>
                <a:prstClr val="black"/>
              </a:solidFill>
            </a:endParaRPr>
          </a:p>
          <a:p>
            <a:pPr lvl="2" algn="just">
              <a:buClr>
                <a:srgbClr val="C0504D"/>
              </a:buClr>
            </a:pPr>
            <a:r>
              <a:rPr lang="bg-BG" sz="2400" dirty="0">
                <a:solidFill>
                  <a:prstClr val="black"/>
                </a:solidFill>
              </a:rPr>
              <a:t>Съгласие за изработване на обща рамка за координация и действия </a:t>
            </a:r>
          </a:p>
          <a:p>
            <a:pPr lvl="1" algn="just">
              <a:buClr>
                <a:srgbClr val="C0504D"/>
              </a:buClr>
            </a:pPr>
            <a:r>
              <a:rPr lang="bg-BG" sz="2400" dirty="0" smtClean="0">
                <a:solidFill>
                  <a:prstClr val="black"/>
                </a:solidFill>
              </a:rPr>
              <a:t>Доклади на базираната на здравни доказателства мрежа по отношение на достъпа до здравни услуги на </a:t>
            </a:r>
            <a:r>
              <a:rPr lang="bg-BG" sz="2400" dirty="0" err="1" smtClean="0">
                <a:solidFill>
                  <a:prstClr val="black"/>
                </a:solidFill>
              </a:rPr>
              <a:t>мигрантите</a:t>
            </a:r>
            <a:endParaRPr lang="bg-BG" sz="2400" dirty="0" smtClean="0">
              <a:solidFill>
                <a:prstClr val="black"/>
              </a:solidFill>
            </a:endParaRPr>
          </a:p>
          <a:p>
            <a:pPr lvl="2" algn="just">
              <a:buClr>
                <a:srgbClr val="C0504D"/>
              </a:buClr>
            </a:pPr>
            <a:r>
              <a:rPr lang="bg-BG" sz="2200" dirty="0" smtClean="0">
                <a:solidFill>
                  <a:prstClr val="black"/>
                </a:solidFill>
              </a:rPr>
              <a:t> </a:t>
            </a:r>
            <a:r>
              <a:rPr lang="bg-BG" sz="2400" dirty="0" smtClean="0">
                <a:solidFill>
                  <a:prstClr val="black"/>
                </a:solidFill>
              </a:rPr>
              <a:t>Бежанци и търсещи подслон, икономически </a:t>
            </a:r>
            <a:r>
              <a:rPr lang="bg-BG" sz="2400" dirty="0" err="1" smtClean="0">
                <a:solidFill>
                  <a:prstClr val="black"/>
                </a:solidFill>
              </a:rPr>
              <a:t>мигранти</a:t>
            </a:r>
            <a:r>
              <a:rPr lang="bg-BG" sz="2400" dirty="0" smtClean="0">
                <a:solidFill>
                  <a:prstClr val="black"/>
                </a:solidFill>
              </a:rPr>
              <a:t>, нелегални </a:t>
            </a:r>
            <a:r>
              <a:rPr lang="bg-BG" sz="2400" dirty="0" err="1" smtClean="0">
                <a:solidFill>
                  <a:prstClr val="black"/>
                </a:solidFill>
              </a:rPr>
              <a:t>мигранти</a:t>
            </a:r>
            <a:endParaRPr lang="bg-BG" sz="2400" dirty="0" smtClean="0">
              <a:solidFill>
                <a:prstClr val="black"/>
              </a:solidFill>
            </a:endParaRPr>
          </a:p>
          <a:p>
            <a:pPr lvl="2" algn="just">
              <a:buClr>
                <a:srgbClr val="C0504D"/>
              </a:buClr>
            </a:pPr>
            <a:r>
              <a:rPr lang="bg-BG" sz="2400" dirty="0" smtClean="0">
                <a:solidFill>
                  <a:prstClr val="black"/>
                </a:solidFill>
              </a:rPr>
              <a:t>Предстоящи доклади: психично здраве, майчино здраве, легален статут и достъп до здравни грижи</a:t>
            </a:r>
          </a:p>
          <a:p>
            <a:pPr lvl="2">
              <a:buClr>
                <a:srgbClr val="C0504D"/>
              </a:buClr>
            </a:pPr>
            <a:endParaRPr lang="bg-BG" sz="2200" dirty="0">
              <a:solidFill>
                <a:prstClr val="black"/>
              </a:solidFill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2222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dirty="0">
                <a:solidFill>
                  <a:srgbClr val="1F497D"/>
                </a:solidFill>
              </a:rPr>
              <a:t>СЗО – активности по отношение на </a:t>
            </a:r>
            <a:r>
              <a:rPr lang="bg-BG" sz="3200" b="1" dirty="0" err="1">
                <a:solidFill>
                  <a:srgbClr val="1F497D"/>
                </a:solidFill>
              </a:rPr>
              <a:t>мигрантите</a:t>
            </a:r>
            <a:endParaRPr lang="bg-BG" sz="32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sz="2800" dirty="0" smtClean="0"/>
              <a:t>На държавно ниво</a:t>
            </a:r>
          </a:p>
          <a:p>
            <a:pPr lvl="1"/>
            <a:r>
              <a:rPr lang="bg-BG" sz="2400" dirty="0" smtClean="0"/>
              <a:t>Подпомагане на оценката на нуждите на бежанците</a:t>
            </a:r>
          </a:p>
          <a:p>
            <a:pPr lvl="1"/>
            <a:r>
              <a:rPr lang="bg-BG" sz="2400" dirty="0" smtClean="0"/>
              <a:t>Повишаване на капацитета на здравните работници</a:t>
            </a:r>
          </a:p>
          <a:p>
            <a:pPr lvl="1"/>
            <a:r>
              <a:rPr lang="bg-BG" sz="2400" dirty="0" smtClean="0"/>
              <a:t>Провеждане на обучение на здравните работници</a:t>
            </a:r>
          </a:p>
          <a:p>
            <a:pPr lvl="1"/>
            <a:r>
              <a:rPr lang="bg-BG" sz="2400" dirty="0" smtClean="0"/>
              <a:t>Предоставяна на техническо и финансово подпомагане при епидемични взривове и </a:t>
            </a:r>
            <a:r>
              <a:rPr lang="bg-BG" sz="2400" dirty="0" err="1" smtClean="0"/>
              <a:t>имунизационни</a:t>
            </a:r>
            <a:r>
              <a:rPr lang="bg-BG" sz="2400" dirty="0" smtClean="0"/>
              <a:t> кампании</a:t>
            </a:r>
          </a:p>
          <a:p>
            <a:pPr lvl="1"/>
            <a:r>
              <a:rPr lang="bg-BG" sz="2400" dirty="0" smtClean="0"/>
              <a:t>Доставяне на медицинско оборудване и лекарства</a:t>
            </a:r>
          </a:p>
          <a:p>
            <a:pPr lvl="1"/>
            <a:r>
              <a:rPr lang="bg-BG" sz="2400" dirty="0" smtClean="0"/>
              <a:t>Разпространение на здравна информация за бежанците  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314087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7859216" cy="724942"/>
          </a:xfrm>
        </p:spPr>
        <p:txBody>
          <a:bodyPr>
            <a:normAutofit fontScale="90000"/>
          </a:bodyPr>
          <a:lstStyle/>
          <a:p>
            <a:r>
              <a:rPr lang="bg-BG" sz="3200" b="1" dirty="0">
                <a:solidFill>
                  <a:schemeClr val="tx2"/>
                </a:solidFill>
              </a:rPr>
              <a:t>Международна организация за </a:t>
            </a:r>
            <a:r>
              <a:rPr lang="bg-BG" sz="3200" b="1" dirty="0" smtClean="0">
                <a:solidFill>
                  <a:schemeClr val="tx2"/>
                </a:solidFill>
              </a:rPr>
              <a:t>миграция</a:t>
            </a:r>
            <a:br>
              <a:rPr lang="bg-BG" sz="3200" b="1" dirty="0" smtClean="0">
                <a:solidFill>
                  <a:schemeClr val="tx2"/>
                </a:solidFill>
              </a:rPr>
            </a:br>
            <a:r>
              <a:rPr lang="en-US" sz="3200" b="1" dirty="0" smtClean="0">
                <a:solidFill>
                  <a:schemeClr val="tx2"/>
                </a:solidFill>
              </a:rPr>
              <a:t>(</a:t>
            </a:r>
            <a:r>
              <a:rPr lang="bg-BG" sz="3200" b="1" dirty="0" smtClean="0">
                <a:solidFill>
                  <a:schemeClr val="tx2"/>
                </a:solidFill>
              </a:rPr>
              <a:t>МОМ</a:t>
            </a:r>
            <a:r>
              <a:rPr lang="en-US" sz="3200" b="1" dirty="0" smtClean="0">
                <a:solidFill>
                  <a:schemeClr val="tx2"/>
                </a:solidFill>
              </a:rPr>
              <a:t>)</a:t>
            </a:r>
            <a:r>
              <a:rPr lang="bg-BG" sz="3200" b="1" dirty="0" smtClean="0">
                <a:solidFill>
                  <a:schemeClr val="tx2"/>
                </a:solidFill>
              </a:rPr>
              <a:t> </a:t>
            </a:r>
            <a:r>
              <a:rPr lang="bg-BG" dirty="0">
                <a:solidFill>
                  <a:schemeClr val="tx2"/>
                </a:solidFill>
              </a:rPr>
              <a:t/>
            </a:r>
            <a:br>
              <a:rPr lang="bg-BG" dirty="0">
                <a:solidFill>
                  <a:schemeClr val="tx2"/>
                </a:solidFill>
              </a:rPr>
            </a:br>
            <a:endParaRPr lang="bg-B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7620000" cy="4988024"/>
          </a:xfrm>
        </p:spPr>
        <p:txBody>
          <a:bodyPr>
            <a:normAutofit/>
          </a:bodyPr>
          <a:lstStyle/>
          <a:p>
            <a:r>
              <a:rPr lang="bg-BG" sz="2800" dirty="0" smtClean="0"/>
              <a:t>Основана през 1951г.</a:t>
            </a:r>
          </a:p>
          <a:p>
            <a:r>
              <a:rPr lang="bg-BG" sz="2800" dirty="0" smtClean="0"/>
              <a:t>Мандат: да предоставя техническо и оперативно подпомагане за „обикновената миграция“</a:t>
            </a:r>
          </a:p>
          <a:p>
            <a:r>
              <a:rPr lang="bg-BG" sz="2800" dirty="0" smtClean="0"/>
              <a:t>Цел/ Визия: свързваща организация, която взаимодейства с други международни организации за миграция, неправителствени организации и правителства с цел координиране на миграционните политики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320110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778098"/>
          </a:xfrm>
        </p:spPr>
        <p:txBody>
          <a:bodyPr/>
          <a:lstStyle/>
          <a:p>
            <a:r>
              <a:rPr lang="bg-BG" sz="3200" b="1" dirty="0">
                <a:solidFill>
                  <a:srgbClr val="1F497D"/>
                </a:solidFill>
              </a:rPr>
              <a:t>Международна организация за миграция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sz="2800" dirty="0" smtClean="0"/>
              <a:t>Оперативен бюджет за 2015г. – 803 млн. евро</a:t>
            </a:r>
          </a:p>
          <a:p>
            <a:r>
              <a:rPr lang="bg-BG" sz="2800" dirty="0" smtClean="0"/>
              <a:t>14% по-висок от бюджета за 2014г.</a:t>
            </a:r>
          </a:p>
          <a:p>
            <a:r>
              <a:rPr lang="bg-BG" sz="2800" dirty="0" smtClean="0"/>
              <a:t>Секция: Здраве на </a:t>
            </a:r>
            <a:r>
              <a:rPr lang="bg-BG" sz="2800" dirty="0" err="1" smtClean="0"/>
              <a:t>мигрантите</a:t>
            </a:r>
            <a:endParaRPr lang="bg-BG" sz="2800" dirty="0" smtClean="0"/>
          </a:p>
          <a:p>
            <a:pPr lvl="1"/>
            <a:r>
              <a:rPr lang="bg-BG" sz="2400" dirty="0" smtClean="0"/>
              <a:t>2015г. – 83,5 млн. евро</a:t>
            </a:r>
          </a:p>
          <a:p>
            <a:pPr lvl="1"/>
            <a:r>
              <a:rPr lang="bg-BG" sz="2400" dirty="0" smtClean="0"/>
              <a:t>По-голямата част от бюджета е насочен към Африка и Азия</a:t>
            </a:r>
          </a:p>
          <a:p>
            <a:pPr lvl="1"/>
            <a:r>
              <a:rPr lang="bg-BG" sz="2400" dirty="0" smtClean="0"/>
              <a:t>За Европа – 9,08 млн. евро</a:t>
            </a:r>
          </a:p>
          <a:p>
            <a:pPr lvl="2"/>
            <a:r>
              <a:rPr lang="bg-BG" sz="2200" dirty="0" smtClean="0"/>
              <a:t>2016г. - увеличение на бюджета с 2,3%</a:t>
            </a:r>
          </a:p>
          <a:p>
            <a:pPr lvl="1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99273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dirty="0" smtClean="0">
                <a:solidFill>
                  <a:srgbClr val="1F497D"/>
                </a:solidFill>
              </a:rPr>
              <a:t>МОМ – активности по отношение на здравето на </a:t>
            </a:r>
            <a:r>
              <a:rPr lang="bg-BG" sz="3200" b="1" dirty="0" err="1" smtClean="0">
                <a:solidFill>
                  <a:srgbClr val="1F497D"/>
                </a:solidFill>
              </a:rPr>
              <a:t>мигрантите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59216" cy="4800600"/>
          </a:xfrm>
        </p:spPr>
        <p:txBody>
          <a:bodyPr>
            <a:normAutofit/>
          </a:bodyPr>
          <a:lstStyle/>
          <a:p>
            <a:pPr algn="just"/>
            <a:r>
              <a:rPr lang="bg-BG" sz="2800" dirty="0" smtClean="0"/>
              <a:t>По-голямата част от бюджета </a:t>
            </a:r>
            <a:r>
              <a:rPr lang="en-US" sz="2800" dirty="0" smtClean="0"/>
              <a:t>(</a:t>
            </a:r>
            <a:r>
              <a:rPr lang="bg-BG" sz="2800" dirty="0" smtClean="0"/>
              <a:t>7,4 млн. евро</a:t>
            </a:r>
            <a:r>
              <a:rPr lang="en-US" sz="2800" dirty="0" smtClean="0"/>
              <a:t>)</a:t>
            </a:r>
            <a:r>
              <a:rPr lang="bg-BG" sz="2800" dirty="0" smtClean="0"/>
              <a:t> са насочени за оценка на здравето на </a:t>
            </a:r>
            <a:r>
              <a:rPr lang="bg-BG" sz="2800" dirty="0" err="1" smtClean="0"/>
              <a:t>мигрантите</a:t>
            </a:r>
            <a:r>
              <a:rPr lang="bg-BG" sz="2800" dirty="0" smtClean="0"/>
              <a:t> и подпомагане на пътуващите </a:t>
            </a:r>
            <a:r>
              <a:rPr lang="bg-BG" sz="2800" dirty="0" err="1" smtClean="0"/>
              <a:t>мигранти</a:t>
            </a:r>
            <a:r>
              <a:rPr lang="bg-BG" sz="2800" dirty="0" smtClean="0"/>
              <a:t> </a:t>
            </a:r>
            <a:r>
              <a:rPr lang="en-US" sz="2800" dirty="0" smtClean="0"/>
              <a:t>(</a:t>
            </a:r>
            <a:r>
              <a:rPr lang="bg-BG" sz="2800" dirty="0" smtClean="0"/>
              <a:t>вкл. виза</a:t>
            </a:r>
            <a:r>
              <a:rPr lang="en-US" sz="2800" dirty="0" smtClean="0"/>
              <a:t>)</a:t>
            </a:r>
            <a:r>
              <a:rPr lang="bg-BG" sz="2800" dirty="0" smtClean="0"/>
              <a:t> включващи:</a:t>
            </a:r>
          </a:p>
          <a:p>
            <a:pPr lvl="1" algn="just"/>
            <a:r>
              <a:rPr lang="bg-BG" sz="2400" dirty="0"/>
              <a:t>Оформяне на „здравна и </a:t>
            </a:r>
            <a:r>
              <a:rPr lang="bg-BG" sz="2400" dirty="0" err="1"/>
              <a:t>имунизационна</a:t>
            </a:r>
            <a:r>
              <a:rPr lang="bg-BG" sz="2400" dirty="0"/>
              <a:t> история на </a:t>
            </a:r>
            <a:r>
              <a:rPr lang="bg-BG" sz="2400" dirty="0" err="1"/>
              <a:t>мигрантите</a:t>
            </a:r>
            <a:r>
              <a:rPr lang="bg-BG" sz="2400" dirty="0"/>
              <a:t>“</a:t>
            </a:r>
          </a:p>
          <a:p>
            <a:pPr lvl="1" algn="just"/>
            <a:r>
              <a:rPr lang="bg-BG" sz="2400" dirty="0" err="1"/>
              <a:t>Скрининг</a:t>
            </a:r>
            <a:r>
              <a:rPr lang="bg-BG" sz="2400" dirty="0"/>
              <a:t> за инфекциозни заболявания</a:t>
            </a:r>
          </a:p>
          <a:p>
            <a:pPr lvl="1" algn="just"/>
            <a:r>
              <a:rPr lang="bg-BG" sz="2400" dirty="0"/>
              <a:t>Лечение</a:t>
            </a:r>
          </a:p>
          <a:p>
            <a:pPr lvl="1" algn="just"/>
            <a:r>
              <a:rPr lang="bg-BG" sz="2400" dirty="0"/>
              <a:t>Насочване към местни здравни институции</a:t>
            </a:r>
          </a:p>
          <a:p>
            <a:pPr lvl="1" algn="just"/>
            <a:r>
              <a:rPr lang="bg-BG" sz="2400" dirty="0"/>
              <a:t>Оценка на способността за пътуване</a:t>
            </a:r>
          </a:p>
          <a:p>
            <a:pPr lvl="1" algn="just"/>
            <a:endParaRPr lang="bg-BG" dirty="0" smtClean="0"/>
          </a:p>
          <a:p>
            <a:pPr lvl="1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0054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94122"/>
          </a:xfrm>
        </p:spPr>
        <p:txBody>
          <a:bodyPr>
            <a:normAutofit fontScale="90000"/>
          </a:bodyPr>
          <a:lstStyle/>
          <a:p>
            <a:r>
              <a:rPr lang="bg-BG" sz="3200" b="1" dirty="0">
                <a:solidFill>
                  <a:srgbClr val="1F497D"/>
                </a:solidFill>
              </a:rPr>
              <a:t>МОМ – активности по отношение на здравето на </a:t>
            </a:r>
            <a:r>
              <a:rPr lang="bg-BG" sz="3200" b="1" dirty="0" err="1">
                <a:solidFill>
                  <a:srgbClr val="1F497D"/>
                </a:solidFill>
              </a:rPr>
              <a:t>мигрантите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buClr>
                <a:srgbClr val="4F81BD"/>
              </a:buClr>
            </a:pPr>
            <a:r>
              <a:rPr lang="bg-BG" sz="2800" dirty="0">
                <a:solidFill>
                  <a:prstClr val="black"/>
                </a:solidFill>
              </a:rPr>
              <a:t>Проект „Равни в здравето“: 2013-2015г., съвместно с Европейската комисия</a:t>
            </a:r>
          </a:p>
          <a:p>
            <a:pPr lvl="1"/>
            <a:r>
              <a:rPr lang="bg-BG" sz="2400" dirty="0" smtClean="0"/>
              <a:t>Цели: промоция на здравето и подобряване на достъпа до здравни грижи за </a:t>
            </a:r>
            <a:r>
              <a:rPr lang="bg-BG" sz="2400" dirty="0" err="1" smtClean="0"/>
              <a:t>мигранти</a:t>
            </a:r>
            <a:endParaRPr lang="bg-BG" sz="2400" dirty="0" smtClean="0"/>
          </a:p>
          <a:p>
            <a:pPr lvl="1"/>
            <a:r>
              <a:rPr lang="bg-BG" sz="2400" dirty="0" smtClean="0"/>
              <a:t>Дейности по южната европейска граница</a:t>
            </a:r>
          </a:p>
          <a:p>
            <a:pPr lvl="2"/>
            <a:r>
              <a:rPr lang="bg-BG" sz="2200" dirty="0" smtClean="0"/>
              <a:t>Оценка на здравето</a:t>
            </a:r>
          </a:p>
          <a:p>
            <a:pPr lvl="2"/>
            <a:r>
              <a:rPr lang="bg-BG" sz="2200" dirty="0" smtClean="0"/>
              <a:t>Обучение на здравни специалисти</a:t>
            </a:r>
          </a:p>
          <a:p>
            <a:pPr lvl="2"/>
            <a:r>
              <a:rPr lang="bg-BG" sz="2200" dirty="0" smtClean="0"/>
              <a:t>Събиране на данни</a:t>
            </a:r>
          </a:p>
          <a:p>
            <a:pPr lvl="2"/>
            <a:r>
              <a:rPr lang="bg-BG" sz="2200" dirty="0" smtClean="0"/>
              <a:t>Повишаване на капацитета на </a:t>
            </a:r>
            <a:r>
              <a:rPr lang="bg-BG" sz="2200" dirty="0" err="1" smtClean="0"/>
              <a:t>общественоздравните</a:t>
            </a:r>
            <a:r>
              <a:rPr lang="bg-BG" sz="2200" dirty="0" smtClean="0"/>
              <a:t> институции</a:t>
            </a:r>
            <a:endParaRPr lang="bg-BG" sz="2200" dirty="0"/>
          </a:p>
        </p:txBody>
      </p:sp>
    </p:spTree>
    <p:extLst>
      <p:ext uri="{BB962C8B-B14F-4D97-AF65-F5344CB8AC3E}">
        <p14:creationId xmlns:p14="http://schemas.microsoft.com/office/powerpoint/2010/main" val="161353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94122"/>
          </a:xfrm>
        </p:spPr>
        <p:txBody>
          <a:bodyPr>
            <a:normAutofit fontScale="90000"/>
          </a:bodyPr>
          <a:lstStyle/>
          <a:p>
            <a:r>
              <a:rPr lang="bg-BG" sz="3200" b="1" dirty="0">
                <a:solidFill>
                  <a:srgbClr val="1F497D"/>
                </a:solidFill>
              </a:rPr>
              <a:t>МОМ – активности по отношение на здравето на </a:t>
            </a:r>
            <a:r>
              <a:rPr lang="bg-BG" sz="3200" b="1" dirty="0" err="1">
                <a:solidFill>
                  <a:srgbClr val="1F497D"/>
                </a:solidFill>
              </a:rPr>
              <a:t>мигрантите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/>
              <a:t>Оформяне</a:t>
            </a:r>
            <a:r>
              <a:rPr lang="ru-RU" sz="2800" dirty="0" smtClean="0"/>
              <a:t> на </a:t>
            </a:r>
            <a:r>
              <a:rPr lang="ru-RU" sz="2800" dirty="0" err="1" smtClean="0"/>
              <a:t>дневния</a:t>
            </a:r>
            <a:r>
              <a:rPr lang="ru-RU" sz="2800" dirty="0" smtClean="0"/>
              <a:t> </a:t>
            </a:r>
            <a:r>
              <a:rPr lang="ru-RU" sz="2800" dirty="0" err="1" smtClean="0"/>
              <a:t>ред</a:t>
            </a:r>
            <a:r>
              <a:rPr lang="ru-RU" sz="2800" dirty="0" smtClean="0"/>
              <a:t> на </a:t>
            </a:r>
            <a:r>
              <a:rPr lang="ru-RU" sz="2800" dirty="0" err="1" smtClean="0"/>
              <a:t>политиката</a:t>
            </a:r>
            <a:r>
              <a:rPr lang="ru-RU" sz="2800" dirty="0" smtClean="0"/>
              <a:t> чрез:</a:t>
            </a:r>
          </a:p>
          <a:p>
            <a:pPr lvl="1"/>
            <a:r>
              <a:rPr lang="ru-RU" sz="2400" dirty="0" err="1" smtClean="0"/>
              <a:t>Осъществяване</a:t>
            </a:r>
            <a:r>
              <a:rPr lang="ru-RU" sz="2400" dirty="0" smtClean="0"/>
              <a:t> на </a:t>
            </a:r>
            <a:r>
              <a:rPr lang="ru-RU" sz="2400" dirty="0" err="1" smtClean="0"/>
              <a:t>консултации</a:t>
            </a:r>
            <a:r>
              <a:rPr lang="ru-RU" sz="2400" dirty="0" smtClean="0"/>
              <a:t> </a:t>
            </a:r>
            <a:r>
              <a:rPr lang="en-US" sz="2400" dirty="0" smtClean="0"/>
              <a:t>(</a:t>
            </a:r>
            <a:r>
              <a:rPr lang="bg-BG" sz="2400" dirty="0" smtClean="0"/>
              <a:t>съвместно с ЕС, подкрепа от страните-членки</a:t>
            </a:r>
            <a:r>
              <a:rPr lang="en-US" sz="2400" dirty="0" smtClean="0"/>
              <a:t>)</a:t>
            </a:r>
            <a:r>
              <a:rPr lang="bg-BG" sz="2400" dirty="0" smtClean="0"/>
              <a:t> по отношение на</a:t>
            </a:r>
          </a:p>
          <a:p>
            <a:pPr lvl="2"/>
            <a:r>
              <a:rPr lang="ru-RU" sz="2200" dirty="0" smtClean="0"/>
              <a:t>управление на </a:t>
            </a:r>
            <a:r>
              <a:rPr lang="ru-RU" sz="2200" dirty="0" err="1" smtClean="0"/>
              <a:t>граничния</a:t>
            </a:r>
            <a:r>
              <a:rPr lang="ru-RU" sz="2200" dirty="0" smtClean="0"/>
              <a:t> </a:t>
            </a:r>
            <a:r>
              <a:rPr lang="ru-RU" sz="2200" dirty="0" err="1" smtClean="0"/>
              <a:t>контрол</a:t>
            </a:r>
            <a:endParaRPr lang="ru-RU" sz="2200" dirty="0" smtClean="0"/>
          </a:p>
          <a:p>
            <a:pPr lvl="2"/>
            <a:r>
              <a:rPr lang="ru-RU" sz="2200" dirty="0" smtClean="0"/>
              <a:t>работа в </a:t>
            </a:r>
            <a:r>
              <a:rPr lang="ru-RU" sz="2200" dirty="0" err="1" smtClean="0"/>
              <a:t>приемните</a:t>
            </a:r>
            <a:r>
              <a:rPr lang="ru-RU" sz="2200" dirty="0" smtClean="0"/>
              <a:t> </a:t>
            </a:r>
            <a:r>
              <a:rPr lang="ru-RU" sz="2200" dirty="0" err="1" smtClean="0"/>
              <a:t>центрове</a:t>
            </a:r>
            <a:endParaRPr lang="bg-BG" sz="2200" dirty="0" smtClean="0"/>
          </a:p>
        </p:txBody>
      </p:sp>
    </p:spTree>
    <p:extLst>
      <p:ext uri="{BB962C8B-B14F-4D97-AF65-F5344CB8AC3E}">
        <p14:creationId xmlns:p14="http://schemas.microsoft.com/office/powerpoint/2010/main" val="103126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22114"/>
          </a:xfrm>
        </p:spPr>
        <p:txBody>
          <a:bodyPr>
            <a:normAutofit fontScale="90000"/>
          </a:bodyPr>
          <a:lstStyle/>
          <a:p>
            <a:r>
              <a:rPr lang="bg-BG" sz="3200" b="1" dirty="0">
                <a:solidFill>
                  <a:srgbClr val="1F497D"/>
                </a:solidFill>
              </a:rPr>
              <a:t>МОМ – активности по отношение на здравето на </a:t>
            </a:r>
            <a:r>
              <a:rPr lang="bg-BG" sz="3200" b="1" dirty="0" err="1">
                <a:solidFill>
                  <a:srgbClr val="1F497D"/>
                </a:solidFill>
              </a:rPr>
              <a:t>мигрантите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bg-BG" sz="2800" dirty="0" smtClean="0"/>
              <a:t>В отговор на последната </a:t>
            </a:r>
            <a:r>
              <a:rPr lang="bg-BG" sz="2800" dirty="0" err="1" smtClean="0"/>
              <a:t>мигрантска</a:t>
            </a:r>
            <a:r>
              <a:rPr lang="bg-BG" sz="2800" dirty="0" smtClean="0"/>
              <a:t> криза:</a:t>
            </a:r>
          </a:p>
          <a:p>
            <a:pPr lvl="1"/>
            <a:r>
              <a:rPr lang="bg-BG" sz="2400" dirty="0" smtClean="0"/>
              <a:t>Събиране и публикуване на данни за:</a:t>
            </a:r>
          </a:p>
          <a:p>
            <a:pPr lvl="2"/>
            <a:r>
              <a:rPr lang="bg-BG" sz="2200" dirty="0"/>
              <a:t>Броя на ежедневно пристигащите в Европа </a:t>
            </a:r>
            <a:r>
              <a:rPr lang="bg-BG" sz="2200" dirty="0" err="1"/>
              <a:t>мигранти</a:t>
            </a:r>
            <a:endParaRPr lang="bg-BG" sz="2200" dirty="0"/>
          </a:p>
          <a:p>
            <a:pPr lvl="2"/>
            <a:r>
              <a:rPr lang="bg-BG" sz="2200" dirty="0"/>
              <a:t>Информация за миграционните пътища в Европа</a:t>
            </a:r>
          </a:p>
          <a:p>
            <a:pPr lvl="2"/>
            <a:r>
              <a:rPr lang="bg-BG" sz="2200" dirty="0"/>
              <a:t>Починалите и липсващи </a:t>
            </a:r>
            <a:r>
              <a:rPr lang="bg-BG" sz="2200" dirty="0" err="1"/>
              <a:t>мигранти</a:t>
            </a:r>
            <a:endParaRPr lang="bg-BG" sz="2200" dirty="0"/>
          </a:p>
          <a:p>
            <a:pPr lvl="2"/>
            <a:endParaRPr lang="bg-BG" sz="2400" dirty="0" smtClean="0"/>
          </a:p>
          <a:p>
            <a:pPr lvl="1"/>
            <a:r>
              <a:rPr lang="bg-BG" sz="2400" dirty="0" smtClean="0"/>
              <a:t>Разгръщане на екипи за предоставяне на здравни грижи и услуги на пристигащите </a:t>
            </a:r>
            <a:r>
              <a:rPr lang="bg-BG" sz="2400" dirty="0" err="1" smtClean="0"/>
              <a:t>мигранти</a:t>
            </a:r>
            <a:endParaRPr lang="bg-BG" sz="2400" dirty="0" smtClean="0"/>
          </a:p>
          <a:p>
            <a:pPr lvl="1"/>
            <a:endParaRPr lang="bg-BG" sz="2400" dirty="0"/>
          </a:p>
          <a:p>
            <a:pPr lvl="1"/>
            <a:r>
              <a:rPr lang="bg-BG" sz="2400" dirty="0" smtClean="0"/>
              <a:t>Предоставяне на техническа подкрепа на правителствата</a:t>
            </a:r>
          </a:p>
        </p:txBody>
      </p:sp>
    </p:spTree>
    <p:extLst>
      <p:ext uri="{BB962C8B-B14F-4D97-AF65-F5344CB8AC3E}">
        <p14:creationId xmlns:p14="http://schemas.microsoft.com/office/powerpoint/2010/main" val="253923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dirty="0" smtClean="0">
                <a:solidFill>
                  <a:schemeClr val="tx2"/>
                </a:solidFill>
              </a:rPr>
              <a:t>Европейска комисия</a:t>
            </a:r>
            <a:r>
              <a:rPr lang="en-US" sz="3200" b="1" dirty="0" smtClean="0">
                <a:solidFill>
                  <a:schemeClr val="tx2"/>
                </a:solidFill>
              </a:rPr>
              <a:t>(</a:t>
            </a:r>
            <a:r>
              <a:rPr lang="bg-BG" sz="3200" b="1" dirty="0" smtClean="0">
                <a:solidFill>
                  <a:schemeClr val="tx2"/>
                </a:solidFill>
              </a:rPr>
              <a:t>ЕК</a:t>
            </a:r>
            <a:r>
              <a:rPr lang="en-US" sz="3200" b="1" dirty="0" smtClean="0">
                <a:solidFill>
                  <a:schemeClr val="tx2"/>
                </a:solidFill>
              </a:rPr>
              <a:t>)</a:t>
            </a:r>
            <a:endParaRPr lang="bg-BG" sz="32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sz="2800" dirty="0" smtClean="0"/>
              <a:t>Създадена: 1958г.</a:t>
            </a:r>
          </a:p>
          <a:p>
            <a:r>
              <a:rPr lang="bg-BG" sz="2800" dirty="0" smtClean="0"/>
              <a:t>Представлява интересите на ЕС чрез:</a:t>
            </a:r>
          </a:p>
          <a:p>
            <a:pPr lvl="1"/>
            <a:r>
              <a:rPr lang="bg-BG" sz="2400" dirty="0" smtClean="0"/>
              <a:t>Предлагане на законодателство</a:t>
            </a:r>
          </a:p>
          <a:p>
            <a:pPr lvl="1"/>
            <a:r>
              <a:rPr lang="bg-BG" sz="2400" dirty="0" smtClean="0"/>
              <a:t>Налагане на европейското законодателство</a:t>
            </a:r>
          </a:p>
          <a:p>
            <a:pPr lvl="1"/>
            <a:r>
              <a:rPr lang="ru-RU" sz="2400" dirty="0" err="1" smtClean="0"/>
              <a:t>Определяне</a:t>
            </a:r>
            <a:r>
              <a:rPr lang="ru-RU" sz="2400" dirty="0" smtClean="0"/>
              <a:t> </a:t>
            </a:r>
            <a:r>
              <a:rPr lang="ru-RU" sz="2400" dirty="0"/>
              <a:t>на целите </a:t>
            </a:r>
            <a:r>
              <a:rPr lang="ru-RU" sz="2400" dirty="0" smtClean="0"/>
              <a:t>и </a:t>
            </a:r>
            <a:r>
              <a:rPr lang="ru-RU" sz="2400" dirty="0" err="1" smtClean="0"/>
              <a:t>приоритетите</a:t>
            </a:r>
            <a:r>
              <a:rPr lang="ru-RU" sz="2400" dirty="0" smtClean="0"/>
              <a:t> на </a:t>
            </a:r>
            <a:r>
              <a:rPr lang="ru-RU" sz="2400" dirty="0" err="1" smtClean="0"/>
              <a:t>политиката</a:t>
            </a:r>
            <a:endParaRPr lang="ru-RU" sz="2400" dirty="0" smtClean="0"/>
          </a:p>
          <a:p>
            <a:pPr lvl="1"/>
            <a:r>
              <a:rPr lang="ru-RU" sz="2400" dirty="0" err="1" smtClean="0"/>
              <a:t>Ръководене</a:t>
            </a:r>
            <a:r>
              <a:rPr lang="ru-RU" sz="2400" dirty="0" smtClean="0"/>
              <a:t> на </a:t>
            </a:r>
            <a:r>
              <a:rPr lang="ru-RU" sz="2400" dirty="0" err="1" smtClean="0"/>
              <a:t>прилагането</a:t>
            </a:r>
            <a:r>
              <a:rPr lang="ru-RU" sz="2400" dirty="0" smtClean="0"/>
              <a:t> на </a:t>
            </a:r>
            <a:r>
              <a:rPr lang="ru-RU" sz="2400" dirty="0" err="1" smtClean="0"/>
              <a:t>политиките</a:t>
            </a:r>
            <a:r>
              <a:rPr lang="ru-RU" sz="2400" dirty="0" smtClean="0"/>
              <a:t> и </a:t>
            </a:r>
            <a:r>
              <a:rPr lang="ru-RU" sz="2400" dirty="0" err="1" smtClean="0"/>
              <a:t>бюджетирането</a:t>
            </a:r>
            <a:endParaRPr lang="ru-RU" sz="2400" dirty="0" smtClean="0"/>
          </a:p>
          <a:p>
            <a:pPr lvl="1"/>
            <a:r>
              <a:rPr lang="ru-RU" sz="2400" dirty="0" err="1" smtClean="0"/>
              <a:t>Представлява</a:t>
            </a:r>
            <a:r>
              <a:rPr lang="ru-RU" sz="2400" dirty="0" smtClean="0"/>
              <a:t> </a:t>
            </a:r>
            <a:r>
              <a:rPr lang="ru-RU" sz="2400" dirty="0" err="1" smtClean="0"/>
              <a:t>Европейския</a:t>
            </a:r>
            <a:r>
              <a:rPr lang="ru-RU" sz="2400" dirty="0" smtClean="0"/>
              <a:t> </a:t>
            </a:r>
            <a:r>
              <a:rPr lang="ru-RU" sz="2400" dirty="0" err="1" smtClean="0"/>
              <a:t>съюз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153207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tx2"/>
                </a:solidFill>
              </a:rPr>
              <a:t>Въведение</a:t>
            </a:r>
            <a:endParaRPr lang="bg-B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bg-BG" dirty="0" smtClean="0"/>
              <a:t>Международните организации </a:t>
            </a:r>
            <a:r>
              <a:rPr lang="en-US" dirty="0" smtClean="0"/>
              <a:t>(</a:t>
            </a:r>
            <a:r>
              <a:rPr lang="bg-BG" dirty="0" smtClean="0"/>
              <a:t>МО</a:t>
            </a:r>
            <a:r>
              <a:rPr lang="en-US" dirty="0" smtClean="0"/>
              <a:t>)</a:t>
            </a:r>
            <a:r>
              <a:rPr lang="bg-BG" dirty="0" smtClean="0"/>
              <a:t> бяха и са в центъра на последната </a:t>
            </a:r>
            <a:r>
              <a:rPr lang="bg-BG" dirty="0" err="1" smtClean="0"/>
              <a:t>мигрантска</a:t>
            </a:r>
            <a:r>
              <a:rPr lang="bg-BG" dirty="0" smtClean="0"/>
              <a:t> криза чрез дейности</a:t>
            </a:r>
          </a:p>
          <a:p>
            <a:pPr lvl="1"/>
            <a:r>
              <a:rPr lang="bg-BG" dirty="0" smtClean="0"/>
              <a:t>На макро ниво – дефиниране на проблемите чрез разработване на политики</a:t>
            </a:r>
          </a:p>
          <a:p>
            <a:pPr lvl="1"/>
            <a:r>
              <a:rPr lang="bg-BG" dirty="0" smtClean="0"/>
              <a:t>На </a:t>
            </a:r>
            <a:r>
              <a:rPr lang="bg-BG" dirty="0" err="1" smtClean="0"/>
              <a:t>микро</a:t>
            </a:r>
            <a:r>
              <a:rPr lang="bg-BG" dirty="0" smtClean="0"/>
              <a:t> ниво – адресиране на проблемите чрез интервенции на място</a:t>
            </a:r>
          </a:p>
          <a:p>
            <a:r>
              <a:rPr lang="bg-BG" dirty="0" smtClean="0"/>
              <a:t>Недостатъчни познания как действат МО</a:t>
            </a:r>
          </a:p>
          <a:p>
            <a:r>
              <a:rPr lang="bg-BG" dirty="0" smtClean="0"/>
              <a:t>Оценка на здравните дейности за </a:t>
            </a:r>
            <a:r>
              <a:rPr lang="bg-BG" dirty="0" err="1" smtClean="0"/>
              <a:t>мигрантите</a:t>
            </a:r>
            <a:r>
              <a:rPr lang="bg-BG" dirty="0" smtClean="0"/>
              <a:t> в Европа чрез МО</a:t>
            </a:r>
          </a:p>
          <a:p>
            <a:pPr marL="457200" lvl="1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1854276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064896" cy="1143000"/>
          </a:xfrm>
        </p:spPr>
        <p:txBody>
          <a:bodyPr/>
          <a:lstStyle/>
          <a:p>
            <a:r>
              <a:rPr lang="bg-BG" sz="3200" b="1" dirty="0" smtClean="0">
                <a:solidFill>
                  <a:schemeClr val="tx2"/>
                </a:solidFill>
              </a:rPr>
              <a:t>ЕК – Генерални агенции, с фокус на работа здраве на </a:t>
            </a:r>
            <a:r>
              <a:rPr lang="bg-BG" sz="3200" b="1" dirty="0" err="1" smtClean="0">
                <a:solidFill>
                  <a:schemeClr val="tx2"/>
                </a:solidFill>
              </a:rPr>
              <a:t>мигрантите</a:t>
            </a:r>
            <a:endParaRPr lang="bg-BG" sz="32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208912" cy="4800600"/>
          </a:xfrm>
        </p:spPr>
        <p:txBody>
          <a:bodyPr>
            <a:normAutofit lnSpcReduction="10000"/>
          </a:bodyPr>
          <a:lstStyle/>
          <a:p>
            <a:r>
              <a:rPr lang="ru-RU" sz="2400" dirty="0" err="1" smtClean="0"/>
              <a:t>Здраве</a:t>
            </a:r>
            <a:r>
              <a:rPr lang="ru-RU" sz="2400" dirty="0" smtClean="0"/>
              <a:t> </a:t>
            </a:r>
            <a:r>
              <a:rPr lang="ru-RU" sz="2400" dirty="0"/>
              <a:t>и </a:t>
            </a:r>
            <a:r>
              <a:rPr lang="ru-RU" sz="2400" dirty="0" err="1"/>
              <a:t>безопасност</a:t>
            </a:r>
            <a:r>
              <a:rPr lang="ru-RU" sz="2400" dirty="0"/>
              <a:t> на </a:t>
            </a:r>
            <a:r>
              <a:rPr lang="ru-RU" sz="2400" dirty="0" smtClean="0"/>
              <a:t>храните </a:t>
            </a:r>
            <a:r>
              <a:rPr lang="en-US" sz="2400" dirty="0" smtClean="0"/>
              <a:t>(SANTE)</a:t>
            </a:r>
            <a:endParaRPr lang="bg-BG" sz="2400" dirty="0" smtClean="0"/>
          </a:p>
          <a:p>
            <a:pPr lvl="1"/>
            <a:r>
              <a:rPr lang="bg-BG" sz="2200" dirty="0"/>
              <a:t>Подобряване и защита на общественото здраве</a:t>
            </a:r>
          </a:p>
          <a:p>
            <a:pPr lvl="1"/>
            <a:r>
              <a:rPr lang="bg-BG" sz="2200" dirty="0"/>
              <a:t>Европейски център за превенция и контрол на заболяванията</a:t>
            </a:r>
          </a:p>
          <a:p>
            <a:pPr lvl="1"/>
            <a:endParaRPr lang="bg-BG" dirty="0" smtClean="0"/>
          </a:p>
          <a:p>
            <a:pPr lvl="0">
              <a:buClr>
                <a:srgbClr val="4F81BD"/>
              </a:buClr>
            </a:pPr>
            <a:r>
              <a:rPr lang="bg-BG" sz="2400" dirty="0"/>
              <a:t>Миграция и вътрешни работи </a:t>
            </a:r>
            <a:r>
              <a:rPr lang="en-US" sz="2400" dirty="0">
                <a:solidFill>
                  <a:prstClr val="black"/>
                </a:solidFill>
              </a:rPr>
              <a:t>(HOME)</a:t>
            </a:r>
          </a:p>
          <a:p>
            <a:pPr lvl="1">
              <a:buClr>
                <a:srgbClr val="4F81BD"/>
              </a:buClr>
            </a:pPr>
            <a:r>
              <a:rPr lang="bg-BG" sz="2200" dirty="0">
                <a:solidFill>
                  <a:prstClr val="black"/>
                </a:solidFill>
              </a:rPr>
              <a:t>Развитие на политики на ЕС за миграция</a:t>
            </a:r>
          </a:p>
          <a:p>
            <a:pPr lvl="1">
              <a:buClr>
                <a:srgbClr val="4F81BD"/>
              </a:buClr>
            </a:pPr>
            <a:r>
              <a:rPr lang="bg-BG" sz="2200" dirty="0">
                <a:solidFill>
                  <a:prstClr val="black"/>
                </a:solidFill>
              </a:rPr>
              <a:t>Управление на настаняването, миграцията и интеграционния фонд</a:t>
            </a:r>
          </a:p>
          <a:p>
            <a:pPr marL="411480" lvl="1" indent="0">
              <a:buNone/>
            </a:pPr>
            <a:endParaRPr lang="bg-BG" dirty="0" smtClean="0"/>
          </a:p>
          <a:p>
            <a:r>
              <a:rPr lang="ru-RU" sz="2400" dirty="0" err="1" smtClean="0"/>
              <a:t>Хуманитарна</a:t>
            </a:r>
            <a:r>
              <a:rPr lang="ru-RU" sz="2400" dirty="0" smtClean="0"/>
              <a:t> </a:t>
            </a:r>
            <a:r>
              <a:rPr lang="ru-RU" sz="2400" dirty="0" err="1"/>
              <a:t>помощ</a:t>
            </a:r>
            <a:r>
              <a:rPr lang="ru-RU" sz="2400" dirty="0"/>
              <a:t> и </a:t>
            </a:r>
            <a:r>
              <a:rPr lang="ru-RU" sz="2400" dirty="0" err="1" smtClean="0"/>
              <a:t>гражданска</a:t>
            </a:r>
            <a:r>
              <a:rPr lang="ru-RU" sz="2400" dirty="0" smtClean="0"/>
              <a:t> защита </a:t>
            </a:r>
            <a:r>
              <a:rPr lang="en-US" sz="2400" dirty="0" smtClean="0"/>
              <a:t>(ECHO)</a:t>
            </a:r>
          </a:p>
          <a:p>
            <a:pPr lvl="1"/>
            <a:r>
              <a:rPr lang="bg-BG" sz="2200" dirty="0" smtClean="0"/>
              <a:t>Предоставяне на спешна помощ извън ЕС</a:t>
            </a:r>
          </a:p>
          <a:p>
            <a:pPr lvl="1"/>
            <a:endParaRPr lang="bg-BG" dirty="0" smtClean="0"/>
          </a:p>
          <a:p>
            <a:pPr lvl="1">
              <a:buClr>
                <a:srgbClr val="4F81BD"/>
              </a:buClr>
            </a:pPr>
            <a:endParaRPr lang="bg-BG" dirty="0">
              <a:solidFill>
                <a:prstClr val="black"/>
              </a:solidFill>
            </a:endParaRPr>
          </a:p>
          <a:p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89204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280920" cy="778098"/>
          </a:xfrm>
        </p:spPr>
        <p:txBody>
          <a:bodyPr/>
          <a:lstStyle/>
          <a:p>
            <a:r>
              <a:rPr lang="bg-BG" sz="3200" b="1" dirty="0" smtClean="0">
                <a:solidFill>
                  <a:srgbClr val="1F497D"/>
                </a:solidFill>
              </a:rPr>
              <a:t>ЕК: Дейности по отношение на </a:t>
            </a:r>
            <a:r>
              <a:rPr lang="bg-BG" sz="3200" b="1" dirty="0" err="1" smtClean="0">
                <a:solidFill>
                  <a:srgbClr val="1F497D"/>
                </a:solidFill>
              </a:rPr>
              <a:t>мигрантите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7992888" cy="5276056"/>
          </a:xfrm>
        </p:spPr>
        <p:txBody>
          <a:bodyPr>
            <a:noAutofit/>
          </a:bodyPr>
          <a:lstStyle/>
          <a:p>
            <a:pPr algn="just"/>
            <a:r>
              <a:rPr lang="bg-BG" sz="2400" dirty="0" smtClean="0"/>
              <a:t>Определяне на минимални стандарти за насърчаване на спазването на европейското и международно законодателство</a:t>
            </a:r>
          </a:p>
          <a:p>
            <a:pPr lvl="1" algn="just"/>
            <a:r>
              <a:rPr lang="bg-BG" sz="2200" dirty="0" smtClean="0"/>
              <a:t>Минимални стандарти на ЕС: спешна помощ, основно лечение на заболяванията, необходима медицинска и друга помощ при специални нужди </a:t>
            </a:r>
          </a:p>
          <a:p>
            <a:pPr algn="just"/>
            <a:endParaRPr lang="ru-RU" sz="2400" dirty="0"/>
          </a:p>
          <a:p>
            <a:pPr algn="just"/>
            <a:r>
              <a:rPr lang="bg-BG" sz="2400" dirty="0" smtClean="0"/>
              <a:t>На практика съществуват различия в отделните страни-членки</a:t>
            </a:r>
          </a:p>
          <a:p>
            <a:pPr lvl="1" algn="just"/>
            <a:r>
              <a:rPr lang="bg-BG" sz="2200" dirty="0" smtClean="0"/>
              <a:t>Здравето на </a:t>
            </a:r>
            <a:r>
              <a:rPr lang="bg-BG" sz="2200" dirty="0" err="1" smtClean="0"/>
              <a:t>мигрантите</a:t>
            </a:r>
            <a:r>
              <a:rPr lang="bg-BG" sz="2200" dirty="0" smtClean="0"/>
              <a:t> е национална отговорност</a:t>
            </a:r>
          </a:p>
          <a:p>
            <a:pPr lvl="1" algn="just"/>
            <a:r>
              <a:rPr lang="bg-BG" sz="2200" dirty="0" smtClean="0"/>
              <a:t>Някои провеждат само спешна помощ, други се съобразяват с минималните стандарти на ЕС </a:t>
            </a:r>
          </a:p>
          <a:p>
            <a:pPr lvl="1" algn="just"/>
            <a:r>
              <a:rPr lang="bg-BG" sz="2200" dirty="0" smtClean="0"/>
              <a:t>Повечето предлагат </a:t>
            </a:r>
            <a:r>
              <a:rPr lang="bg-BG" sz="2200" dirty="0" err="1" smtClean="0"/>
              <a:t>скрининг</a:t>
            </a:r>
            <a:r>
              <a:rPr lang="bg-BG" sz="2200" dirty="0" smtClean="0"/>
              <a:t>, особено за инфекциозни заболявания</a:t>
            </a:r>
            <a:endParaRPr lang="bg-BG" sz="2200" dirty="0"/>
          </a:p>
        </p:txBody>
      </p:sp>
    </p:spTree>
    <p:extLst>
      <p:ext uri="{BB962C8B-B14F-4D97-AF65-F5344CB8AC3E}">
        <p14:creationId xmlns:p14="http://schemas.microsoft.com/office/powerpoint/2010/main" val="13944481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dirty="0">
                <a:solidFill>
                  <a:schemeClr val="tx2"/>
                </a:solidFill>
              </a:rPr>
              <a:t>Лекари на </a:t>
            </a:r>
            <a:r>
              <a:rPr lang="bg-BG" sz="3200" b="1" dirty="0" smtClean="0">
                <a:solidFill>
                  <a:schemeClr val="tx2"/>
                </a:solidFill>
              </a:rPr>
              <a:t>света </a:t>
            </a:r>
            <a:r>
              <a:rPr lang="en-US" sz="3200" b="1" dirty="0" smtClean="0">
                <a:solidFill>
                  <a:schemeClr val="tx2"/>
                </a:solidFill>
              </a:rPr>
              <a:t>(</a:t>
            </a:r>
            <a:r>
              <a:rPr lang="en-US" sz="3200" b="1" dirty="0" err="1" smtClean="0">
                <a:solidFill>
                  <a:schemeClr val="tx2"/>
                </a:solidFill>
              </a:rPr>
              <a:t>MdM</a:t>
            </a:r>
            <a:r>
              <a:rPr lang="en-US" sz="3200" b="1" dirty="0" smtClean="0">
                <a:solidFill>
                  <a:schemeClr val="tx2"/>
                </a:solidFill>
              </a:rPr>
              <a:t>)</a:t>
            </a:r>
            <a:endParaRPr lang="bg-BG" sz="32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sz="2800" dirty="0" smtClean="0"/>
              <a:t>Основана във Франция, 1980</a:t>
            </a:r>
          </a:p>
          <a:p>
            <a:endParaRPr lang="bg-BG" sz="2800" dirty="0"/>
          </a:p>
          <a:p>
            <a:r>
              <a:rPr lang="bg-BG" sz="2800" dirty="0" smtClean="0"/>
              <a:t>Водещи принципи:</a:t>
            </a:r>
          </a:p>
          <a:p>
            <a:pPr lvl="1"/>
            <a:r>
              <a:rPr lang="bg-BG" sz="2400" dirty="0" smtClean="0"/>
              <a:t>Уважение на човешкото достойнство, информиране и защита на личността</a:t>
            </a:r>
          </a:p>
          <a:p>
            <a:pPr lvl="1"/>
            <a:r>
              <a:rPr lang="bg-BG" sz="2400" dirty="0" smtClean="0"/>
              <a:t>Недискриминиране на всеки, който се нуждае от медицинска помощ</a:t>
            </a:r>
          </a:p>
          <a:p>
            <a:pPr lvl="1"/>
            <a:r>
              <a:rPr lang="bg-BG" sz="2400" dirty="0" smtClean="0"/>
              <a:t>Организационна </a:t>
            </a:r>
            <a:r>
              <a:rPr lang="bg-BG" sz="2400" dirty="0"/>
              <a:t>независимост</a:t>
            </a:r>
          </a:p>
        </p:txBody>
      </p:sp>
    </p:spTree>
    <p:extLst>
      <p:ext uri="{BB962C8B-B14F-4D97-AF65-F5344CB8AC3E}">
        <p14:creationId xmlns:p14="http://schemas.microsoft.com/office/powerpoint/2010/main" val="36258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err="1" smtClean="0">
                <a:solidFill>
                  <a:srgbClr val="1F497D"/>
                </a:solidFill>
              </a:rPr>
              <a:t>MdM</a:t>
            </a:r>
            <a:r>
              <a:rPr lang="bg-BG" sz="3200" b="1" dirty="0" smtClean="0">
                <a:solidFill>
                  <a:srgbClr val="1F497D"/>
                </a:solidFill>
              </a:rPr>
              <a:t> – активности във връзка с </a:t>
            </a:r>
            <a:r>
              <a:rPr lang="bg-BG" sz="3200" b="1" dirty="0" err="1" smtClean="0">
                <a:solidFill>
                  <a:srgbClr val="1F497D"/>
                </a:solidFill>
              </a:rPr>
              <a:t>мигрантите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Събиране, анализ и публикуване на данни с цел застъпничество и общуване</a:t>
            </a:r>
          </a:p>
          <a:p>
            <a:pPr lvl="1"/>
            <a:r>
              <a:rPr lang="bg-BG" dirty="0" smtClean="0"/>
              <a:t>2004: Установяване и наблюдение на достъпа до здравни услуги</a:t>
            </a:r>
          </a:p>
          <a:p>
            <a:pPr lvl="2"/>
            <a:r>
              <a:rPr lang="bg-BG" dirty="0" smtClean="0"/>
              <a:t>Публикуван доклад за услугите, предоставяни от </a:t>
            </a:r>
            <a:r>
              <a:rPr lang="en-US" dirty="0" err="1" smtClean="0"/>
              <a:t>MdM</a:t>
            </a:r>
            <a:r>
              <a:rPr lang="bg-BG" dirty="0" smtClean="0"/>
              <a:t> и здравни проблеми на пациентите</a:t>
            </a:r>
          </a:p>
        </p:txBody>
      </p:sp>
    </p:spTree>
    <p:extLst>
      <p:ext uri="{BB962C8B-B14F-4D97-AF65-F5344CB8AC3E}">
        <p14:creationId xmlns:p14="http://schemas.microsoft.com/office/powerpoint/2010/main" val="25717195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Има</a:t>
            </a:r>
            <a:r>
              <a:rPr lang="ru-RU" dirty="0" smtClean="0"/>
              <a:t> за цел да </a:t>
            </a:r>
            <a:r>
              <a:rPr lang="ru-RU" dirty="0" err="1" smtClean="0"/>
              <a:t>играе</a:t>
            </a:r>
            <a:r>
              <a:rPr lang="ru-RU" dirty="0" smtClean="0"/>
              <a:t> роля за </a:t>
            </a:r>
            <a:r>
              <a:rPr lang="ru-RU" dirty="0" err="1" smtClean="0"/>
              <a:t>определяне</a:t>
            </a:r>
            <a:r>
              <a:rPr lang="ru-RU" dirty="0" smtClean="0"/>
              <a:t> на </a:t>
            </a:r>
            <a:r>
              <a:rPr lang="ru-RU" dirty="0" err="1" smtClean="0"/>
              <a:t>дневния</a:t>
            </a:r>
            <a:r>
              <a:rPr lang="ru-RU" dirty="0" smtClean="0"/>
              <a:t> </a:t>
            </a:r>
            <a:r>
              <a:rPr lang="ru-RU" dirty="0" err="1" smtClean="0"/>
              <a:t>ред</a:t>
            </a:r>
            <a:r>
              <a:rPr lang="ru-RU" dirty="0" smtClean="0"/>
              <a:t> по отношение на </a:t>
            </a:r>
            <a:r>
              <a:rPr lang="ru-RU" dirty="0" err="1" smtClean="0"/>
              <a:t>проблемите</a:t>
            </a:r>
            <a:r>
              <a:rPr lang="ru-RU" dirty="0" smtClean="0"/>
              <a:t> на </a:t>
            </a:r>
            <a:r>
              <a:rPr lang="ru-RU" dirty="0" err="1" smtClean="0"/>
              <a:t>мигрантите</a:t>
            </a:r>
            <a:endParaRPr lang="ru-RU" dirty="0" smtClean="0"/>
          </a:p>
          <a:p>
            <a:pPr lvl="1"/>
            <a:r>
              <a:rPr lang="ru-RU" dirty="0" err="1" smtClean="0"/>
              <a:t>Подкрепа</a:t>
            </a:r>
            <a:r>
              <a:rPr lang="ru-RU" dirty="0" smtClean="0"/>
              <a:t> на </a:t>
            </a:r>
            <a:r>
              <a:rPr lang="ru-RU" dirty="0" err="1" smtClean="0"/>
              <a:t>европейско</a:t>
            </a:r>
            <a:r>
              <a:rPr lang="ru-RU" dirty="0" smtClean="0"/>
              <a:t> </a:t>
            </a:r>
            <a:r>
              <a:rPr lang="ru-RU" dirty="0" err="1" smtClean="0"/>
              <a:t>ниво</a:t>
            </a:r>
            <a:r>
              <a:rPr lang="ru-RU" dirty="0" smtClean="0"/>
              <a:t> за </a:t>
            </a:r>
            <a:r>
              <a:rPr lang="ru-RU" dirty="0" err="1" smtClean="0"/>
              <a:t>намаляване</a:t>
            </a:r>
            <a:r>
              <a:rPr lang="ru-RU" dirty="0" smtClean="0"/>
              <a:t> на </a:t>
            </a:r>
            <a:r>
              <a:rPr lang="ru-RU" dirty="0" err="1" smtClean="0"/>
              <a:t>неравенствата</a:t>
            </a:r>
            <a:r>
              <a:rPr lang="ru-RU" dirty="0" smtClean="0"/>
              <a:t> в </a:t>
            </a:r>
            <a:r>
              <a:rPr lang="ru-RU" dirty="0" err="1" smtClean="0"/>
              <a:t>здравето</a:t>
            </a:r>
            <a:endParaRPr lang="ru-RU" dirty="0" smtClean="0"/>
          </a:p>
          <a:p>
            <a:pPr marL="914400" lvl="2" indent="0">
              <a:buNone/>
            </a:pPr>
            <a:endParaRPr lang="ru-RU" dirty="0" smtClean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2181839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tx2"/>
                </a:solidFill>
              </a:rPr>
              <a:t>Лекари без граници </a:t>
            </a:r>
            <a:r>
              <a:rPr lang="en-US" dirty="0" smtClean="0">
                <a:solidFill>
                  <a:schemeClr val="tx2"/>
                </a:solidFill>
              </a:rPr>
              <a:t>(MSF)</a:t>
            </a:r>
            <a:endParaRPr lang="bg-B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Основана във Франция, 1971</a:t>
            </a:r>
          </a:p>
          <a:p>
            <a:r>
              <a:rPr lang="bg-BG" dirty="0" smtClean="0"/>
              <a:t>Цел: постигане на равен достъп до здравни грижи навсякъде по света</a:t>
            </a:r>
          </a:p>
          <a:p>
            <a:pPr lvl="1"/>
            <a:r>
              <a:rPr lang="bg-BG" dirty="0" smtClean="0"/>
              <a:t>Политика на неутралитет с цел придържане към:</a:t>
            </a:r>
          </a:p>
          <a:p>
            <a:pPr lvl="2"/>
            <a:r>
              <a:rPr lang="bg-BG" dirty="0" smtClean="0"/>
              <a:t>Универсална медицинска етика</a:t>
            </a:r>
          </a:p>
          <a:p>
            <a:pPr lvl="2"/>
            <a:r>
              <a:rPr lang="bg-BG" dirty="0" smtClean="0"/>
              <a:t>Право на хуманитарна помощ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2910543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1F497D"/>
                </a:solidFill>
              </a:rPr>
              <a:t>MSF</a:t>
            </a:r>
            <a:r>
              <a:rPr lang="bg-BG" dirty="0" smtClean="0">
                <a:solidFill>
                  <a:srgbClr val="1F497D"/>
                </a:solidFill>
              </a:rPr>
              <a:t> – активности по отношение на </a:t>
            </a:r>
            <a:r>
              <a:rPr lang="bg-BG" dirty="0" err="1" smtClean="0">
                <a:solidFill>
                  <a:srgbClr val="1F497D"/>
                </a:solidFill>
              </a:rPr>
              <a:t>мигрантите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r>
              <a:rPr lang="bg-BG" dirty="0" smtClean="0"/>
              <a:t>Фокусирана върху превенцията на загубата на човешки живот</a:t>
            </a:r>
          </a:p>
          <a:p>
            <a:r>
              <a:rPr lang="bg-BG" dirty="0" smtClean="0"/>
              <a:t>2002 – първи стъпки за работа с </a:t>
            </a:r>
            <a:r>
              <a:rPr lang="bg-BG" dirty="0" err="1" smtClean="0"/>
              <a:t>мигранти</a:t>
            </a:r>
            <a:r>
              <a:rPr lang="bg-BG" dirty="0" smtClean="0"/>
              <a:t> в приемен център за </a:t>
            </a:r>
            <a:r>
              <a:rPr lang="bg-BG" dirty="0" err="1" smtClean="0"/>
              <a:t>мигранти</a:t>
            </a:r>
            <a:r>
              <a:rPr lang="bg-BG" dirty="0" smtClean="0"/>
              <a:t> в </a:t>
            </a:r>
            <a:r>
              <a:rPr lang="bg-BG" dirty="0" err="1" smtClean="0"/>
              <a:t>лампедуза</a:t>
            </a:r>
            <a:r>
              <a:rPr lang="bg-BG" dirty="0" smtClean="0"/>
              <a:t>, Италия</a:t>
            </a:r>
          </a:p>
          <a:p>
            <a:r>
              <a:rPr lang="bg-BG" dirty="0" smtClean="0"/>
              <a:t>2015 – отговор на </a:t>
            </a:r>
            <a:r>
              <a:rPr lang="bg-BG" dirty="0" err="1" smtClean="0"/>
              <a:t>мигрантската</a:t>
            </a:r>
            <a:r>
              <a:rPr lang="bg-BG" dirty="0" smtClean="0"/>
              <a:t> криза</a:t>
            </a:r>
          </a:p>
          <a:p>
            <a:r>
              <a:rPr lang="bg-BG" dirty="0" smtClean="0"/>
              <a:t>Предлага здравни услуги за психическото и физическото здраве на </a:t>
            </a:r>
            <a:r>
              <a:rPr lang="bg-BG" dirty="0" err="1" smtClean="0"/>
              <a:t>мигранти</a:t>
            </a:r>
            <a:r>
              <a:rPr lang="bg-BG" dirty="0" smtClean="0"/>
              <a:t> </a:t>
            </a:r>
            <a:r>
              <a:rPr lang="bg-BG" dirty="0" err="1" smtClean="0"/>
              <a:t>вдържавата</a:t>
            </a:r>
            <a:r>
              <a:rPr lang="bg-BG" dirty="0" smtClean="0"/>
              <a:t> на произход, по пътя и при установяване в страната-цел на миграцията</a:t>
            </a:r>
          </a:p>
          <a:p>
            <a:pPr lvl="1"/>
            <a:r>
              <a:rPr lang="bg-BG" dirty="0" smtClean="0"/>
              <a:t>2014 – предлага услуги в Танзания, Италия, Гърция, Сърбия, Хърватска и др.</a:t>
            </a:r>
          </a:p>
          <a:p>
            <a:pPr lvl="1"/>
            <a:r>
              <a:rPr lang="bg-BG" dirty="0" smtClean="0"/>
              <a:t>Координация с местните власти в Европа</a:t>
            </a:r>
          </a:p>
          <a:p>
            <a:pPr lvl="1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810129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>
                <a:solidFill>
                  <a:schemeClr val="tx2"/>
                </a:solidFill>
              </a:rPr>
              <a:t>Фондация „Отворено общество“ </a:t>
            </a:r>
            <a:r>
              <a:rPr lang="en-US" dirty="0" smtClean="0">
                <a:solidFill>
                  <a:schemeClr val="tx2"/>
                </a:solidFill>
              </a:rPr>
              <a:t>(OSF)</a:t>
            </a:r>
            <a:endParaRPr lang="bg-B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Основана в САЩ, 1971</a:t>
            </a:r>
          </a:p>
          <a:p>
            <a:r>
              <a:rPr lang="bg-BG" dirty="0" smtClean="0"/>
              <a:t>Цел: </a:t>
            </a:r>
            <a:r>
              <a:rPr lang="ru-RU" dirty="0" smtClean="0"/>
              <a:t>да </a:t>
            </a:r>
            <a:r>
              <a:rPr lang="ru-RU" dirty="0" err="1" smtClean="0"/>
              <a:t>допринесе</a:t>
            </a:r>
            <a:r>
              <a:rPr lang="ru-RU" dirty="0" smtClean="0"/>
              <a:t> за </a:t>
            </a:r>
            <a:r>
              <a:rPr lang="ru-RU" dirty="0" err="1" smtClean="0"/>
              <a:t>изграждането</a:t>
            </a:r>
            <a:r>
              <a:rPr lang="ru-RU" dirty="0" smtClean="0"/>
              <a:t> на живи, </a:t>
            </a:r>
            <a:r>
              <a:rPr lang="ru-RU" dirty="0" err="1" smtClean="0"/>
              <a:t>толерантни</a:t>
            </a:r>
            <a:r>
              <a:rPr lang="ru-RU" dirty="0" smtClean="0"/>
              <a:t> общества с </a:t>
            </a:r>
            <a:r>
              <a:rPr lang="ru-RU" dirty="0" err="1" smtClean="0"/>
              <a:t>отворени</a:t>
            </a:r>
            <a:r>
              <a:rPr lang="ru-RU" dirty="0" smtClean="0"/>
              <a:t>, </a:t>
            </a:r>
            <a:r>
              <a:rPr lang="ru-RU" dirty="0" err="1" smtClean="0"/>
              <a:t>отговорни</a:t>
            </a:r>
            <a:r>
              <a:rPr lang="ru-RU" dirty="0" smtClean="0"/>
              <a:t> </a:t>
            </a:r>
            <a:r>
              <a:rPr lang="ru-RU" dirty="0" err="1" smtClean="0"/>
              <a:t>правителства</a:t>
            </a:r>
            <a:endParaRPr lang="ru-RU" dirty="0" smtClean="0"/>
          </a:p>
          <a:p>
            <a:pPr lvl="1"/>
            <a:r>
              <a:rPr lang="ru-RU" dirty="0" err="1" smtClean="0"/>
              <a:t>Предлага</a:t>
            </a:r>
            <a:r>
              <a:rPr lang="ru-RU" dirty="0" smtClean="0"/>
              <a:t> множество </a:t>
            </a:r>
            <a:r>
              <a:rPr lang="ru-RU" dirty="0" err="1" smtClean="0"/>
              <a:t>програми</a:t>
            </a:r>
            <a:r>
              <a:rPr lang="ru-RU" dirty="0" smtClean="0"/>
              <a:t>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957405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tx2"/>
                </a:solidFill>
              </a:rPr>
              <a:t>МО на световно ниво</a:t>
            </a:r>
            <a:endParaRPr lang="bg-B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>
            <a:normAutofit lnSpcReduction="10000"/>
          </a:bodyPr>
          <a:lstStyle/>
          <a:p>
            <a:r>
              <a:rPr lang="bg-BG" dirty="0" smtClean="0"/>
              <a:t>Адресират проблеми на наднационално и трансгранично ниво</a:t>
            </a:r>
          </a:p>
          <a:p>
            <a:r>
              <a:rPr lang="bg-BG" dirty="0" smtClean="0"/>
              <a:t>Различни групи, които се дефинират според:</a:t>
            </a:r>
          </a:p>
          <a:p>
            <a:pPr lvl="1"/>
            <a:r>
              <a:rPr lang="bg-BG" dirty="0" smtClean="0"/>
              <a:t>Вида</a:t>
            </a:r>
          </a:p>
          <a:p>
            <a:pPr lvl="2"/>
            <a:r>
              <a:rPr lang="bg-BG" dirty="0" smtClean="0"/>
              <a:t>Правителствени организации </a:t>
            </a:r>
            <a:r>
              <a:rPr lang="en-US" dirty="0" smtClean="0"/>
              <a:t>(</a:t>
            </a:r>
            <a:r>
              <a:rPr lang="bg-BG" dirty="0" smtClean="0"/>
              <a:t>ПО</a:t>
            </a:r>
            <a:r>
              <a:rPr lang="en-US" dirty="0" smtClean="0"/>
              <a:t>)</a:t>
            </a:r>
            <a:endParaRPr lang="bg-BG" dirty="0" smtClean="0"/>
          </a:p>
          <a:p>
            <a:pPr lvl="3"/>
            <a:r>
              <a:rPr lang="bg-BG" dirty="0" smtClean="0"/>
              <a:t>Създадени и контролирани от държавата</a:t>
            </a:r>
          </a:p>
          <a:p>
            <a:pPr lvl="2"/>
            <a:r>
              <a:rPr lang="bg-BG" dirty="0" smtClean="0"/>
              <a:t>Неправителствени организации</a:t>
            </a:r>
          </a:p>
          <a:p>
            <a:pPr lvl="3"/>
            <a:r>
              <a:rPr lang="bg-BG" dirty="0" smtClean="0"/>
              <a:t>Създадени и контролирани от частни организации/индивиди</a:t>
            </a:r>
          </a:p>
          <a:p>
            <a:pPr lvl="1"/>
            <a:r>
              <a:rPr lang="bg-BG" dirty="0" smtClean="0"/>
              <a:t>Ресурсите</a:t>
            </a:r>
          </a:p>
          <a:p>
            <a:pPr lvl="2"/>
            <a:r>
              <a:rPr lang="bg-BG" dirty="0" smtClean="0"/>
              <a:t>Идейни, човешки, технически, материални</a:t>
            </a:r>
          </a:p>
          <a:p>
            <a:pPr lvl="2"/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1859401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>
                <a:solidFill>
                  <a:srgbClr val="1F497D"/>
                </a:solidFill>
              </a:rPr>
              <a:t>МО на световно ниво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 fontScale="85000" lnSpcReduction="10000"/>
          </a:bodyPr>
          <a:lstStyle/>
          <a:p>
            <a:r>
              <a:rPr lang="bg-BG" dirty="0" smtClean="0"/>
              <a:t>Дефинирани като група, но и различия между </a:t>
            </a:r>
            <a:r>
              <a:rPr lang="en-US" dirty="0" smtClean="0"/>
              <a:t>(</a:t>
            </a:r>
            <a:r>
              <a:rPr lang="bg-BG" dirty="0" smtClean="0"/>
              <a:t>МО</a:t>
            </a:r>
            <a:r>
              <a:rPr lang="en-US" dirty="0" smtClean="0"/>
              <a:t>)</a:t>
            </a:r>
            <a:endParaRPr lang="bg-BG" dirty="0" smtClean="0"/>
          </a:p>
          <a:p>
            <a:r>
              <a:rPr lang="bg-BG" dirty="0" smtClean="0"/>
              <a:t>Общи черти</a:t>
            </a:r>
          </a:p>
          <a:p>
            <a:pPr lvl="1"/>
            <a:r>
              <a:rPr lang="bg-BG" dirty="0" smtClean="0"/>
              <a:t>Властови роли при дефиниране и адресиране на проблемите</a:t>
            </a:r>
          </a:p>
          <a:p>
            <a:pPr lvl="2"/>
            <a:r>
              <a:rPr lang="bg-BG" dirty="0" smtClean="0"/>
              <a:t>Фокусирани върху</a:t>
            </a:r>
          </a:p>
          <a:p>
            <a:pPr lvl="3"/>
            <a:r>
              <a:rPr lang="bg-BG" dirty="0" smtClean="0"/>
              <a:t>Създаването на норми</a:t>
            </a:r>
          </a:p>
          <a:p>
            <a:pPr lvl="3"/>
            <a:r>
              <a:rPr lang="bg-BG" dirty="0" smtClean="0"/>
              <a:t>Запазване на легитимността</a:t>
            </a:r>
          </a:p>
          <a:p>
            <a:pPr lvl="1"/>
            <a:endParaRPr lang="bg-BG" dirty="0" smtClean="0"/>
          </a:p>
          <a:p>
            <a:r>
              <a:rPr lang="bg-BG" dirty="0" smtClean="0"/>
              <a:t>Различни черти</a:t>
            </a:r>
          </a:p>
          <a:p>
            <a:pPr lvl="1"/>
            <a:r>
              <a:rPr lang="bg-BG" dirty="0" smtClean="0"/>
              <a:t>Различна сила и различни предимства</a:t>
            </a:r>
          </a:p>
          <a:p>
            <a:pPr lvl="2"/>
            <a:r>
              <a:rPr lang="bg-BG" dirty="0" smtClean="0"/>
              <a:t>Всяка МО е уникално позиционирана и оборудвана</a:t>
            </a:r>
          </a:p>
          <a:p>
            <a:pPr lvl="2"/>
            <a:r>
              <a:rPr lang="bg-BG" dirty="0" smtClean="0"/>
              <a:t>Прилагат сходно, но конкуриращо се поведение, зависимост</a:t>
            </a:r>
          </a:p>
          <a:p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3982553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bg-BG" dirty="0">
                <a:solidFill>
                  <a:srgbClr val="1F497D"/>
                </a:solidFill>
              </a:rPr>
              <a:t>МО на световно ниво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>
            <a:normAutofit/>
          </a:bodyPr>
          <a:lstStyle/>
          <a:p>
            <a:r>
              <a:rPr lang="bg-BG" dirty="0" smtClean="0"/>
              <a:t>Три измерения:</a:t>
            </a:r>
          </a:p>
          <a:p>
            <a:pPr lvl="1"/>
            <a:r>
              <a:rPr lang="bg-BG" dirty="0" smtClean="0"/>
              <a:t>Организационни цели и мандат</a:t>
            </a:r>
          </a:p>
          <a:p>
            <a:pPr lvl="2"/>
            <a:r>
              <a:rPr lang="bg-BG" dirty="0" smtClean="0"/>
              <a:t>ПО: създадени от държавата, геополитически ограничения, инерция в дейността</a:t>
            </a:r>
          </a:p>
          <a:p>
            <a:pPr lvl="2"/>
            <a:r>
              <a:rPr lang="bg-BG" dirty="0" smtClean="0"/>
              <a:t>НПО: гъвкави – собствени цели и мандат, функционират според частни интереси/ресурси, специфични услуги и дейности</a:t>
            </a:r>
          </a:p>
          <a:p>
            <a:pPr lvl="1"/>
            <a:r>
              <a:rPr lang="bg-BG" dirty="0" smtClean="0"/>
              <a:t>Управление и финансиране</a:t>
            </a:r>
          </a:p>
          <a:p>
            <a:pPr lvl="2"/>
            <a:r>
              <a:rPr lang="ru-RU" dirty="0" smtClean="0"/>
              <a:t>ПО: </a:t>
            </a:r>
            <a:r>
              <a:rPr lang="ru-RU" dirty="0" err="1" smtClean="0"/>
              <a:t>изпълнителни</a:t>
            </a:r>
            <a:r>
              <a:rPr lang="ru-RU" dirty="0" smtClean="0"/>
              <a:t> </a:t>
            </a:r>
            <a:r>
              <a:rPr lang="ru-RU" dirty="0" err="1" smtClean="0"/>
              <a:t>бордове</a:t>
            </a:r>
            <a:r>
              <a:rPr lang="ru-RU" dirty="0" smtClean="0"/>
              <a:t>, </a:t>
            </a:r>
            <a:r>
              <a:rPr lang="ru-RU" dirty="0" err="1" smtClean="0"/>
              <a:t>финансирането</a:t>
            </a:r>
            <a:r>
              <a:rPr lang="ru-RU" dirty="0" smtClean="0"/>
              <a:t> </a:t>
            </a:r>
            <a:r>
              <a:rPr lang="ru-RU" dirty="0" err="1" smtClean="0"/>
              <a:t>ограничава</a:t>
            </a:r>
            <a:r>
              <a:rPr lang="ru-RU" dirty="0" smtClean="0"/>
              <a:t> </a:t>
            </a:r>
            <a:r>
              <a:rPr lang="ru-RU" dirty="0" err="1" smtClean="0"/>
              <a:t>способността</a:t>
            </a:r>
            <a:r>
              <a:rPr lang="ru-RU" dirty="0" smtClean="0"/>
              <a:t> им за свободно действие</a:t>
            </a:r>
          </a:p>
          <a:p>
            <a:pPr lvl="2"/>
            <a:r>
              <a:rPr lang="ru-RU" dirty="0" smtClean="0"/>
              <a:t>НПО: </a:t>
            </a:r>
            <a:r>
              <a:rPr lang="ru-RU" dirty="0" err="1" smtClean="0"/>
              <a:t>изпълнителни</a:t>
            </a:r>
            <a:r>
              <a:rPr lang="ru-RU" dirty="0" smtClean="0"/>
              <a:t> </a:t>
            </a:r>
            <a:r>
              <a:rPr lang="ru-RU" dirty="0" err="1" smtClean="0"/>
              <a:t>бордове</a:t>
            </a:r>
            <a:r>
              <a:rPr lang="ru-RU" dirty="0" smtClean="0"/>
              <a:t>, множество </a:t>
            </a:r>
            <a:r>
              <a:rPr lang="ru-RU" dirty="0" err="1" smtClean="0"/>
              <a:t>източници</a:t>
            </a:r>
            <a:r>
              <a:rPr lang="ru-RU" dirty="0" smtClean="0"/>
              <a:t> на </a:t>
            </a:r>
            <a:r>
              <a:rPr lang="ru-RU" dirty="0" err="1" smtClean="0"/>
              <a:t>финансиране</a:t>
            </a:r>
            <a:r>
              <a:rPr lang="ru-RU" dirty="0" smtClean="0"/>
              <a:t>, </a:t>
            </a:r>
            <a:r>
              <a:rPr lang="ru-RU" dirty="0" err="1" smtClean="0"/>
              <a:t>уязвими</a:t>
            </a:r>
            <a:r>
              <a:rPr lang="ru-RU" dirty="0" smtClean="0"/>
              <a:t> по отношение на </a:t>
            </a:r>
            <a:r>
              <a:rPr lang="ru-RU" dirty="0" err="1" smtClean="0"/>
              <a:t>репутацията</a:t>
            </a:r>
            <a:r>
              <a:rPr lang="ru-RU" dirty="0" smtClean="0"/>
              <a:t> им</a:t>
            </a:r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1338800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>
                <a:solidFill>
                  <a:srgbClr val="1F497D"/>
                </a:solidFill>
              </a:rPr>
              <a:t>МО на световно ниво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ru-RU" dirty="0" err="1" smtClean="0"/>
              <a:t>Организационни</a:t>
            </a:r>
            <a:r>
              <a:rPr lang="ru-RU" dirty="0" smtClean="0"/>
              <a:t> </a:t>
            </a:r>
            <a:r>
              <a:rPr lang="ru-RU" dirty="0" err="1" smtClean="0"/>
              <a:t>резултати</a:t>
            </a:r>
            <a:r>
              <a:rPr lang="ru-RU" dirty="0" smtClean="0"/>
              <a:t>: интервенции и </a:t>
            </a:r>
            <a:r>
              <a:rPr lang="ru-RU" dirty="0" err="1" smtClean="0"/>
              <a:t>гъвкави</a:t>
            </a:r>
            <a:r>
              <a:rPr lang="ru-RU" dirty="0" smtClean="0"/>
              <a:t> цели</a:t>
            </a:r>
          </a:p>
          <a:p>
            <a:pPr lvl="2"/>
            <a:r>
              <a:rPr lang="ru-RU" dirty="0" smtClean="0"/>
              <a:t>ПО: </a:t>
            </a:r>
            <a:r>
              <a:rPr lang="ru-RU" dirty="0" err="1" smtClean="0"/>
              <a:t>съответни</a:t>
            </a:r>
            <a:r>
              <a:rPr lang="ru-RU" dirty="0" smtClean="0"/>
              <a:t> на </a:t>
            </a:r>
            <a:r>
              <a:rPr lang="ru-RU" dirty="0" err="1" smtClean="0"/>
              <a:t>политическите</a:t>
            </a:r>
            <a:r>
              <a:rPr lang="ru-RU" dirty="0"/>
              <a:t> </a:t>
            </a:r>
            <a:r>
              <a:rPr lang="ru-RU" dirty="0" smtClean="0"/>
              <a:t>и </a:t>
            </a:r>
            <a:r>
              <a:rPr lang="ru-RU" dirty="0" err="1" smtClean="0"/>
              <a:t>прилагани</a:t>
            </a:r>
            <a:r>
              <a:rPr lang="ru-RU" dirty="0" smtClean="0"/>
              <a:t> </a:t>
            </a:r>
            <a:r>
              <a:rPr lang="ru-RU" dirty="0" err="1" smtClean="0"/>
              <a:t>директно</a:t>
            </a:r>
            <a:r>
              <a:rPr lang="ru-RU" dirty="0" smtClean="0"/>
              <a:t> и </a:t>
            </a:r>
            <a:r>
              <a:rPr lang="ru-RU" dirty="0" err="1" smtClean="0"/>
              <a:t>индиректно</a:t>
            </a:r>
            <a:r>
              <a:rPr lang="ru-RU" dirty="0" smtClean="0"/>
              <a:t>, важна роля при </a:t>
            </a:r>
            <a:r>
              <a:rPr lang="ru-RU" dirty="0" err="1" smtClean="0"/>
              <a:t>дефинирането</a:t>
            </a:r>
            <a:r>
              <a:rPr lang="ru-RU" dirty="0" smtClean="0"/>
              <a:t> на политически </a:t>
            </a:r>
            <a:r>
              <a:rPr lang="ru-RU" dirty="0" err="1" smtClean="0"/>
              <a:t>проблеми</a:t>
            </a:r>
            <a:r>
              <a:rPr lang="ru-RU" dirty="0" smtClean="0"/>
              <a:t>, </a:t>
            </a:r>
            <a:r>
              <a:rPr lang="ru-RU" dirty="0" err="1" smtClean="0"/>
              <a:t>които</a:t>
            </a:r>
            <a:r>
              <a:rPr lang="ru-RU" dirty="0" smtClean="0"/>
              <a:t> </a:t>
            </a:r>
            <a:r>
              <a:rPr lang="ru-RU" dirty="0" err="1" smtClean="0"/>
              <a:t>са</a:t>
            </a:r>
            <a:r>
              <a:rPr lang="ru-RU" dirty="0" smtClean="0"/>
              <a:t> </a:t>
            </a:r>
            <a:r>
              <a:rPr lang="ru-RU" dirty="0" err="1" smtClean="0"/>
              <a:t>трансгранични</a:t>
            </a:r>
            <a:endParaRPr lang="ru-RU" dirty="0" smtClean="0"/>
          </a:p>
          <a:p>
            <a:pPr lvl="2"/>
            <a:r>
              <a:rPr lang="ru-RU" dirty="0" smtClean="0"/>
              <a:t>НПО: </a:t>
            </a:r>
            <a:r>
              <a:rPr lang="ru-RU" dirty="0" err="1" smtClean="0"/>
              <a:t>водеща</a:t>
            </a:r>
            <a:r>
              <a:rPr lang="ru-RU" dirty="0" smtClean="0"/>
              <a:t> роля при </a:t>
            </a:r>
            <a:r>
              <a:rPr lang="ru-RU" dirty="0" err="1" smtClean="0"/>
              <a:t>прилагането</a:t>
            </a:r>
            <a:r>
              <a:rPr lang="ru-RU" dirty="0" smtClean="0"/>
              <a:t> на решения, акцент </a:t>
            </a:r>
            <a:r>
              <a:rPr lang="ru-RU" dirty="0" err="1" smtClean="0"/>
              <a:t>върху</a:t>
            </a:r>
            <a:r>
              <a:rPr lang="ru-RU" dirty="0" smtClean="0"/>
              <a:t> </a:t>
            </a:r>
            <a:r>
              <a:rPr lang="ru-RU" dirty="0" err="1" smtClean="0"/>
              <a:t>неразпознати</a:t>
            </a:r>
            <a:r>
              <a:rPr lang="ru-RU" dirty="0" smtClean="0"/>
              <a:t> и </a:t>
            </a:r>
            <a:r>
              <a:rPr lang="ru-RU" dirty="0" err="1" smtClean="0"/>
              <a:t>недефинирани</a:t>
            </a:r>
            <a:r>
              <a:rPr lang="ru-RU" dirty="0" smtClean="0"/>
              <a:t> от </a:t>
            </a:r>
            <a:r>
              <a:rPr lang="ru-RU" dirty="0" err="1" smtClean="0"/>
              <a:t>политиката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</a:p>
          <a:p>
            <a:pPr lvl="2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70873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dirty="0" smtClean="0">
                <a:solidFill>
                  <a:schemeClr val="tx2"/>
                </a:solidFill>
              </a:rPr>
              <a:t>Международни организации за здраве на </a:t>
            </a:r>
            <a:r>
              <a:rPr lang="bg-BG" sz="3200" b="1" dirty="0" err="1" smtClean="0">
                <a:solidFill>
                  <a:schemeClr val="tx2"/>
                </a:solidFill>
              </a:rPr>
              <a:t>мигрантите</a:t>
            </a:r>
            <a:r>
              <a:rPr lang="bg-BG" sz="3200" b="1" dirty="0" smtClean="0">
                <a:solidFill>
                  <a:schemeClr val="tx2"/>
                </a:solidFill>
              </a:rPr>
              <a:t> </a:t>
            </a:r>
            <a:endParaRPr lang="bg-BG" sz="32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sz="2800" dirty="0" smtClean="0"/>
              <a:t>Световна здравна организация </a:t>
            </a:r>
          </a:p>
          <a:p>
            <a:r>
              <a:rPr lang="bg-BG" sz="2800" dirty="0" smtClean="0"/>
              <a:t>Международна организация за миграция </a:t>
            </a:r>
          </a:p>
          <a:p>
            <a:r>
              <a:rPr lang="bg-BG" sz="2800" dirty="0" smtClean="0"/>
              <a:t>Европейска комисия</a:t>
            </a:r>
          </a:p>
          <a:p>
            <a:r>
              <a:rPr lang="bg-BG" sz="2800" dirty="0" smtClean="0"/>
              <a:t>Лекари на света</a:t>
            </a:r>
          </a:p>
          <a:p>
            <a:r>
              <a:rPr lang="bg-BG" sz="2800" dirty="0" smtClean="0"/>
              <a:t>Лекари без граници</a:t>
            </a:r>
          </a:p>
          <a:p>
            <a:r>
              <a:rPr lang="bg-BG" sz="2800" dirty="0" smtClean="0"/>
              <a:t>Фондация „Отворено общество“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89963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7620000" cy="868958"/>
          </a:xfrm>
        </p:spPr>
        <p:txBody>
          <a:bodyPr>
            <a:normAutofit fontScale="90000"/>
          </a:bodyPr>
          <a:lstStyle/>
          <a:p>
            <a:r>
              <a:rPr lang="bg-BG" sz="3200" b="1" dirty="0">
                <a:solidFill>
                  <a:schemeClr val="tx2"/>
                </a:solidFill>
              </a:rPr>
              <a:t>Световна здравна </a:t>
            </a:r>
            <a:r>
              <a:rPr lang="bg-BG" sz="3200" b="1" dirty="0" smtClean="0">
                <a:solidFill>
                  <a:schemeClr val="tx2"/>
                </a:solidFill>
              </a:rPr>
              <a:t>организация</a:t>
            </a:r>
            <a:r>
              <a:rPr lang="en-US" sz="3200" b="1" dirty="0" smtClean="0">
                <a:solidFill>
                  <a:schemeClr val="tx2"/>
                </a:solidFill>
              </a:rPr>
              <a:t> (</a:t>
            </a:r>
            <a:r>
              <a:rPr lang="bg-BG" sz="3200" b="1" dirty="0" smtClean="0">
                <a:solidFill>
                  <a:schemeClr val="tx2"/>
                </a:solidFill>
              </a:rPr>
              <a:t>СЗО</a:t>
            </a:r>
            <a:r>
              <a:rPr lang="en-US" sz="3200" b="1" dirty="0" smtClean="0">
                <a:solidFill>
                  <a:schemeClr val="tx2"/>
                </a:solidFill>
              </a:rPr>
              <a:t>) </a:t>
            </a:r>
            <a:r>
              <a:rPr lang="bg-BG" sz="3200" b="1" dirty="0" smtClean="0">
                <a:solidFill>
                  <a:schemeClr val="tx2"/>
                </a:solidFill>
              </a:rPr>
              <a:t> </a:t>
            </a:r>
            <a:r>
              <a:rPr lang="bg-BG" dirty="0">
                <a:solidFill>
                  <a:schemeClr val="tx2"/>
                </a:solidFill>
              </a:rPr>
              <a:t/>
            </a:r>
            <a:br>
              <a:rPr lang="bg-BG" dirty="0">
                <a:solidFill>
                  <a:schemeClr val="tx2"/>
                </a:solidFill>
              </a:rPr>
            </a:br>
            <a:endParaRPr lang="bg-BG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5204048"/>
          </a:xfrm>
        </p:spPr>
        <p:txBody>
          <a:bodyPr>
            <a:noAutofit/>
          </a:bodyPr>
          <a:lstStyle/>
          <a:p>
            <a:r>
              <a:rPr lang="bg-BG" sz="2800" dirty="0" smtClean="0"/>
              <a:t>Основана през 1948г.</a:t>
            </a:r>
          </a:p>
          <a:p>
            <a:r>
              <a:rPr lang="bg-BG" sz="2800" dirty="0" smtClean="0"/>
              <a:t>Мандат: Директни и координирани международни здравни дейности</a:t>
            </a:r>
          </a:p>
          <a:p>
            <a:r>
              <a:rPr lang="bg-BG" sz="2800" dirty="0" smtClean="0"/>
              <a:t>Шест сфери на политика</a:t>
            </a:r>
          </a:p>
          <a:p>
            <a:pPr lvl="1"/>
            <a:r>
              <a:rPr lang="bg-BG" sz="2800" dirty="0" smtClean="0"/>
              <a:t>Здравни системи</a:t>
            </a:r>
          </a:p>
          <a:p>
            <a:pPr lvl="1"/>
            <a:r>
              <a:rPr lang="bg-BG" sz="2800" dirty="0" smtClean="0"/>
              <a:t>Промоция на здравето през целия живот</a:t>
            </a:r>
          </a:p>
          <a:p>
            <a:pPr lvl="1"/>
            <a:r>
              <a:rPr lang="bg-BG" sz="2800" dirty="0" smtClean="0"/>
              <a:t>Хронични неинфекциозни заболявания</a:t>
            </a:r>
          </a:p>
          <a:p>
            <a:pPr lvl="1"/>
            <a:r>
              <a:rPr lang="bg-BG" sz="2800" dirty="0" smtClean="0"/>
              <a:t>Инфекциозни заболявания</a:t>
            </a:r>
          </a:p>
          <a:p>
            <a:pPr lvl="1"/>
            <a:r>
              <a:rPr lang="bg-BG" sz="2800" dirty="0" smtClean="0"/>
              <a:t>Корпоративни услуги</a:t>
            </a:r>
          </a:p>
          <a:p>
            <a:pPr lvl="1"/>
            <a:r>
              <a:rPr lang="bg-BG" sz="2800" dirty="0" smtClean="0"/>
              <a:t>Подготовка, наблюдение и контрол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410889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dirty="0" smtClean="0">
                <a:solidFill>
                  <a:srgbClr val="1F497D"/>
                </a:solidFill>
              </a:rPr>
              <a:t>СЗО – активности по отношение на </a:t>
            </a:r>
            <a:r>
              <a:rPr lang="bg-BG" sz="3200" b="1" dirty="0" err="1" smtClean="0">
                <a:solidFill>
                  <a:srgbClr val="1F497D"/>
                </a:solidFill>
              </a:rPr>
              <a:t>мигрантите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bg-BG" sz="2400" dirty="0" smtClean="0"/>
              <a:t>Провежда събирания на най-високо ниво</a:t>
            </a:r>
          </a:p>
          <a:p>
            <a:r>
              <a:rPr lang="bg-BG" sz="2400" dirty="0" smtClean="0"/>
              <a:t>Създава регионална политическа рамка </a:t>
            </a:r>
            <a:r>
              <a:rPr lang="en-US" sz="2400" dirty="0" smtClean="0"/>
              <a:t>(</a:t>
            </a:r>
            <a:r>
              <a:rPr lang="bg-BG" sz="2400" dirty="0" smtClean="0"/>
              <a:t>напр. Здраве 2020</a:t>
            </a:r>
            <a:r>
              <a:rPr lang="en-US" sz="2400" dirty="0" smtClean="0"/>
              <a:t>)</a:t>
            </a:r>
            <a:r>
              <a:rPr lang="bg-BG" sz="2400" dirty="0" smtClean="0"/>
              <a:t> за да координира отговора на страните членки по отношение на </a:t>
            </a:r>
            <a:r>
              <a:rPr lang="bg-BG" sz="2400" dirty="0" err="1" smtClean="0"/>
              <a:t>мигрантите</a:t>
            </a:r>
            <a:endParaRPr lang="bg-BG" sz="2400" dirty="0" smtClean="0"/>
          </a:p>
          <a:p>
            <a:r>
              <a:rPr lang="bg-BG" sz="2400" dirty="0" smtClean="0"/>
              <a:t>Събира и управлява данни използвани с цел информация и подпомагане на страните членки</a:t>
            </a:r>
          </a:p>
          <a:p>
            <a:r>
              <a:rPr lang="bg-BG" sz="2400" dirty="0" smtClean="0"/>
              <a:t>Предлага техническа помощ на страните членки по отношение на:</a:t>
            </a:r>
          </a:p>
          <a:p>
            <a:pPr lvl="1"/>
            <a:r>
              <a:rPr lang="bg-BG" sz="2400" dirty="0" smtClean="0"/>
              <a:t>Оценка на здравните системи</a:t>
            </a:r>
          </a:p>
          <a:p>
            <a:pPr lvl="1"/>
            <a:r>
              <a:rPr lang="bg-BG" sz="2400" dirty="0" smtClean="0"/>
              <a:t>Политическо съветване</a:t>
            </a:r>
          </a:p>
          <a:p>
            <a:pPr lvl="1"/>
            <a:r>
              <a:rPr lang="bg-BG" sz="2400" dirty="0" smtClean="0"/>
              <a:t>При необходимост директно подпомагане на здравни интервенции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182517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1414</Words>
  <Application>Microsoft Office PowerPoint</Application>
  <PresentationFormat>On-screen Show (4:3)</PresentationFormat>
  <Paragraphs>197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МЕЖДУНАРОДНИ ОРГАНИЗАЦИИ ЗА МИГРАЦИЯ.  ПРАВНИ РЕГЛАМЕНТИ ЗА МИГРАНТИ.  ЛЕКЦИЯ № 5</vt:lpstr>
      <vt:lpstr>Въведение</vt:lpstr>
      <vt:lpstr>МО на световно ниво</vt:lpstr>
      <vt:lpstr>МО на световно ниво</vt:lpstr>
      <vt:lpstr>МО на световно ниво</vt:lpstr>
      <vt:lpstr>МО на световно ниво</vt:lpstr>
      <vt:lpstr>Международни организации за здраве на мигрантите </vt:lpstr>
      <vt:lpstr>Световна здравна организация (СЗО)   </vt:lpstr>
      <vt:lpstr>СЗО – активности по отношение на мигрантите</vt:lpstr>
      <vt:lpstr>СЗО – последни регионални събития</vt:lpstr>
      <vt:lpstr>СЗО – последни регионални събития</vt:lpstr>
      <vt:lpstr>СЗО – активности по отношение на мигрантите</vt:lpstr>
      <vt:lpstr>Международна организация за миграция (МОМ)  </vt:lpstr>
      <vt:lpstr>Международна организация за миграция</vt:lpstr>
      <vt:lpstr>МОМ – активности по отношение на здравето на мигрантите</vt:lpstr>
      <vt:lpstr>МОМ – активности по отношение на здравето на мигрантите</vt:lpstr>
      <vt:lpstr>МОМ – активности по отношение на здравето на мигрантите</vt:lpstr>
      <vt:lpstr>МОМ – активности по отношение на здравето на мигрантите</vt:lpstr>
      <vt:lpstr>Европейска комисия(ЕК)</vt:lpstr>
      <vt:lpstr>ЕК – Генерални агенции, с фокус на работа здраве на мигрантите</vt:lpstr>
      <vt:lpstr>ЕК: Дейности по отношение на мигрантите</vt:lpstr>
      <vt:lpstr>Лекари на света (MdM)</vt:lpstr>
      <vt:lpstr>MdM – активности във връзка с мигрантите</vt:lpstr>
      <vt:lpstr>PowerPoint Presentation</vt:lpstr>
      <vt:lpstr>Лекари без граници (MSF)</vt:lpstr>
      <vt:lpstr>MSF – активности по отношение на мигрантите</vt:lpstr>
      <vt:lpstr>Фондация „Отворено общество“ (OSF)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Международни организации за здраве на мигрантите</dc:title>
  <dc:creator>Admin</dc:creator>
  <cp:lastModifiedBy>Admin</cp:lastModifiedBy>
  <cp:revision>14</cp:revision>
  <dcterms:created xsi:type="dcterms:W3CDTF">2017-10-16T07:00:56Z</dcterms:created>
  <dcterms:modified xsi:type="dcterms:W3CDTF">2017-12-15T06:57:05Z</dcterms:modified>
</cp:coreProperties>
</file>