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A1A97-E273-4B02-921C-35D6B2C86AEC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B7BEA-91F4-4F48-9186-099CB864B84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554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B7BEA-91F4-4F48-9186-099CB864B848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761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B7BEA-91F4-4F48-9186-099CB864B848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3686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C58866-6637-4FCD-8D87-94B97ED7AE8E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75FBB1-C364-4201-A74E-2795903178D3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2664296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bg-BG" sz="4000" dirty="0" smtClean="0">
                <a:solidFill>
                  <a:schemeClr val="accent1"/>
                </a:solidFill>
              </a:rPr>
              <a:t/>
            </a:r>
            <a:br>
              <a:rPr lang="bg-BG" sz="4000" dirty="0" smtClean="0">
                <a:solidFill>
                  <a:schemeClr val="accent1"/>
                </a:solidFill>
              </a:rPr>
            </a:br>
            <a:r>
              <a:rPr lang="bg-BG" sz="4000" dirty="0">
                <a:solidFill>
                  <a:schemeClr val="accent1"/>
                </a:solidFill>
              </a:rPr>
              <a:t/>
            </a:r>
            <a:br>
              <a:rPr lang="bg-BG" sz="4000" dirty="0">
                <a:solidFill>
                  <a:schemeClr val="accent1"/>
                </a:solidFill>
              </a:rPr>
            </a:br>
            <a:r>
              <a:rPr lang="bg-BG" sz="4000" dirty="0" smtClean="0">
                <a:solidFill>
                  <a:schemeClr val="accent1"/>
                </a:solidFill>
              </a:rPr>
              <a:t/>
            </a:r>
            <a:br>
              <a:rPr lang="bg-BG" sz="4000" dirty="0" smtClean="0">
                <a:solidFill>
                  <a:schemeClr val="accent1"/>
                </a:solidFill>
              </a:rPr>
            </a:br>
            <a:r>
              <a:rPr lang="bg-BG" sz="4000" dirty="0">
                <a:solidFill>
                  <a:schemeClr val="accent1"/>
                </a:solidFill>
              </a:rPr>
              <a:t/>
            </a:r>
            <a:br>
              <a:rPr lang="bg-BG" sz="4000" dirty="0">
                <a:solidFill>
                  <a:schemeClr val="accent1"/>
                </a:solidFill>
              </a:rPr>
            </a:br>
            <a:r>
              <a:rPr lang="bg-BG" sz="4000" dirty="0" smtClean="0">
                <a:solidFill>
                  <a:schemeClr val="accent1"/>
                </a:solidFill>
              </a:rPr>
              <a:t/>
            </a:r>
            <a:br>
              <a:rPr lang="bg-BG" sz="4000" dirty="0" smtClean="0">
                <a:solidFill>
                  <a:schemeClr val="accent1"/>
                </a:solidFill>
              </a:rPr>
            </a:br>
            <a:r>
              <a:rPr lang="bg-BG" sz="4000" dirty="0" smtClean="0">
                <a:solidFill>
                  <a:schemeClr val="accent1"/>
                </a:solidFill>
              </a:rPr>
              <a:t/>
            </a:r>
            <a:br>
              <a:rPr lang="bg-BG" sz="4000" dirty="0" smtClean="0">
                <a:solidFill>
                  <a:schemeClr val="accent1"/>
                </a:solidFill>
              </a:rPr>
            </a:br>
            <a:r>
              <a:rPr lang="bg-BG" sz="4000" dirty="0">
                <a:solidFill>
                  <a:schemeClr val="accent1"/>
                </a:solidFill>
              </a:rPr>
              <a:t/>
            </a:r>
            <a:br>
              <a:rPr lang="bg-BG" sz="4000" dirty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>ЕТНИЧЕСКИ МАЛЦИНСТВА В БАЛГАРИЯ. РОМИТЕ В БЪЛГАРИЯ.СОЦИАЛНИ И </a:t>
            </a:r>
            <a:r>
              <a:rPr lang="bg-BG" sz="2400" dirty="0" smtClean="0">
                <a:solidFill>
                  <a:schemeClr val="accent1"/>
                </a:solidFill>
              </a:rPr>
              <a:t>ЗДРАВНИ ПРОБЛЕМИ НА РОМИТЕ В БЪЛГАРИЯ.</a:t>
            </a:r>
            <a:r>
              <a:rPr lang="bg-BG" sz="2400" b="0" dirty="0" smtClean="0">
                <a:solidFill>
                  <a:prstClr val="black"/>
                </a:solidFill>
                <a:effectLst/>
                <a:latin typeface="Calibri"/>
                <a:ea typeface="+mn-ea"/>
                <a:cs typeface="+mn-cs"/>
              </a:rPr>
              <a:t> </a:t>
            </a:r>
            <a:r>
              <a:rPr lang="bg-BG" sz="2800" b="0" dirty="0" smtClean="0">
                <a:solidFill>
                  <a:prstClr val="black"/>
                </a:solidFill>
                <a:effectLst/>
                <a:latin typeface="Calibri"/>
                <a:ea typeface="+mn-ea"/>
                <a:cs typeface="+mn-cs"/>
              </a:rPr>
              <a:t/>
            </a:r>
            <a:br>
              <a:rPr lang="bg-BG" sz="2800" b="0" dirty="0" smtClean="0">
                <a:solidFill>
                  <a:prstClr val="black"/>
                </a:solidFill>
                <a:effectLst/>
                <a:latin typeface="Calibri"/>
                <a:ea typeface="+mn-ea"/>
                <a:cs typeface="+mn-cs"/>
              </a:rPr>
            </a:br>
            <a:r>
              <a:rPr lang="bg-BG" sz="2800" b="0" dirty="0" smtClean="0">
                <a:solidFill>
                  <a:prstClr val="black"/>
                </a:solidFill>
                <a:effectLst/>
                <a:latin typeface="Calibri"/>
                <a:ea typeface="+mn-ea"/>
                <a:cs typeface="+mn-cs"/>
              </a:rPr>
              <a:t/>
            </a:r>
            <a:br>
              <a:rPr lang="bg-BG" sz="2800" b="0" dirty="0" smtClean="0">
                <a:solidFill>
                  <a:prstClr val="black"/>
                </a:solidFill>
                <a:effectLst/>
                <a:latin typeface="Calibri"/>
                <a:ea typeface="+mn-ea"/>
                <a:cs typeface="+mn-cs"/>
              </a:rPr>
            </a:br>
            <a:r>
              <a:rPr lang="bg-BG" sz="2400" b="0" dirty="0" smtClean="0">
                <a:solidFill>
                  <a:prstClr val="black"/>
                </a:solidFill>
                <a:effectLst/>
                <a:latin typeface="Calibri"/>
                <a:ea typeface="+mn-ea"/>
                <a:cs typeface="+mn-cs"/>
              </a:rPr>
              <a:t>ЛЕКЦИЯ № 6-7</a:t>
            </a:r>
            <a:r>
              <a:rPr lang="bg-BG" sz="2800" b="0" dirty="0">
                <a:solidFill>
                  <a:prstClr val="black"/>
                </a:solidFill>
                <a:effectLst/>
                <a:latin typeface="Calibri"/>
                <a:ea typeface="+mn-ea"/>
                <a:cs typeface="+mn-cs"/>
              </a:rPr>
              <a:t/>
            </a:r>
            <a:br>
              <a:rPr lang="bg-BG" sz="2800" b="0" dirty="0">
                <a:solidFill>
                  <a:prstClr val="black"/>
                </a:solidFill>
                <a:effectLst/>
                <a:latin typeface="Calibri"/>
                <a:ea typeface="+mn-ea"/>
                <a:cs typeface="+mn-cs"/>
              </a:rPr>
            </a:br>
            <a:endParaRPr lang="bg-BG" sz="40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661248"/>
            <a:ext cx="7772400" cy="648072"/>
          </a:xfrm>
        </p:spPr>
        <p:txBody>
          <a:bodyPr>
            <a:noAutofit/>
          </a:bodyPr>
          <a:lstStyle/>
          <a:p>
            <a:pPr marR="0" lvl="0">
              <a:spcBef>
                <a:spcPct val="20000"/>
              </a:spcBef>
              <a:buClrTx/>
              <a:buSzTx/>
            </a:pPr>
            <a:r>
              <a:rPr lang="bg-BG" sz="2200" dirty="0">
                <a:solidFill>
                  <a:schemeClr val="bg1"/>
                </a:solidFill>
                <a:latin typeface="Calibri"/>
              </a:rPr>
              <a:t>Доц. д-р Мариела Камбурова, </a:t>
            </a:r>
            <a:r>
              <a:rPr lang="bg-BG" sz="2200" dirty="0" err="1" smtClean="0">
                <a:solidFill>
                  <a:schemeClr val="bg1"/>
                </a:solidFill>
                <a:latin typeface="Calibri"/>
              </a:rPr>
              <a:t>дм</a:t>
            </a:r>
            <a:endParaRPr lang="en-US" sz="2200" dirty="0" smtClean="0">
              <a:solidFill>
                <a:schemeClr val="bg1"/>
              </a:solidFill>
              <a:latin typeface="Calibri"/>
            </a:endParaRPr>
          </a:p>
          <a:p>
            <a:pPr marR="0">
              <a:spcBef>
                <a:spcPct val="20000"/>
              </a:spcBef>
              <a:buClrTx/>
              <a:buSzTx/>
            </a:pPr>
            <a:r>
              <a:rPr lang="bg-BG" sz="2000" dirty="0">
                <a:solidFill>
                  <a:schemeClr val="bg1"/>
                </a:solidFill>
              </a:rPr>
              <a:t>Катедра „</a:t>
            </a:r>
            <a:r>
              <a:rPr lang="bg-BG" sz="2000" dirty="0" err="1">
                <a:solidFill>
                  <a:schemeClr val="bg1"/>
                </a:solidFill>
              </a:rPr>
              <a:t>Общественоздравни</a:t>
            </a:r>
            <a:r>
              <a:rPr lang="bg-BG" sz="2000" dirty="0">
                <a:solidFill>
                  <a:schemeClr val="bg1"/>
                </a:solidFill>
              </a:rPr>
              <a:t> науки“</a:t>
            </a:r>
            <a:endParaRPr lang="en-US" sz="2000" dirty="0">
              <a:solidFill>
                <a:schemeClr val="bg1"/>
              </a:solidFill>
            </a:endParaRPr>
          </a:p>
          <a:p>
            <a:pPr marR="0" lvl="0">
              <a:spcBef>
                <a:spcPct val="20000"/>
              </a:spcBef>
              <a:buClrTx/>
              <a:buSzTx/>
            </a:pPr>
            <a:endParaRPr lang="bg-BG" sz="2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94" y="260648"/>
            <a:ext cx="8596313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31640" y="1486199"/>
            <a:ext cx="619268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altLang="en-US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bg-BG" altLang="en-US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</a:t>
            </a:r>
            <a:r>
              <a:rPr lang="bg-BG" altLang="en-US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</a:t>
            </a:r>
            <a:r>
              <a:rPr lang="bg-BG" altLang="en-US" b="1" dirty="0">
                <a:solidFill>
                  <a:srgbClr val="333399"/>
                </a:solidFill>
                <a:latin typeface="Calibri"/>
                <a:cs typeface="Times New Roman" panose="02020603050405020304" pitchFamily="18" charset="0"/>
              </a:rPr>
              <a:t>–</a:t>
            </a:r>
            <a:r>
              <a:rPr lang="bg-BG" altLang="en-US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b="1" dirty="0">
              <a:solidFill>
                <a:srgbClr val="333399"/>
              </a:solidFill>
              <a:latin typeface="Calibri"/>
              <a:cs typeface="Arial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bg-BG" altLang="en-US" b="1" dirty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ФАКУЛТЕТ „ </a:t>
            </a:r>
            <a:r>
              <a:rPr lang="bg-BG" altLang="en-US" b="1" dirty="0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ОБЩЕСТВЕНО</a:t>
            </a:r>
            <a:r>
              <a:rPr lang="en-US" altLang="en-US" b="1" dirty="0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 </a:t>
            </a:r>
            <a:r>
              <a:rPr lang="bg-BG" altLang="en-US" b="1" dirty="0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ЗДРАВ</a:t>
            </a:r>
            <a:r>
              <a:rPr lang="en-US" altLang="en-US" b="1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E</a:t>
            </a:r>
            <a:r>
              <a:rPr lang="bg-BG" altLang="en-US" b="1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“</a:t>
            </a:r>
            <a:endParaRPr lang="en-US" altLang="en-US" b="1" dirty="0">
              <a:solidFill>
                <a:srgbClr val="333399"/>
              </a:solidFill>
              <a:latin typeface="Arial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bg-BG" altLang="en-US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ЦЕНТЪР ЗА ДИСТАНЦИОННО ОБУЧЕНИЕ</a:t>
            </a:r>
            <a:endParaRPr lang="bg-BG" altLang="en-US" b="1" dirty="0">
              <a:solidFill>
                <a:srgbClr val="333399"/>
              </a:solidFill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900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496855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По-новите данни (2009), събрани чрез въпросници сред родителите и настойниците на децата от ромски произход посочват, че 28,9% от ромските непълнолетни лица не са адекватно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ваксинирани.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Lim et al. (2013) отчитат резултати от 8-годишен период на епидемия от морбили в България, която завършва през 2009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година.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статията се констатира, че ромската общност е непропорционално засегната и, че огнището се характеризира с необичайно висока смъртност и медицински усложнения. 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35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Основни констатации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данни от СЗО относителният дял на хората употребяващи цигари в България е 39,7%.  По данни от 2009 г. относителният дял на ромите в страната, които употребяват цигари ежедневно е: общо 46,1%, сред мъжете 56,0%, а сред жените 35,6%. Средният брой изпушени цигари за деня е 21,2, а средната възраст на която започват да пушат ромските деца е 16,1 г.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accent1"/>
                </a:solidFill>
              </a:rPr>
              <a:t>Резултати</a:t>
            </a:r>
            <a:br>
              <a:rPr lang="bg-BG" dirty="0" smtClean="0">
                <a:solidFill>
                  <a:schemeClr val="accent1"/>
                </a:solidFill>
              </a:rPr>
            </a:br>
            <a:r>
              <a:rPr lang="bg-BG" dirty="0" smtClean="0">
                <a:solidFill>
                  <a:schemeClr val="accent1"/>
                </a:solidFill>
              </a:rPr>
              <a:t>Здравословен начин на живот и поведение</a:t>
            </a:r>
            <a:endParaRPr lang="bg-B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6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/>
          <a:lstStyle/>
          <a:p>
            <a:r>
              <a:rPr lang="bg-BG" sz="3600" dirty="0" smtClean="0">
                <a:latin typeface="Times New Roman" pitchFamily="18" charset="0"/>
                <a:cs typeface="Times New Roman" pitchFamily="18" charset="0"/>
              </a:rPr>
              <a:t>Основни констатации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Около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30% от ромите в България не са здравно осигурени. Те разчитат основно на услугите на спешната медицинска помощ.</a:t>
            </a:r>
          </a:p>
          <a:p>
            <a:endParaRPr lang="ru-RU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accent1"/>
                </a:solidFill>
              </a:rPr>
              <a:t>Резултати</a:t>
            </a:r>
            <a:br>
              <a:rPr lang="bg-BG" dirty="0" smtClean="0">
                <a:solidFill>
                  <a:schemeClr val="accent1"/>
                </a:solidFill>
              </a:rPr>
            </a:br>
            <a:r>
              <a:rPr lang="bg-BG" dirty="0" smtClean="0">
                <a:solidFill>
                  <a:schemeClr val="accent1"/>
                </a:solidFill>
              </a:rPr>
              <a:t>Достъп до използване на здравни услуги и програми за превенция</a:t>
            </a:r>
            <a:endParaRPr lang="bg-B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52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988840"/>
            <a:ext cx="8784976" cy="3888432"/>
          </a:xfrm>
        </p:spPr>
        <p:txBody>
          <a:bodyPr>
            <a:normAutofit/>
          </a:bodyPr>
          <a:lstStyle/>
          <a:p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Ромските общности страдат по-често и по-тежко от хронични заболявания.</a:t>
            </a:r>
          </a:p>
          <a:p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Над 70 % от ромите на възраст над 65 г. имат едно или повече хронични заболявания или увреждания,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въпреки че диагностицирането им, е по-ниско или подобно на това в общата популация.</a:t>
            </a:r>
          </a:p>
          <a:p>
            <a:endParaRPr lang="bg-BG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52928" cy="1656184"/>
          </a:xfrm>
        </p:spPr>
        <p:txBody>
          <a:bodyPr>
            <a:noAutofit/>
          </a:bodyPr>
          <a:lstStyle/>
          <a:p>
            <a:pPr algn="ctr"/>
            <a:r>
              <a:rPr lang="bg-BG" sz="4000" dirty="0" smtClean="0">
                <a:solidFill>
                  <a:schemeClr val="accent1"/>
                </a:solidFill>
              </a:rPr>
              <a:t>Резултати</a:t>
            </a:r>
            <a:br>
              <a:rPr lang="bg-BG" sz="4000" dirty="0" smtClean="0">
                <a:solidFill>
                  <a:schemeClr val="accent1"/>
                </a:solidFill>
              </a:rPr>
            </a:br>
            <a:r>
              <a:rPr lang="bg-BG" sz="4000" dirty="0" smtClean="0">
                <a:solidFill>
                  <a:schemeClr val="accent1"/>
                </a:solidFill>
              </a:rPr>
              <a:t>Разпространение на основните хронични заболявания</a:t>
            </a:r>
            <a:endParaRPr lang="bg-BG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15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586403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Проучване на Агенцията за основни права на ЕС от 2013 г. относно здравето на ромските жени подчертава,че ромските жени обикновено са в по-лошо здраве и по-ощетени от мъжете.</a:t>
            </a:r>
          </a:p>
          <a:p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Жените от ромски произход са изложени на повишен риск от домашно насилие и свързаните с него проблеми с психично здраве.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944216"/>
          </a:xfrm>
        </p:spPr>
        <p:txBody>
          <a:bodyPr>
            <a:noAutofit/>
          </a:bodyPr>
          <a:lstStyle/>
          <a:p>
            <a:pPr algn="ctr"/>
            <a:r>
              <a:rPr lang="bg-BG" sz="4000" dirty="0" smtClean="0">
                <a:solidFill>
                  <a:schemeClr val="accent1"/>
                </a:solidFill>
              </a:rPr>
              <a:t>Резултати</a:t>
            </a:r>
            <a:br>
              <a:rPr lang="bg-BG" sz="4000" dirty="0" smtClean="0">
                <a:solidFill>
                  <a:schemeClr val="accent1"/>
                </a:solidFill>
              </a:rPr>
            </a:br>
            <a:r>
              <a:rPr lang="bg-BG" sz="4000" dirty="0" smtClean="0">
                <a:solidFill>
                  <a:schemeClr val="accent1"/>
                </a:solidFill>
              </a:rPr>
              <a:t>Здравни фактори, свързани с ролята на жените в ромската общност</a:t>
            </a:r>
            <a:endParaRPr lang="bg-BG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4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Ромско население в България е в по-голям риск от бедност и 82% от ромите живеят в домакинства с тежки материални лишения, в сравнение с 37% от неромската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популация.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 40% се установява липса на достъп до водоснабдяване и 80% нямат вътрешна баня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тоалетна.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accent1"/>
                </a:solidFill>
              </a:rPr>
              <a:t>Обобщена характеристика на здравния статус на ромското население в България.</a:t>
            </a:r>
            <a:endParaRPr lang="bg-B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3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256584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Експертна оценка показва, че данните за броя и относителния дял на ромското население в България са занижени при преброяването от 2011 г.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Според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възрастовата структура на ромското население в България то е сравнително по-младо в сравнение с населението от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неромски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произход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Само 2,7% от ромите са на възраст над 65 години в сравнение с 19,5% сред общото  население за 2013 г.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4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472608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сравнение с населението като цяло ромите в България са изложени на риск от неправилно хранене и тяхната диета обикновено е с по-ниска хранителна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стойност.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Установяват се ниски нива на физическа активност и ограничен достъп до спортни съоръжения и открити пространства за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спортуване, 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културните норми на етноса не разрешават участието в спортни или фитнес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дейности.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80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4006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използване на здравни и социални услуги, приблизително две пети от ромите изпитват дискриминация от страна на здравните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специалисти.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Ромското население разчита основно на услугите на спешната медицинска помощ.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184576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сравнение с населението като цяло ромите по-често, оценяват положително собствения си здравен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статус.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Тази оценка може да се дължи на липсата на информираност за здравните проблеми, на редките посещения при лекар, или на културни норми по отношение на представата за "добро"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здраве.</a:t>
            </a: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51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Намаляването на неравенствата по отношение на здравето на всички граждани, независимо от техния пол, възраст, етническа и социална принадлежност е основна цел на здравните системи в развитите страни. Здравните неравенства могат да бъдат определени като разлики в здравния статус или в разпределението на здравните детерминанти между различните групи от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населението.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Лошото здравно състояние на ромите е тясно свързано със социалните детерминанти на здравето. </a:t>
            </a:r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dirty="0" smtClean="0"/>
              <a:t>Въведение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5728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Установените различия между здравния статус на ромското население и населението в страната като цяло може да се дължат на фактори, които  са свързани със статута на дадено лице като член на ромското население, но и да са в резултат на социално-икономически, културни или други условия</a:t>
            </a:r>
            <a:r>
              <a:rPr lang="ru-RU" dirty="0"/>
              <a:t>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5400" dirty="0" smtClean="0">
                <a:solidFill>
                  <a:schemeClr val="accent1"/>
                </a:solidFill>
              </a:rPr>
              <a:t>Заключение</a:t>
            </a:r>
            <a:endParaRPr lang="bg-BG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58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256584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Приоритетите при обучение на специалисти в областта на здравеопазването, работещи с роми трябва да бъдат поставени върху: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познания за ромската култура;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познаване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идеите, които ромската общност има по отношение на здравето;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познаване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културните елементи в отношенията, които съществува между ромските мъже и жени и връзката им с тяхното здраве;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относно здравния статус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ромското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население;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познания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вътрешното разнообразие на ромската общност. </a:t>
            </a:r>
          </a:p>
          <a:p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371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 гледна точка на холистичната концепция за здравето се налага не само лечение на вече възникнали заболявания, но и предприемане на активни мерки по отношение на профилактика на болестите, промоция на здравето, контрол на рисковите фактори (хранене, физическа активност, употреба на алкохол и цигари), както и в други области на обществената политика - трудова заетост, жилищно настаняване и околна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среда.</a:t>
            </a: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Комисията за социалните детерминанти на здравето на СЗО (CSDH) разглежда процеса на социално изключване, като основна причина за неравнопоставеността в здравето сред етническите малцинства. </a:t>
            </a:r>
          </a:p>
        </p:txBody>
      </p:sp>
    </p:spTree>
    <p:extLst>
      <p:ext uri="{BB962C8B-B14F-4D97-AF65-F5344CB8AC3E}">
        <p14:creationId xmlns:p14="http://schemas.microsoft.com/office/powerpoint/2010/main" val="6608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Качеството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данните за здравния статус на ромите се влияе от редица фактори, включително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Липса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достатъчно достоверни данни за конкретно идентифициране на ромското население в рамките на националните, регионалните или местните масиви от данни;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Хетерогенността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ромското население в рамките на и между отделните страни прави трудно да се направят категорични заключения от малки извадкови изследвания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Лошите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отношения в общността. </a:t>
            </a:r>
          </a:p>
          <a:p>
            <a:pPr marL="109728" indent="0">
              <a:buNone/>
            </a:pPr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8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18457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Роми живеят в повечето европейски страни. Най-голям брой роми живеят в Централна и Източна Европа - Румъния, Словакия, България, Унгария, и бивша Югославия. По-малко от 20% от ромите в Европа са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номади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данни от преброяването (2011) ромите в България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съставляват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,9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% от населението в страната или 325 343 души при средно 1,18 % от общото население за Европейския съюз (ЕС). </a:t>
            </a:r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77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Акцентиране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върху неравенствата по отношение на здравния статус и достъпа до здравна помощ на ромското население в България в сравнение с българския етнос и други страни от ЕС.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algn="ctr"/>
            <a:r>
              <a:rPr lang="bg-BG" sz="4800" dirty="0" smtClean="0">
                <a:solidFill>
                  <a:schemeClr val="accent1"/>
                </a:solidFill>
                <a:cs typeface="Times New Roman" pitchFamily="18" charset="0"/>
              </a:rPr>
              <a:t>Цел</a:t>
            </a:r>
            <a:endParaRPr lang="bg-BG" sz="4800" dirty="0">
              <a:solidFill>
                <a:schemeClr val="accent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9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Използвана е информация от статии, национални и международни доклади, анализиращи здравното състояние на ромското население.</a:t>
            </a: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>
                <a:solidFill>
                  <a:schemeClr val="accent1"/>
                </a:solidFill>
              </a:rPr>
              <a:t>Материали и методи</a:t>
            </a:r>
            <a:endParaRPr lang="bg-B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3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636912"/>
            <a:ext cx="8363272" cy="3370379"/>
          </a:xfrm>
        </p:spPr>
        <p:txBody>
          <a:bodyPr>
            <a:noAutofit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Основни констатации.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Според Здравната стратегия за лица в неравностойно положение, принадлежащи към етнически малцинства ромите в България живеят средно 10 години по-малко от преобладаващия български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етнос,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средната продължителност на предстоящия им живот е с над 15 години по-ниска в сравнение с показателя за Европейския съюз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14625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accent1"/>
                </a:solidFill>
              </a:rPr>
              <a:t>Резултати</a:t>
            </a:r>
            <a:br>
              <a:rPr lang="bg-BG" dirty="0" smtClean="0">
                <a:solidFill>
                  <a:schemeClr val="accent1"/>
                </a:solidFill>
              </a:rPr>
            </a:br>
            <a:r>
              <a:rPr lang="bg-BG" dirty="0" smtClean="0">
                <a:solidFill>
                  <a:schemeClr val="accent1"/>
                </a:solidFill>
              </a:rPr>
              <a:t>Смъртност и средна продължителност на предстоящия живот</a:t>
            </a:r>
            <a:endParaRPr lang="bg-B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0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Основни констатации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Според Националната здравна стратегия за лица в неравностойно положение, принадлежащи към етнически малцинства (2005), 15% от ромските деца в нашата страна не са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завършили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задължително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ваксиниране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Много е вероятно, в някои изолирани общности процента на ромските деца с непълни ваксинации да е много по-висок. </a:t>
            </a:r>
            <a:endParaRPr lang="bg-B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accent1"/>
                </a:solidFill>
              </a:rPr>
              <a:t>Резултати</a:t>
            </a:r>
            <a:br>
              <a:rPr lang="bg-BG" dirty="0" smtClean="0">
                <a:solidFill>
                  <a:schemeClr val="accent1"/>
                </a:solidFill>
              </a:rPr>
            </a:br>
            <a:r>
              <a:rPr lang="bg-BG" dirty="0" smtClean="0">
                <a:solidFill>
                  <a:schemeClr val="accent1"/>
                </a:solidFill>
              </a:rPr>
              <a:t>Инфекциозни заболявания и имунизации</a:t>
            </a:r>
            <a:endParaRPr lang="bg-B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6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291</TotalTime>
  <Words>1166</Words>
  <Application>Microsoft Office PowerPoint</Application>
  <PresentationFormat>On-screen Show (4:3)</PresentationFormat>
  <Paragraphs>69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       ЕТНИЧЕСКИ МАЛЦИНСТВА В БАЛГАРИЯ. РОМИТЕ В БЪЛГАРИЯ.СОЦИАЛНИ И ЗДРАВНИ ПРОБЛЕМИ НА РОМИТЕ В БЪЛГАРИЯ.   ЛЕКЦИЯ № 6-7 </vt:lpstr>
      <vt:lpstr>Въведение</vt:lpstr>
      <vt:lpstr>PowerPoint Presentation</vt:lpstr>
      <vt:lpstr>PowerPoint Presentation</vt:lpstr>
      <vt:lpstr>PowerPoint Presentation</vt:lpstr>
      <vt:lpstr>Цел</vt:lpstr>
      <vt:lpstr>Материали и методи</vt:lpstr>
      <vt:lpstr>Резултати Смъртност и средна продължителност на предстоящия живот</vt:lpstr>
      <vt:lpstr>Резултати Инфекциозни заболявания и имунизации</vt:lpstr>
      <vt:lpstr>PowerPoint Presentation</vt:lpstr>
      <vt:lpstr>Резултати Здравословен начин на живот и поведение</vt:lpstr>
      <vt:lpstr>Резултати Достъп до използване на здравни услуги и програми за превенция</vt:lpstr>
      <vt:lpstr>Резултати Разпространение на основните хронични заболявания</vt:lpstr>
      <vt:lpstr>Резултати Здравни фактори, свързани с ролята на жените в ромската общност</vt:lpstr>
      <vt:lpstr>Обобщена характеристика на здравния статус на ромското население в България.</vt:lpstr>
      <vt:lpstr>PowerPoint Presentation</vt:lpstr>
      <vt:lpstr>PowerPoint Presentation</vt:lpstr>
      <vt:lpstr>PowerPoint Presentation</vt:lpstr>
      <vt:lpstr>PowerPoint Presentation</vt:lpstr>
      <vt:lpstr>Заключение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ГЛОРИЯ</dc:creator>
  <cp:lastModifiedBy>Admin</cp:lastModifiedBy>
  <cp:revision>21</cp:revision>
  <dcterms:created xsi:type="dcterms:W3CDTF">2015-03-23T16:07:37Z</dcterms:created>
  <dcterms:modified xsi:type="dcterms:W3CDTF">2017-12-15T06:57:30Z</dcterms:modified>
</cp:coreProperties>
</file>