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90" r:id="rId24"/>
    <p:sldId id="291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200A9-50A1-46C9-9C9F-D0A80B2AFEE2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3194A-8C47-47EF-93A3-3C4A727C699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4570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3194A-8C47-47EF-93A3-3C4A727C699F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347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3194A-8C47-47EF-93A3-3C4A727C699F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1105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3194A-8C47-47EF-93A3-3C4A727C699F}" type="slidenum">
              <a:rPr lang="bg-BG" smtClean="0"/>
              <a:t>27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08688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3194A-8C47-47EF-93A3-3C4A727C699F}" type="slidenum">
              <a:rPr lang="bg-BG" smtClean="0"/>
              <a:t>28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319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ъгълен триъгъл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лавие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7" name="Подзаглавие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grpSp>
        <p:nvGrpSpPr>
          <p:cNvPr id="2" name="Групиране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Свободна форма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Свободна форма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Свободна форма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аво съединение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Контейнер за 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19" name="Контейнер за долния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  <p:sp>
        <p:nvSpPr>
          <p:cNvPr id="7" name="Заглавие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  <p:sp>
        <p:nvSpPr>
          <p:cNvPr id="7" name="V-образна стрел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-образна стрел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Заглавие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  <p:sp>
        <p:nvSpPr>
          <p:cNvPr id="6" name="Заглавие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Свободна форма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Свободна форма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авоъгълен триъгъл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аво съединение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-образна стрел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-образна стрел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вободна форма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Свободна форма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авоъгълен триъгъл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аво съединение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Контейнер за заглавие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0" name="Текстов контейне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0" name="Контейнер за 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7FC1D8-1100-41CF-BA8D-3113EB6EDD2D}" type="datetimeFigureOut">
              <a:rPr lang="bg-BG" smtClean="0"/>
              <a:t>26.1.2020 г.</a:t>
            </a:fld>
            <a:endParaRPr lang="bg-BG"/>
          </a:p>
        </p:txBody>
      </p:sp>
      <p:sp>
        <p:nvSpPr>
          <p:cNvPr id="22" name="Контейнер за долния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6F443A-FEB8-4FBD-8D4B-826731FB39A6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2ahUKEwjXhOOV3PDaAhWQDOwKHZm2BJkQjRx6BAgBEAU&amp;url=http://minval.az/news/123771447&amp;psig=AOvVaw3u4OafwP6YvfYu3mvl-N-D&amp;ust=152568330646038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-10332" y="5229200"/>
            <a:ext cx="9154331" cy="1628800"/>
          </a:xfrm>
        </p:spPr>
        <p:txBody>
          <a:bodyPr>
            <a:normAutofit/>
          </a:bodyPr>
          <a:lstStyle/>
          <a:p>
            <a:pPr algn="l"/>
            <a:r>
              <a:rPr lang="bg-BG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ЛЕКАРСТВЕНА ПОЛИТИКА -</a:t>
            </a:r>
            <a:br>
              <a:rPr lang="bg-BG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цели, проблеми и </a:t>
            </a:r>
            <a:r>
              <a:rPr lang="bg-BG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инструменти </a:t>
            </a:r>
            <a:br>
              <a:rPr lang="bg-BG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Доц</a:t>
            </a:r>
            <a:r>
              <a:rPr lang="bg-BG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д-р Пенка Стефанова, дм</a:t>
            </a:r>
            <a:endParaRPr lang="bg-BG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0" name="Picture 6" descr="Резултат с изображение за лекарства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34673"/>
            <a:ext cx="9180512" cy="5229200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3338" y="360363"/>
            <a:ext cx="9177338" cy="1431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wrap="square" lIns="0" rIns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chemeClr val="bg2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en-US" altLang="en-US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30007" y="4151982"/>
            <a:ext cx="2213992" cy="107721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Лекция 1</a:t>
            </a:r>
            <a:br>
              <a:rPr lang="bg-BG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54943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g-BG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Фактори </a:t>
            </a:r>
            <a:r>
              <a:rPr lang="bg-BG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страна на </a:t>
            </a:r>
            <a:r>
              <a:rPr lang="bg-BG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търсенето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Увеличено търсене на лекарствени продукти от страна на застаряващото население;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Увеличена </a:t>
            </a:r>
            <a:r>
              <a:rPr lang="bg-BG" dirty="0" err="1">
                <a:latin typeface="Calibri" panose="020F0502020204030204" pitchFamily="34" charset="0"/>
                <a:cs typeface="Calibri" panose="020F0502020204030204" pitchFamily="34" charset="0"/>
              </a:rPr>
              <a:t>заболяемост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- увеличен брой пациенти;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Увеличена продължителност на живота; 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Увеличено потребление на лекарствени продукти на глава от населението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bg-BG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Непрекъснато нарастващи разходи за лекарствени </a:t>
            </a:r>
            <a:r>
              <a:rPr lang="bg-BG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продукти </a:t>
            </a:r>
            <a:endParaRPr lang="bg-BG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78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g-BG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Фактори от страна на търсенето</a:t>
            </a:r>
            <a:r>
              <a:rPr lang="bg-BG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/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Увеличение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хроничните заболявания; 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Подобрено спазване на лекарствените режими от пациентите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0"/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По-висока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информираност на пациентите след навлизането на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Internet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Промяна на обществените нагласи към продукти, свързани със жизнения стандарт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lifestyle products)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Непрекъснато нарастващи разходи за лекарствени </a:t>
            </a:r>
            <a:r>
              <a:rPr lang="bg-BG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продукти </a:t>
            </a:r>
            <a:endParaRPr lang="bg-BG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98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g-BG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Фактори </a:t>
            </a:r>
            <a:r>
              <a:rPr lang="bg-BG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страна на </a:t>
            </a:r>
            <a:r>
              <a:rPr lang="bg-BG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предлагането:</a:t>
            </a:r>
            <a:endParaRPr lang="bg-BG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По-високи цени на лекарствените продукти;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Разработване на високодоходни лекарства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blockbuster drugs)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ключови терапевтични групи;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Въвеждане на иновативни диагностични технологии, което позволява по-ранно и успешно диагностициране на заболяванията;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Маркетингови влияния върху медицинските специалисти от страна на фармацевтичните компании;</a:t>
            </a:r>
          </a:p>
          <a:p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Непрекъснато нарастващи разходи за лекарствени </a:t>
            </a:r>
            <a:r>
              <a:rPr lang="bg-BG" sz="3200" dirty="0" smtClean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3947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>
          <a:xfrm>
            <a:off x="539552" y="1484784"/>
            <a:ext cx="8003232" cy="4539960"/>
          </a:xfrm>
        </p:spPr>
        <p:txBody>
          <a:bodyPr>
            <a:normAutofit fontScale="92500" lnSpcReduction="20000"/>
          </a:bodyPr>
          <a:lstStyle/>
          <a:p>
            <a:pPr marL="109728" lvl="0" indent="0">
              <a:buClr>
                <a:srgbClr val="2DA2BF"/>
              </a:buClr>
              <a:buNone/>
            </a:pPr>
            <a:r>
              <a:rPr lang="bg-BG" b="1" i="1" dirty="0">
                <a:solidFill>
                  <a:srgbClr val="2DA2BF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Фактори от страна на предлагането:</a:t>
            </a:r>
            <a:endParaRPr lang="bg-BG" i="1" dirty="0">
              <a:solidFill>
                <a:srgbClr val="2DA2BF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Маркетингови влияния върху потребителите от страна на фармацевтичните компании – повишена разпознаваемост на търговските марки, вследствие на високите разходи за реклама, директно насочена към потребителите; 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Непрекъснати промени в асортимента на лекарствените продукти.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Много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често фармацевтичните иновации, които не допринасят за нови терапевтични резултати, са генератор единствено на по-скъпи продукти. Това е причината за приблизително 1,6% среден годишен ръст на фармацевтичните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разходи.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Непрекъснато нарастващи разходи за лекарствени продукти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504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Увеличението на цените на лекарствените продукти определено изпреварва общия индекс на потребителските цени и ценовите индекси на други сектори, най-вече в резултат на сериозни инвестиции в научноизследователска и развойна дейност.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Според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някои автори за пускането на един нов продукт на пазара са необходими около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USD 1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млрд. и 10-12 години изследователски труд и инвестиционни рискове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Непрекъснато нарастващи разходи за лекарствени продукти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6455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Предизвикателството, което разходите за здраве поставят пред правителствата е по-голямо от всякога.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Фармацевтичните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разходи като компонент от разходите за здравеопазване се различават значително по света.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Развиващи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се страни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между 25% и 70% от общите разходи за здравеопазване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Страни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 високи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доходи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– под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от общите разходи за здравеопазване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развитите страни най-високи разходи за здравеопазване регистрират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САЩ (15-16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% от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БВП). </a:t>
            </a:r>
          </a:p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Фармацевтичните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разходи възлизат на около 12% от общите разходи за здравеопазване в САЩ, което е сред най-ниските относителни дялове.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Разходите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лекарствени продукти са в диапазона от 10-20% в страните от ЕС до 40% от здравните бюджети в страните в източната част на Европейския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регион.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Непрекъснато нарастващи разходи за лекарствени продукти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938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Общата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сума за приходи и трансфери е в размер на 3 859 978 000 лв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От сумата за текущите разходи 3 735 800 000 лв. с най-голям относителен дял са разходите за здравноосигурителни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плащания - 3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662 060 700 лв.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Разпределени,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както следва: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първична извънболнична медицинска помощ - 207.2 млн. лв.;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специализирана извънболнична медицинска помощ - 222.3 млн. лв.;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дентална помощ - 157 млн. лв.;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медико-</a:t>
            </a:r>
            <a:r>
              <a:rPr lang="ru-R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диагностична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дейност - 80 млн. лв.;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лекарствени продукти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, медицински изделия и диетични храни за специални медицински цели за домашно лечение на територията на страната и за лекарствени продукти за лечение на злокачествени заболявания в условията на болнична медицинска помощ, които НЗОК заплаща извън стойността на оказваните медицински услуги, -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млрд. лв.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медицински изделия, прилагани в болничната медицинска помощ - 98 млн. лв.;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болнична медицинска помощ - 1 824 560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700 лв.;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други здравноосигурителни плащания - 73 млн. лв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marL="109728" lvl="0">
              <a:spcBef>
                <a:spcPts val="400"/>
              </a:spcBef>
            </a:pPr>
            <a:r>
              <a:rPr lang="bg-BG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България. Бюджет </a:t>
            </a:r>
            <a:r>
              <a:rPr lang="bg-BG" sz="4000" dirty="0">
                <a:latin typeface="Calibri" panose="020F0502020204030204" pitchFamily="34" charset="0"/>
                <a:cs typeface="Calibri" panose="020F0502020204030204" pitchFamily="34" charset="0"/>
              </a:rPr>
              <a:t>на НЗОК за 2018 г</a:t>
            </a:r>
            <a:r>
              <a:rPr lang="bg-BG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В глобален мащаб съществува значително неравенство по отношение на достъпа до лекарства. Редица световни проучвания достигат до изводите, че </a:t>
            </a:r>
            <a:r>
              <a:rPr lang="bg-BG" sz="2800" dirty="0">
                <a:solidFill>
                  <a:schemeClr val="accen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ключовите фактори</a:t>
            </a:r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които влияят върху достъпа до лекарствени продукти </a:t>
            </a:r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са:</a:t>
            </a:r>
          </a:p>
          <a:p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несъобразени </a:t>
            </a:r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с доходите прескрипции от страна на </a:t>
            </a:r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лекарите; </a:t>
            </a:r>
            <a:endParaRPr lang="bg-BG" sz="28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несправедливи </a:t>
            </a:r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механизми за </a:t>
            </a:r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реимбурсиране;</a:t>
            </a:r>
          </a:p>
          <a:p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недостъпни </a:t>
            </a:r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цени и </a:t>
            </a:r>
            <a:endParaRPr lang="bg-BG" sz="2800" dirty="0" smtClean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проблеми </a:t>
            </a:r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с качеството на лекарствените </a:t>
            </a:r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терапии.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bg-BG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Проблеми с достъпа </a:t>
            </a:r>
            <a:endParaRPr lang="bg-BG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9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страните с ниски доходи по-високите цени на лекарствата значително ограничават достъпа до тях. Според доклада на СЗО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World Medicines Situation 2008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г. около една трета от световното население няма надежден достъп до лекарствата, от които се нуждае, най-вече поради финансова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недостъпност.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Проблеми с достъпа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304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i="1" dirty="0">
                <a:latin typeface="Calibri" panose="020F0502020204030204" pitchFamily="34" charset="0"/>
                <a:cs typeface="Calibri" panose="020F0502020204030204" pitchFamily="34" charset="0"/>
              </a:rPr>
              <a:t>Два от основните подходи за решаване на проблемите, свързани с достъпа до лекарства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, наложени от СЗО,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са:</a:t>
            </a:r>
          </a:p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диференцираното </a:t>
            </a:r>
            <a:r>
              <a:rPr lang="bg-B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ценообразуване и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публичното </a:t>
            </a:r>
            <a:r>
              <a:rPr lang="bg-B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финансиране на най-важните лекарствени продукти.</a:t>
            </a: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Проблеми с достъпа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60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3568" y="2060849"/>
            <a:ext cx="7416824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Всяка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здравна система си поставя определени обществени цели, които са свързани с опазване и укрепване на здравето на населението като „състояние на пълно физическо, психическо и социално благополучие, а не само липса на болест или недъг“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Същност </a:t>
            </a:r>
            <a:r>
              <a:rPr lang="bg-BG" sz="3200" b="1" dirty="0">
                <a:latin typeface="Calibri" panose="020F0502020204030204" pitchFamily="34" charset="0"/>
                <a:cs typeface="Calibri" panose="020F0502020204030204" pitchFamily="34" charset="0"/>
              </a:rPr>
              <a:t>и основни цели на лекарствената политика на съвременната </a:t>
            </a:r>
            <a:r>
              <a:rPr lang="bg-BG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държава</a:t>
            </a:r>
            <a:endParaRPr lang="bg-BG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35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>
          <a:xfrm>
            <a:off x="395536" y="3356992"/>
            <a:ext cx="8229600" cy="2520280"/>
          </a:xfrm>
        </p:spPr>
        <p:txBody>
          <a:bodyPr/>
          <a:lstStyle/>
          <a:p>
            <a:pPr marL="109728" indent="0">
              <a:buNone/>
            </a:pPr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Следователно </a:t>
            </a:r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фармацевтичните компании трябва да предлагат лекарствените продукти на по-ниски цени в по-бедните развиващи се страни и страните със среден доход, в сравнение с цените в богатите развити държави.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bg-BG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Диференцирано ценообразуване е </a:t>
            </a:r>
            <a:r>
              <a:rPr lang="bg-BG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установяване на различни цени в </a:t>
            </a:r>
            <a:r>
              <a:rPr lang="bg-BG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различните </a:t>
            </a:r>
            <a:r>
              <a:rPr lang="bg-BG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пазари в зависимост от покупателната способност. </a:t>
            </a:r>
            <a:br>
              <a:rPr lang="bg-BG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7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Диференцираното ценообразуване позволява на фармацевтичните компании, произвеждащи патентовани лекарствени продукти да възстановяват по-голямата част от разходите си за научноизследователска дейност в по-богатите пазари и същевременно да продават или лицензират продуктите си на по-ниски цени в страните с по-ниски доходи. </a:t>
            </a:r>
            <a:endParaRPr lang="bg-BG" sz="2800" dirty="0" smtClean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bg-BG" sz="2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Установяването </a:t>
            </a:r>
            <a:r>
              <a:rPr lang="bg-BG" sz="2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на диференцирани цени разделя пазарите и максимизира печалбата за всеки сегмент.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000" dirty="0">
                <a:solidFill>
                  <a:srgbClr val="464646"/>
                </a:solidFill>
                <a:effectLst/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Диференцирано ценообразуване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539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Например Африка е малък пазар за много жизненоважни лекарства, включително против СПИН – представлява 1-2% от световния пазар.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Ако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Световната търговска организация и СЗО гарантират разширен пазар в Африка, като избегнат търсенето на по-ниски цени от други регионални пазари, това ще бъде в полза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както на монополистите, така и на пациентите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0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Диференцирано ценообразуване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914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резултат на диференцираното ценообразуване обаче може да се наблюдава разрастване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паралелната търговия.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Паралелна търговия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се наблюдава, когато дистрибуторите изкупуват лекарствен продукт от държава, в която е регистриран с по-ниска цена и го препродават на пазар, на който същият лекарствен продукт е регистриран с по-висока цена. </a:t>
            </a: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Паралелна търговия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40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резултат на паралелната търговия компанията генерира печалба в размер на разликата между двете цени, но предизвиква недостиг на лекарствени продукти и лишава най-бедните пациенти от достъп до необходимите им медикаменти.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Според </a:t>
            </a:r>
            <a:r>
              <a:rPr lang="bg-BG" dirty="0" err="1">
                <a:latin typeface="Calibri" panose="020F0502020204030204" pitchFamily="34" charset="0"/>
                <a:cs typeface="Calibri" panose="020F0502020204030204" pitchFamily="34" charset="0"/>
              </a:rPr>
              <a:t>Хайнц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 err="1">
                <a:latin typeface="Calibri" panose="020F0502020204030204" pitchFamily="34" charset="0"/>
                <a:cs typeface="Calibri" panose="020F0502020204030204" pitchFamily="34" charset="0"/>
              </a:rPr>
              <a:t>Кобелт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- директор по Европейските въпроси в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Асоциацията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bg-BG" dirty="0" err="1"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bg-B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врофармацевтичните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компании данните от практиката показват, че това не е така и всъщност паралелната търговия най-често води до намаляване на цените на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лекарствените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продукти за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крайния потребител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(2018).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Подобен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вид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търговия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е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законна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по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силата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правилото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регионално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изчерпване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правото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собственика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търговската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марка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прилагани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в ЕС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Паралелна търговия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52090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Предпоставка за финансова достъпност на лекарствените продукти е добре развита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система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социално здравно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осигуряване.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Една от основните цели на лекарствената политика е лекарствената достъпност.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Публичното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финансиране на лекарствените продукти има за цел гарантиране на достъп на населението до основни лекарства, които трябва да бъдат в постоянна наличност в системата.</a:t>
            </a: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Публично финансиране на най-важните лекарствени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889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Реимбурсирането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представлява </a:t>
            </a:r>
            <a:r>
              <a:rPr lang="bg-BG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възстановяване на разходите за лечение от страна на публичен фонд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 амбулаторното лечение се прилага </a:t>
            </a:r>
            <a:r>
              <a:rPr lang="bg-BG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реимбурсиране </a:t>
            </a:r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пациентите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, като им се възстановява цялата сума или определен процент от стойността на разходите за лекарствените продукти.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болничното лечение стойността на приложените лекарствени продукти е включена като част от цената на клиничната пътека или клинична процедура, с която се </a:t>
            </a:r>
            <a:r>
              <a:rPr lang="bg-BG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реимбурсират изпълнителите на медицинската </a:t>
            </a:r>
            <a:r>
              <a:rPr lang="bg-BG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помощ.</a:t>
            </a:r>
            <a:endParaRPr lang="bg-BG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Реимбурсиране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87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социални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– според социалния статус на пациентите се заплащат лекарствата само на определени групи – деца, пенсионери, с ниски доходи, лица с увреждания и др.;</a:t>
            </a:r>
          </a:p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медицински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– пациенти с хронични заболявания, животозастрашаващи и социално значими заболявания, инфекциозни заболявания и др.;</a:t>
            </a:r>
          </a:p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според </a:t>
            </a:r>
            <a:r>
              <a:rPr lang="bg-BG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вида на лекарствените продукти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–животоспасяващи, основни 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неосновни.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Критерии за реимбурсиране на лекарствените терапии: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110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Характерно за развитите страни е поемането на по-голямата част от финансовата тежест, свързана със закупуването на лекарствени продукти, от страна на публичните бюджети и малък процент на доплащане от джоба от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страна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пациентите.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Реимбурсиране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832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Разходи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пациентите за лекарствени продукти като дял от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фармацевтичния пазар:</a:t>
            </a: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в страните с високи доходи - 52%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страните със средни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доходи- 71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 страните с ниски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доходи - 75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По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този показател България се нарежда сред страните с ниски доходи, в които личните разходи за реимбурсирани продукти са над 60%, а платените от гражданите фармацевтични продукти представляват 75% от общия фармацевтичен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пазар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46464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Реимбурсиране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42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1560" y="1700809"/>
            <a:ext cx="7776864" cy="3384376"/>
          </a:xfrm>
        </p:spPr>
        <p:txBody>
          <a:bodyPr/>
          <a:lstStyle/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Подобряване на здравето на обслужваното население;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Задоволяване на очакванията на хората;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Финансова защита срещу разходите при увреждане на здравето.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>
                <a:latin typeface="Calibri" panose="020F0502020204030204" pitchFamily="34" charset="0"/>
                <a:cs typeface="Calibri" panose="020F0502020204030204" pitchFamily="34" charset="0"/>
              </a:rPr>
              <a:t>Трите фундаментални цели на здравната политика, формулирани от СЗО включват</a:t>
            </a:r>
            <a:r>
              <a:rPr lang="bg-BG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31907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много страни в света данните показват липса на взаимна зависимост между разходите за здравеопазване и здравното състояние на населението. Редица здравни системи не успяват да удържат разходите, а финансовият натиск още повече затруднява постигането на баланс в здравеопазването и осигуряване на социална защита.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Разходите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се определят предимно от предлагането, като например нови методи за лечение и иновативни здравни технологии, както и повишаващите се очаквания на населението за защита от рисковете за здравето и достъп до висококачествено медицинско обслужване. </a:t>
            </a: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3. Проследяване 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на ефективността </a:t>
            </a:r>
          </a:p>
        </p:txBody>
      </p:sp>
    </p:spTree>
    <p:extLst>
      <p:ext uri="{BB962C8B-B14F-4D97-AF65-F5344CB8AC3E}">
        <p14:creationId xmlns:p14="http://schemas.microsoft.com/office/powerpoint/2010/main" val="3416323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Поради това преди да бъдат въведени каквито и да било реформи в здравеопазването, е необходимо да се извърши задълбочен анализ на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дълбоко вкоренените икономически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и социални процеси, както и на съпротивата от социално и културно естество.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Всички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тези предизвикателства изискват междусекторни подходи, тъй като министерствата на здравеопазването не са в състояние да се изправят пред тях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сами.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Проследяване на ефективността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52710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Проучване от 2011 г. на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WIdO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показва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, че 40% от всички рецепти, които са предписани през 90-те години на 20 век са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съдържали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лекарствени продукти с оспорвана ефикасност.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резултат на изводите от подобни изследвания, правителствата все по-често ограничават произволните решения за реимбурсиране и свободно ценообразуване на лекарствените продукти, като прилагат оценки на здравните технологии.</a:t>
            </a: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Проследяване на ефективността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89461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Този процес в България е прохождащ и няма реално влияние върху управлението и контрола на публичните разходи за медикаменти.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резултат на това общата добавена стойност за пациентите в нашата страна от лекарствените продукти е неизвестна.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Това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прави невъзможна обективната оценка на лекарствената политика, която единствено регистрира ежегоден ръст на фармацевтичните разходи, без дори да е направен опит за оценяване на обществените здравни резултати от предписваните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терапии.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Проследяване на ефективността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251236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Всички съвременни лекарствени политики имат за цел подобряване на ефективността на лекарствените терапии, както от гледна точка на допълнителната терапевтична стойност за пациентите, така и от гледна точка на цената, която заплащат публичните здравни фондове.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Развитието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 подходите за измерване на съотношението на разходите за лекарствените терапии и тяхната терапевтична ефикасност води до обособяването на </a:t>
            </a:r>
            <a:r>
              <a:rPr lang="bg-BG" dirty="0" err="1">
                <a:latin typeface="Calibri" panose="020F0502020204030204" pitchFamily="34" charset="0"/>
                <a:cs typeface="Calibri" panose="020F0502020204030204" pitchFamily="34" charset="0"/>
              </a:rPr>
              <a:t>фармакоикономиката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като самостоятелно направление в  икономиката здравеопазването, която има водеща роля при вземане на решения за реимбурсиране с публични средства на определен лекарствен продукт или здравна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програма.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Проследяване на ефективността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4190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>
          <a:xfrm>
            <a:off x="458020" y="4725144"/>
            <a:ext cx="8229600" cy="1224136"/>
          </a:xfrm>
        </p:spPr>
        <p:txBody>
          <a:bodyPr>
            <a:normAutofit lnSpcReduction="10000"/>
          </a:bodyPr>
          <a:lstStyle/>
          <a:p>
            <a:endParaRPr lang="bg-BG" dirty="0"/>
          </a:p>
          <a:p>
            <a:pPr marL="109728" indent="0" algn="ctr">
              <a:buNone/>
            </a:pPr>
            <a:r>
              <a:rPr lang="bg-BG" sz="4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БЛАГОДАРЯ ЗА ВНИМАНИЕТО!</a:t>
            </a:r>
            <a:endParaRPr lang="bg-BG" sz="44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820" y="476672"/>
            <a:ext cx="60960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03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1560" y="2243805"/>
            <a:ext cx="8064896" cy="3672407"/>
          </a:xfrm>
        </p:spPr>
        <p:txBody>
          <a:bodyPr>
            <a:normAutofit/>
          </a:bodyPr>
          <a:lstStyle/>
          <a:p>
            <a:r>
              <a:rPr lang="bg-BG" sz="3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Лекарствената </a:t>
            </a:r>
            <a:r>
              <a:rPr lang="bg-BG" sz="3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политика </a:t>
            </a:r>
            <a:r>
              <a:rPr lang="bg-BG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е важна </a:t>
            </a:r>
            <a:r>
              <a:rPr lang="bg-BG" sz="3600" dirty="0">
                <a:latin typeface="Calibri" panose="020F0502020204030204" pitchFamily="34" charset="0"/>
                <a:cs typeface="Calibri" panose="020F0502020204030204" pitchFamily="34" charset="0"/>
              </a:rPr>
              <a:t>част от съвременната здравната политика, която касае производството, разпределението, размяната и потреблението на лекарствени продукти</a:t>
            </a:r>
            <a:r>
              <a:rPr lang="bg-BG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Резултат с изображение за лекарст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906" y="7223"/>
            <a:ext cx="3458094" cy="2202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6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600" dirty="0">
                <a:latin typeface="Calibri" panose="020F0502020204030204" pitchFamily="34" charset="0"/>
                <a:cs typeface="Calibri" panose="020F0502020204030204" pitchFamily="34" charset="0"/>
              </a:rPr>
              <a:t>Една от целите </a:t>
            </a:r>
            <a:r>
              <a:rPr lang="bg-BG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ООН </a:t>
            </a:r>
            <a:r>
              <a:rPr lang="bg-BG" sz="3600" dirty="0">
                <a:latin typeface="Calibri" panose="020F0502020204030204" pitchFamily="34" charset="0"/>
                <a:cs typeface="Calibri" panose="020F0502020204030204" pitchFamily="34" charset="0"/>
              </a:rPr>
              <a:t>за устойчиво развитие е свързана именно с лекарствената политика и се конкретизира в </a:t>
            </a:r>
            <a:r>
              <a:rPr lang="bg-BG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постигане на „достъп до безопасни, ефикасни, качествени и достъпни основни лекарства и ваксини за всички</a:t>
            </a:r>
            <a:r>
              <a:rPr lang="bg-BG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“.</a:t>
            </a:r>
            <a:endParaRPr lang="bg-BG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rmAutofit/>
          </a:bodyPr>
          <a:lstStyle/>
          <a:p>
            <a:r>
              <a:rPr lang="bg-BG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Лекарствена </a:t>
            </a:r>
            <a:r>
              <a:rPr lang="bg-BG" sz="3600" dirty="0">
                <a:latin typeface="Calibri" panose="020F0502020204030204" pitchFamily="34" charset="0"/>
                <a:cs typeface="Calibri" panose="020F0502020204030204" pitchFamily="34" charset="0"/>
              </a:rPr>
              <a:t>политика</a:t>
            </a:r>
          </a:p>
        </p:txBody>
      </p:sp>
    </p:spTree>
    <p:extLst>
      <p:ext uri="{BB962C8B-B14F-4D97-AF65-F5344CB8AC3E}">
        <p14:creationId xmlns:p14="http://schemas.microsoft.com/office/powerpoint/2010/main" val="180606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Два аспекта:</a:t>
            </a:r>
          </a:p>
          <a:p>
            <a:r>
              <a:rPr lang="bg-BG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Физическа </a:t>
            </a:r>
            <a:r>
              <a:rPr lang="bg-BG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достъпност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наличност на лекарства в здравната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система.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Предпоставка за осигуряване на физическа достъпност е добре развита система за подбор, доставка и дистрибуция на лекарствени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продукти.</a:t>
            </a:r>
          </a:p>
          <a:p>
            <a:r>
              <a:rPr lang="bg-BG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</a:t>
            </a:r>
            <a:r>
              <a:rPr lang="bg-BG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инансова </a:t>
            </a:r>
            <a:r>
              <a:rPr lang="bg-BG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достъпност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отнася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се до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покупателната способност на хората и здравната система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Предпоставка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за финансова достъпност е добре развита система за здравно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осигуряване.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Достъпност 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на лекарствените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продукти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3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Всички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страни да формулират и прилагат комплексна национална лекарствена политика, като средство за подобряване на достъпа до безопасни и ефикасни лекарствени продукти с добро качество. Във връзка с това, СЗО осигурява подкрепа на страните-членки при разработването, прилагането и контролирането на националните лекарствени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политики, с цел да гарантира, че: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Препоръки на СЗО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83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Подходящите лекарствени продукти са системно налични в здравните заведения;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Лекарствените продукти се предписват и отпускат правилно;</a:t>
            </a:r>
          </a:p>
          <a:p>
            <a:pPr lvl="0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Лекарствените продукти са финансово достъпни и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Пациентите имат възможност да покриват директните плащания, ако има такива и са защитени срещу катастрофални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разходи.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Препоръки на СЗО</a:t>
            </a:r>
          </a:p>
        </p:txBody>
      </p:sp>
    </p:spTree>
    <p:extLst>
      <p:ext uri="{BB962C8B-B14F-4D97-AF65-F5344CB8AC3E}">
        <p14:creationId xmlns:p14="http://schemas.microsoft.com/office/powerpoint/2010/main" val="66297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Съвременното развитие на лекарствената политика е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повлияно от:</a:t>
            </a: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неблагоприятните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демографски тенденции и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непрекъснато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увеличаващите се разходи за здравеопазване в световен мащаб.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Значителен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и непрекъснато нарастващ дял от здравните бюджети на държавите заемат именно разходите за лекарствени продукти. </a:t>
            </a:r>
            <a:endParaRPr lang="bg-B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Поради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това въпросите, свързани с ефикасността и цената на лекарствените терапии стават все по-актуални и са пряко свързани с ценообразуването, реимбурсирането и достъпността на лекарствените </a:t>
            </a:r>
            <a:r>
              <a:rPr lang="bg-BG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продукти.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2. Основни </a:t>
            </a:r>
            <a:r>
              <a:rPr lang="bg-BG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проблеми на лекарствената </a:t>
            </a: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политика</a:t>
            </a:r>
            <a:endParaRPr lang="bg-BG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781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ито място">
  <a:themeElements>
    <a:clrScheme name="Открито място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ито място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ито място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</TotalTime>
  <Words>2013</Words>
  <Application>Microsoft Office PowerPoint</Application>
  <PresentationFormat>On-screen Show (4:3)</PresentationFormat>
  <Paragraphs>147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 Unicode MS</vt:lpstr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Открито място</vt:lpstr>
      <vt:lpstr>ЛЕКАРСТВЕНА ПОЛИТИКА - цели, проблеми и инструменти  Доц. д-р Пенка Стефанова, дм</vt:lpstr>
      <vt:lpstr>1. Същност и основни цели на лекарствената политика на съвременната държава</vt:lpstr>
      <vt:lpstr>Трите фундаментални цели на здравната политика, формулирани от СЗО включват:</vt:lpstr>
      <vt:lpstr>PowerPoint Presentation</vt:lpstr>
      <vt:lpstr>Лекарствена политика</vt:lpstr>
      <vt:lpstr>Достъпност на лекарствените продукти</vt:lpstr>
      <vt:lpstr>Препоръки на СЗО</vt:lpstr>
      <vt:lpstr>Препоръки на СЗО</vt:lpstr>
      <vt:lpstr>2. Основни проблеми на лекарствената политика</vt:lpstr>
      <vt:lpstr>Непрекъснато нарастващи разходи за лекарствени продукти </vt:lpstr>
      <vt:lpstr>Непрекъснато нарастващи разходи за лекарствени продукти </vt:lpstr>
      <vt:lpstr>Непрекъснато нарастващи разходи за лекарствени продукти</vt:lpstr>
      <vt:lpstr>Непрекъснато нарастващи разходи за лекарствени продукти</vt:lpstr>
      <vt:lpstr>Непрекъснато нарастващи разходи за лекарствени продукти</vt:lpstr>
      <vt:lpstr>Непрекъснато нарастващи разходи за лекарствени продукти</vt:lpstr>
      <vt:lpstr>България. Бюджет на НЗОК за 2018 г.</vt:lpstr>
      <vt:lpstr>Проблеми с достъпа </vt:lpstr>
      <vt:lpstr>Проблеми с достъпа </vt:lpstr>
      <vt:lpstr>Проблеми с достъпа </vt:lpstr>
      <vt:lpstr>Диференцирано ценообразуване е установяване на различни цени в различните пазари в зависимост от покупателната способност.  </vt:lpstr>
      <vt:lpstr>Диференцирано ценообразуване</vt:lpstr>
      <vt:lpstr>Диференцирано ценообразуване</vt:lpstr>
      <vt:lpstr>Паралелна търговия</vt:lpstr>
      <vt:lpstr>Паралелна търговия</vt:lpstr>
      <vt:lpstr>Публично финансиране на най-важните лекарствени продукти</vt:lpstr>
      <vt:lpstr>Реимбурсиране</vt:lpstr>
      <vt:lpstr>Критерии за реимбурсиране на лекарствените терапии:</vt:lpstr>
      <vt:lpstr>Реимбурсиране</vt:lpstr>
      <vt:lpstr>Реимбурсиране</vt:lpstr>
      <vt:lpstr>3. Проследяване на ефективността </vt:lpstr>
      <vt:lpstr>Проследяване на ефективността</vt:lpstr>
      <vt:lpstr>Проследяване на ефективността</vt:lpstr>
      <vt:lpstr>Проследяване на ефективността</vt:lpstr>
      <vt:lpstr>Проследяване на ефективността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PC</dc:creator>
  <cp:lastModifiedBy>Admin</cp:lastModifiedBy>
  <cp:revision>38</cp:revision>
  <dcterms:created xsi:type="dcterms:W3CDTF">2018-05-06T06:50:07Z</dcterms:created>
  <dcterms:modified xsi:type="dcterms:W3CDTF">2020-01-26T11:58:08Z</dcterms:modified>
</cp:coreProperties>
</file>