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кръглен правоъгъл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лавие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20" name="Подзаглавие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19" name="Контейнер за 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11" name="Контейнер за номер на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кръглен правоъгъл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Закръглен правоъгъл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кръглен правоъгъл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кръглен правоъгъл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с един заоблен ъгъл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кръглен правоъгъл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Контейнер за заглавие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25" name="Контейнер за 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4BF471-2A2B-4B4A-8290-1C262A348D34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18" name="Контейнер за долния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C5B999E-F8AA-4CB4-A22E-B804F9AA7966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bg-BG" sz="2700" dirty="0" smtClean="0">
                <a:solidFill>
                  <a:srgbClr val="FF0000"/>
                </a:solidFill>
              </a:rPr>
              <a:t>Лекция №2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Основни </a:t>
            </a:r>
            <a:r>
              <a:rPr lang="bg-BG" dirty="0" smtClean="0"/>
              <a:t>инструменти на лекарствената политика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bg-BG" dirty="0" smtClean="0"/>
          </a:p>
          <a:p>
            <a:endParaRPr lang="bg-BG" dirty="0"/>
          </a:p>
          <a:p>
            <a:r>
              <a:rPr lang="bg-BG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Доц. д-р Пенка Стефанова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7545" y="360363"/>
            <a:ext cx="828092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chemeClr val="bg2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en-US" altLang="en-US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52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Инструменти </a:t>
            </a:r>
            <a:r>
              <a:rPr lang="bg-B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на лекарствената </a:t>
            </a:r>
            <a:r>
              <a:rPr lang="bg-BG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политика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187952"/>
          </a:xfrm>
        </p:spPr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да бъдат постигнати, формулираните от СЗО цели на лекарствената политика са необходими редица средства, методи и лостове.</a:t>
            </a:r>
          </a:p>
          <a:p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Инструментите на лекарствената политика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са съвкупност от средства, въздействащи върху поведението на заинтересованите страни за постигане на поставените цели и стратегически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насоки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803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Инструменти </a:t>
            </a:r>
            <a:r>
              <a:rPr lang="bg-B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на лекарствената политика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Тези средства могат да се разграничат главно в две основни области на лекарствената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политика:</a:t>
            </a:r>
          </a:p>
          <a:p>
            <a:r>
              <a:rPr lang="bg-BG" b="1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инструменти </a:t>
            </a:r>
            <a:r>
              <a:rPr lang="bg-BG" b="1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контрол на търсенето и предлагането </a:t>
            </a:r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лекарствени </a:t>
            </a:r>
            <a:r>
              <a:rPr lang="bg-BG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bg-BG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b="1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инструменти </a:t>
            </a:r>
            <a:r>
              <a:rPr lang="bg-BG" b="1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контрол на цените и разходите</a:t>
            </a:r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за лекарствени </a:t>
            </a:r>
            <a:r>
              <a:rPr lang="bg-BG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bg-BG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62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bg-BG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нструменти </a:t>
            </a:r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контрол на търсенето и предлагането </a:t>
            </a:r>
            <a:r>
              <a:rPr lang="bg-B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лекарствени продукти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Подходи към дистрибутори и аптеки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Генерично заместване</a:t>
            </a:r>
            <a:r>
              <a:rPr lang="bg-B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– фармацевтите могат да бъдат стимулирани или задължени да отпускат най-евтиния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биоеквивалентен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лекарствен продукт, наричан „генеричен заместител“. Това е задължително в 8, индикативно в 14 и забранено в 7 страни от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ЕС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Надценки за търговци на едро и на дребно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– 23 страни от ЕС прилагат нормативно определени надценки на едро, а всички страни-членки на ЕС прилагат нормативно определени надценки на дребно. Те могат да бъдат линейни, регресивни, фиксирани (Холандия) или на база услуга (Словения, Англия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bg-BG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нструменти </a:t>
            </a:r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контрол на търсенето и предлагането </a:t>
            </a:r>
            <a:r>
              <a:rPr lang="bg-B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лекарствени продукти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Подходи към лекарските прескрипции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ru-RU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Наблюдение 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лекарските прескрипции –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наблюдение и анализ на лекарските прескрипции чрез използване на електронни рецепти. 22 страни членки на ЕС го осъществяват в различна степен.</a:t>
            </a:r>
          </a:p>
          <a:p>
            <a:pPr lvl="0"/>
            <a:r>
              <a:rPr lang="ru-RU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Клинична 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практика/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наръчници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за предписване на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повечето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страни от ЕС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има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индикативни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незадължителни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насоки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за предписване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някои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държави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задължени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предписват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лекарствата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международно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непатентно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наименование (INN), а не с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търговски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марки. INN е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задължително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в 5, индикативно в 18 и забранено в 4 страни от ЕС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2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bg-BG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нструменти </a:t>
            </a:r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контрол на търсенето и предлагането </a:t>
            </a:r>
            <a:r>
              <a:rPr lang="bg-B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лекарствени продукти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Подходи към лекарските прескрипции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Бюджети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– максимален бюджет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който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може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бъде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за определен период, регион,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специалност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Прилага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се в 9 страни от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ЕС.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ru-RU" b="1" dirty="0" err="1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Квоти</a:t>
            </a:r>
            <a:r>
              <a:rPr lang="ru-RU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предписване на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могат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да определят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какъв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бъде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делът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генеричните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прескрипции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всеки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или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средната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стойност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предписаните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медикаменти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Прилагат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се в 6 страни от ЕС.</a:t>
            </a:r>
          </a:p>
          <a:p>
            <a:pPr marL="0" indent="0"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0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bg-BG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нструменти </a:t>
            </a:r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контрол на търсенето и предлагането </a:t>
            </a:r>
            <a:r>
              <a:rPr lang="bg-B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лекарствени продукти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Подходи към лекарските прескрипции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ru-RU" b="1" dirty="0" err="1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Финансови</a:t>
            </a:r>
            <a:r>
              <a:rPr lang="ru-RU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стимули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могат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получават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финансови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стимули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или санкции 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резултат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спазване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или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пренебрегване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насоките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за предписване,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квотите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бюджетите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Прилагат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се в 11 страни от ЕС.</a:t>
            </a:r>
          </a:p>
          <a:p>
            <a:pPr lvl="0"/>
            <a:r>
              <a:rPr lang="ru-RU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информация за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лекарите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могат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получават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съвети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за предписване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ИТ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подкрепа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вземане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решения и др.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Прилага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се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във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всички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страни от ЕС.</a:t>
            </a:r>
          </a:p>
          <a:p>
            <a:pPr marL="0" indent="0"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bg-BG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нструменти </a:t>
            </a:r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контрол на търсенето и предлагането </a:t>
            </a:r>
            <a:r>
              <a:rPr lang="bg-B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лекарствени продукти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80920" cy="4320480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Подходи към пациентите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ru-RU" b="1" dirty="0" err="1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Информационни</a:t>
            </a:r>
            <a:r>
              <a:rPr lang="ru-RU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образователни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кампании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– пациентите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могат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получават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информация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рационалната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употреба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например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антибиотици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генерични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ru-RU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Участие 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заплащането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цената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от страна на пациентите чрез „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съвместно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осигуряване</a:t>
            </a:r>
            <a:r>
              <a:rPr lang="ru-RU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– 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повечето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страни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членки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на ЕС се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прилагат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диференцирани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нива на реимбурсиране, напр. 100% реимбурсиране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основни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80%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хронични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заболявания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 60% за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други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(В Австрия, Италия, Германия,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Холандия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и Великобритания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прилагат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100%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ниво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реимбурсиране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 рецепта).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Обикновено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уязвимите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групи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защитени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срещу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изключително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високи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директни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плащания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със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специални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разпоредби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99904" cy="1051560"/>
          </a:xfrm>
        </p:spPr>
        <p:txBody>
          <a:bodyPr>
            <a:noAutofit/>
          </a:bodyPr>
          <a:lstStyle/>
          <a:p>
            <a:pPr algn="ctr"/>
            <a:r>
              <a:rPr lang="bg-BG" sz="20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Политики,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свързани</a:t>
            </a:r>
            <a:r>
              <a:rPr lang="ru-RU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ценообразуването</a:t>
            </a:r>
            <a:r>
              <a:rPr lang="ru-RU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реимбурсирането,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навлизането</a:t>
            </a:r>
            <a:r>
              <a:rPr lang="ru-RU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пазара</a:t>
            </a:r>
            <a:r>
              <a:rPr lang="ru-RU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контрола</a:t>
            </a:r>
            <a:r>
              <a:rPr lang="ru-RU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разходите</a:t>
            </a:r>
            <a:r>
              <a:rPr lang="ru-RU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лекарствени</a:t>
            </a:r>
            <a:r>
              <a:rPr lang="ru-RU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Об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813987"/>
              </p:ext>
            </p:extLst>
          </p:nvPr>
        </p:nvGraphicFramePr>
        <p:xfrm>
          <a:off x="1115616" y="1340768"/>
          <a:ext cx="6768752" cy="4989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Документ" r:id="rId4" imgW="5948004" imgH="4621846" progId="Word.Document.12">
                  <p:embed/>
                </p:oleObj>
              </mc:Choice>
              <mc:Fallback>
                <p:oleObj name="Документ" r:id="rId4" imgW="5948004" imgH="46218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1340768"/>
                        <a:ext cx="6768752" cy="4989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55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</TotalTime>
  <Words>622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Calibri</vt:lpstr>
      <vt:lpstr>Tahoma</vt:lpstr>
      <vt:lpstr>Times New Roman</vt:lpstr>
      <vt:lpstr>Verdana</vt:lpstr>
      <vt:lpstr>Wingdings 2</vt:lpstr>
      <vt:lpstr>Аспект</vt:lpstr>
      <vt:lpstr>Документ</vt:lpstr>
      <vt:lpstr>Лекция №2 Основни инструменти на лекарствената политика</vt:lpstr>
      <vt:lpstr> Инструменти на лекарствената политика </vt:lpstr>
      <vt:lpstr>Инструменти на лекарствената политика </vt:lpstr>
      <vt:lpstr>Инструменти за контрол на търсенето и предлагането на лекарствени продукти</vt:lpstr>
      <vt:lpstr>Инструменти за контрол на търсенето и предлагането на лекарствени продукти</vt:lpstr>
      <vt:lpstr>Инструменти за контрол на търсенето и предлагането на лекарствени продукти</vt:lpstr>
      <vt:lpstr>Инструменти за контрол на търсенето и предлагането на лекарствени продукти</vt:lpstr>
      <vt:lpstr>Инструменти за контрол на търсенето и предлагането на лекарствени продукти</vt:lpstr>
      <vt:lpstr>Политики, свързани с ценообразуването, реимбурсирането, навлизането на пазара и контрола на разходите за лекарствени продукти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Основни инструменти на лекарствената политика</dc:title>
  <dc:creator>PC</dc:creator>
  <cp:lastModifiedBy>Admin</cp:lastModifiedBy>
  <cp:revision>9</cp:revision>
  <dcterms:created xsi:type="dcterms:W3CDTF">2018-05-07T14:33:10Z</dcterms:created>
  <dcterms:modified xsi:type="dcterms:W3CDTF">2020-01-26T12:03:50Z</dcterms:modified>
</cp:coreProperties>
</file>