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handoutMasterIdLst>
    <p:handoutMasterId r:id="rId15"/>
  </p:handoutMasterIdLst>
  <p:sldIdLst>
    <p:sldId id="257" r:id="rId2"/>
    <p:sldId id="258" r:id="rId3"/>
    <p:sldId id="259" r:id="rId4"/>
    <p:sldId id="262" r:id="rId5"/>
    <p:sldId id="263" r:id="rId6"/>
    <p:sldId id="264" r:id="rId7"/>
    <p:sldId id="267" r:id="rId8"/>
    <p:sldId id="260" r:id="rId9"/>
    <p:sldId id="261" r:id="rId10"/>
    <p:sldId id="265" r:id="rId11"/>
    <p:sldId id="266" r:id="rId12"/>
    <p:sldId id="268" r:id="rId13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864" userDrawn="1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  <p15:guide id="7" pos="71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ABFCF23-3B69-468F-B69F-88F6DE6A72F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howGuides="1">
      <p:cViewPr varScale="1">
        <p:scale>
          <a:sx n="74" d="100"/>
          <a:sy n="74" d="100"/>
        </p:scale>
        <p:origin x="582" y="72"/>
      </p:cViewPr>
      <p:guideLst>
        <p:guide orient="horz" pos="2160"/>
        <p:guide orient="horz" pos="1008"/>
        <p:guide orient="horz" pos="3888"/>
        <p:guide orient="horz" pos="864"/>
        <p:guide pos="3839"/>
        <p:guide pos="1007"/>
        <p:guide pos="717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562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888A76-38F9-4D5E-A031-0F457B5AD199}" type="doc">
      <dgm:prSet loTypeId="urn:microsoft.com/office/officeart/2005/8/layout/hierarchy4" loCatId="list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bg-BG"/>
        </a:p>
      </dgm:t>
    </dgm:pt>
    <dgm:pt modelId="{B7FB8208-FF0D-4AB0-A22A-E33FED2A5362}">
      <dgm:prSet phldrT="[Text]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bg-BG" dirty="0" smtClean="0"/>
            <a:t>Министър на здравеопазването</a:t>
          </a:r>
          <a:endParaRPr lang="bg-BG" dirty="0"/>
        </a:p>
      </dgm:t>
    </dgm:pt>
    <dgm:pt modelId="{9E6A129A-BEB0-4FFF-BE16-6468C8FA114B}" type="parTrans" cxnId="{1EB12DC2-D239-4ED4-8350-E1B46CBF8AA1}">
      <dgm:prSet/>
      <dgm:spPr/>
      <dgm:t>
        <a:bodyPr/>
        <a:lstStyle/>
        <a:p>
          <a:endParaRPr lang="bg-BG"/>
        </a:p>
      </dgm:t>
    </dgm:pt>
    <dgm:pt modelId="{AA813985-73B5-45C3-BAEE-78F662965B52}" type="sibTrans" cxnId="{1EB12DC2-D239-4ED4-8350-E1B46CBF8AA1}">
      <dgm:prSet/>
      <dgm:spPr/>
      <dgm:t>
        <a:bodyPr/>
        <a:lstStyle/>
        <a:p>
          <a:endParaRPr lang="bg-BG"/>
        </a:p>
      </dgm:t>
    </dgm:pt>
    <dgm:pt modelId="{539242B7-4E94-4F56-AE14-9BBC10BBC722}">
      <dgm:prSet phldrT="[Text]" custT="1"/>
      <dgm:spPr/>
      <dgm:t>
        <a:bodyPr anchor="t" anchorCtr="0"/>
        <a:lstStyle/>
        <a:p>
          <a:r>
            <a:rPr lang="bg-BG" sz="1400" b="1" dirty="0" smtClean="0">
              <a:solidFill>
                <a:schemeClr val="tx2">
                  <a:lumMod val="50000"/>
                </a:schemeClr>
              </a:solidFill>
            </a:rPr>
            <a:t>Фармакопеен комитет</a:t>
          </a:r>
        </a:p>
        <a:p>
          <a:r>
            <a:rPr lang="bg-BG" sz="1400" dirty="0" smtClean="0"/>
            <a:t>Консултативен орган по действащата фармакопея.</a:t>
          </a:r>
        </a:p>
        <a:p>
          <a:r>
            <a:rPr lang="bg-BG" sz="1400" dirty="0" smtClean="0"/>
            <a:t>МЗ по предложение на директора на ИАЛ определя състава и експертните групи към него.</a:t>
          </a:r>
          <a:endParaRPr lang="bg-BG" sz="1400" dirty="0"/>
        </a:p>
      </dgm:t>
    </dgm:pt>
    <dgm:pt modelId="{0513D9AE-9031-48DC-B3CE-B774610736DA}" type="parTrans" cxnId="{AC2A5F0F-67E2-482D-9155-27840BDFF952}">
      <dgm:prSet/>
      <dgm:spPr/>
      <dgm:t>
        <a:bodyPr/>
        <a:lstStyle/>
        <a:p>
          <a:endParaRPr lang="bg-BG"/>
        </a:p>
      </dgm:t>
    </dgm:pt>
    <dgm:pt modelId="{C6510D39-05A0-4CA7-8A5A-1C3C9330A4DA}" type="sibTrans" cxnId="{AC2A5F0F-67E2-482D-9155-27840BDFF952}">
      <dgm:prSet/>
      <dgm:spPr/>
      <dgm:t>
        <a:bodyPr/>
        <a:lstStyle/>
        <a:p>
          <a:endParaRPr lang="bg-BG"/>
        </a:p>
      </dgm:t>
    </dgm:pt>
    <dgm:pt modelId="{4B02B19A-82EE-48C0-A6A5-CF4F387B0192}">
      <dgm:prSet phldrT="[Text]" custT="1"/>
      <dgm:spPr/>
      <dgm:t>
        <a:bodyPr anchor="t" anchorCtr="0"/>
        <a:lstStyle/>
        <a:p>
          <a:pPr algn="ctr"/>
          <a:r>
            <a:rPr lang="bg-BG" sz="1100" b="1" dirty="0" smtClean="0">
              <a:solidFill>
                <a:schemeClr val="tx2">
                  <a:lumMod val="50000"/>
                </a:schemeClr>
              </a:solidFill>
            </a:rPr>
            <a:t>Висш </a:t>
          </a:r>
          <a:r>
            <a:rPr lang="bg-BG" sz="1400" b="1" dirty="0" smtClean="0">
              <a:solidFill>
                <a:schemeClr val="tx2">
                  <a:lumMod val="50000"/>
                </a:schemeClr>
              </a:solidFill>
            </a:rPr>
            <a:t>съвет</a:t>
          </a:r>
          <a:r>
            <a:rPr lang="bg-BG" sz="1100" b="1" dirty="0" smtClean="0">
              <a:solidFill>
                <a:schemeClr val="tx2">
                  <a:lumMod val="50000"/>
                </a:schemeClr>
              </a:solidFill>
            </a:rPr>
            <a:t> по фармация</a:t>
          </a:r>
        </a:p>
        <a:p>
          <a:pPr algn="l"/>
          <a:r>
            <a:rPr lang="bg-BG" sz="1200" b="1" dirty="0" smtClean="0">
              <a:solidFill>
                <a:schemeClr val="bg1"/>
              </a:solidFill>
            </a:rPr>
            <a:t>Консултативен орган по въпроси свързани с:</a:t>
          </a:r>
        </a:p>
        <a:p>
          <a:pPr algn="l"/>
          <a:r>
            <a:rPr lang="bg-BG" sz="1200" b="1" dirty="0" smtClean="0">
              <a:solidFill>
                <a:schemeClr val="bg1"/>
              </a:solidFill>
            </a:rPr>
            <a:t>- Насоки и приоритети в обл. на фармацията;</a:t>
          </a:r>
        </a:p>
        <a:p>
          <a:pPr algn="l"/>
          <a:r>
            <a:rPr lang="bg-BG" sz="1200" b="1" dirty="0" smtClean="0">
              <a:solidFill>
                <a:schemeClr val="bg1"/>
              </a:solidFill>
            </a:rPr>
            <a:t>- Етични проблеми;</a:t>
          </a:r>
        </a:p>
        <a:p>
          <a:pPr algn="l"/>
          <a:r>
            <a:rPr lang="bg-BG" sz="1200" b="1" dirty="0" smtClean="0">
              <a:solidFill>
                <a:schemeClr val="bg1"/>
              </a:solidFill>
            </a:rPr>
            <a:t>- Проекти на нормативни актове;</a:t>
          </a:r>
        </a:p>
        <a:p>
          <a:pPr algn="l"/>
          <a:r>
            <a:rPr lang="bg-BG" sz="1200" b="1" dirty="0" smtClean="0">
              <a:solidFill>
                <a:schemeClr val="bg1"/>
              </a:solidFill>
            </a:rPr>
            <a:t>- Научни приоритети и програми.</a:t>
          </a:r>
        </a:p>
        <a:p>
          <a:pPr algn="l"/>
          <a:r>
            <a:rPr lang="bg-BG" sz="1200" b="1" dirty="0" smtClean="0">
              <a:solidFill>
                <a:schemeClr val="bg1"/>
              </a:solidFill>
            </a:rPr>
            <a:t>Състав:</a:t>
          </a:r>
        </a:p>
        <a:p>
          <a:pPr algn="l"/>
          <a:r>
            <a:rPr lang="bg-BG" sz="1200" b="1" dirty="0" smtClean="0">
              <a:solidFill>
                <a:schemeClr val="bg1"/>
              </a:solidFill>
            </a:rPr>
            <a:t>- 5 –ма представители на МЗ</a:t>
          </a:r>
        </a:p>
        <a:p>
          <a:pPr algn="l"/>
          <a:r>
            <a:rPr lang="bg-BG" sz="1200" b="1" dirty="0" smtClean="0">
              <a:solidFill>
                <a:schemeClr val="bg1"/>
              </a:solidFill>
            </a:rPr>
            <a:t>- 5-ма от БФС</a:t>
          </a:r>
        </a:p>
        <a:p>
          <a:pPr algn="l"/>
          <a:r>
            <a:rPr lang="bg-BG" sz="1200" b="1" dirty="0" smtClean="0">
              <a:solidFill>
                <a:schemeClr val="bg1"/>
              </a:solidFill>
            </a:rPr>
            <a:t>- 2-ма  от НЗОК</a:t>
          </a:r>
        </a:p>
        <a:p>
          <a:pPr algn="l"/>
          <a:r>
            <a:rPr lang="bg-BG" sz="1200" b="1" dirty="0" smtClean="0">
              <a:solidFill>
                <a:schemeClr val="bg1"/>
              </a:solidFill>
            </a:rPr>
            <a:t>- По 1 представител от Фармацевтичните факултети</a:t>
          </a:r>
        </a:p>
        <a:p>
          <a:pPr algn="ctr"/>
          <a:endParaRPr lang="bg-BG" sz="1100" b="1" dirty="0" smtClean="0">
            <a:solidFill>
              <a:schemeClr val="bg1"/>
            </a:solidFill>
          </a:endParaRPr>
        </a:p>
        <a:p>
          <a:pPr algn="ctr"/>
          <a:endParaRPr lang="bg-BG" sz="1100" b="1" dirty="0">
            <a:solidFill>
              <a:schemeClr val="tx2">
                <a:lumMod val="50000"/>
              </a:schemeClr>
            </a:solidFill>
          </a:endParaRPr>
        </a:p>
      </dgm:t>
    </dgm:pt>
    <dgm:pt modelId="{2B61AD51-A825-4DE1-A2C1-9A27F413872A}" type="parTrans" cxnId="{F819267B-69BE-4422-AA92-F1A22BB50779}">
      <dgm:prSet/>
      <dgm:spPr/>
      <dgm:t>
        <a:bodyPr/>
        <a:lstStyle/>
        <a:p>
          <a:endParaRPr lang="bg-BG"/>
        </a:p>
      </dgm:t>
    </dgm:pt>
    <dgm:pt modelId="{0807AE19-1873-4B34-8D2E-E981876568C8}" type="sibTrans" cxnId="{F819267B-69BE-4422-AA92-F1A22BB50779}">
      <dgm:prSet/>
      <dgm:spPr/>
      <dgm:t>
        <a:bodyPr/>
        <a:lstStyle/>
        <a:p>
          <a:endParaRPr lang="bg-BG"/>
        </a:p>
      </dgm:t>
    </dgm:pt>
    <dgm:pt modelId="{E3F25D3F-8C93-4280-8885-1C5712E72C31}">
      <dgm:prSet phldrT="[Text]"/>
      <dgm:spPr/>
      <dgm:t>
        <a:bodyPr anchor="t" anchorCtr="0"/>
        <a:lstStyle/>
        <a:p>
          <a:pPr algn="ctr"/>
          <a:r>
            <a:rPr lang="bg-BG" b="1" dirty="0" smtClean="0">
              <a:solidFill>
                <a:schemeClr val="tx2">
                  <a:lumMod val="50000"/>
                </a:schemeClr>
              </a:solidFill>
            </a:rPr>
            <a:t>Изпълнителна агенция по лекарства (ИАЛ)</a:t>
          </a:r>
        </a:p>
        <a:p>
          <a:pPr algn="l"/>
          <a:r>
            <a:rPr lang="bg-BG" b="1" dirty="0" smtClean="0">
              <a:solidFill>
                <a:schemeClr val="bg1"/>
              </a:solidFill>
            </a:rPr>
            <a:t>Осъществява надзор на качеството, безопасността и ефикасността на лекарствата.</a:t>
          </a:r>
        </a:p>
        <a:p>
          <a:pPr algn="l"/>
          <a:r>
            <a:rPr lang="bg-BG" b="1" dirty="0" smtClean="0">
              <a:solidFill>
                <a:schemeClr val="bg1"/>
              </a:solidFill>
            </a:rPr>
            <a:t>Ръководи се от изпълнителен директор.</a:t>
          </a:r>
        </a:p>
        <a:p>
          <a:pPr algn="l"/>
          <a:r>
            <a:rPr lang="bg-BG" b="1" dirty="0" smtClean="0">
              <a:solidFill>
                <a:schemeClr val="bg1"/>
              </a:solidFill>
            </a:rPr>
            <a:t>Структура, функции и организация - Устройствен правилник, приет от МС.</a:t>
          </a:r>
        </a:p>
        <a:p>
          <a:pPr algn="ctr"/>
          <a:endParaRPr lang="bg-BG" b="1" dirty="0" smtClean="0">
            <a:solidFill>
              <a:schemeClr val="tx2">
                <a:lumMod val="50000"/>
              </a:schemeClr>
            </a:solidFill>
          </a:endParaRPr>
        </a:p>
        <a:p>
          <a:pPr algn="ctr"/>
          <a:endParaRPr lang="bg-BG" b="1" dirty="0">
            <a:solidFill>
              <a:schemeClr val="tx2">
                <a:lumMod val="50000"/>
              </a:schemeClr>
            </a:solidFill>
          </a:endParaRPr>
        </a:p>
      </dgm:t>
    </dgm:pt>
    <dgm:pt modelId="{7E0DB854-7132-47E0-84D7-92204CF16BFE}" type="parTrans" cxnId="{929E2E2D-0B1F-4AD6-80C9-78EC87305744}">
      <dgm:prSet/>
      <dgm:spPr/>
      <dgm:t>
        <a:bodyPr/>
        <a:lstStyle/>
        <a:p>
          <a:endParaRPr lang="bg-BG"/>
        </a:p>
      </dgm:t>
    </dgm:pt>
    <dgm:pt modelId="{380FE561-F37D-4AB9-A63B-0F754353C855}" type="sibTrans" cxnId="{929E2E2D-0B1F-4AD6-80C9-78EC87305744}">
      <dgm:prSet/>
      <dgm:spPr/>
      <dgm:t>
        <a:bodyPr/>
        <a:lstStyle/>
        <a:p>
          <a:endParaRPr lang="bg-BG"/>
        </a:p>
      </dgm:t>
    </dgm:pt>
    <dgm:pt modelId="{1D56FA46-CE92-42BB-8C2C-FE3AD7CC8659}">
      <dgm:prSet phldrT="[Text]"/>
      <dgm:spPr/>
      <dgm:t>
        <a:bodyPr anchor="t" anchorCtr="0"/>
        <a:lstStyle/>
        <a:p>
          <a:r>
            <a:rPr lang="bg-BG" b="1" dirty="0" smtClean="0">
              <a:solidFill>
                <a:schemeClr val="tx2">
                  <a:lumMod val="50000"/>
                </a:schemeClr>
              </a:solidFill>
            </a:rPr>
            <a:t>Регионални здравни инспекции</a:t>
          </a:r>
        </a:p>
        <a:p>
          <a:r>
            <a:rPr lang="bg-BG" b="1" dirty="0" smtClean="0">
              <a:solidFill>
                <a:schemeClr val="bg1"/>
              </a:solidFill>
            </a:rPr>
            <a:t>Издават Удостоверения за регистрация на дрогерия и осъществяват дейности в областа на контрола на ЛП в сътрудничество с ИАЛ.</a:t>
          </a:r>
          <a:endParaRPr lang="bg-BG" b="1" dirty="0">
            <a:solidFill>
              <a:schemeClr val="bg1"/>
            </a:solidFill>
          </a:endParaRPr>
        </a:p>
      </dgm:t>
    </dgm:pt>
    <dgm:pt modelId="{858C19E7-3623-4967-88E2-6179ECEE1C6D}" type="parTrans" cxnId="{A836D1F4-1B7A-44BB-9D74-88717AEBF8D3}">
      <dgm:prSet/>
      <dgm:spPr/>
      <dgm:t>
        <a:bodyPr/>
        <a:lstStyle/>
        <a:p>
          <a:endParaRPr lang="bg-BG"/>
        </a:p>
      </dgm:t>
    </dgm:pt>
    <dgm:pt modelId="{F5316EEF-5074-4ABA-ACC9-7327E7E46486}" type="sibTrans" cxnId="{A836D1F4-1B7A-44BB-9D74-88717AEBF8D3}">
      <dgm:prSet/>
      <dgm:spPr/>
      <dgm:t>
        <a:bodyPr/>
        <a:lstStyle/>
        <a:p>
          <a:endParaRPr lang="bg-BG"/>
        </a:p>
      </dgm:t>
    </dgm:pt>
    <dgm:pt modelId="{EE7DA27E-A693-4E4A-AE40-F80370ADC201}" type="pres">
      <dgm:prSet presAssocID="{E1888A76-38F9-4D5E-A031-0F457B5AD19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bg-BG"/>
        </a:p>
      </dgm:t>
    </dgm:pt>
    <dgm:pt modelId="{518B2F9E-E533-432A-89DA-83F5C2B44D01}" type="pres">
      <dgm:prSet presAssocID="{B7FB8208-FF0D-4AB0-A22A-E33FED2A5362}" presName="vertOne" presStyleCnt="0"/>
      <dgm:spPr/>
    </dgm:pt>
    <dgm:pt modelId="{4FAE5C96-DBC0-4849-AA60-2B43A3F82786}" type="pres">
      <dgm:prSet presAssocID="{B7FB8208-FF0D-4AB0-A22A-E33FED2A5362}" presName="txOne" presStyleLbl="node0" presStyleIdx="0" presStyleCnt="1" custScaleY="29217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5CBC0CFC-9551-4E3F-B869-68BBE2A84A38}" type="pres">
      <dgm:prSet presAssocID="{B7FB8208-FF0D-4AB0-A22A-E33FED2A5362}" presName="parTransOne" presStyleCnt="0"/>
      <dgm:spPr/>
    </dgm:pt>
    <dgm:pt modelId="{FF76DC82-63BD-455A-8F2C-B2C2F7A2FB71}" type="pres">
      <dgm:prSet presAssocID="{B7FB8208-FF0D-4AB0-A22A-E33FED2A5362}" presName="horzOne" presStyleCnt="0"/>
      <dgm:spPr/>
    </dgm:pt>
    <dgm:pt modelId="{C1703957-45DA-46D7-A4C3-3C60AC39B9D6}" type="pres">
      <dgm:prSet presAssocID="{539242B7-4E94-4F56-AE14-9BBC10BBC722}" presName="vertTwo" presStyleCnt="0"/>
      <dgm:spPr/>
    </dgm:pt>
    <dgm:pt modelId="{85B98BAF-83B5-4AF7-8092-245AA5E3ACBD}" type="pres">
      <dgm:prSet presAssocID="{539242B7-4E94-4F56-AE14-9BBC10BBC722}" presName="txTwo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FBC57F89-6A80-4455-A2C1-CFE87BD34D81}" type="pres">
      <dgm:prSet presAssocID="{539242B7-4E94-4F56-AE14-9BBC10BBC722}" presName="horzTwo" presStyleCnt="0"/>
      <dgm:spPr/>
    </dgm:pt>
    <dgm:pt modelId="{7E7B9417-3520-486E-BA47-BC1D25D4A747}" type="pres">
      <dgm:prSet presAssocID="{C6510D39-05A0-4CA7-8A5A-1C3C9330A4DA}" presName="sibSpaceTwo" presStyleCnt="0"/>
      <dgm:spPr/>
    </dgm:pt>
    <dgm:pt modelId="{1EB27F9E-DDB8-4759-9C8E-FB8607DFF2B0}" type="pres">
      <dgm:prSet presAssocID="{4B02B19A-82EE-48C0-A6A5-CF4F387B0192}" presName="vertTwo" presStyleCnt="0"/>
      <dgm:spPr/>
    </dgm:pt>
    <dgm:pt modelId="{EFE934CB-42F5-46EF-850D-14C5985C9C46}" type="pres">
      <dgm:prSet presAssocID="{4B02B19A-82EE-48C0-A6A5-CF4F387B0192}" presName="txTwo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06DDAB1B-D5A7-4E02-AC2D-682604F86CF6}" type="pres">
      <dgm:prSet presAssocID="{4B02B19A-82EE-48C0-A6A5-CF4F387B0192}" presName="horzTwo" presStyleCnt="0"/>
      <dgm:spPr/>
    </dgm:pt>
    <dgm:pt modelId="{BB23DC45-EFFE-41F1-9772-C6BAD2139DFD}" type="pres">
      <dgm:prSet presAssocID="{0807AE19-1873-4B34-8D2E-E981876568C8}" presName="sibSpaceTwo" presStyleCnt="0"/>
      <dgm:spPr/>
    </dgm:pt>
    <dgm:pt modelId="{5C5DE47C-2B8A-46D3-B1D6-391D6963A987}" type="pres">
      <dgm:prSet presAssocID="{E3F25D3F-8C93-4280-8885-1C5712E72C31}" presName="vertTwo" presStyleCnt="0"/>
      <dgm:spPr/>
    </dgm:pt>
    <dgm:pt modelId="{8447CA52-0F1C-4745-BCFC-AFF6904B3E78}" type="pres">
      <dgm:prSet presAssocID="{E3F25D3F-8C93-4280-8885-1C5712E72C31}" presName="txTwo" presStyleLbl="node2" presStyleIdx="2" presStyleCnt="4" custLinFactNeighborX="-2393" custLinFactNeighborY="1311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18839E88-D45C-488F-868B-DE236C6E701A}" type="pres">
      <dgm:prSet presAssocID="{E3F25D3F-8C93-4280-8885-1C5712E72C31}" presName="horzTwo" presStyleCnt="0"/>
      <dgm:spPr/>
    </dgm:pt>
    <dgm:pt modelId="{751F9E9A-D43E-4300-AAF4-C8F96590F48D}" type="pres">
      <dgm:prSet presAssocID="{380FE561-F37D-4AB9-A63B-0F754353C855}" presName="sibSpaceTwo" presStyleCnt="0"/>
      <dgm:spPr/>
    </dgm:pt>
    <dgm:pt modelId="{FE2F53A2-4118-44CF-9F50-C7954A17426B}" type="pres">
      <dgm:prSet presAssocID="{1D56FA46-CE92-42BB-8C2C-FE3AD7CC8659}" presName="vertTwo" presStyleCnt="0"/>
      <dgm:spPr/>
    </dgm:pt>
    <dgm:pt modelId="{780A5DDE-C745-4090-B38D-5C6C6DC8E44F}" type="pres">
      <dgm:prSet presAssocID="{1D56FA46-CE92-42BB-8C2C-FE3AD7CC8659}" presName="txTwo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D3CBEA8B-0971-443C-9A07-DF85AA6B0E87}" type="pres">
      <dgm:prSet presAssocID="{1D56FA46-CE92-42BB-8C2C-FE3AD7CC8659}" presName="horzTwo" presStyleCnt="0"/>
      <dgm:spPr/>
    </dgm:pt>
  </dgm:ptLst>
  <dgm:cxnLst>
    <dgm:cxn modelId="{F32D050B-25FC-4289-B0E4-C5B8F07B7D7F}" type="presOf" srcId="{E3F25D3F-8C93-4280-8885-1C5712E72C31}" destId="{8447CA52-0F1C-4745-BCFC-AFF6904B3E78}" srcOrd="0" destOrd="0" presId="urn:microsoft.com/office/officeart/2005/8/layout/hierarchy4"/>
    <dgm:cxn modelId="{D2F97439-E825-468A-9480-3E51B83DDDAB}" type="presOf" srcId="{E1888A76-38F9-4D5E-A031-0F457B5AD199}" destId="{EE7DA27E-A693-4E4A-AE40-F80370ADC201}" srcOrd="0" destOrd="0" presId="urn:microsoft.com/office/officeart/2005/8/layout/hierarchy4"/>
    <dgm:cxn modelId="{70DE6DC1-23D6-4AE3-8CE1-7A4C62A37531}" type="presOf" srcId="{B7FB8208-FF0D-4AB0-A22A-E33FED2A5362}" destId="{4FAE5C96-DBC0-4849-AA60-2B43A3F82786}" srcOrd="0" destOrd="0" presId="urn:microsoft.com/office/officeart/2005/8/layout/hierarchy4"/>
    <dgm:cxn modelId="{C41BE9D9-DF9C-4AC5-86FA-83CEB69477BD}" type="presOf" srcId="{1D56FA46-CE92-42BB-8C2C-FE3AD7CC8659}" destId="{780A5DDE-C745-4090-B38D-5C6C6DC8E44F}" srcOrd="0" destOrd="0" presId="urn:microsoft.com/office/officeart/2005/8/layout/hierarchy4"/>
    <dgm:cxn modelId="{F819267B-69BE-4422-AA92-F1A22BB50779}" srcId="{B7FB8208-FF0D-4AB0-A22A-E33FED2A5362}" destId="{4B02B19A-82EE-48C0-A6A5-CF4F387B0192}" srcOrd="1" destOrd="0" parTransId="{2B61AD51-A825-4DE1-A2C1-9A27F413872A}" sibTransId="{0807AE19-1873-4B34-8D2E-E981876568C8}"/>
    <dgm:cxn modelId="{1EB12DC2-D239-4ED4-8350-E1B46CBF8AA1}" srcId="{E1888A76-38F9-4D5E-A031-0F457B5AD199}" destId="{B7FB8208-FF0D-4AB0-A22A-E33FED2A5362}" srcOrd="0" destOrd="0" parTransId="{9E6A129A-BEB0-4FFF-BE16-6468C8FA114B}" sibTransId="{AA813985-73B5-45C3-BAEE-78F662965B52}"/>
    <dgm:cxn modelId="{929E2E2D-0B1F-4AD6-80C9-78EC87305744}" srcId="{B7FB8208-FF0D-4AB0-A22A-E33FED2A5362}" destId="{E3F25D3F-8C93-4280-8885-1C5712E72C31}" srcOrd="2" destOrd="0" parTransId="{7E0DB854-7132-47E0-84D7-92204CF16BFE}" sibTransId="{380FE561-F37D-4AB9-A63B-0F754353C855}"/>
    <dgm:cxn modelId="{BF800F23-11BC-4097-9874-CB60C6485EB1}" type="presOf" srcId="{539242B7-4E94-4F56-AE14-9BBC10BBC722}" destId="{85B98BAF-83B5-4AF7-8092-245AA5E3ACBD}" srcOrd="0" destOrd="0" presId="urn:microsoft.com/office/officeart/2005/8/layout/hierarchy4"/>
    <dgm:cxn modelId="{ABC885B1-4289-483F-BA54-CE70843A5AEB}" type="presOf" srcId="{4B02B19A-82EE-48C0-A6A5-CF4F387B0192}" destId="{EFE934CB-42F5-46EF-850D-14C5985C9C46}" srcOrd="0" destOrd="0" presId="urn:microsoft.com/office/officeart/2005/8/layout/hierarchy4"/>
    <dgm:cxn modelId="{A836D1F4-1B7A-44BB-9D74-88717AEBF8D3}" srcId="{B7FB8208-FF0D-4AB0-A22A-E33FED2A5362}" destId="{1D56FA46-CE92-42BB-8C2C-FE3AD7CC8659}" srcOrd="3" destOrd="0" parTransId="{858C19E7-3623-4967-88E2-6179ECEE1C6D}" sibTransId="{F5316EEF-5074-4ABA-ACC9-7327E7E46486}"/>
    <dgm:cxn modelId="{AC2A5F0F-67E2-482D-9155-27840BDFF952}" srcId="{B7FB8208-FF0D-4AB0-A22A-E33FED2A5362}" destId="{539242B7-4E94-4F56-AE14-9BBC10BBC722}" srcOrd="0" destOrd="0" parTransId="{0513D9AE-9031-48DC-B3CE-B774610736DA}" sibTransId="{C6510D39-05A0-4CA7-8A5A-1C3C9330A4DA}"/>
    <dgm:cxn modelId="{2DD50B76-9747-4330-B5C2-549982AE2B50}" type="presParOf" srcId="{EE7DA27E-A693-4E4A-AE40-F80370ADC201}" destId="{518B2F9E-E533-432A-89DA-83F5C2B44D01}" srcOrd="0" destOrd="0" presId="urn:microsoft.com/office/officeart/2005/8/layout/hierarchy4"/>
    <dgm:cxn modelId="{BF34CC1B-69CA-472A-9EDF-3FE046C30E3B}" type="presParOf" srcId="{518B2F9E-E533-432A-89DA-83F5C2B44D01}" destId="{4FAE5C96-DBC0-4849-AA60-2B43A3F82786}" srcOrd="0" destOrd="0" presId="urn:microsoft.com/office/officeart/2005/8/layout/hierarchy4"/>
    <dgm:cxn modelId="{4DDF8A6D-F555-47F6-9341-CF5558821E95}" type="presParOf" srcId="{518B2F9E-E533-432A-89DA-83F5C2B44D01}" destId="{5CBC0CFC-9551-4E3F-B869-68BBE2A84A38}" srcOrd="1" destOrd="0" presId="urn:microsoft.com/office/officeart/2005/8/layout/hierarchy4"/>
    <dgm:cxn modelId="{1E465508-15F1-408D-B16F-9865869F05CF}" type="presParOf" srcId="{518B2F9E-E533-432A-89DA-83F5C2B44D01}" destId="{FF76DC82-63BD-455A-8F2C-B2C2F7A2FB71}" srcOrd="2" destOrd="0" presId="urn:microsoft.com/office/officeart/2005/8/layout/hierarchy4"/>
    <dgm:cxn modelId="{DB4A08E8-77A9-41B5-8FB0-11CB723FCA69}" type="presParOf" srcId="{FF76DC82-63BD-455A-8F2C-B2C2F7A2FB71}" destId="{C1703957-45DA-46D7-A4C3-3C60AC39B9D6}" srcOrd="0" destOrd="0" presId="urn:microsoft.com/office/officeart/2005/8/layout/hierarchy4"/>
    <dgm:cxn modelId="{11C98D16-39D0-45FB-9A9D-5D9E8682CEE2}" type="presParOf" srcId="{C1703957-45DA-46D7-A4C3-3C60AC39B9D6}" destId="{85B98BAF-83B5-4AF7-8092-245AA5E3ACBD}" srcOrd="0" destOrd="0" presId="urn:microsoft.com/office/officeart/2005/8/layout/hierarchy4"/>
    <dgm:cxn modelId="{B822E314-966B-48BF-97F7-42B42C95F37E}" type="presParOf" srcId="{C1703957-45DA-46D7-A4C3-3C60AC39B9D6}" destId="{FBC57F89-6A80-4455-A2C1-CFE87BD34D81}" srcOrd="1" destOrd="0" presId="urn:microsoft.com/office/officeart/2005/8/layout/hierarchy4"/>
    <dgm:cxn modelId="{68D92A8E-2EB6-421F-8C3A-BAA81A351C97}" type="presParOf" srcId="{FF76DC82-63BD-455A-8F2C-B2C2F7A2FB71}" destId="{7E7B9417-3520-486E-BA47-BC1D25D4A747}" srcOrd="1" destOrd="0" presId="urn:microsoft.com/office/officeart/2005/8/layout/hierarchy4"/>
    <dgm:cxn modelId="{1D9A60E9-6616-4BBF-A10D-4608B46E3FF6}" type="presParOf" srcId="{FF76DC82-63BD-455A-8F2C-B2C2F7A2FB71}" destId="{1EB27F9E-DDB8-4759-9C8E-FB8607DFF2B0}" srcOrd="2" destOrd="0" presId="urn:microsoft.com/office/officeart/2005/8/layout/hierarchy4"/>
    <dgm:cxn modelId="{508A823C-1575-42FE-BDE5-D3F2B3023859}" type="presParOf" srcId="{1EB27F9E-DDB8-4759-9C8E-FB8607DFF2B0}" destId="{EFE934CB-42F5-46EF-850D-14C5985C9C46}" srcOrd="0" destOrd="0" presId="urn:microsoft.com/office/officeart/2005/8/layout/hierarchy4"/>
    <dgm:cxn modelId="{E18F9FB4-8A11-4F72-9225-7EFF9A1BBB75}" type="presParOf" srcId="{1EB27F9E-DDB8-4759-9C8E-FB8607DFF2B0}" destId="{06DDAB1B-D5A7-4E02-AC2D-682604F86CF6}" srcOrd="1" destOrd="0" presId="urn:microsoft.com/office/officeart/2005/8/layout/hierarchy4"/>
    <dgm:cxn modelId="{7FEB728B-FCD8-473D-8B42-5F651939587B}" type="presParOf" srcId="{FF76DC82-63BD-455A-8F2C-B2C2F7A2FB71}" destId="{BB23DC45-EFFE-41F1-9772-C6BAD2139DFD}" srcOrd="3" destOrd="0" presId="urn:microsoft.com/office/officeart/2005/8/layout/hierarchy4"/>
    <dgm:cxn modelId="{6DF7BC10-1AAF-4C93-BD5D-E5DAD109A743}" type="presParOf" srcId="{FF76DC82-63BD-455A-8F2C-B2C2F7A2FB71}" destId="{5C5DE47C-2B8A-46D3-B1D6-391D6963A987}" srcOrd="4" destOrd="0" presId="urn:microsoft.com/office/officeart/2005/8/layout/hierarchy4"/>
    <dgm:cxn modelId="{21E34F31-6B12-4821-87EF-0138093F16D6}" type="presParOf" srcId="{5C5DE47C-2B8A-46D3-B1D6-391D6963A987}" destId="{8447CA52-0F1C-4745-BCFC-AFF6904B3E78}" srcOrd="0" destOrd="0" presId="urn:microsoft.com/office/officeart/2005/8/layout/hierarchy4"/>
    <dgm:cxn modelId="{8EEE7690-66ED-4F97-A66A-3EF6A934358F}" type="presParOf" srcId="{5C5DE47C-2B8A-46D3-B1D6-391D6963A987}" destId="{18839E88-D45C-488F-868B-DE236C6E701A}" srcOrd="1" destOrd="0" presId="urn:microsoft.com/office/officeart/2005/8/layout/hierarchy4"/>
    <dgm:cxn modelId="{A367E3C7-E4AE-4992-95E6-3F9EE13A61EB}" type="presParOf" srcId="{FF76DC82-63BD-455A-8F2C-B2C2F7A2FB71}" destId="{751F9E9A-D43E-4300-AAF4-C8F96590F48D}" srcOrd="5" destOrd="0" presId="urn:microsoft.com/office/officeart/2005/8/layout/hierarchy4"/>
    <dgm:cxn modelId="{42CD4ABA-5740-4E8F-81AE-855A380A6105}" type="presParOf" srcId="{FF76DC82-63BD-455A-8F2C-B2C2F7A2FB71}" destId="{FE2F53A2-4118-44CF-9F50-C7954A17426B}" srcOrd="6" destOrd="0" presId="urn:microsoft.com/office/officeart/2005/8/layout/hierarchy4"/>
    <dgm:cxn modelId="{2F568347-1D62-433E-B8B7-D2430EA3B1E3}" type="presParOf" srcId="{FE2F53A2-4118-44CF-9F50-C7954A17426B}" destId="{780A5DDE-C745-4090-B38D-5C6C6DC8E44F}" srcOrd="0" destOrd="0" presId="urn:microsoft.com/office/officeart/2005/8/layout/hierarchy4"/>
    <dgm:cxn modelId="{3603F370-D888-46BC-B054-E932983C1595}" type="presParOf" srcId="{FE2F53A2-4118-44CF-9F50-C7954A17426B}" destId="{D3CBEA8B-0971-443C-9A07-DF85AA6B0E87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AE5C96-DBC0-4849-AA60-2B43A3F82786}">
      <dsp:nvSpPr>
        <dsp:cNvPr id="0" name=""/>
        <dsp:cNvSpPr/>
      </dsp:nvSpPr>
      <dsp:spPr>
        <a:xfrm>
          <a:off x="1620" y="2542"/>
          <a:ext cx="10020407" cy="1070829"/>
        </a:xfrm>
        <a:prstGeom prst="roundRect">
          <a:avLst>
            <a:gd name="adj" fmla="val 10000"/>
          </a:avLst>
        </a:prstGeom>
        <a:solidFill>
          <a:schemeClr val="accent5">
            <a:lumMod val="5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4600" kern="1200" dirty="0" smtClean="0"/>
            <a:t>Министър на здравеопазването</a:t>
          </a:r>
          <a:endParaRPr lang="bg-BG" sz="4600" kern="1200" dirty="0"/>
        </a:p>
      </dsp:txBody>
      <dsp:txXfrm>
        <a:off x="32984" y="33906"/>
        <a:ext cx="9957679" cy="1008101"/>
      </dsp:txXfrm>
    </dsp:sp>
    <dsp:sp modelId="{85B98BAF-83B5-4AF7-8092-245AA5E3ACBD}">
      <dsp:nvSpPr>
        <dsp:cNvPr id="0" name=""/>
        <dsp:cNvSpPr/>
      </dsp:nvSpPr>
      <dsp:spPr>
        <a:xfrm>
          <a:off x="1620" y="1473534"/>
          <a:ext cx="2356634" cy="366509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kern="1200" dirty="0" smtClean="0">
              <a:solidFill>
                <a:schemeClr val="tx2">
                  <a:lumMod val="50000"/>
                </a:schemeClr>
              </a:solidFill>
            </a:rPr>
            <a:t>Фармакопеен комитет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kern="1200" dirty="0" smtClean="0"/>
            <a:t>Консултативен орган по действащата фармакопея.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kern="1200" dirty="0" smtClean="0"/>
            <a:t>МЗ по предложение на директора на ИАЛ определя състава и експертните групи към него.</a:t>
          </a:r>
          <a:endParaRPr lang="bg-BG" sz="1400" kern="1200" dirty="0"/>
        </a:p>
      </dsp:txBody>
      <dsp:txXfrm>
        <a:off x="70643" y="1542557"/>
        <a:ext cx="2218588" cy="3527044"/>
      </dsp:txXfrm>
    </dsp:sp>
    <dsp:sp modelId="{EFE934CB-42F5-46EF-850D-14C5985C9C46}">
      <dsp:nvSpPr>
        <dsp:cNvPr id="0" name=""/>
        <dsp:cNvSpPr/>
      </dsp:nvSpPr>
      <dsp:spPr>
        <a:xfrm>
          <a:off x="2556211" y="1473534"/>
          <a:ext cx="2356634" cy="366509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100" b="1" kern="1200" dirty="0" smtClean="0">
              <a:solidFill>
                <a:schemeClr val="tx2">
                  <a:lumMod val="50000"/>
                </a:schemeClr>
              </a:solidFill>
            </a:rPr>
            <a:t>Висш </a:t>
          </a:r>
          <a:r>
            <a:rPr lang="bg-BG" sz="1400" b="1" kern="1200" dirty="0" smtClean="0">
              <a:solidFill>
                <a:schemeClr val="tx2">
                  <a:lumMod val="50000"/>
                </a:schemeClr>
              </a:solidFill>
            </a:rPr>
            <a:t>съвет</a:t>
          </a:r>
          <a:r>
            <a:rPr lang="bg-BG" sz="1100" b="1" kern="1200" dirty="0" smtClean="0">
              <a:solidFill>
                <a:schemeClr val="tx2">
                  <a:lumMod val="50000"/>
                </a:schemeClr>
              </a:solidFill>
            </a:rPr>
            <a:t> по фармация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200" b="1" kern="1200" dirty="0" smtClean="0">
              <a:solidFill>
                <a:schemeClr val="bg1"/>
              </a:solidFill>
            </a:rPr>
            <a:t>Консултативен орган по въпроси свързани с: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200" b="1" kern="1200" dirty="0" smtClean="0">
              <a:solidFill>
                <a:schemeClr val="bg1"/>
              </a:solidFill>
            </a:rPr>
            <a:t>- Насоки и приоритети в обл. на фармацията;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200" b="1" kern="1200" dirty="0" smtClean="0">
              <a:solidFill>
                <a:schemeClr val="bg1"/>
              </a:solidFill>
            </a:rPr>
            <a:t>- Етични проблеми;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200" b="1" kern="1200" dirty="0" smtClean="0">
              <a:solidFill>
                <a:schemeClr val="bg1"/>
              </a:solidFill>
            </a:rPr>
            <a:t>- Проекти на нормативни актове;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200" b="1" kern="1200" dirty="0" smtClean="0">
              <a:solidFill>
                <a:schemeClr val="bg1"/>
              </a:solidFill>
            </a:rPr>
            <a:t>- Научни приоритети и програми.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200" b="1" kern="1200" dirty="0" smtClean="0">
              <a:solidFill>
                <a:schemeClr val="bg1"/>
              </a:solidFill>
            </a:rPr>
            <a:t>Състав: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200" b="1" kern="1200" dirty="0" smtClean="0">
              <a:solidFill>
                <a:schemeClr val="bg1"/>
              </a:solidFill>
            </a:rPr>
            <a:t>- 5 –ма представители на МЗ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200" b="1" kern="1200" dirty="0" smtClean="0">
              <a:solidFill>
                <a:schemeClr val="bg1"/>
              </a:solidFill>
            </a:rPr>
            <a:t>- 5-ма от БФС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200" b="1" kern="1200" dirty="0" smtClean="0">
              <a:solidFill>
                <a:schemeClr val="bg1"/>
              </a:solidFill>
            </a:rPr>
            <a:t>- 2-ма  от НЗОК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200" b="1" kern="1200" dirty="0" smtClean="0">
              <a:solidFill>
                <a:schemeClr val="bg1"/>
              </a:solidFill>
            </a:rPr>
            <a:t>- По 1 представител от Фармацевтичните факултети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100" b="1" kern="1200" dirty="0" smtClean="0">
            <a:solidFill>
              <a:schemeClr val="bg1"/>
            </a:solidFill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100" b="1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2625234" y="1542557"/>
        <a:ext cx="2218588" cy="3527044"/>
      </dsp:txXfrm>
    </dsp:sp>
    <dsp:sp modelId="{8447CA52-0F1C-4745-BCFC-AFF6904B3E78}">
      <dsp:nvSpPr>
        <dsp:cNvPr id="0" name=""/>
        <dsp:cNvSpPr/>
      </dsp:nvSpPr>
      <dsp:spPr>
        <a:xfrm>
          <a:off x="5054408" y="1476077"/>
          <a:ext cx="2356634" cy="366509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kern="1200" dirty="0" smtClean="0">
              <a:solidFill>
                <a:schemeClr val="tx2">
                  <a:lumMod val="50000"/>
                </a:schemeClr>
              </a:solidFill>
            </a:rPr>
            <a:t>Изпълнителна агенция по лекарства (ИАЛ)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kern="1200" dirty="0" smtClean="0">
              <a:solidFill>
                <a:schemeClr val="bg1"/>
              </a:solidFill>
            </a:rPr>
            <a:t>Осъществява надзор на качеството, безопасността и ефикасността на лекарствата.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kern="1200" dirty="0" smtClean="0">
              <a:solidFill>
                <a:schemeClr val="bg1"/>
              </a:solidFill>
            </a:rPr>
            <a:t>Ръководи се от изпълнителен директор.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kern="1200" dirty="0" smtClean="0">
              <a:solidFill>
                <a:schemeClr val="bg1"/>
              </a:solidFill>
            </a:rPr>
            <a:t>Структура, функции и организация - Устройствен правилник, приет от МС.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400" b="1" kern="1200" dirty="0" smtClean="0">
            <a:solidFill>
              <a:schemeClr val="tx2">
                <a:lumMod val="50000"/>
              </a:schemeClr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400" b="1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5123431" y="1545100"/>
        <a:ext cx="2218588" cy="3527044"/>
      </dsp:txXfrm>
    </dsp:sp>
    <dsp:sp modelId="{780A5DDE-C745-4090-B38D-5C6C6DC8E44F}">
      <dsp:nvSpPr>
        <dsp:cNvPr id="0" name=""/>
        <dsp:cNvSpPr/>
      </dsp:nvSpPr>
      <dsp:spPr>
        <a:xfrm>
          <a:off x="7665393" y="1473534"/>
          <a:ext cx="2356634" cy="366509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kern="1200" dirty="0" smtClean="0">
              <a:solidFill>
                <a:schemeClr val="tx2">
                  <a:lumMod val="50000"/>
                </a:schemeClr>
              </a:solidFill>
            </a:rPr>
            <a:t>Регионални здравни инспекции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kern="1200" dirty="0" smtClean="0">
              <a:solidFill>
                <a:schemeClr val="bg1"/>
              </a:solidFill>
            </a:rPr>
            <a:t>Издават Удостоверения за регистрация на дрогерия и осъществяват дейности в областа на контрола на ЛП в сътрудничество с ИАЛ.</a:t>
          </a:r>
          <a:endParaRPr lang="bg-BG" sz="1400" b="1" kern="1200" dirty="0">
            <a:solidFill>
              <a:schemeClr val="bg1"/>
            </a:solidFill>
          </a:endParaRPr>
        </a:p>
      </dsp:txBody>
      <dsp:txXfrm>
        <a:off x="7734416" y="1542557"/>
        <a:ext cx="2218588" cy="35270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B7646E-8811-423A-9C42-2CBFADA00A96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60E59-1627-4404-ACC5-51C744AB0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677E230-58DD-43ED-96A1-552DDAB53532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41221E5-7225-48EB-A4EE-420E7BFCF7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221E5-7225-48EB-A4EE-420E7BFCF70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57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221E5-7225-48EB-A4EE-420E7BFCF70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4063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221E5-7225-48EB-A4EE-420E7BFCF70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636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ltGray">
      <p:bgPr>
        <a:gradFill rotWithShape="1">
          <a:gsLst>
            <a:gs pos="0">
              <a:schemeClr val="tx2">
                <a:lumMod val="20000"/>
                <a:lumOff val="80000"/>
              </a:schemeClr>
            </a:gs>
            <a:gs pos="90000">
              <a:schemeClr val="tx2">
                <a:lumMod val="60000"/>
                <a:lumOff val="4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>
            <a:noAutofit/>
          </a:bodyPr>
          <a:lstStyle>
            <a:lvl1pPr>
              <a:defRPr sz="54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699025" y="6356351"/>
            <a:ext cx="1218883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0BBE6BF-C811-45BB-8BA9-22EFF2B83FFA}" type="datetime1">
              <a:rPr lang="en-US" smtClean="0"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14708" y="6356351"/>
            <a:ext cx="3974065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85571" y="6356351"/>
            <a:ext cx="6094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5" name="Picture 2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18034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Rectangle 35"/>
          <p:cNvSpPr/>
          <p:nvPr userDrawn="1"/>
        </p:nvSpPr>
        <p:spPr>
          <a:xfrm>
            <a:off x="11892563" y="0"/>
            <a:ext cx="304721" cy="6858000"/>
          </a:xfrm>
          <a:prstGeom prst="rect">
            <a:avLst/>
          </a:prstGeom>
          <a:solidFill>
            <a:schemeClr val="tx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3011475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F41C5-B5F2-469F-BA25-292CFCDAF6E0}" type="datetime1">
              <a:rPr lang="en-US" smtClean="0"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67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1598613" y="685800"/>
            <a:ext cx="7848599" cy="54864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D85FE-5443-4629-8A1C-6F6EA57CBD60}" type="datetime1">
              <a:rPr lang="en-US" smtClean="0"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1885691" y="0"/>
            <a:ext cx="304721" cy="6858000"/>
          </a:xfrm>
          <a:prstGeom prst="rect">
            <a:avLst/>
          </a:prstGeom>
          <a:solidFill>
            <a:schemeClr val="tx2"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2848637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9362CC-4597-4E8E-AFE5-237B3DA1FF07}" type="datetime1">
              <a:rPr lang="en-US" smtClean="0"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199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454" y="1600201"/>
            <a:ext cx="8283272" cy="2654064"/>
          </a:xfrm>
        </p:spPr>
        <p:txBody>
          <a:bodyPr anchor="b">
            <a:normAutofit/>
          </a:bodyPr>
          <a:lstStyle>
            <a:lvl1pPr algn="l">
              <a:defRPr sz="5400" b="0" cap="none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19454" y="4259996"/>
            <a:ext cx="7264623" cy="115020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1F63988-78D4-46C4-B808-1786C6A42859}" type="datetime1">
              <a:rPr lang="en-US" smtClean="0"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18034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/>
          <p:cNvSpPr/>
          <p:nvPr/>
        </p:nvSpPr>
        <p:spPr>
          <a:xfrm>
            <a:off x="11892563" y="0"/>
            <a:ext cx="304721" cy="6858000"/>
          </a:xfrm>
          <a:prstGeom prst="rect">
            <a:avLst/>
          </a:prstGeom>
          <a:solidFill>
            <a:schemeClr val="tx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3128736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935496" y="1600200"/>
            <a:ext cx="4572000" cy="457200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824328" y="1600200"/>
            <a:ext cx="4572000" cy="457200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482C1EE-CCC0-4F27-8918-BF938AC1419F}" type="datetime1">
              <a:rPr lang="en-US" smtClean="0"/>
              <a:t>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845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3413" y="177800"/>
            <a:ext cx="9472824" cy="1239837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36615" y="1499616"/>
            <a:ext cx="4572000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936615" y="2514706"/>
            <a:ext cx="4572000" cy="3657493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24328" y="1499616"/>
            <a:ext cx="4572000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824328" y="2514600"/>
            <a:ext cx="4572000" cy="3655568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9A0C48B-9D86-4C33-9BD3-2929B1D74E3D}" type="datetime1">
              <a:rPr lang="en-US" smtClean="0"/>
              <a:t>1/26/2020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964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87B711C-F9D6-42CE-B848-D107B7756573}" type="datetime1">
              <a:rPr lang="en-US" smtClean="0"/>
              <a:t>1/26/2020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922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5180250" y="6356351"/>
            <a:ext cx="1218883" cy="365125"/>
          </a:xfrm>
        </p:spPr>
        <p:txBody>
          <a:bodyPr/>
          <a:lstStyle/>
          <a:p>
            <a:fld id="{4C1EAC44-87EE-4E25-9BCB-D1B8F4FDD9D1}" type="datetime1">
              <a:rPr lang="en-US" smtClean="0"/>
              <a:t>1/26/2020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5933" y="6356351"/>
            <a:ext cx="3974065" cy="365125"/>
          </a:xfrm>
        </p:spPr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766796" y="6356351"/>
            <a:ext cx="609441" cy="365125"/>
          </a:xfrm>
        </p:spPr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89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0251" y="482600"/>
            <a:ext cx="6195986" cy="56896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68E44B9-3FFE-4574-9630-3E5A6F960186}" type="datetime1">
              <a:rPr lang="en-US" smtClean="0"/>
              <a:t>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3476394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6F492-7803-4716-B969-A5873965FF8A}" type="datetime1">
              <a:rPr lang="en-US" smtClean="0"/>
              <a:t>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2256456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tx2">
                <a:lumMod val="20000"/>
                <a:lumOff val="80000"/>
              </a:schemeClr>
            </a:gs>
            <a:gs pos="90000">
              <a:schemeClr val="tx2">
                <a:lumMod val="60000"/>
                <a:lumOff val="4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03413" y="177800"/>
            <a:ext cx="9472824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03413" y="1600200"/>
            <a:ext cx="9472824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tx1"/>
                </a:solidFill>
              </a:defRPr>
            </a:lvl1pPr>
          </a:lstStyle>
          <a:p>
            <a:fld id="{FD004168-AADC-4457-9784-543656FEE4FC}" type="datetime1">
              <a:rPr lang="en-US" smtClean="0"/>
              <a:pPr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cap="all" baseline="0"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1885691" y="0"/>
            <a:ext cx="304721" cy="6858000"/>
          </a:xfrm>
          <a:prstGeom prst="rect">
            <a:avLst/>
          </a:prstGeom>
          <a:solidFill>
            <a:schemeClr val="tx2"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pic>
        <p:nvPicPr>
          <p:cNvPr id="46" name="Picture 2"/>
          <p:cNvPicPr>
            <a:picLocks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18034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41518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39" userDrawn="1">
          <p15:clr>
            <a:srgbClr val="F26B43"/>
          </p15:clr>
        </p15:guide>
        <p15:guide id="2" pos="1199" userDrawn="1">
          <p15:clr>
            <a:srgbClr val="F26B43"/>
          </p15:clr>
        </p15:guide>
        <p15:guide id="3" pos="719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9426383" cy="2680127"/>
          </a:xfrm>
        </p:spPr>
        <p:txBody>
          <a:bodyPr/>
          <a:lstStyle/>
          <a:p>
            <a:r>
              <a:rPr lang="bg-BG" sz="2800" b="1" dirty="0">
                <a:solidFill>
                  <a:schemeClr val="accent2">
                    <a:lumMod val="75000"/>
                  </a:schemeClr>
                </a:solidFill>
              </a:rPr>
              <a:t>ЛЕКАРСТВЕНА ПОЛИТИКА В </a:t>
            </a:r>
            <a:r>
              <a:rPr lang="bg-BG" sz="2800" b="1" dirty="0" smtClean="0">
                <a:solidFill>
                  <a:schemeClr val="accent2">
                    <a:lumMod val="75000"/>
                  </a:schemeClr>
                </a:solidFill>
              </a:rPr>
              <a:t>БЪЛГАРИЯ</a:t>
            </a:r>
            <a:br>
              <a:rPr lang="bg-BG" sz="28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bg-BG" sz="2800" b="1" dirty="0" smtClean="0">
                <a:solidFill>
                  <a:schemeClr val="accent2">
                    <a:lumMod val="75000"/>
                  </a:schemeClr>
                </a:solidFill>
              </a:rPr>
              <a:t>СТРУКТУРА И ОРГАНИ НА УПРАВЛЕНИЕ</a:t>
            </a:r>
            <a:endParaRPr lang="en-US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bg-BG" sz="2400" b="1" dirty="0" smtClean="0"/>
              <a:t>Доц. Д-р Пенка Стефанова, д.м</a:t>
            </a:r>
            <a:endParaRPr lang="en-US" sz="2400" b="1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845940" y="332656"/>
            <a:ext cx="10009112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square" lIns="0" rIns="0" anchor="ctr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bg-BG" altLang="en-US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bg-BG" altLang="en-US" sz="24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 УНИВЕРСИТЕТ </a:t>
            </a:r>
            <a:r>
              <a:rPr lang="bg-BG" altLang="en-US" sz="2400" b="1" dirty="0" smtClean="0">
                <a:solidFill>
                  <a:schemeClr val="bg2">
                    <a:lumMod val="25000"/>
                  </a:schemeClr>
                </a:solidFill>
                <a:cs typeface="Times New Roman" panose="02020603050405020304" pitchFamily="18" charset="0"/>
              </a:rPr>
              <a:t>–</a:t>
            </a:r>
            <a:r>
              <a:rPr lang="bg-BG" altLang="en-US" sz="24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ПЛЕВЕН</a:t>
            </a:r>
            <a:endParaRPr lang="bg-BG" altLang="en-US" sz="24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>
              <a:defRPr/>
            </a:pPr>
            <a:r>
              <a:rPr lang="bg-BG" altLang="en-US" sz="2000" b="1" dirty="0" smtClean="0">
                <a:solidFill>
                  <a:schemeClr val="bg2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	ФАКУЛТЕТ „ОБЩЕСТВЕНО ЗДРАВЕ“</a:t>
            </a:r>
            <a:endParaRPr lang="en-US" altLang="en-US" sz="2000" b="1" dirty="0" smtClean="0">
              <a:solidFill>
                <a:schemeClr val="bg2">
                  <a:lumMod val="25000"/>
                </a:schemeClr>
              </a:solidFill>
              <a:latin typeface="+mn-lt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defRPr/>
            </a:pPr>
            <a:r>
              <a:rPr lang="bg-BG" altLang="en-US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ЦЕНТЪР ЗА ДИСТАНЦИОННО ОБУЧЕНИЕ</a:t>
            </a:r>
            <a:endParaRPr lang="en-US" altLang="en-US" b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bg-BG" altLang="en-US" sz="2000" b="1" dirty="0" smtClean="0">
              <a:solidFill>
                <a:schemeClr val="accent2"/>
              </a:solidFill>
              <a:latin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45940" y="2293932"/>
            <a:ext cx="964907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bg-BG" sz="2800" b="1" dirty="0">
                <a:solidFill>
                  <a:srgbClr val="FF0000"/>
                </a:solidFill>
              </a:rPr>
              <a:t>Лекция </a:t>
            </a:r>
            <a:r>
              <a:rPr lang="bg-BG" sz="2800" b="1" dirty="0" smtClean="0">
                <a:solidFill>
                  <a:srgbClr val="FF0000"/>
                </a:solidFill>
              </a:rPr>
              <a:t>№3</a:t>
            </a:r>
            <a:r>
              <a:rPr lang="bg-BG" sz="2800" b="1" dirty="0"/>
              <a:t/>
            </a:r>
            <a:br>
              <a:rPr lang="bg-BG" sz="2800" b="1" dirty="0"/>
            </a:br>
            <a:endParaRPr lang="bg-BG" sz="2800" b="1" dirty="0"/>
          </a:p>
        </p:txBody>
      </p:sp>
    </p:spTree>
    <p:extLst>
      <p:ext uri="{BB962C8B-B14F-4D97-AF65-F5344CB8AC3E}">
        <p14:creationId xmlns:p14="http://schemas.microsoft.com/office/powerpoint/2010/main" val="667590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3413" y="177801"/>
            <a:ext cx="9472824" cy="730920"/>
          </a:xfrm>
        </p:spPr>
        <p:txBody>
          <a:bodyPr/>
          <a:lstStyle/>
          <a:p>
            <a:pPr algn="ctr"/>
            <a:r>
              <a:rPr lang="bg-BG" b="1" dirty="0">
                <a:solidFill>
                  <a:srgbClr val="ED7D31">
                    <a:lumMod val="75000"/>
                  </a:srgbClr>
                </a:solidFill>
              </a:rPr>
              <a:t>ИЗПЪЛНИТЕЛНА АГЕНЦИЯ ПО ЛЕКАРСТВА</a:t>
            </a:r>
            <a:endParaRPr lang="bg-BG" dirty="0"/>
          </a:p>
        </p:txBody>
      </p:sp>
      <p:sp>
        <p:nvSpPr>
          <p:cNvPr id="3" name="Content Placeholder 9"/>
          <p:cNvSpPr txBox="1">
            <a:spLocks/>
          </p:cNvSpPr>
          <p:nvPr/>
        </p:nvSpPr>
        <p:spPr>
          <a:xfrm>
            <a:off x="1903412" y="1052736"/>
            <a:ext cx="10023648" cy="5616624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>
            <a:norm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Font typeface="Euphemia" pitchFamily="34" charset="0"/>
              <a:buChar char="›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1264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840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4416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992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568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144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0720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7296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g-BG" dirty="0" smtClean="0"/>
              <a:t>Извършва оценка на качеството, ефикасността и безопасността на ЛП във връзка с разрешаването им за употреба;</a:t>
            </a:r>
          </a:p>
          <a:p>
            <a:r>
              <a:rPr lang="bg-BG" dirty="0" smtClean="0"/>
              <a:t>Издава разрешения за реклама на ЛП;</a:t>
            </a:r>
          </a:p>
          <a:p>
            <a:r>
              <a:rPr lang="bg-BG" dirty="0" smtClean="0"/>
              <a:t>Осъществява контрол върху производството, вноса, съхранението, търговията на дребно и едро, клиничните изпитвания, безопасността и рекламата на ЛП;</a:t>
            </a:r>
          </a:p>
          <a:p>
            <a:r>
              <a:rPr lang="bg-BG" dirty="0" smtClean="0"/>
              <a:t>Извършва лабораторен анализ при съмнение за отклонение в качеството, ефективността и безопасността на ЛП;</a:t>
            </a:r>
          </a:p>
          <a:p>
            <a:r>
              <a:rPr lang="bg-BG" dirty="0" smtClean="0"/>
              <a:t>Осъществява функциите на компетентен орган за проследяване на лекарствената безопаснот;</a:t>
            </a:r>
          </a:p>
          <a:p>
            <a:r>
              <a:rPr lang="bg-BG" dirty="0" smtClean="0"/>
              <a:t>Издава Сертификати за Добра производствена практика;</a:t>
            </a:r>
          </a:p>
        </p:txBody>
      </p:sp>
    </p:spTree>
    <p:extLst>
      <p:ext uri="{BB962C8B-B14F-4D97-AF65-F5344CB8AC3E}">
        <p14:creationId xmlns:p14="http://schemas.microsoft.com/office/powerpoint/2010/main" val="3431425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903413" y="177801"/>
            <a:ext cx="9472824" cy="658911"/>
          </a:xfrm>
        </p:spPr>
        <p:txBody>
          <a:bodyPr/>
          <a:lstStyle/>
          <a:p>
            <a:pPr algn="ctr"/>
            <a:r>
              <a:rPr lang="bg-BG" b="1" dirty="0">
                <a:solidFill>
                  <a:srgbClr val="ED7D31">
                    <a:lumMod val="75000"/>
                  </a:srgbClr>
                </a:solidFill>
              </a:rPr>
              <a:t>ИЗПЪЛНИТЕЛНА АГЕНЦИЯ ПО ЛЕКАРСТВА</a:t>
            </a:r>
            <a:endParaRPr lang="bg-BG" dirty="0"/>
          </a:p>
        </p:txBody>
      </p:sp>
      <p:sp>
        <p:nvSpPr>
          <p:cNvPr id="4" name="Content Placeholder 9"/>
          <p:cNvSpPr txBox="1">
            <a:spLocks/>
          </p:cNvSpPr>
          <p:nvPr/>
        </p:nvSpPr>
        <p:spPr>
          <a:xfrm>
            <a:off x="1903412" y="836712"/>
            <a:ext cx="10023648" cy="5832648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Font typeface="Euphemia" pitchFamily="34" charset="0"/>
              <a:buChar char="›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1264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840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4416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992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568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144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0720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7296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g-BG" sz="2400" b="1" dirty="0" smtClean="0"/>
              <a:t>Съгласува инвестиционните проекти за строителство на нови и преустройство на съществуващи обекти, свързани с производство на ЛП;</a:t>
            </a:r>
          </a:p>
          <a:p>
            <a:r>
              <a:rPr lang="bg-BG" sz="2400" b="1" dirty="0" smtClean="0"/>
              <a:t>Изпълнява функците на координатор и консултативен орган по проблемите, свързани с качеството, ефикасността и безопасността на ЛП;</a:t>
            </a:r>
          </a:p>
          <a:p>
            <a:r>
              <a:rPr lang="bg-BG" sz="2400" b="1" dirty="0" smtClean="0"/>
              <a:t>Осъществява консултантска, научна, информационна и издателска дейност в областта на фармацията;</a:t>
            </a:r>
          </a:p>
          <a:p>
            <a:r>
              <a:rPr lang="bg-BG" sz="2400" b="1" dirty="0" smtClean="0"/>
              <a:t>Координира и участва в дейности, свързаи с Европейската фармакопея;</a:t>
            </a:r>
          </a:p>
          <a:p>
            <a:r>
              <a:rPr lang="bg-BG" sz="2400" b="1" dirty="0" smtClean="0"/>
              <a:t>Участва в дейности, свързани с работа на Европейската агеция по лекарства и други международни органи и оргаизации;</a:t>
            </a:r>
          </a:p>
          <a:p>
            <a:r>
              <a:rPr lang="bg-BG" sz="2400" b="1" dirty="0" smtClean="0"/>
              <a:t>Участва в международната хармонизация и стандартизация на техническите мерки,отнасящи се до проследяване на лекарствената безопасност, под координацията на Европейската агенция по лекарствата.</a:t>
            </a:r>
          </a:p>
          <a:p>
            <a:r>
              <a:rPr lang="bg-BG" sz="2400" b="1" dirty="0" smtClean="0"/>
              <a:t>Създава и поддържа интернет портал за ЛП;</a:t>
            </a:r>
          </a:p>
          <a:p>
            <a:r>
              <a:rPr lang="bg-BG" sz="2400" b="1" dirty="0" smtClean="0"/>
              <a:t>Сътрудничи с митнически органи по проблемите, свързани с предотвратяване навлизането и разпространението на фалшифицирани ЛП.</a:t>
            </a:r>
          </a:p>
          <a:p>
            <a:endParaRPr lang="bg-BG" sz="2400" dirty="0" smtClean="0"/>
          </a:p>
          <a:p>
            <a:endParaRPr lang="bg-BG" dirty="0" smtClean="0"/>
          </a:p>
        </p:txBody>
      </p:sp>
    </p:spTree>
    <p:extLst>
      <p:ext uri="{BB962C8B-B14F-4D97-AF65-F5344CB8AC3E}">
        <p14:creationId xmlns:p14="http://schemas.microsoft.com/office/powerpoint/2010/main" val="3566054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8188" y="3573016"/>
            <a:ext cx="7416824" cy="291437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796" y="332656"/>
            <a:ext cx="3665671" cy="3078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837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/>
          <a:lstStyle/>
          <a:p>
            <a:pPr marL="0" lvl="0" indent="0" algn="just">
              <a:buNone/>
            </a:pPr>
            <a:r>
              <a:rPr lang="bg-BG" dirty="0" smtClean="0"/>
              <a:t>	Лекарствената политика е част от държавната здравна политика в България. </a:t>
            </a:r>
          </a:p>
          <a:p>
            <a:pPr marL="0" lvl="0" indent="0" algn="just">
              <a:buNone/>
            </a:pPr>
            <a:r>
              <a:rPr lang="bg-BG" dirty="0"/>
              <a:t>	</a:t>
            </a:r>
            <a:r>
              <a:rPr lang="bg-BG" dirty="0" smtClean="0"/>
              <a:t>Формално представлява </a:t>
            </a:r>
            <a:r>
              <a:rPr lang="bg-BG" b="1" dirty="0" smtClean="0"/>
              <a:t>част от Националната здравна стратегия</a:t>
            </a:r>
            <a:r>
              <a:rPr lang="bg-BG" dirty="0" smtClean="0"/>
              <a:t> – нормативен документ, който се предлага от правителството и се приема от Парламента.</a:t>
            </a:r>
          </a:p>
          <a:p>
            <a:pPr marL="0" lvl="0" indent="0" algn="just">
              <a:buNone/>
            </a:pPr>
            <a:r>
              <a:rPr lang="bg-BG" dirty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739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title="Title and Content Layout with Chart"/>
          <p:cNvSpPr>
            <a:spLocks noGrp="1"/>
          </p:cNvSpPr>
          <p:nvPr>
            <p:ph type="title"/>
          </p:nvPr>
        </p:nvSpPr>
        <p:spPr>
          <a:xfrm>
            <a:off x="2277988" y="0"/>
            <a:ext cx="8283272" cy="720080"/>
          </a:xfrm>
        </p:spPr>
        <p:txBody>
          <a:bodyPr>
            <a:normAutofit/>
          </a:bodyPr>
          <a:lstStyle/>
          <a:p>
            <a:pPr algn="ctr"/>
            <a:r>
              <a:rPr lang="bg-BG" sz="3200" b="1" dirty="0" smtClean="0">
                <a:solidFill>
                  <a:schemeClr val="accent4">
                    <a:lumMod val="50000"/>
                  </a:schemeClr>
                </a:solidFill>
              </a:rPr>
              <a:t>НАЦИОНАЛНИ ЗДРАВНИ СТРАТЕГИИ</a:t>
            </a:r>
            <a:endParaRPr lang="en-US" sz="32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9956" y="734892"/>
            <a:ext cx="9719574" cy="6006475"/>
          </a:xfrm>
          <a:solidFill>
            <a:schemeClr val="bg2"/>
          </a:solidFill>
        </p:spPr>
        <p:txBody>
          <a:bodyPr>
            <a:noAutofit/>
          </a:bodyPr>
          <a:lstStyle/>
          <a:p>
            <a:pPr marL="457200" indent="-457200" algn="just">
              <a:buAutoNum type="arabicPeriod"/>
            </a:pPr>
            <a:r>
              <a:rPr lang="bg-BG" sz="2400" b="1" dirty="0" smtClean="0"/>
              <a:t>НАЦИОНАЛНА ЗДРАВНА СТРАТЕГИЯ </a:t>
            </a:r>
            <a:r>
              <a:rPr lang="bg-BG" sz="2400" b="1" dirty="0" smtClean="0">
                <a:solidFill>
                  <a:srgbClr val="FF0000"/>
                </a:solidFill>
              </a:rPr>
              <a:t>2001 – 2010</a:t>
            </a:r>
          </a:p>
          <a:p>
            <a:pPr algn="just"/>
            <a:r>
              <a:rPr lang="bg-BG" sz="2400" b="1" dirty="0" smtClean="0"/>
              <a:t>Цели: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bg-BG" sz="2400" b="1" dirty="0" smtClean="0"/>
              <a:t>Хармонизиране на българското фармацевтично законодателство с това на ЕС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bg-BG" sz="2400" b="1" dirty="0" smtClean="0"/>
              <a:t>Разработване и прилагане на законовите и подзаконови актове в областта на лекарствените продукти;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bg-BG" sz="2400" b="1" dirty="0" smtClean="0"/>
              <a:t>Изграждане на система за</a:t>
            </a:r>
            <a:r>
              <a:rPr lang="en-US" sz="2400" b="1" dirty="0" smtClean="0"/>
              <a:t> </a:t>
            </a:r>
            <a:r>
              <a:rPr lang="bg-BG" sz="2400" b="1" dirty="0" smtClean="0"/>
              <a:t>реимбурсиране и финансиране от НЗОК и МЗ на напълно и частично беплатни лекарства;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bg-BG" sz="2400" b="1" dirty="0" smtClean="0"/>
              <a:t>Разработване на правила за добра фармацевтична практика при производството, разпространението и употребата на лекарства;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bg-BG" sz="2400" b="1" dirty="0" smtClean="0"/>
              <a:t>Решаване на проблема с производството на вирусно инактивни плазмени препарати;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bg-BG" sz="2400" b="1" dirty="0" smtClean="0"/>
              <a:t>Проследяване и контрол на системата за производство, доставяне и разпространение на лекарства на територията на цялата страна;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bg-BG" sz="2400" b="1" dirty="0" smtClean="0"/>
              <a:t>Организиране на система за снабдяване на населението с  лекарствени продукти за общественозначими заболявания;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bg-BG" sz="2400" b="1" dirty="0" smtClean="0"/>
              <a:t>Организиране на национални образователни програми и програми за независима лекарствена информация.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bg-BG" sz="2400" b="1" dirty="0" smtClean="0"/>
          </a:p>
          <a:p>
            <a:endParaRPr lang="bg-BG" sz="2400" b="1" dirty="0" smtClean="0"/>
          </a:p>
          <a:p>
            <a:endParaRPr lang="bg-BG" sz="2400" b="1" dirty="0"/>
          </a:p>
        </p:txBody>
      </p:sp>
    </p:spTree>
    <p:extLst>
      <p:ext uri="{BB962C8B-B14F-4D97-AF65-F5344CB8AC3E}">
        <p14:creationId xmlns:p14="http://schemas.microsoft.com/office/powerpoint/2010/main" val="3295254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7948" y="332656"/>
            <a:ext cx="9472824" cy="796949"/>
          </a:xfrm>
          <a:noFill/>
        </p:spPr>
        <p:txBody>
          <a:bodyPr/>
          <a:lstStyle/>
          <a:p>
            <a:pPr algn="ctr"/>
            <a:r>
              <a:rPr lang="bg-BG" sz="3200" b="1" dirty="0">
                <a:solidFill>
                  <a:srgbClr val="FFC000">
                    <a:lumMod val="50000"/>
                  </a:srgbClr>
                </a:solidFill>
              </a:rPr>
              <a:t>НАЦИОНАЛНИ ЗДРАВНИ СТРАТЕГИИ</a:t>
            </a:r>
            <a:endParaRPr lang="bg-BG" dirty="0"/>
          </a:p>
        </p:txBody>
      </p:sp>
      <p:sp>
        <p:nvSpPr>
          <p:cNvPr id="3" name="Rectangle 2"/>
          <p:cNvSpPr/>
          <p:nvPr/>
        </p:nvSpPr>
        <p:spPr>
          <a:xfrm>
            <a:off x="2061964" y="1340768"/>
            <a:ext cx="9683788" cy="4413516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lvl="0" algn="just">
              <a:lnSpc>
                <a:spcPct val="90000"/>
              </a:lnSpc>
            </a:pPr>
            <a:r>
              <a:rPr lang="bg-BG" sz="2400" b="1" dirty="0" smtClean="0">
                <a:solidFill>
                  <a:prstClr val="black"/>
                </a:solidFill>
              </a:rPr>
              <a:t>2. НАЦИОНАЛНА ЗДРАВНА СТРАТЕГИЯ </a:t>
            </a:r>
            <a:r>
              <a:rPr lang="bg-BG" sz="2400" b="1" dirty="0" smtClean="0">
                <a:solidFill>
                  <a:srgbClr val="FF0000"/>
                </a:solidFill>
              </a:rPr>
              <a:t>2007 – 2012</a:t>
            </a:r>
          </a:p>
          <a:p>
            <a:pPr lvl="0" algn="just">
              <a:lnSpc>
                <a:spcPct val="90000"/>
              </a:lnSpc>
            </a:pPr>
            <a:endParaRPr lang="bg-BG" sz="2400" b="1" dirty="0" smtClean="0">
              <a:solidFill>
                <a:srgbClr val="FF0000"/>
              </a:solidFill>
            </a:endParaRPr>
          </a:p>
          <a:p>
            <a:pPr lvl="0" algn="just">
              <a:lnSpc>
                <a:spcPct val="90000"/>
              </a:lnSpc>
            </a:pPr>
            <a:r>
              <a:rPr lang="bg-BG" sz="2400" b="1" dirty="0" smtClean="0">
                <a:solidFill>
                  <a:srgbClr val="FF0000"/>
                </a:solidFill>
              </a:rPr>
              <a:t>Основната декларирана цел </a:t>
            </a:r>
            <a:r>
              <a:rPr lang="bg-BG" sz="2400" b="1" dirty="0" smtClean="0"/>
              <a:t>на лекарствената политика през този период е да се подобри достъпът на населението до качествени, безопасни и ефективни лекарствени продукти при постигане на максимално ниски нива на доплащане спрямо европейските страни.</a:t>
            </a:r>
          </a:p>
          <a:p>
            <a:pPr lvl="0" algn="just">
              <a:lnSpc>
                <a:spcPct val="90000"/>
              </a:lnSpc>
            </a:pPr>
            <a:r>
              <a:rPr lang="bg-BG" sz="2400" b="1" dirty="0" smtClean="0">
                <a:solidFill>
                  <a:srgbClr val="FF0000"/>
                </a:solidFill>
              </a:rPr>
              <a:t>Оперативни действия:</a:t>
            </a:r>
          </a:p>
          <a:p>
            <a:pPr marL="342900" lvl="0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bg-BG" sz="2400" b="1" dirty="0" smtClean="0"/>
              <a:t>Подобряване информираността на пациентите;</a:t>
            </a:r>
          </a:p>
          <a:p>
            <a:pPr marL="342900" lvl="0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bg-BG" sz="2400" b="1" dirty="0" smtClean="0"/>
              <a:t>Осигуряване на качество, стриктен контрол върху цените и въвеждане на справедлива система за реимбурсиране;</a:t>
            </a:r>
          </a:p>
          <a:p>
            <a:pPr marL="342900" lvl="0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bg-BG" sz="2400" b="1" dirty="0" smtClean="0"/>
              <a:t>Информиране за правилната употреба на лекарствените продукти и провеждане на рационална лекарствена терапия.</a:t>
            </a:r>
          </a:p>
          <a:p>
            <a:pPr lvl="0" algn="just">
              <a:lnSpc>
                <a:spcPct val="90000"/>
              </a:lnSpc>
            </a:pPr>
            <a:endParaRPr lang="bg-BG" sz="2400" b="1" dirty="0"/>
          </a:p>
        </p:txBody>
      </p:sp>
    </p:spTree>
    <p:extLst>
      <p:ext uri="{BB962C8B-B14F-4D97-AF65-F5344CB8AC3E}">
        <p14:creationId xmlns:p14="http://schemas.microsoft.com/office/powerpoint/2010/main" val="3796044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7948" y="218940"/>
            <a:ext cx="9472824" cy="761787"/>
          </a:xfrm>
          <a:noFill/>
        </p:spPr>
        <p:txBody>
          <a:bodyPr/>
          <a:lstStyle/>
          <a:p>
            <a:pPr algn="ctr"/>
            <a:r>
              <a:rPr lang="bg-BG" sz="3200" b="1" dirty="0">
                <a:solidFill>
                  <a:srgbClr val="FFC000">
                    <a:lumMod val="50000"/>
                  </a:srgbClr>
                </a:solidFill>
              </a:rPr>
              <a:t>НАЦИОНАЛНИ ЗДРАВНИ СТРАТЕГИИ</a:t>
            </a:r>
            <a:endParaRPr lang="bg-BG" dirty="0"/>
          </a:p>
        </p:txBody>
      </p:sp>
      <p:sp>
        <p:nvSpPr>
          <p:cNvPr id="3" name="Rectangle 2"/>
          <p:cNvSpPr/>
          <p:nvPr/>
        </p:nvSpPr>
        <p:spPr>
          <a:xfrm>
            <a:off x="2205980" y="1268760"/>
            <a:ext cx="9256800" cy="341632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lvl="0" algn="just">
              <a:lnSpc>
                <a:spcPct val="90000"/>
              </a:lnSpc>
            </a:pPr>
            <a:r>
              <a:rPr lang="bg-BG" sz="2400" b="1" dirty="0" smtClean="0">
                <a:solidFill>
                  <a:prstClr val="black"/>
                </a:solidFill>
              </a:rPr>
              <a:t>3. НАЦИОНАЛНА </a:t>
            </a:r>
            <a:r>
              <a:rPr lang="bg-BG" sz="2400" b="1" dirty="0">
                <a:solidFill>
                  <a:prstClr val="black"/>
                </a:solidFill>
              </a:rPr>
              <a:t>ЗДРАВНА СТРАТЕГИЯ </a:t>
            </a:r>
            <a:r>
              <a:rPr lang="bg-BG" sz="2400" b="1" dirty="0" smtClean="0">
                <a:solidFill>
                  <a:srgbClr val="FF0000"/>
                </a:solidFill>
              </a:rPr>
              <a:t>2008 </a:t>
            </a:r>
            <a:r>
              <a:rPr lang="bg-BG" sz="2400" b="1" dirty="0">
                <a:solidFill>
                  <a:srgbClr val="FF0000"/>
                </a:solidFill>
              </a:rPr>
              <a:t>– </a:t>
            </a:r>
            <a:r>
              <a:rPr lang="bg-BG" sz="2400" b="1" dirty="0" smtClean="0">
                <a:solidFill>
                  <a:srgbClr val="FF0000"/>
                </a:solidFill>
              </a:rPr>
              <a:t>2013</a:t>
            </a:r>
          </a:p>
          <a:p>
            <a:pPr lvl="0" algn="just">
              <a:lnSpc>
                <a:spcPct val="90000"/>
              </a:lnSpc>
            </a:pPr>
            <a:endParaRPr lang="bg-BG" sz="2400" b="1" dirty="0">
              <a:solidFill>
                <a:srgbClr val="FF0000"/>
              </a:solidFill>
            </a:endParaRPr>
          </a:p>
          <a:p>
            <a:pPr lvl="0" algn="just">
              <a:lnSpc>
                <a:spcPct val="90000"/>
              </a:lnSpc>
            </a:pPr>
            <a:r>
              <a:rPr lang="bg-BG" sz="2400" b="1" dirty="0" smtClean="0">
                <a:solidFill>
                  <a:srgbClr val="FF0000"/>
                </a:solidFill>
              </a:rPr>
              <a:t>Основният фокус </a:t>
            </a:r>
            <a:r>
              <a:rPr lang="bg-BG" sz="2400" b="1" dirty="0" smtClean="0"/>
              <a:t>в този период е свързан с </a:t>
            </a:r>
            <a:r>
              <a:rPr lang="bg-BG" sz="2400" b="1" i="1" dirty="0" smtClean="0"/>
              <a:t>потребностите</a:t>
            </a:r>
            <a:r>
              <a:rPr lang="bg-BG" sz="2400" b="1" dirty="0" smtClean="0"/>
              <a:t> и </a:t>
            </a:r>
            <a:r>
              <a:rPr lang="bg-BG" sz="2400" b="1" i="1" dirty="0" smtClean="0"/>
              <a:t>икономическите възможности на населението</a:t>
            </a:r>
            <a:r>
              <a:rPr lang="bg-BG" sz="2400" b="1" dirty="0" smtClean="0"/>
              <a:t>.</a:t>
            </a:r>
          </a:p>
          <a:p>
            <a:pPr lvl="0" algn="just">
              <a:lnSpc>
                <a:spcPct val="90000"/>
              </a:lnSpc>
            </a:pPr>
            <a:r>
              <a:rPr lang="bg-BG" sz="2400" b="1" dirty="0" smtClean="0"/>
              <a:t>Въведен е контрол върху цените на лекарствените продукти и са установени практики на лекарствено селектиране и реимбурсиране, съответстващи на нуждите на населението и съвременните терапевтични изисквания.</a:t>
            </a:r>
          </a:p>
          <a:p>
            <a:pPr lvl="0" algn="just">
              <a:lnSpc>
                <a:spcPct val="90000"/>
              </a:lnSpc>
            </a:pPr>
            <a:endParaRPr lang="bg-BG" sz="2400" b="1" dirty="0"/>
          </a:p>
          <a:p>
            <a:pPr lvl="0" algn="just">
              <a:lnSpc>
                <a:spcPct val="90000"/>
              </a:lnSpc>
            </a:pPr>
            <a:endParaRPr lang="bg-BG" sz="2400" b="1" dirty="0"/>
          </a:p>
        </p:txBody>
      </p:sp>
    </p:spTree>
    <p:extLst>
      <p:ext uri="{BB962C8B-B14F-4D97-AF65-F5344CB8AC3E}">
        <p14:creationId xmlns:p14="http://schemas.microsoft.com/office/powerpoint/2010/main" val="1410278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3414" y="260648"/>
            <a:ext cx="9472824" cy="940965"/>
          </a:xfrm>
          <a:noFill/>
        </p:spPr>
        <p:txBody>
          <a:bodyPr/>
          <a:lstStyle/>
          <a:p>
            <a:pPr algn="ctr"/>
            <a:r>
              <a:rPr lang="bg-BG" sz="3200" b="1" dirty="0">
                <a:solidFill>
                  <a:srgbClr val="FFC000">
                    <a:lumMod val="50000"/>
                  </a:srgbClr>
                </a:solidFill>
              </a:rPr>
              <a:t>НАЦИОНАЛНИ ЗДРАВНИ СТРАТЕГИИ</a:t>
            </a:r>
            <a:endParaRPr lang="bg-BG" dirty="0"/>
          </a:p>
        </p:txBody>
      </p:sp>
      <p:sp>
        <p:nvSpPr>
          <p:cNvPr id="3" name="Rectangle 2"/>
          <p:cNvSpPr/>
          <p:nvPr/>
        </p:nvSpPr>
        <p:spPr>
          <a:xfrm>
            <a:off x="1903414" y="1887040"/>
            <a:ext cx="9591598" cy="4081117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lvl="0" algn="just">
              <a:lnSpc>
                <a:spcPct val="90000"/>
              </a:lnSpc>
            </a:pPr>
            <a:r>
              <a:rPr lang="bg-BG" sz="2400" b="1" dirty="0" smtClean="0">
                <a:solidFill>
                  <a:prstClr val="black"/>
                </a:solidFill>
              </a:rPr>
              <a:t>4. НАЦИОНАЛНА </a:t>
            </a:r>
            <a:r>
              <a:rPr lang="bg-BG" sz="2400" b="1" dirty="0">
                <a:solidFill>
                  <a:prstClr val="black"/>
                </a:solidFill>
              </a:rPr>
              <a:t>ЗДРАВНА СТРАТЕГИЯ </a:t>
            </a:r>
            <a:r>
              <a:rPr lang="bg-BG" sz="2400" b="1" dirty="0">
                <a:solidFill>
                  <a:srgbClr val="FF0000"/>
                </a:solidFill>
              </a:rPr>
              <a:t>2013 – 2018</a:t>
            </a:r>
          </a:p>
          <a:p>
            <a:pPr lvl="0" algn="just">
              <a:lnSpc>
                <a:spcPct val="90000"/>
              </a:lnSpc>
            </a:pPr>
            <a:r>
              <a:rPr lang="bg-BG" sz="2400" b="1" dirty="0">
                <a:solidFill>
                  <a:srgbClr val="FF0000"/>
                </a:solidFill>
              </a:rPr>
              <a:t> Основни цели: </a:t>
            </a:r>
          </a:p>
          <a:p>
            <a:pPr marL="342900" lvl="0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bg-BG" sz="2400" b="1" dirty="0">
                <a:solidFill>
                  <a:prstClr val="black"/>
                </a:solidFill>
              </a:rPr>
              <a:t>Въвеждане на допълнителни подходи за регулиране на разходите, като процедури по Закона за обществените поръчки за договаряне на цените на лекарствените продукти от </a:t>
            </a:r>
            <a:r>
              <a:rPr lang="bg-BG" sz="2400" b="1" dirty="0" smtClean="0">
                <a:solidFill>
                  <a:prstClr val="black"/>
                </a:solidFill>
              </a:rPr>
              <a:t>НЗОК</a:t>
            </a:r>
          </a:p>
          <a:p>
            <a:pPr lvl="0" algn="just">
              <a:lnSpc>
                <a:spcPct val="90000"/>
              </a:lnSpc>
            </a:pPr>
            <a:r>
              <a:rPr lang="bg-BG" sz="2400" b="1" dirty="0" smtClean="0">
                <a:solidFill>
                  <a:prstClr val="black"/>
                </a:solidFill>
              </a:rPr>
              <a:t>Отчетени са </a:t>
            </a:r>
            <a:r>
              <a:rPr lang="bg-BG" sz="2400" b="1" dirty="0" smtClean="0">
                <a:solidFill>
                  <a:srgbClr val="FF0000"/>
                </a:solidFill>
              </a:rPr>
              <a:t>основни проблеми свързани с повишаване на нивата на самолечение на пациентите.</a:t>
            </a:r>
          </a:p>
          <a:p>
            <a:pPr lvl="0" algn="just">
              <a:lnSpc>
                <a:spcPct val="90000"/>
              </a:lnSpc>
            </a:pPr>
            <a:r>
              <a:rPr lang="bg-BG" sz="2400" b="1" dirty="0" smtClean="0"/>
              <a:t>С цел разрешаване на тези проблеми се създава </a:t>
            </a:r>
            <a:r>
              <a:rPr lang="bg-BG" sz="2400" b="1" dirty="0" smtClean="0">
                <a:solidFill>
                  <a:schemeClr val="accent2">
                    <a:lumMod val="50000"/>
                  </a:schemeClr>
                </a:solidFill>
              </a:rPr>
              <a:t>Национален съвет по цени и реимбурсиране</a:t>
            </a:r>
            <a:r>
              <a:rPr lang="bg-BG" sz="2400" b="1" dirty="0" smtClean="0"/>
              <a:t>, с основни задължения: регулиране и контрол на цените и реимбурсирнето на лекарственните продукти.</a:t>
            </a:r>
          </a:p>
          <a:p>
            <a:pPr marL="342900" lvl="0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bg-BG" sz="2400" b="1" dirty="0">
              <a:solidFill>
                <a:srgbClr val="FF0000"/>
              </a:solidFill>
            </a:endParaRPr>
          </a:p>
          <a:p>
            <a:pPr lvl="0" algn="just">
              <a:lnSpc>
                <a:spcPct val="90000"/>
              </a:lnSpc>
            </a:pPr>
            <a:endParaRPr lang="bg-BG" sz="2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182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3413" y="332656"/>
            <a:ext cx="9472824" cy="555986"/>
          </a:xfrm>
        </p:spPr>
        <p:txBody>
          <a:bodyPr/>
          <a:lstStyle/>
          <a:p>
            <a:pPr algn="ctr"/>
            <a:r>
              <a:rPr lang="bg-BG" sz="3200" b="1" dirty="0">
                <a:solidFill>
                  <a:srgbClr val="FFC000">
                    <a:lumMod val="50000"/>
                  </a:srgbClr>
                </a:solidFill>
              </a:rPr>
              <a:t>НАЦИОНАЛНИ ЗДРАВНИ СТРАТЕГИИ</a:t>
            </a:r>
            <a:endParaRPr lang="bg-BG" dirty="0"/>
          </a:p>
        </p:txBody>
      </p:sp>
      <p:sp>
        <p:nvSpPr>
          <p:cNvPr id="3" name="Rectangle 2"/>
          <p:cNvSpPr/>
          <p:nvPr/>
        </p:nvSpPr>
        <p:spPr>
          <a:xfrm>
            <a:off x="1931307" y="1628800"/>
            <a:ext cx="9472824" cy="457971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lvl="0" algn="just">
              <a:lnSpc>
                <a:spcPct val="90000"/>
              </a:lnSpc>
            </a:pPr>
            <a:r>
              <a:rPr lang="bg-BG" sz="2400" b="1" dirty="0">
                <a:solidFill>
                  <a:prstClr val="black"/>
                </a:solidFill>
              </a:rPr>
              <a:t>4. НАЦИОНАЛНА ЗДРАВНА СТРАТЕГИЯ </a:t>
            </a:r>
            <a:r>
              <a:rPr lang="bg-BG" sz="2400" b="1" dirty="0" smtClean="0">
                <a:solidFill>
                  <a:srgbClr val="FF0000"/>
                </a:solidFill>
              </a:rPr>
              <a:t>2014 </a:t>
            </a:r>
            <a:r>
              <a:rPr lang="bg-BG" sz="2400" b="1" dirty="0">
                <a:solidFill>
                  <a:srgbClr val="FF0000"/>
                </a:solidFill>
              </a:rPr>
              <a:t>– </a:t>
            </a:r>
            <a:r>
              <a:rPr lang="bg-BG" sz="2400" b="1" dirty="0" smtClean="0">
                <a:solidFill>
                  <a:srgbClr val="FF0000"/>
                </a:solidFill>
              </a:rPr>
              <a:t>2020</a:t>
            </a:r>
          </a:p>
          <a:p>
            <a:pPr indent="228600" algn="just">
              <a:lnSpc>
                <a:spcPct val="115000"/>
              </a:lnSpc>
              <a:spcAft>
                <a:spcPts val="0"/>
              </a:spcAft>
            </a:pPr>
            <a:r>
              <a:rPr lang="bg-BG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Основни приоритети:</a:t>
            </a:r>
          </a:p>
          <a:p>
            <a:pPr indent="228600" algn="just">
              <a:lnSpc>
                <a:spcPct val="115000"/>
              </a:lnSpc>
              <a:spcAft>
                <a:spcPts val="0"/>
              </a:spcAft>
            </a:pPr>
            <a:r>
              <a:rPr lang="bg-BG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bg-BG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Създаване на условия за здраве за всички през целия живот; </a:t>
            </a:r>
            <a:endParaRPr lang="bg-BG" sz="24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15000"/>
              </a:lnSpc>
              <a:spcAft>
                <a:spcPts val="0"/>
              </a:spcAft>
            </a:pPr>
            <a:r>
              <a:rPr lang="bg-BG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</a:t>
            </a:r>
            <a:r>
              <a:rPr lang="bg-BG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Развитие и управление на справедлива, устойчива и ефектвна здравна система, ориентирана към качество и </a:t>
            </a:r>
            <a:r>
              <a:rPr lang="bg-BG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резултати;</a:t>
            </a:r>
          </a:p>
          <a:p>
            <a:pPr indent="228600" algn="just">
              <a:lnSpc>
                <a:spcPct val="115000"/>
              </a:lnSpc>
              <a:spcAft>
                <a:spcPts val="0"/>
              </a:spcAft>
            </a:pPr>
            <a:r>
              <a:rPr lang="bg-BG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bg-BG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3)Укрепване на капацитета на общественото здравеопазване. </a:t>
            </a:r>
            <a:endParaRPr lang="bg-BG" sz="24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15000"/>
              </a:lnSpc>
              <a:spcAft>
                <a:spcPts val="0"/>
              </a:spcAft>
            </a:pPr>
            <a:endParaRPr lang="bg-BG" sz="2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15000"/>
              </a:lnSpc>
              <a:spcAft>
                <a:spcPts val="0"/>
              </a:spcAft>
            </a:pPr>
            <a:r>
              <a:rPr lang="bg-BG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</a:t>
            </a:r>
            <a:r>
              <a:rPr lang="bg-BG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реализирането на приоритетите </a:t>
            </a:r>
            <a:r>
              <a:rPr lang="bg-BG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 формулирани </a:t>
            </a:r>
            <a:r>
              <a:rPr lang="bg-BG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конкретни политики, ключово място сред които заема </a:t>
            </a:r>
            <a:r>
              <a:rPr lang="bg-BG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Политика 2.2. Качествени, ефективни и достъпни лекарствени продукти.</a:t>
            </a:r>
            <a:endParaRPr lang="bg-BG" sz="20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90000"/>
              </a:lnSpc>
            </a:pPr>
            <a:endParaRPr lang="bg-BG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692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3412" y="177800"/>
            <a:ext cx="9969720" cy="1239837"/>
          </a:xfrm>
          <a:solidFill>
            <a:schemeClr val="bg2"/>
          </a:solidFill>
        </p:spPr>
        <p:txBody>
          <a:bodyPr/>
          <a:lstStyle/>
          <a:p>
            <a:pPr algn="ctr"/>
            <a:r>
              <a:rPr lang="bg-BG" sz="2800" b="1" dirty="0">
                <a:solidFill>
                  <a:srgbClr val="FFC000">
                    <a:lumMod val="50000"/>
                  </a:srgbClr>
                </a:solidFill>
              </a:rPr>
              <a:t>СТРУКТУРА И ОРГАНИ НА УПРАВЛЕНИЕ НА ЛЕКАРСТВЕНАТА ПОЛИТИКА В БЪЛГАРИЯ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9309029"/>
              </p:ext>
            </p:extLst>
          </p:nvPr>
        </p:nvGraphicFramePr>
        <p:xfrm>
          <a:off x="1903412" y="1600200"/>
          <a:ext cx="10023648" cy="5141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Down Arrow 8"/>
          <p:cNvSpPr/>
          <p:nvPr/>
        </p:nvSpPr>
        <p:spPr>
          <a:xfrm>
            <a:off x="2855080" y="2724568"/>
            <a:ext cx="144016" cy="288032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bg-BG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46340" y="2693270"/>
            <a:ext cx="158510" cy="29873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93502" y="2693270"/>
            <a:ext cx="108339" cy="27501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702924" y="2693271"/>
            <a:ext cx="169440" cy="319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700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3413" y="177801"/>
            <a:ext cx="9472824" cy="658912"/>
          </a:xfrm>
        </p:spPr>
        <p:txBody>
          <a:bodyPr/>
          <a:lstStyle/>
          <a:p>
            <a:pPr algn="ctr"/>
            <a:r>
              <a:rPr lang="bg-BG" b="1" dirty="0" smtClean="0">
                <a:solidFill>
                  <a:schemeClr val="accent2">
                    <a:lumMod val="75000"/>
                  </a:schemeClr>
                </a:solidFill>
              </a:rPr>
              <a:t>ИЗПЪЛНИТЕЛНА АГЕНЦИЯ ПО ЛЕКАРСТВА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4294967295"/>
          </p:nvPr>
        </p:nvSpPr>
        <p:spPr>
          <a:xfrm>
            <a:off x="1903412" y="1052736"/>
            <a:ext cx="10023648" cy="5616624"/>
          </a:xfrm>
          <a:solidFill>
            <a:schemeClr val="bg2"/>
          </a:solidFill>
        </p:spPr>
        <p:txBody>
          <a:bodyPr/>
          <a:lstStyle/>
          <a:p>
            <a:r>
              <a:rPr lang="bg-BG" dirty="0" smtClean="0"/>
              <a:t>Издава разрешение за производство на ЛП;</a:t>
            </a:r>
          </a:p>
          <a:p>
            <a:r>
              <a:rPr lang="bg-BG" dirty="0" smtClean="0"/>
              <a:t>Издава разрешения и удостоверения за регистрация на ЛП;</a:t>
            </a:r>
          </a:p>
          <a:p>
            <a:r>
              <a:rPr lang="bg-BG" dirty="0" smtClean="0"/>
              <a:t>Издава разрешения и удостоверения за търговия на едро с ЛП;</a:t>
            </a:r>
          </a:p>
          <a:p>
            <a:r>
              <a:rPr lang="bg-BG" dirty="0" smtClean="0"/>
              <a:t>Издава, отказва или прекратява разрешения за търговия на дребно с ЛП;</a:t>
            </a:r>
          </a:p>
          <a:p>
            <a:r>
              <a:rPr lang="bg-BG" dirty="0" smtClean="0"/>
              <a:t>Вписва производителите, вносителите и търговците на едро с активни вещества;</a:t>
            </a:r>
          </a:p>
          <a:p>
            <a:r>
              <a:rPr lang="bg-BG" dirty="0" smtClean="0"/>
              <a:t>Води регистър на лицата, осъществяващи посредничество в областта на ЛП;</a:t>
            </a:r>
          </a:p>
          <a:p>
            <a:r>
              <a:rPr lang="bg-BG" dirty="0" smtClean="0"/>
              <a:t>Издава Разрешения за провеждане на клинични изпитвания;</a:t>
            </a:r>
          </a:p>
          <a:p>
            <a:pPr marL="0" indent="0">
              <a:buNone/>
            </a:pPr>
            <a:endParaRPr lang="bg-BG" dirty="0" smtClean="0"/>
          </a:p>
          <a:p>
            <a:endParaRPr lang="bg-BG" dirty="0" smtClean="0"/>
          </a:p>
          <a:p>
            <a:endParaRPr lang="bg-BG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664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harmacy design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 w="12700"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tx2">
              <a:lumMod val="20000"/>
              <a:lumOff val="80000"/>
            </a:schemeClr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harmacy design slides.potx" id="{BDD4D5A3-0C20-4887-95F2-BFAB47634035}" vid="{397845B7-7EB0-4CC3-ABEB-6754AD08757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Pharmacy design slides</Template>
  <TotalTime>272</TotalTime>
  <Words>902</Words>
  <Application>Microsoft Office PowerPoint</Application>
  <PresentationFormat>Custom</PresentationFormat>
  <Paragraphs>99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 Unicode MS</vt:lpstr>
      <vt:lpstr>Arial</vt:lpstr>
      <vt:lpstr>Calibri</vt:lpstr>
      <vt:lpstr>Euphemia</vt:lpstr>
      <vt:lpstr>Franklin Gothic Book</vt:lpstr>
      <vt:lpstr>Tahoma</vt:lpstr>
      <vt:lpstr>Times New Roman</vt:lpstr>
      <vt:lpstr>Pharmacy design template</vt:lpstr>
      <vt:lpstr>ЛЕКАРСТВЕНА ПОЛИТИКА В БЪЛГАРИЯ СТРУКТУРА И ОРГАНИ НА УПРАВЛЕНИЕ</vt:lpstr>
      <vt:lpstr>PowerPoint Presentation</vt:lpstr>
      <vt:lpstr>НАЦИОНАЛНИ ЗДРАВНИ СТРАТЕГИИ</vt:lpstr>
      <vt:lpstr>НАЦИОНАЛНИ ЗДРАВНИ СТРАТЕГИИ</vt:lpstr>
      <vt:lpstr>НАЦИОНАЛНИ ЗДРАВНИ СТРАТЕГИИ</vt:lpstr>
      <vt:lpstr>НАЦИОНАЛНИ ЗДРАВНИ СТРАТЕГИИ</vt:lpstr>
      <vt:lpstr>НАЦИОНАЛНИ ЗДРАВНИ СТРАТЕГИИ</vt:lpstr>
      <vt:lpstr>СТРУКТУРА И ОРГАНИ НА УПРАВЛЕНИЕ НА ЛЕКАРСТВЕНАТА ПОЛИТИКА В БЪЛГАРИЯ</vt:lpstr>
      <vt:lpstr>ИЗПЪЛНИТЕЛНА АГЕНЦИЯ ПО ЛЕКАРСТВА</vt:lpstr>
      <vt:lpstr>ИЗПЪЛНИТЕЛНА АГЕНЦИЯ ПО ЛЕКАРСТВА</vt:lpstr>
      <vt:lpstr>ИЗПЪЛНИТЕЛНА АГЕНЦИЯ ПО ЛЕКАРСТВА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Admin</dc:creator>
  <cp:lastModifiedBy>Admin</cp:lastModifiedBy>
  <cp:revision>29</cp:revision>
  <dcterms:created xsi:type="dcterms:W3CDTF">2018-10-21T11:23:28Z</dcterms:created>
  <dcterms:modified xsi:type="dcterms:W3CDTF">2020-01-26T12:08:27Z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