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2" r:id="rId1"/>
  </p:sldMasterIdLst>
  <p:notesMasterIdLst>
    <p:notesMasterId r:id="rId20"/>
  </p:notesMasterIdLst>
  <p:handoutMasterIdLst>
    <p:handoutMasterId r:id="rId21"/>
  </p:handoutMasterIdLst>
  <p:sldIdLst>
    <p:sldId id="261" r:id="rId2"/>
    <p:sldId id="262" r:id="rId3"/>
    <p:sldId id="263" r:id="rId4"/>
    <p:sldId id="264" r:id="rId5"/>
    <p:sldId id="265" r:id="rId6"/>
    <p:sldId id="279" r:id="rId7"/>
    <p:sldId id="268" r:id="rId8"/>
    <p:sldId id="269" r:id="rId9"/>
    <p:sldId id="283" r:id="rId10"/>
    <p:sldId id="274" r:id="rId11"/>
    <p:sldId id="278" r:id="rId12"/>
    <p:sldId id="275" r:id="rId13"/>
    <p:sldId id="277" r:id="rId14"/>
    <p:sldId id="270" r:id="rId15"/>
    <p:sldId id="271" r:id="rId16"/>
    <p:sldId id="280" r:id="rId17"/>
    <p:sldId id="272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E4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4" autoAdjust="0"/>
    <p:restoredTop sz="94706" autoAdjust="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267DBD-0121-410C-854D-BE65D2BC1107}" type="doc">
      <dgm:prSet loTypeId="urn:microsoft.com/office/officeart/2005/8/layout/pyramid1" loCatId="pyramid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bg-BG"/>
        </a:p>
      </dgm:t>
    </dgm:pt>
    <dgm:pt modelId="{5EF1F0EA-3E1F-4BD2-B1DC-74B7DEBF0B44}">
      <dgm:prSet phldrT="[Text]" custT="1"/>
      <dgm:spPr/>
      <dgm:t>
        <a:bodyPr/>
        <a:lstStyle/>
        <a:p>
          <a:r>
            <a:rPr lang="bg-BG" sz="2000" b="1" dirty="0" smtClean="0"/>
            <a:t>Производител</a:t>
          </a:r>
          <a:endParaRPr lang="bg-BG" sz="2000" b="1" dirty="0"/>
        </a:p>
      </dgm:t>
    </dgm:pt>
    <dgm:pt modelId="{7AC78A42-DC0D-4AB4-A45D-4D7CC7282699}" type="parTrans" cxnId="{0ED74126-A19D-471F-BA9E-5340EC0F60F2}">
      <dgm:prSet/>
      <dgm:spPr/>
      <dgm:t>
        <a:bodyPr/>
        <a:lstStyle/>
        <a:p>
          <a:endParaRPr lang="bg-BG"/>
        </a:p>
      </dgm:t>
    </dgm:pt>
    <dgm:pt modelId="{CB614B25-EB75-4B56-B00F-DDC23FA37C0D}" type="sibTrans" cxnId="{0ED74126-A19D-471F-BA9E-5340EC0F60F2}">
      <dgm:prSet/>
      <dgm:spPr/>
      <dgm:t>
        <a:bodyPr/>
        <a:lstStyle/>
        <a:p>
          <a:endParaRPr lang="bg-BG"/>
        </a:p>
      </dgm:t>
    </dgm:pt>
    <dgm:pt modelId="{152066EA-FADC-422D-888F-FD7707F1AD31}">
      <dgm:prSet phldrT="[Text]" custT="1"/>
      <dgm:spPr/>
      <dgm:t>
        <a:bodyPr/>
        <a:lstStyle/>
        <a:p>
          <a:r>
            <a:rPr lang="bg-BG" sz="1800" b="1" dirty="0" smtClean="0">
              <a:solidFill>
                <a:srgbClr val="CC5E40"/>
              </a:solidFill>
            </a:rPr>
            <a:t>Х</a:t>
          </a:r>
          <a:r>
            <a:rPr lang="bg-BG" sz="2000" dirty="0" smtClean="0"/>
            <a:t> – </a:t>
          </a:r>
          <a:r>
            <a:rPr lang="bg-BG" sz="2000" b="1" dirty="0" smtClean="0"/>
            <a:t>най-ниска цена, заплащана от обществените фондове на реферираните страни</a:t>
          </a:r>
          <a:endParaRPr lang="bg-BG" sz="2000" b="1" dirty="0"/>
        </a:p>
      </dgm:t>
    </dgm:pt>
    <dgm:pt modelId="{AF33630A-5E78-47D1-823E-8DF089EB0789}" type="parTrans" cxnId="{4520A1FE-A0D5-4492-B994-218402D84BEB}">
      <dgm:prSet/>
      <dgm:spPr/>
      <dgm:t>
        <a:bodyPr/>
        <a:lstStyle/>
        <a:p>
          <a:endParaRPr lang="bg-BG"/>
        </a:p>
      </dgm:t>
    </dgm:pt>
    <dgm:pt modelId="{1EBA8675-CBFD-4D22-B155-FF1B58284257}" type="sibTrans" cxnId="{4520A1FE-A0D5-4492-B994-218402D84BEB}">
      <dgm:prSet/>
      <dgm:spPr/>
      <dgm:t>
        <a:bodyPr/>
        <a:lstStyle/>
        <a:p>
          <a:endParaRPr lang="bg-BG"/>
        </a:p>
      </dgm:t>
    </dgm:pt>
    <dgm:pt modelId="{3B10F5DA-5A4C-4591-9BA4-C9D8FCD009F5}">
      <dgm:prSet phldrT="[Text]" custT="1"/>
      <dgm:spPr/>
      <dgm:t>
        <a:bodyPr/>
        <a:lstStyle/>
        <a:p>
          <a:r>
            <a:rPr lang="bg-BG" sz="2000" b="1" dirty="0" smtClean="0"/>
            <a:t>Търговец на едро (Дистрибутор)</a:t>
          </a:r>
          <a:endParaRPr lang="bg-BG" sz="2000" b="1" dirty="0"/>
        </a:p>
      </dgm:t>
    </dgm:pt>
    <dgm:pt modelId="{18A6E95C-7875-4738-BD23-6BC21FA6EDD0}" type="parTrans" cxnId="{AEE90B73-AE81-4229-BAB3-C09FDAE7C550}">
      <dgm:prSet/>
      <dgm:spPr/>
      <dgm:t>
        <a:bodyPr/>
        <a:lstStyle/>
        <a:p>
          <a:endParaRPr lang="bg-BG"/>
        </a:p>
      </dgm:t>
    </dgm:pt>
    <dgm:pt modelId="{9ED3773F-86A8-4ECE-9381-0093B4554C04}" type="sibTrans" cxnId="{AEE90B73-AE81-4229-BAB3-C09FDAE7C550}">
      <dgm:prSet/>
      <dgm:spPr/>
      <dgm:t>
        <a:bodyPr/>
        <a:lstStyle/>
        <a:p>
          <a:endParaRPr lang="bg-BG"/>
        </a:p>
      </dgm:t>
    </dgm:pt>
    <dgm:pt modelId="{6ACCA200-9167-4052-A16F-8E25210060C5}">
      <dgm:prSet phldrT="[Text]" custT="1"/>
      <dgm:spPr/>
      <dgm:t>
        <a:bodyPr/>
        <a:lstStyle/>
        <a:p>
          <a:r>
            <a:rPr lang="bg-BG" sz="2000" b="1" dirty="0" smtClean="0"/>
            <a:t>Х</a:t>
          </a:r>
          <a:r>
            <a:rPr lang="en-US" sz="2000" b="1" dirty="0" smtClean="0"/>
            <a:t> </a:t>
          </a:r>
          <a:r>
            <a:rPr lang="bg-BG" sz="2000" b="1" dirty="0" smtClean="0"/>
            <a:t>.</a:t>
          </a:r>
          <a:r>
            <a:rPr lang="en-US" sz="2000" b="1" dirty="0" smtClean="0"/>
            <a:t> </a:t>
          </a:r>
          <a:r>
            <a:rPr lang="bg-BG" sz="2000" b="1" dirty="0" smtClean="0">
              <a:solidFill>
                <a:srgbClr val="FFC000"/>
              </a:solidFill>
            </a:rPr>
            <a:t>7%</a:t>
          </a:r>
          <a:r>
            <a:rPr lang="bg-BG" sz="2000" b="1" dirty="0" smtClean="0"/>
            <a:t> (х≤ 10 лв.)  </a:t>
          </a:r>
        </a:p>
        <a:p>
          <a:r>
            <a:rPr lang="bg-BG" sz="2000" b="1" dirty="0" smtClean="0"/>
            <a:t>Х. </a:t>
          </a:r>
          <a:r>
            <a:rPr lang="bg-BG" sz="2000" b="1" dirty="0" smtClean="0">
              <a:solidFill>
                <a:srgbClr val="FFC000"/>
              </a:solidFill>
            </a:rPr>
            <a:t>6%</a:t>
          </a:r>
          <a:r>
            <a:rPr lang="bg-BG" sz="2000" b="1" dirty="0" smtClean="0"/>
            <a:t> (10 лв. </a:t>
          </a:r>
          <a:r>
            <a:rPr lang="en-US" sz="2000" b="1" dirty="0" smtClean="0"/>
            <a:t>&lt; X 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≤ 30  </a:t>
          </a:r>
          <a:r>
            <a: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лв.)</a:t>
          </a:r>
        </a:p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bg-BG" sz="2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4%</a:t>
          </a:r>
          <a:r>
            <a: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(х 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&gt;</a:t>
          </a:r>
          <a:r>
            <a: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30 лв., х. 4% 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&lt; 10 </a:t>
          </a:r>
          <a:r>
            <a: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лв.)</a:t>
          </a:r>
          <a:endParaRPr lang="bg-BG" sz="2000" b="1" dirty="0"/>
        </a:p>
      </dgm:t>
    </dgm:pt>
    <dgm:pt modelId="{37A8A1B2-4444-40CB-AB91-552AA9B15443}" type="parTrans" cxnId="{771BD78D-94F2-40E9-9092-C0AF2AE642BB}">
      <dgm:prSet/>
      <dgm:spPr/>
      <dgm:t>
        <a:bodyPr/>
        <a:lstStyle/>
        <a:p>
          <a:endParaRPr lang="bg-BG"/>
        </a:p>
      </dgm:t>
    </dgm:pt>
    <dgm:pt modelId="{2429ED1B-D018-4872-88E2-FAE4475AB993}" type="sibTrans" cxnId="{771BD78D-94F2-40E9-9092-C0AF2AE642BB}">
      <dgm:prSet/>
      <dgm:spPr/>
      <dgm:t>
        <a:bodyPr/>
        <a:lstStyle/>
        <a:p>
          <a:endParaRPr lang="bg-BG"/>
        </a:p>
      </dgm:t>
    </dgm:pt>
    <dgm:pt modelId="{9D98B876-01B0-4A8E-BB4B-7A910F17DFD8}">
      <dgm:prSet phldrT="[Text]" custT="1"/>
      <dgm:spPr/>
      <dgm:t>
        <a:bodyPr/>
        <a:lstStyle/>
        <a:p>
          <a:r>
            <a: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Търговец на дребно (Аптека)</a:t>
          </a:r>
          <a:endParaRPr lang="bg-BG" sz="2000" b="1" dirty="0"/>
        </a:p>
      </dgm:t>
    </dgm:pt>
    <dgm:pt modelId="{64265636-4314-4ACD-870A-F5829B007F23}" type="parTrans" cxnId="{0E9E83AC-2DCA-4A11-BC3C-1DAFDAA644AA}">
      <dgm:prSet/>
      <dgm:spPr/>
      <dgm:t>
        <a:bodyPr/>
        <a:lstStyle/>
        <a:p>
          <a:endParaRPr lang="bg-BG"/>
        </a:p>
      </dgm:t>
    </dgm:pt>
    <dgm:pt modelId="{A9E685DC-58C9-467D-A18A-7F7E9C94FE5E}" type="sibTrans" cxnId="{0E9E83AC-2DCA-4A11-BC3C-1DAFDAA644AA}">
      <dgm:prSet/>
      <dgm:spPr/>
      <dgm:t>
        <a:bodyPr/>
        <a:lstStyle/>
        <a:p>
          <a:endParaRPr lang="bg-BG"/>
        </a:p>
      </dgm:t>
    </dgm:pt>
    <dgm:pt modelId="{CE36D51D-7647-491B-BC9C-38D802D63E8A}">
      <dgm:prSet phldrT="[Text]" custT="1"/>
      <dgm:spPr/>
      <dgm:t>
        <a:bodyPr/>
        <a:lstStyle/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. </a:t>
          </a:r>
          <a:r>
            <a:rPr lang="bg-BG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20%</a:t>
          </a:r>
          <a:r>
            <a: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(х≤ 10 лв.)</a:t>
          </a:r>
        </a:p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bg-BG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18 %</a:t>
          </a:r>
          <a:r>
            <a: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(10 лв. 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&lt;</a:t>
          </a:r>
          <a:r>
            <a: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х ≤ 30 лв.)</a:t>
          </a:r>
        </a:p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bg-BG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16 % </a:t>
          </a:r>
          <a:r>
            <a: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(х 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&gt;</a:t>
          </a:r>
          <a:r>
            <a: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30 лв., х . 16% 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&lt;</a:t>
          </a:r>
          <a:r>
            <a: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25 лв.)</a:t>
          </a:r>
          <a:endParaRPr lang="bg-BG" sz="2000" b="1" dirty="0"/>
        </a:p>
      </dgm:t>
    </dgm:pt>
    <dgm:pt modelId="{CA32C640-F527-46C1-BF42-A3A67DE4F862}" type="parTrans" cxnId="{0E3A4121-6FA6-4E70-B347-01DD1561D7B1}">
      <dgm:prSet/>
      <dgm:spPr/>
      <dgm:t>
        <a:bodyPr/>
        <a:lstStyle/>
        <a:p>
          <a:endParaRPr lang="bg-BG"/>
        </a:p>
      </dgm:t>
    </dgm:pt>
    <dgm:pt modelId="{A3727D1A-49F4-4D1F-AC72-071FB4751466}" type="sibTrans" cxnId="{0E3A4121-6FA6-4E70-B347-01DD1561D7B1}">
      <dgm:prSet/>
      <dgm:spPr/>
      <dgm:t>
        <a:bodyPr/>
        <a:lstStyle/>
        <a:p>
          <a:endParaRPr lang="bg-BG"/>
        </a:p>
      </dgm:t>
    </dgm:pt>
    <dgm:pt modelId="{B078B634-EF92-4BDB-892B-24898A5262B3}">
      <dgm:prSet phldrT="[Text]" custT="1"/>
      <dgm:spPr/>
      <dgm:t>
        <a:bodyPr/>
        <a:lstStyle/>
        <a:p>
          <a:r>
            <a:rPr lang="bg-BG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Цена на реимбурсиран лекарствен продукт</a:t>
          </a:r>
          <a:endParaRPr lang="bg-BG" sz="2000" b="1" dirty="0">
            <a:solidFill>
              <a:schemeClr val="bg1"/>
            </a:solidFill>
          </a:endParaRPr>
        </a:p>
      </dgm:t>
    </dgm:pt>
    <dgm:pt modelId="{83AB871B-3EC7-44FD-83A1-F73E9A30720C}" type="parTrans" cxnId="{78E37133-C0F3-407A-AD94-DB8C67C09DF2}">
      <dgm:prSet/>
      <dgm:spPr/>
      <dgm:t>
        <a:bodyPr/>
        <a:lstStyle/>
        <a:p>
          <a:endParaRPr lang="bg-BG"/>
        </a:p>
      </dgm:t>
    </dgm:pt>
    <dgm:pt modelId="{17EA9A6D-DCB7-4CF5-8D22-C07C4AB8A0AC}" type="sibTrans" cxnId="{78E37133-C0F3-407A-AD94-DB8C67C09DF2}">
      <dgm:prSet/>
      <dgm:spPr/>
      <dgm:t>
        <a:bodyPr/>
        <a:lstStyle/>
        <a:p>
          <a:endParaRPr lang="bg-BG"/>
        </a:p>
      </dgm:t>
    </dgm:pt>
    <dgm:pt modelId="{B4FBC0BF-CFD4-41DE-BF7E-3B8D68473FA8}">
      <dgm:prSet phldrT="[Text]" custT="1"/>
      <dgm:spPr/>
      <dgm:t>
        <a:bodyPr/>
        <a:lstStyle/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 = </a:t>
          </a:r>
          <a:r>
            <a:rPr lang="en-US" sz="2000" b="1" dirty="0" smtClean="0">
              <a:solidFill>
                <a:srgbClr val="CC5E4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+ </a:t>
          </a:r>
          <a:r>
            <a:rPr lang="en-US" sz="2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 . </a:t>
          </a:r>
          <a:r>
            <a:rPr lang="bg-BG" sz="2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(7%, 6%, 4%)</a:t>
          </a:r>
          <a:r>
            <a: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 </a:t>
          </a:r>
          <a:r>
            <a:rPr lang="en-US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 . </a:t>
          </a:r>
          <a:r>
            <a:rPr lang="bg-BG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(20%, 18%, 16%)</a:t>
          </a:r>
          <a:r>
            <a: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+ 20</a:t>
          </a:r>
          <a:r>
            <a: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% (ДДС)</a:t>
          </a:r>
        </a:p>
        <a:p>
          <a:r>
            <a:rPr lang="bg-BG" sz="2000" b="1" dirty="0" smtClean="0"/>
            <a:t>                                                        </a:t>
          </a:r>
          <a:endParaRPr lang="bg-BG" sz="2000" b="1" dirty="0"/>
        </a:p>
      </dgm:t>
    </dgm:pt>
    <dgm:pt modelId="{364D842F-DEC2-48EC-BFF3-28B1A54A04E1}" type="parTrans" cxnId="{F13B026E-886E-4CB6-B9A2-80C42FF951DF}">
      <dgm:prSet/>
      <dgm:spPr/>
      <dgm:t>
        <a:bodyPr/>
        <a:lstStyle/>
        <a:p>
          <a:endParaRPr lang="bg-BG"/>
        </a:p>
      </dgm:t>
    </dgm:pt>
    <dgm:pt modelId="{0662A574-596B-467F-879D-3A9FC893210B}" type="sibTrans" cxnId="{F13B026E-886E-4CB6-B9A2-80C42FF951DF}">
      <dgm:prSet/>
      <dgm:spPr/>
      <dgm:t>
        <a:bodyPr/>
        <a:lstStyle/>
        <a:p>
          <a:endParaRPr lang="bg-BG"/>
        </a:p>
      </dgm:t>
    </dgm:pt>
    <dgm:pt modelId="{CA8C1AC0-EB62-4027-A93F-E6C4EBF6096A}" type="pres">
      <dgm:prSet presAssocID="{78267DBD-0121-410C-854D-BE65D2BC11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16E4EA98-4B76-4575-B9F2-F9FAB90D844B}" type="pres">
      <dgm:prSet presAssocID="{5EF1F0EA-3E1F-4BD2-B1DC-74B7DEBF0B44}" presName="Name8" presStyleCnt="0"/>
      <dgm:spPr/>
    </dgm:pt>
    <dgm:pt modelId="{15BCE57F-EB52-4709-BDDC-9D2634AEAC27}" type="pres">
      <dgm:prSet presAssocID="{5EF1F0EA-3E1F-4BD2-B1DC-74B7DEBF0B44}" presName="acctBkgd" presStyleLbl="alignAcc1" presStyleIdx="0" presStyleCnt="4" custLinFactNeighborX="2127"/>
      <dgm:spPr/>
      <dgm:t>
        <a:bodyPr/>
        <a:lstStyle/>
        <a:p>
          <a:endParaRPr lang="bg-BG"/>
        </a:p>
      </dgm:t>
    </dgm:pt>
    <dgm:pt modelId="{38CDBA1C-D672-49E2-ABB1-81043D0DC658}" type="pres">
      <dgm:prSet presAssocID="{5EF1F0EA-3E1F-4BD2-B1DC-74B7DEBF0B44}" presName="acctTx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2371617-2907-4E01-8CC3-CC9E092F9730}" type="pres">
      <dgm:prSet presAssocID="{5EF1F0EA-3E1F-4BD2-B1DC-74B7DEBF0B44}" presName="level" presStyleLbl="node1" presStyleIdx="0" presStyleCnt="4" custLinFactNeighborX="-2088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E3B3A50-0BF7-4146-8452-71568C62DC5C}" type="pres">
      <dgm:prSet presAssocID="{5EF1F0EA-3E1F-4BD2-B1DC-74B7DEBF0B4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ECC2176-7BD7-4112-B4E0-ABB1B9C99A6E}" type="pres">
      <dgm:prSet presAssocID="{3B10F5DA-5A4C-4591-9BA4-C9D8FCD009F5}" presName="Name8" presStyleCnt="0"/>
      <dgm:spPr/>
    </dgm:pt>
    <dgm:pt modelId="{405201D6-F633-4046-B4EB-B2E0D89BBF78}" type="pres">
      <dgm:prSet presAssocID="{3B10F5DA-5A4C-4591-9BA4-C9D8FCD009F5}" presName="acctBkgd" presStyleLbl="alignAcc1" presStyleIdx="1" presStyleCnt="4"/>
      <dgm:spPr/>
      <dgm:t>
        <a:bodyPr/>
        <a:lstStyle/>
        <a:p>
          <a:endParaRPr lang="bg-BG"/>
        </a:p>
      </dgm:t>
    </dgm:pt>
    <dgm:pt modelId="{D2F9CE4D-0BB7-47E2-9831-E948E9832231}" type="pres">
      <dgm:prSet presAssocID="{3B10F5DA-5A4C-4591-9BA4-C9D8FCD009F5}" presName="acctTx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9B31695-CD08-4E17-987A-E37A6CEA02B7}" type="pres">
      <dgm:prSet presAssocID="{3B10F5DA-5A4C-4591-9BA4-C9D8FCD009F5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F42BAB5-E2EA-4186-ACC7-A097EA088AC5}" type="pres">
      <dgm:prSet presAssocID="{3B10F5DA-5A4C-4591-9BA4-C9D8FCD009F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092FF25-13D1-4DC4-B72A-E40E9C4285A9}" type="pres">
      <dgm:prSet presAssocID="{9D98B876-01B0-4A8E-BB4B-7A910F17DFD8}" presName="Name8" presStyleCnt="0"/>
      <dgm:spPr/>
    </dgm:pt>
    <dgm:pt modelId="{B0BAAAA9-AD49-4232-ADE6-AFE940D5AD42}" type="pres">
      <dgm:prSet presAssocID="{9D98B876-01B0-4A8E-BB4B-7A910F17DFD8}" presName="acctBkgd" presStyleLbl="alignAcc1" presStyleIdx="2" presStyleCnt="4"/>
      <dgm:spPr/>
      <dgm:t>
        <a:bodyPr/>
        <a:lstStyle/>
        <a:p>
          <a:endParaRPr lang="bg-BG"/>
        </a:p>
      </dgm:t>
    </dgm:pt>
    <dgm:pt modelId="{FA708AAC-9FEC-4366-9ADD-17B0272A8055}" type="pres">
      <dgm:prSet presAssocID="{9D98B876-01B0-4A8E-BB4B-7A910F17DFD8}" presName="acctTx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92763E7-CD7C-4191-9D6B-CFF9C8EFF02F}" type="pres">
      <dgm:prSet presAssocID="{9D98B876-01B0-4A8E-BB4B-7A910F17DFD8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49F67DC-2599-4031-BA03-FD02614197A8}" type="pres">
      <dgm:prSet presAssocID="{9D98B876-01B0-4A8E-BB4B-7A910F17DFD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B574B29-AB35-47FF-BBEB-56101100DEB3}" type="pres">
      <dgm:prSet presAssocID="{B078B634-EF92-4BDB-892B-24898A5262B3}" presName="Name8" presStyleCnt="0"/>
      <dgm:spPr/>
    </dgm:pt>
    <dgm:pt modelId="{B37CB370-9F0F-45F7-BE0C-8A2E945A5841}" type="pres">
      <dgm:prSet presAssocID="{B078B634-EF92-4BDB-892B-24898A5262B3}" presName="acctBkgd" presStyleLbl="alignAcc1" presStyleIdx="3" presStyleCnt="4"/>
      <dgm:spPr/>
      <dgm:t>
        <a:bodyPr/>
        <a:lstStyle/>
        <a:p>
          <a:endParaRPr lang="bg-BG"/>
        </a:p>
      </dgm:t>
    </dgm:pt>
    <dgm:pt modelId="{58DF9450-A730-49A0-87CD-DE227D380936}" type="pres">
      <dgm:prSet presAssocID="{B078B634-EF92-4BDB-892B-24898A5262B3}" presName="acct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461F532-F6EF-4C8E-83CB-BC45349A68BB}" type="pres">
      <dgm:prSet presAssocID="{B078B634-EF92-4BDB-892B-24898A5262B3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63E1717-8E08-4068-BBF6-070D7F698D7D}" type="pres">
      <dgm:prSet presAssocID="{B078B634-EF92-4BDB-892B-24898A5262B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13ED413A-3D80-4AC1-B13B-E77EFE00F350}" type="presOf" srcId="{5EF1F0EA-3E1F-4BD2-B1DC-74B7DEBF0B44}" destId="{5E3B3A50-0BF7-4146-8452-71568C62DC5C}" srcOrd="1" destOrd="0" presId="urn:microsoft.com/office/officeart/2005/8/layout/pyramid1"/>
    <dgm:cxn modelId="{F1A647AA-C2EC-4861-872B-D146C539BFC9}" type="presOf" srcId="{6ACCA200-9167-4052-A16F-8E25210060C5}" destId="{D2F9CE4D-0BB7-47E2-9831-E948E9832231}" srcOrd="1" destOrd="0" presId="urn:microsoft.com/office/officeart/2005/8/layout/pyramid1"/>
    <dgm:cxn modelId="{0ED74126-A19D-471F-BA9E-5340EC0F60F2}" srcId="{78267DBD-0121-410C-854D-BE65D2BC1107}" destId="{5EF1F0EA-3E1F-4BD2-B1DC-74B7DEBF0B44}" srcOrd="0" destOrd="0" parTransId="{7AC78A42-DC0D-4AB4-A45D-4D7CC7282699}" sibTransId="{CB614B25-EB75-4B56-B00F-DDC23FA37C0D}"/>
    <dgm:cxn modelId="{60A5B040-1FE0-4CE4-9204-097057A806A3}" type="presOf" srcId="{3B10F5DA-5A4C-4591-9BA4-C9D8FCD009F5}" destId="{79B31695-CD08-4E17-987A-E37A6CEA02B7}" srcOrd="0" destOrd="0" presId="urn:microsoft.com/office/officeart/2005/8/layout/pyramid1"/>
    <dgm:cxn modelId="{0E9E83AC-2DCA-4A11-BC3C-1DAFDAA644AA}" srcId="{78267DBD-0121-410C-854D-BE65D2BC1107}" destId="{9D98B876-01B0-4A8E-BB4B-7A910F17DFD8}" srcOrd="2" destOrd="0" parTransId="{64265636-4314-4ACD-870A-F5829B007F23}" sibTransId="{A9E685DC-58C9-467D-A18A-7F7E9C94FE5E}"/>
    <dgm:cxn modelId="{6B9F6EFA-5C52-4A27-BEFE-4D2D713D2587}" type="presOf" srcId="{B078B634-EF92-4BDB-892B-24898A5262B3}" destId="{B461F532-F6EF-4C8E-83CB-BC45349A68BB}" srcOrd="0" destOrd="0" presId="urn:microsoft.com/office/officeart/2005/8/layout/pyramid1"/>
    <dgm:cxn modelId="{C672DDB7-F515-415B-8BA4-5E0BBA7F1757}" type="presOf" srcId="{B4FBC0BF-CFD4-41DE-BF7E-3B8D68473FA8}" destId="{B37CB370-9F0F-45F7-BE0C-8A2E945A5841}" srcOrd="0" destOrd="0" presId="urn:microsoft.com/office/officeart/2005/8/layout/pyramid1"/>
    <dgm:cxn modelId="{1455FB56-5C64-49C3-9808-C8CB8753C7DE}" type="presOf" srcId="{6ACCA200-9167-4052-A16F-8E25210060C5}" destId="{405201D6-F633-4046-B4EB-B2E0D89BBF78}" srcOrd="0" destOrd="0" presId="urn:microsoft.com/office/officeart/2005/8/layout/pyramid1"/>
    <dgm:cxn modelId="{624BF102-213D-464A-8CCC-38619A11E430}" type="presOf" srcId="{CE36D51D-7647-491B-BC9C-38D802D63E8A}" destId="{B0BAAAA9-AD49-4232-ADE6-AFE940D5AD42}" srcOrd="0" destOrd="0" presId="urn:microsoft.com/office/officeart/2005/8/layout/pyramid1"/>
    <dgm:cxn modelId="{BC9C9816-076B-4FB0-A866-0E738C72A80F}" type="presOf" srcId="{5EF1F0EA-3E1F-4BD2-B1DC-74B7DEBF0B44}" destId="{D2371617-2907-4E01-8CC3-CC9E092F9730}" srcOrd="0" destOrd="0" presId="urn:microsoft.com/office/officeart/2005/8/layout/pyramid1"/>
    <dgm:cxn modelId="{FB374D02-7481-4BBD-BD07-FF1D030AF4EF}" type="presOf" srcId="{3B10F5DA-5A4C-4591-9BA4-C9D8FCD009F5}" destId="{8F42BAB5-E2EA-4186-ACC7-A097EA088AC5}" srcOrd="1" destOrd="0" presId="urn:microsoft.com/office/officeart/2005/8/layout/pyramid1"/>
    <dgm:cxn modelId="{A86FDBBD-850C-4CFA-A5BA-213F9A99230E}" type="presOf" srcId="{CE36D51D-7647-491B-BC9C-38D802D63E8A}" destId="{FA708AAC-9FEC-4366-9ADD-17B0272A8055}" srcOrd="1" destOrd="0" presId="urn:microsoft.com/office/officeart/2005/8/layout/pyramid1"/>
    <dgm:cxn modelId="{AC730C80-5765-4BAB-AA69-4BC0E1D79CD1}" type="presOf" srcId="{9D98B876-01B0-4A8E-BB4B-7A910F17DFD8}" destId="{192763E7-CD7C-4191-9D6B-CFF9C8EFF02F}" srcOrd="0" destOrd="0" presId="urn:microsoft.com/office/officeart/2005/8/layout/pyramid1"/>
    <dgm:cxn modelId="{0E3A4121-6FA6-4E70-B347-01DD1561D7B1}" srcId="{9D98B876-01B0-4A8E-BB4B-7A910F17DFD8}" destId="{CE36D51D-7647-491B-BC9C-38D802D63E8A}" srcOrd="0" destOrd="0" parTransId="{CA32C640-F527-46C1-BF42-A3A67DE4F862}" sibTransId="{A3727D1A-49F4-4D1F-AC72-071FB4751466}"/>
    <dgm:cxn modelId="{000C4297-FF49-4AB8-920C-9E3F1583E2C0}" type="presOf" srcId="{B078B634-EF92-4BDB-892B-24898A5262B3}" destId="{F63E1717-8E08-4068-BBF6-070D7F698D7D}" srcOrd="1" destOrd="0" presId="urn:microsoft.com/office/officeart/2005/8/layout/pyramid1"/>
    <dgm:cxn modelId="{877D64B7-E8B2-4F28-8E3A-3890AA12CAA1}" type="presOf" srcId="{152066EA-FADC-422D-888F-FD7707F1AD31}" destId="{38CDBA1C-D672-49E2-ABB1-81043D0DC658}" srcOrd="1" destOrd="0" presId="urn:microsoft.com/office/officeart/2005/8/layout/pyramid1"/>
    <dgm:cxn modelId="{F13B026E-886E-4CB6-B9A2-80C42FF951DF}" srcId="{B078B634-EF92-4BDB-892B-24898A5262B3}" destId="{B4FBC0BF-CFD4-41DE-BF7E-3B8D68473FA8}" srcOrd="0" destOrd="0" parTransId="{364D842F-DEC2-48EC-BFF3-28B1A54A04E1}" sibTransId="{0662A574-596B-467F-879D-3A9FC893210B}"/>
    <dgm:cxn modelId="{771BD78D-94F2-40E9-9092-C0AF2AE642BB}" srcId="{3B10F5DA-5A4C-4591-9BA4-C9D8FCD009F5}" destId="{6ACCA200-9167-4052-A16F-8E25210060C5}" srcOrd="0" destOrd="0" parTransId="{37A8A1B2-4444-40CB-AB91-552AA9B15443}" sibTransId="{2429ED1B-D018-4872-88E2-FAE4475AB993}"/>
    <dgm:cxn modelId="{C429F7DA-1A8C-4CED-9C67-07DFE8C77962}" type="presOf" srcId="{B4FBC0BF-CFD4-41DE-BF7E-3B8D68473FA8}" destId="{58DF9450-A730-49A0-87CD-DE227D380936}" srcOrd="1" destOrd="0" presId="urn:microsoft.com/office/officeart/2005/8/layout/pyramid1"/>
    <dgm:cxn modelId="{745557A0-3E20-4A87-8FEF-E6D8F3C6B4B7}" type="presOf" srcId="{152066EA-FADC-422D-888F-FD7707F1AD31}" destId="{15BCE57F-EB52-4709-BDDC-9D2634AEAC27}" srcOrd="0" destOrd="0" presId="urn:microsoft.com/office/officeart/2005/8/layout/pyramid1"/>
    <dgm:cxn modelId="{78E37133-C0F3-407A-AD94-DB8C67C09DF2}" srcId="{78267DBD-0121-410C-854D-BE65D2BC1107}" destId="{B078B634-EF92-4BDB-892B-24898A5262B3}" srcOrd="3" destOrd="0" parTransId="{83AB871B-3EC7-44FD-83A1-F73E9A30720C}" sibTransId="{17EA9A6D-DCB7-4CF5-8D22-C07C4AB8A0AC}"/>
    <dgm:cxn modelId="{B443074C-30C5-49B1-931D-9E71D902C158}" type="presOf" srcId="{78267DBD-0121-410C-854D-BE65D2BC1107}" destId="{CA8C1AC0-EB62-4027-A93F-E6C4EBF6096A}" srcOrd="0" destOrd="0" presId="urn:microsoft.com/office/officeart/2005/8/layout/pyramid1"/>
    <dgm:cxn modelId="{4520A1FE-A0D5-4492-B994-218402D84BEB}" srcId="{5EF1F0EA-3E1F-4BD2-B1DC-74B7DEBF0B44}" destId="{152066EA-FADC-422D-888F-FD7707F1AD31}" srcOrd="0" destOrd="0" parTransId="{AF33630A-5E78-47D1-823E-8DF089EB0789}" sibTransId="{1EBA8675-CBFD-4D22-B155-FF1B58284257}"/>
    <dgm:cxn modelId="{AEE90B73-AE81-4229-BAB3-C09FDAE7C550}" srcId="{78267DBD-0121-410C-854D-BE65D2BC1107}" destId="{3B10F5DA-5A4C-4591-9BA4-C9D8FCD009F5}" srcOrd="1" destOrd="0" parTransId="{18A6E95C-7875-4738-BD23-6BC21FA6EDD0}" sibTransId="{9ED3773F-86A8-4ECE-9381-0093B4554C04}"/>
    <dgm:cxn modelId="{99F33EDB-61E0-4EE0-B510-EEB4C8EB20D2}" type="presOf" srcId="{9D98B876-01B0-4A8E-BB4B-7A910F17DFD8}" destId="{E49F67DC-2599-4031-BA03-FD02614197A8}" srcOrd="1" destOrd="0" presId="urn:microsoft.com/office/officeart/2005/8/layout/pyramid1"/>
    <dgm:cxn modelId="{4EFE80A9-4E49-4A3B-9154-9021E61BEB20}" type="presParOf" srcId="{CA8C1AC0-EB62-4027-A93F-E6C4EBF6096A}" destId="{16E4EA98-4B76-4575-B9F2-F9FAB90D844B}" srcOrd="0" destOrd="0" presId="urn:microsoft.com/office/officeart/2005/8/layout/pyramid1"/>
    <dgm:cxn modelId="{D386E95A-6615-443F-ABF1-7CB413EE443C}" type="presParOf" srcId="{16E4EA98-4B76-4575-B9F2-F9FAB90D844B}" destId="{15BCE57F-EB52-4709-BDDC-9D2634AEAC27}" srcOrd="0" destOrd="0" presId="urn:microsoft.com/office/officeart/2005/8/layout/pyramid1"/>
    <dgm:cxn modelId="{4F2F433C-8240-4C23-BB28-A69CFD211B46}" type="presParOf" srcId="{16E4EA98-4B76-4575-B9F2-F9FAB90D844B}" destId="{38CDBA1C-D672-49E2-ABB1-81043D0DC658}" srcOrd="1" destOrd="0" presId="urn:microsoft.com/office/officeart/2005/8/layout/pyramid1"/>
    <dgm:cxn modelId="{2008AA1F-8E66-462A-B35F-BFFB4BF7AAB9}" type="presParOf" srcId="{16E4EA98-4B76-4575-B9F2-F9FAB90D844B}" destId="{D2371617-2907-4E01-8CC3-CC9E092F9730}" srcOrd="2" destOrd="0" presId="urn:microsoft.com/office/officeart/2005/8/layout/pyramid1"/>
    <dgm:cxn modelId="{32568B81-CE4D-4EE0-B395-56E7E05ABA47}" type="presParOf" srcId="{16E4EA98-4B76-4575-B9F2-F9FAB90D844B}" destId="{5E3B3A50-0BF7-4146-8452-71568C62DC5C}" srcOrd="3" destOrd="0" presId="urn:microsoft.com/office/officeart/2005/8/layout/pyramid1"/>
    <dgm:cxn modelId="{1BD5CBE0-4613-4589-872F-FD1CA65D2BBB}" type="presParOf" srcId="{CA8C1AC0-EB62-4027-A93F-E6C4EBF6096A}" destId="{2ECC2176-7BD7-4112-B4E0-ABB1B9C99A6E}" srcOrd="1" destOrd="0" presId="urn:microsoft.com/office/officeart/2005/8/layout/pyramid1"/>
    <dgm:cxn modelId="{6704C891-E3FB-4C4F-A568-CDE03664BC23}" type="presParOf" srcId="{2ECC2176-7BD7-4112-B4E0-ABB1B9C99A6E}" destId="{405201D6-F633-4046-B4EB-B2E0D89BBF78}" srcOrd="0" destOrd="0" presId="urn:microsoft.com/office/officeart/2005/8/layout/pyramid1"/>
    <dgm:cxn modelId="{B4B52EDB-53DA-4947-B282-97C89FC5F684}" type="presParOf" srcId="{2ECC2176-7BD7-4112-B4E0-ABB1B9C99A6E}" destId="{D2F9CE4D-0BB7-47E2-9831-E948E9832231}" srcOrd="1" destOrd="0" presId="urn:microsoft.com/office/officeart/2005/8/layout/pyramid1"/>
    <dgm:cxn modelId="{5CBAD2B6-6AC5-45DD-93EE-F4957D7A225C}" type="presParOf" srcId="{2ECC2176-7BD7-4112-B4E0-ABB1B9C99A6E}" destId="{79B31695-CD08-4E17-987A-E37A6CEA02B7}" srcOrd="2" destOrd="0" presId="urn:microsoft.com/office/officeart/2005/8/layout/pyramid1"/>
    <dgm:cxn modelId="{5B462530-306A-4BDF-A050-1D57B558CCD2}" type="presParOf" srcId="{2ECC2176-7BD7-4112-B4E0-ABB1B9C99A6E}" destId="{8F42BAB5-E2EA-4186-ACC7-A097EA088AC5}" srcOrd="3" destOrd="0" presId="urn:microsoft.com/office/officeart/2005/8/layout/pyramid1"/>
    <dgm:cxn modelId="{DC521BF3-3E4F-4A3B-B2BC-0ABD45B42658}" type="presParOf" srcId="{CA8C1AC0-EB62-4027-A93F-E6C4EBF6096A}" destId="{2092FF25-13D1-4DC4-B72A-E40E9C4285A9}" srcOrd="2" destOrd="0" presId="urn:microsoft.com/office/officeart/2005/8/layout/pyramid1"/>
    <dgm:cxn modelId="{43C8F138-8A57-4C28-AF7C-B5D12CCA2703}" type="presParOf" srcId="{2092FF25-13D1-4DC4-B72A-E40E9C4285A9}" destId="{B0BAAAA9-AD49-4232-ADE6-AFE940D5AD42}" srcOrd="0" destOrd="0" presId="urn:microsoft.com/office/officeart/2005/8/layout/pyramid1"/>
    <dgm:cxn modelId="{06A992A8-4038-4B59-8A15-8DD6545B9A88}" type="presParOf" srcId="{2092FF25-13D1-4DC4-B72A-E40E9C4285A9}" destId="{FA708AAC-9FEC-4366-9ADD-17B0272A8055}" srcOrd="1" destOrd="0" presId="urn:microsoft.com/office/officeart/2005/8/layout/pyramid1"/>
    <dgm:cxn modelId="{6C646736-BEE6-426F-AC42-BC28CFCB158F}" type="presParOf" srcId="{2092FF25-13D1-4DC4-B72A-E40E9C4285A9}" destId="{192763E7-CD7C-4191-9D6B-CFF9C8EFF02F}" srcOrd="2" destOrd="0" presId="urn:microsoft.com/office/officeart/2005/8/layout/pyramid1"/>
    <dgm:cxn modelId="{A8FE1885-48DB-4D10-8366-1048653C2EDE}" type="presParOf" srcId="{2092FF25-13D1-4DC4-B72A-E40E9C4285A9}" destId="{E49F67DC-2599-4031-BA03-FD02614197A8}" srcOrd="3" destOrd="0" presId="urn:microsoft.com/office/officeart/2005/8/layout/pyramid1"/>
    <dgm:cxn modelId="{CD169CD1-EF2B-4A31-97F7-4D60E0806551}" type="presParOf" srcId="{CA8C1AC0-EB62-4027-A93F-E6C4EBF6096A}" destId="{EB574B29-AB35-47FF-BBEB-56101100DEB3}" srcOrd="3" destOrd="0" presId="urn:microsoft.com/office/officeart/2005/8/layout/pyramid1"/>
    <dgm:cxn modelId="{A10EDB93-2492-43EC-8AEC-9BC8B2B90882}" type="presParOf" srcId="{EB574B29-AB35-47FF-BBEB-56101100DEB3}" destId="{B37CB370-9F0F-45F7-BE0C-8A2E945A5841}" srcOrd="0" destOrd="0" presId="urn:microsoft.com/office/officeart/2005/8/layout/pyramid1"/>
    <dgm:cxn modelId="{07FB1ECF-3DEA-4955-BB98-F52FF54B45AB}" type="presParOf" srcId="{EB574B29-AB35-47FF-BBEB-56101100DEB3}" destId="{58DF9450-A730-49A0-87CD-DE227D380936}" srcOrd="1" destOrd="0" presId="urn:microsoft.com/office/officeart/2005/8/layout/pyramid1"/>
    <dgm:cxn modelId="{B0D4501D-F023-4ECA-94CB-08D9B146CBE5}" type="presParOf" srcId="{EB574B29-AB35-47FF-BBEB-56101100DEB3}" destId="{B461F532-F6EF-4C8E-83CB-BC45349A68BB}" srcOrd="2" destOrd="0" presId="urn:microsoft.com/office/officeart/2005/8/layout/pyramid1"/>
    <dgm:cxn modelId="{76FDF2E9-FCCC-479F-9071-E41EEF729CEA}" type="presParOf" srcId="{EB574B29-AB35-47FF-BBEB-56101100DEB3}" destId="{F63E1717-8E08-4068-BBF6-070D7F698D7D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CE57F-EB52-4709-BDDC-9D2634AEAC27}">
      <dsp:nvSpPr>
        <dsp:cNvPr id="0" name=""/>
        <dsp:cNvSpPr/>
      </dsp:nvSpPr>
      <dsp:spPr>
        <a:xfrm rot="10800000">
          <a:off x="4043197" y="0"/>
          <a:ext cx="7848558" cy="1440125"/>
        </a:xfrm>
        <a:prstGeom prst="nonIsoscelesTrapezoid">
          <a:avLst>
            <a:gd name="adj1" fmla="val 0"/>
            <a:gd name="adj2" fmla="val 70188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b="1" kern="1200" dirty="0" smtClean="0">
              <a:solidFill>
                <a:srgbClr val="CC5E40"/>
              </a:solidFill>
            </a:rPr>
            <a:t>Х</a:t>
          </a:r>
          <a:r>
            <a:rPr lang="bg-BG" sz="2000" kern="1200" dirty="0" smtClean="0"/>
            <a:t> – </a:t>
          </a:r>
          <a:r>
            <a:rPr lang="bg-BG" sz="2000" b="1" kern="1200" dirty="0" smtClean="0"/>
            <a:t>най-ниска цена, заплащана от обществените фондове на реферираните страни</a:t>
          </a:r>
          <a:endParaRPr lang="bg-BG" sz="2000" b="1" kern="1200" dirty="0"/>
        </a:p>
      </dsp:txBody>
      <dsp:txXfrm rot="10800000">
        <a:off x="5053996" y="0"/>
        <a:ext cx="6837759" cy="1440125"/>
      </dsp:txXfrm>
    </dsp:sp>
    <dsp:sp modelId="{D2371617-2907-4E01-8CC3-CC9E092F9730}">
      <dsp:nvSpPr>
        <dsp:cNvPr id="0" name=""/>
        <dsp:cNvSpPr/>
      </dsp:nvSpPr>
      <dsp:spPr>
        <a:xfrm>
          <a:off x="2990186" y="0"/>
          <a:ext cx="2021598" cy="1440125"/>
        </a:xfrm>
        <a:prstGeom prst="trapezoid">
          <a:avLst>
            <a:gd name="adj" fmla="val 7018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/>
            <a:t>Производител</a:t>
          </a:r>
          <a:endParaRPr lang="bg-BG" sz="2000" b="1" kern="1200" dirty="0"/>
        </a:p>
      </dsp:txBody>
      <dsp:txXfrm>
        <a:off x="2990186" y="0"/>
        <a:ext cx="2021598" cy="1440125"/>
      </dsp:txXfrm>
    </dsp:sp>
    <dsp:sp modelId="{405201D6-F633-4046-B4EB-B2E0D89BBF78}">
      <dsp:nvSpPr>
        <dsp:cNvPr id="0" name=""/>
        <dsp:cNvSpPr/>
      </dsp:nvSpPr>
      <dsp:spPr>
        <a:xfrm rot="10800000">
          <a:off x="5053996" y="1440125"/>
          <a:ext cx="6837759" cy="1440125"/>
        </a:xfrm>
        <a:prstGeom prst="nonIsoscelesTrapezoid">
          <a:avLst>
            <a:gd name="adj1" fmla="val 0"/>
            <a:gd name="adj2" fmla="val 70188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b="1" kern="1200" dirty="0" smtClean="0"/>
            <a:t>Х</a:t>
          </a:r>
          <a:r>
            <a:rPr lang="en-US" sz="2000" b="1" kern="1200" dirty="0" smtClean="0"/>
            <a:t> </a:t>
          </a:r>
          <a:r>
            <a:rPr lang="bg-BG" sz="2000" b="1" kern="1200" dirty="0" smtClean="0"/>
            <a:t>.</a:t>
          </a:r>
          <a:r>
            <a:rPr lang="en-US" sz="2000" b="1" kern="1200" dirty="0" smtClean="0"/>
            <a:t> </a:t>
          </a:r>
          <a:r>
            <a:rPr lang="bg-BG" sz="2000" b="1" kern="1200" dirty="0" smtClean="0">
              <a:solidFill>
                <a:srgbClr val="FFC000"/>
              </a:solidFill>
            </a:rPr>
            <a:t>7%</a:t>
          </a:r>
          <a:r>
            <a:rPr lang="bg-BG" sz="2000" b="1" kern="1200" dirty="0" smtClean="0"/>
            <a:t> (х≤ 10 лв.) 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b="1" kern="1200" dirty="0" smtClean="0"/>
            <a:t>Х. </a:t>
          </a:r>
          <a:r>
            <a:rPr lang="bg-BG" sz="2000" b="1" kern="1200" dirty="0" smtClean="0">
              <a:solidFill>
                <a:srgbClr val="FFC000"/>
              </a:solidFill>
            </a:rPr>
            <a:t>6%</a:t>
          </a:r>
          <a:r>
            <a:rPr lang="bg-BG" sz="2000" b="1" kern="1200" dirty="0" smtClean="0"/>
            <a:t> (10 лв. </a:t>
          </a:r>
          <a:r>
            <a:rPr lang="en-US" sz="2000" b="1" kern="1200" dirty="0" smtClean="0"/>
            <a:t>&lt; X 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≤ 30  </a:t>
          </a:r>
          <a:r>
            <a:rPr lang="bg-BG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лв.)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bg-BG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bg-BG" sz="2000" b="1" kern="1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4%</a:t>
          </a:r>
          <a:r>
            <a:rPr lang="bg-BG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(х 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&gt;</a:t>
          </a:r>
          <a:r>
            <a:rPr lang="bg-BG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30 лв., х. 4% 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&lt; 10 </a:t>
          </a:r>
          <a:r>
            <a:rPr lang="bg-BG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лв.)</a:t>
          </a:r>
          <a:endParaRPr lang="bg-BG" sz="2000" b="1" kern="1200" dirty="0"/>
        </a:p>
      </dsp:txBody>
      <dsp:txXfrm rot="10800000">
        <a:off x="6064795" y="1440125"/>
        <a:ext cx="5826960" cy="1440125"/>
      </dsp:txXfrm>
    </dsp:sp>
    <dsp:sp modelId="{79B31695-CD08-4E17-987A-E37A6CEA02B7}">
      <dsp:nvSpPr>
        <dsp:cNvPr id="0" name=""/>
        <dsp:cNvSpPr/>
      </dsp:nvSpPr>
      <dsp:spPr>
        <a:xfrm>
          <a:off x="2021598" y="1440125"/>
          <a:ext cx="4043197" cy="1440125"/>
        </a:xfrm>
        <a:prstGeom prst="trapezoid">
          <a:avLst>
            <a:gd name="adj" fmla="val 70188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/>
            <a:t>Търговец на едро (Дистрибутор)</a:t>
          </a:r>
          <a:endParaRPr lang="bg-BG" sz="2000" b="1" kern="1200" dirty="0"/>
        </a:p>
      </dsp:txBody>
      <dsp:txXfrm>
        <a:off x="2729158" y="1440125"/>
        <a:ext cx="2628078" cy="1440125"/>
      </dsp:txXfrm>
    </dsp:sp>
    <dsp:sp modelId="{B0BAAAA9-AD49-4232-ADE6-AFE940D5AD42}">
      <dsp:nvSpPr>
        <dsp:cNvPr id="0" name=""/>
        <dsp:cNvSpPr/>
      </dsp:nvSpPr>
      <dsp:spPr>
        <a:xfrm rot="10800000">
          <a:off x="6064795" y="2880250"/>
          <a:ext cx="5826960" cy="1440125"/>
        </a:xfrm>
        <a:prstGeom prst="nonIsoscelesTrapezoid">
          <a:avLst>
            <a:gd name="adj1" fmla="val 0"/>
            <a:gd name="adj2" fmla="val 70188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bg-BG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. </a:t>
          </a:r>
          <a:r>
            <a:rPr lang="bg-BG" sz="20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20%</a:t>
          </a:r>
          <a:r>
            <a:rPr lang="bg-BG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(х≤ 10 лв.)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bg-BG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bg-BG" sz="20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18 %</a:t>
          </a:r>
          <a:r>
            <a:rPr lang="bg-BG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(10 лв. 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&lt;</a:t>
          </a:r>
          <a:r>
            <a:rPr lang="bg-BG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х ≤ 30 лв.)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bg-BG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bg-BG" sz="20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16 % </a:t>
          </a:r>
          <a:r>
            <a:rPr lang="bg-BG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(х 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&gt;</a:t>
          </a:r>
          <a:r>
            <a:rPr lang="bg-BG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30 лв., х . 16% 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&lt;</a:t>
          </a:r>
          <a:r>
            <a:rPr lang="bg-BG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25 лв.)</a:t>
          </a:r>
          <a:endParaRPr lang="bg-BG" sz="2000" b="1" kern="1200" dirty="0"/>
        </a:p>
      </dsp:txBody>
      <dsp:txXfrm rot="10800000">
        <a:off x="7075594" y="2880250"/>
        <a:ext cx="4816161" cy="1440125"/>
      </dsp:txXfrm>
    </dsp:sp>
    <dsp:sp modelId="{192763E7-CD7C-4191-9D6B-CFF9C8EFF02F}">
      <dsp:nvSpPr>
        <dsp:cNvPr id="0" name=""/>
        <dsp:cNvSpPr/>
      </dsp:nvSpPr>
      <dsp:spPr>
        <a:xfrm>
          <a:off x="1010799" y="2880250"/>
          <a:ext cx="6064795" cy="1440125"/>
        </a:xfrm>
        <a:prstGeom prst="trapezoid">
          <a:avLst>
            <a:gd name="adj" fmla="val 70188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Търговец на дребно (Аптека)</a:t>
          </a:r>
          <a:endParaRPr lang="bg-BG" sz="2000" b="1" kern="1200" dirty="0"/>
        </a:p>
      </dsp:txBody>
      <dsp:txXfrm>
        <a:off x="2072138" y="2880250"/>
        <a:ext cx="3942117" cy="1440125"/>
      </dsp:txXfrm>
    </dsp:sp>
    <dsp:sp modelId="{B37CB370-9F0F-45F7-BE0C-8A2E945A5841}">
      <dsp:nvSpPr>
        <dsp:cNvPr id="0" name=""/>
        <dsp:cNvSpPr/>
      </dsp:nvSpPr>
      <dsp:spPr>
        <a:xfrm rot="10800000">
          <a:off x="7075594" y="4320375"/>
          <a:ext cx="4816161" cy="1440125"/>
        </a:xfrm>
        <a:prstGeom prst="nonIsoscelesTrapezoid">
          <a:avLst>
            <a:gd name="adj1" fmla="val 0"/>
            <a:gd name="adj2" fmla="val 70188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 = </a:t>
          </a:r>
          <a:r>
            <a:rPr lang="en-US" sz="2000" b="1" kern="1200" dirty="0" smtClean="0">
              <a:solidFill>
                <a:srgbClr val="CC5E4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+ </a:t>
          </a:r>
          <a:r>
            <a:rPr lang="en-US" sz="2000" b="1" kern="1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 . </a:t>
          </a:r>
          <a:r>
            <a:rPr lang="bg-BG" sz="2000" b="1" kern="1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(7%, 6%, 4%)</a:t>
          </a:r>
          <a:r>
            <a:rPr lang="bg-BG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 </a:t>
          </a:r>
          <a:r>
            <a:rPr lang="en-US" sz="20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 . </a:t>
          </a:r>
          <a:r>
            <a:rPr lang="bg-BG" sz="20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(20%, 18%, 16%)</a:t>
          </a:r>
          <a:r>
            <a:rPr lang="bg-BG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+ 20</a:t>
          </a:r>
          <a:r>
            <a:rPr lang="bg-BG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% (ДДС)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b="1" kern="1200" dirty="0" smtClean="0"/>
            <a:t>                                                        </a:t>
          </a:r>
          <a:endParaRPr lang="bg-BG" sz="2000" b="1" kern="1200" dirty="0"/>
        </a:p>
      </dsp:txBody>
      <dsp:txXfrm rot="10800000">
        <a:off x="8086394" y="4320375"/>
        <a:ext cx="3805361" cy="1440125"/>
      </dsp:txXfrm>
    </dsp:sp>
    <dsp:sp modelId="{B461F532-F6EF-4C8E-83CB-BC45349A68BB}">
      <dsp:nvSpPr>
        <dsp:cNvPr id="0" name=""/>
        <dsp:cNvSpPr/>
      </dsp:nvSpPr>
      <dsp:spPr>
        <a:xfrm>
          <a:off x="0" y="4320375"/>
          <a:ext cx="8086394" cy="1440125"/>
        </a:xfrm>
        <a:prstGeom prst="trapezoid">
          <a:avLst>
            <a:gd name="adj" fmla="val 70188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Цена на реимбурсиран лекарствен продукт</a:t>
          </a:r>
          <a:endParaRPr lang="bg-BG" sz="2000" b="1" kern="1200" dirty="0">
            <a:solidFill>
              <a:schemeClr val="bg1"/>
            </a:solidFill>
          </a:endParaRPr>
        </a:p>
      </dsp:txBody>
      <dsp:txXfrm>
        <a:off x="1415118" y="4320375"/>
        <a:ext cx="5256156" cy="1440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9F3E-51DB-4226-A263-0201D1BE3BB6}" type="datetimeFigureOut">
              <a:rPr lang="bg-BG" smtClean="0"/>
              <a:t>11.2.2020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5522-399D-4626-B041-74170A37E4D4}" type="slidenum">
              <a:rPr lang="bg-BG" smtClean="0"/>
              <a:t>‹#›</a:t>
            </a:fld>
            <a:endParaRPr lang="bg-BG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1" name="Straight Connector 10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5" name="Straight Connector 4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9" name="Straight Connector 28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1" name="Straight Connector 60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76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1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9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6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9F3E-51DB-4226-A263-0201D1BE3BB6}" type="datetimeFigureOut">
              <a:rPr lang="bg-BG" smtClean="0"/>
              <a:t>11.2.2020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5522-399D-4626-B041-74170A37E4D4}" type="slidenum">
              <a:rPr lang="bg-BG" smtClean="0"/>
              <a:t>‹#›</a:t>
            </a:fld>
            <a:endParaRPr lang="bg-BG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1" name="Straight Connector 10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5" name="Straight Connector 4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9" name="Straight Connector 28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1" name="Straight Connector 60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29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0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0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1" name="Straight Connector 10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5" name="Straight Connector 4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9" name="Straight Connector 28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3746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5BAF629-ECA2-4CF3-B790-9D9BDED98269}" type="datetime1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1" name="Straight Connector 10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5" name="Straight Connector 4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9" name="Straight Connector 28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Rectangle 60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75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9F3E-51DB-4226-A263-0201D1BE3BB6}" type="datetimeFigureOut">
              <a:rPr lang="bg-BG" smtClean="0"/>
              <a:t>11.2.2020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5522-399D-4626-B041-74170A37E4D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677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51B2453-8663-4C69-AF73-9FD7B1DEC5D0}" type="datetime1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12" name="Straight Connector 1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6" name="Straight Connector 4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Group 5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30" name="Straight Connector 2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Group 3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2" name="Straight Connector 61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63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8360" y="1871656"/>
            <a:ext cx="7751299" cy="2095433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200" b="1" dirty="0" smtClean="0"/>
              <a:t>ЛЕКАРСТВЕНА ПОЛИТИКА В БЪЛГАРИЯ</a:t>
            </a:r>
            <a:br>
              <a:rPr lang="bg-BG" sz="3200" b="1" dirty="0" smtClean="0"/>
            </a:br>
            <a:r>
              <a:rPr lang="bg-BG" sz="3200" b="1" dirty="0" smtClean="0"/>
              <a:t/>
            </a:r>
            <a:br>
              <a:rPr lang="bg-BG" sz="3200" b="1" dirty="0" smtClean="0"/>
            </a:br>
            <a:r>
              <a:rPr lang="bg-BG" sz="3100" b="1" dirty="0" smtClean="0">
                <a:solidFill>
                  <a:schemeClr val="accent2">
                    <a:lumMod val="75000"/>
                  </a:schemeClr>
                </a:solidFill>
              </a:rPr>
              <a:t>Нормативна регулация на ценообразуването.  </a:t>
            </a:r>
            <a:br>
              <a:rPr lang="bg-BG" sz="31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bg-BG" sz="3100" b="1" dirty="0" smtClean="0">
                <a:solidFill>
                  <a:schemeClr val="accent2">
                    <a:lumMod val="75000"/>
                  </a:schemeClr>
                </a:solidFill>
              </a:rPr>
              <a:t>Разходи за </a:t>
            </a:r>
            <a:r>
              <a:rPr lang="bg-BG" sz="3100" b="1" dirty="0" err="1" smtClean="0">
                <a:solidFill>
                  <a:schemeClr val="accent2">
                    <a:lumMod val="75000"/>
                  </a:schemeClr>
                </a:solidFill>
              </a:rPr>
              <a:t>лекарствопотребление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8499" y="4455621"/>
            <a:ext cx="7919951" cy="876034"/>
          </a:xfrm>
        </p:spPr>
        <p:txBody>
          <a:bodyPr/>
          <a:lstStyle/>
          <a:p>
            <a:pPr algn="ctr"/>
            <a:r>
              <a:rPr lang="bg-BG" cap="none" dirty="0" smtClean="0"/>
              <a:t>Доц. Д-р Пенка Стефанова,д.м</a:t>
            </a:r>
            <a:endParaRPr lang="en-US" cap="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1" y="407497"/>
            <a:ext cx="3773511" cy="35595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1" y="368759"/>
            <a:ext cx="1725770" cy="1266858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08360" y="132719"/>
            <a:ext cx="7751299" cy="173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square" lIns="0" rIns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g-BG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 УНИВЕРСИТЕТ </a:t>
            </a:r>
            <a:r>
              <a:rPr lang="bg-BG" alt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–</a:t>
            </a:r>
            <a:r>
              <a:rPr lang="bg-BG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ПЛЕВЕН</a:t>
            </a:r>
            <a:endParaRPr lang="bg-BG" altLang="en-US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r>
              <a:rPr lang="bg-BG" altLang="en-US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rPr>
              <a:t>	ФАКУЛТЕТ „ОБЩЕСТВЕНО ЗДРАВЕ“</a:t>
            </a:r>
            <a:endParaRPr lang="en-US" altLang="en-US" sz="2000" b="1" dirty="0" smtClean="0">
              <a:solidFill>
                <a:schemeClr val="bg2">
                  <a:lumMod val="2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g-BG" altLang="en-US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ЦЕНТЪР ЗА ДИСТАНЦИОННО ОБУЧЕНИЕ</a:t>
            </a:r>
            <a:endParaRPr lang="en-US" altLang="en-US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bg-BG" sz="2000" dirty="0"/>
              <a:t/>
            </a:r>
            <a:br>
              <a:rPr lang="bg-BG" sz="2000" dirty="0"/>
            </a:br>
            <a:r>
              <a:rPr lang="bg-BG" sz="2000" i="1" dirty="0" smtClean="0">
                <a:solidFill>
                  <a:srgbClr val="FF0000"/>
                </a:solidFill>
              </a:rPr>
              <a:t>Презентация </a:t>
            </a:r>
            <a:r>
              <a:rPr lang="bg-BG" sz="2000" i="1" dirty="0" smtClean="0">
                <a:solidFill>
                  <a:srgbClr val="FF0000"/>
                </a:solidFill>
              </a:rPr>
              <a:t>№ 6</a:t>
            </a:r>
            <a:endParaRPr lang="bg-BG" altLang="en-US" sz="2000" b="1" i="1" dirty="0" smtClean="0">
              <a:solidFill>
                <a:srgbClr val="FF0000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6518" y="211256"/>
            <a:ext cx="11075831" cy="61863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	Националната </a:t>
            </a:r>
            <a:r>
              <a:rPr lang="ru-RU" b="1" dirty="0">
                <a:solidFill>
                  <a:srgbClr val="FF0000"/>
                </a:solidFill>
              </a:rPr>
              <a:t>здравноосигурителна каса </a:t>
            </a:r>
            <a:r>
              <a:rPr lang="ru-RU" b="1" dirty="0" smtClean="0">
                <a:solidFill>
                  <a:srgbClr val="FF0000"/>
                </a:solidFill>
              </a:rPr>
              <a:t>заплаща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(ЗЗО,Чл</a:t>
            </a:r>
            <a:r>
              <a:rPr lang="ru-RU" b="1" dirty="0">
                <a:solidFill>
                  <a:srgbClr val="FF0000"/>
                </a:solidFill>
              </a:rPr>
              <a:t>. 45. </a:t>
            </a:r>
            <a:r>
              <a:rPr lang="ru-RU" b="1" dirty="0" smtClean="0">
                <a:solidFill>
                  <a:srgbClr val="FF0000"/>
                </a:solidFill>
              </a:rPr>
              <a:t>ал.1</a:t>
            </a:r>
            <a:r>
              <a:rPr lang="ru-RU" b="1" dirty="0">
                <a:solidFill>
                  <a:srgbClr val="FF0000"/>
                </a:solidFill>
              </a:rPr>
              <a:t>) 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r>
              <a:rPr lang="ru-RU" b="1" dirty="0" smtClean="0"/>
              <a:t>....</a:t>
            </a:r>
          </a:p>
          <a:p>
            <a:pPr algn="just"/>
            <a:r>
              <a:rPr lang="ru-RU" b="1" dirty="0" smtClean="0"/>
              <a:t>	11. предписване </a:t>
            </a:r>
            <a:r>
              <a:rPr lang="ru-RU" b="1" dirty="0"/>
              <a:t>и отпускане на разрешени за употреба </a:t>
            </a:r>
            <a:r>
              <a:rPr lang="ru-RU" b="1" i="1" dirty="0"/>
              <a:t>лекарства, предназначени за домашно лечение</a:t>
            </a:r>
            <a:r>
              <a:rPr lang="ru-RU" b="1" dirty="0"/>
              <a:t> на територията на страната</a:t>
            </a:r>
            <a:r>
              <a:rPr lang="ru-RU" b="1" dirty="0" smtClean="0"/>
              <a:t>;</a:t>
            </a:r>
          </a:p>
          <a:p>
            <a:pPr algn="just"/>
            <a:r>
              <a:rPr lang="ru-RU" b="1" dirty="0" smtClean="0"/>
              <a:t>	12</a:t>
            </a:r>
            <a:r>
              <a:rPr lang="ru-RU" b="1" dirty="0"/>
              <a:t>. предписване и отпускане на </a:t>
            </a:r>
            <a:r>
              <a:rPr lang="ru-RU" b="1" i="1" dirty="0"/>
              <a:t>медицински изделия и диетични храни </a:t>
            </a:r>
            <a:r>
              <a:rPr lang="ru-RU" b="1" dirty="0"/>
              <a:t>за специални медицински цели, предназначени за </a:t>
            </a:r>
            <a:r>
              <a:rPr lang="ru-RU" b="1" i="1" dirty="0"/>
              <a:t>домашно лечение </a:t>
            </a:r>
            <a:r>
              <a:rPr lang="ru-RU" b="1" dirty="0"/>
              <a:t>на територията на страната, както и на медицински изделия, прилагани в болничната </a:t>
            </a:r>
            <a:r>
              <a:rPr lang="ru-RU" b="1" i="1" dirty="0"/>
              <a:t>медицинска </a:t>
            </a:r>
            <a:r>
              <a:rPr lang="ru-RU" b="1" i="1" dirty="0" smtClean="0"/>
              <a:t>помощ.</a:t>
            </a:r>
          </a:p>
          <a:p>
            <a:pPr algn="just"/>
            <a:r>
              <a:rPr lang="ru-RU" b="1" dirty="0" smtClean="0"/>
              <a:t>...</a:t>
            </a:r>
          </a:p>
          <a:p>
            <a:pPr algn="just"/>
            <a:r>
              <a:rPr lang="ru-RU" b="1" dirty="0" smtClean="0"/>
              <a:t>	С </a:t>
            </a:r>
            <a:r>
              <a:rPr lang="ru-RU" b="1" dirty="0"/>
              <a:t>наредбата </a:t>
            </a:r>
            <a:r>
              <a:rPr lang="ru-RU" b="1" dirty="0" smtClean="0"/>
              <a:t>на Министъра на здравеопазването </a:t>
            </a:r>
            <a:r>
              <a:rPr lang="ru-RU" b="1" dirty="0"/>
              <a:t>се уреждат и критериите за определяне на заболяванията, за чието домашно лечение НЗОК заплаща напълно или частично лекарствени продукти, медицински изделия и диетични храни за специални медицински цели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/>
              <a:t>	Списъкът на заболяванията </a:t>
            </a:r>
            <a:r>
              <a:rPr lang="ru-RU" b="1" dirty="0" smtClean="0"/>
              <a:t>се </a:t>
            </a:r>
            <a:r>
              <a:rPr lang="ru-RU" b="1" dirty="0"/>
              <a:t>определя с решение на Надзорния съвет на НЗОК съобразно критериите, определени в </a:t>
            </a:r>
            <a:r>
              <a:rPr lang="ru-RU" b="1" dirty="0" smtClean="0"/>
              <a:t>наредбата, </a:t>
            </a:r>
            <a:r>
              <a:rPr lang="ru-RU" b="1" dirty="0"/>
              <a:t>което се обнародва в "Държавен вестник</a:t>
            </a:r>
            <a:r>
              <a:rPr lang="ru-RU" b="1" dirty="0" smtClean="0"/>
              <a:t>".</a:t>
            </a:r>
          </a:p>
          <a:p>
            <a:pPr algn="just"/>
            <a:r>
              <a:rPr lang="ru-RU" b="1" dirty="0" smtClean="0"/>
              <a:t>	Всички </a:t>
            </a:r>
            <a:r>
              <a:rPr lang="ru-RU" b="1" dirty="0"/>
              <a:t>промени в </a:t>
            </a:r>
            <a:r>
              <a:rPr lang="ru-RU" b="1" dirty="0" smtClean="0"/>
              <a:t>списъка, </a:t>
            </a:r>
            <a:r>
              <a:rPr lang="ru-RU" b="1" dirty="0"/>
              <a:t>които предвиждат увеличаване на разходите на НЗОК за лекарствени продукти, медицински изделия и диетични храни за специални медицински цели, не трябва да влизат в сила по-рано от изменението на закона за бюджета на НЗОК за съответната година или от влизането в сила на закона за бюджета на НЗОК за следващата бюджетна година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/>
              <a:t>	Условията и редът за заплащане на лекарствени продукти по чл. 262, ал. 6, т. 1 от Закона за лекарствените продукти в хуманната медицина, на медицински изделия и на диетични храни за специални медицински цели, както и на лекарствени продукти за здравните дейности по чл. 82, ал. 2, т. 3 от Закона за здравето се определят с наредба, издадена от министъра на здравеопазването, по предложение на надзорния съвет на НЗОК.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108719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9549" y="679995"/>
            <a:ext cx="11372045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b="1" dirty="0" smtClean="0"/>
              <a:t>Условията </a:t>
            </a:r>
            <a:r>
              <a:rPr lang="ru-RU" b="1" dirty="0"/>
              <a:t>и редът за сключване на индивидуални договори за заплащане на лекарствени продукти </a:t>
            </a:r>
            <a:r>
              <a:rPr lang="ru-RU" dirty="0"/>
              <a:t>по чл. 262, ал. 6, т. 1 от </a:t>
            </a:r>
            <a:r>
              <a:rPr lang="ru-RU" dirty="0" smtClean="0"/>
              <a:t>ЗЛПХМ, </a:t>
            </a:r>
            <a:r>
              <a:rPr lang="ru-RU" dirty="0"/>
              <a:t>на медицински изделия и на диетични храни за специални медицински цели </a:t>
            </a:r>
            <a:r>
              <a:rPr lang="ru-RU" b="1" dirty="0"/>
              <a:t>между директора на РЗОК и притежателите на разрешение за търговия на дребно с лекарствени продукти</a:t>
            </a:r>
            <a:r>
              <a:rPr lang="ru-RU" dirty="0"/>
              <a:t> се съгласуват от 9 представители на НЗОК и 9 представители на Българския фармацевтичен съюз, определени съответно от надзорния съвет на НЗОК и управителния съвет на Българския фармацевтичен съюз, в съответствие с наредбата по </a:t>
            </a:r>
            <a:r>
              <a:rPr lang="ru-RU" dirty="0" smtClean="0"/>
              <a:t>чл. 45, ал</a:t>
            </a:r>
            <a:r>
              <a:rPr lang="ru-RU" dirty="0"/>
              <a:t>. </a:t>
            </a:r>
            <a:r>
              <a:rPr lang="ru-RU" dirty="0" smtClean="0"/>
              <a:t>9 от ЗЗО и се публикува в ДВ. </a:t>
            </a:r>
            <a:r>
              <a:rPr lang="ru-RU" dirty="0"/>
              <a:t>Условията и редът за сключване на индивидуалните договори съдържат:</a:t>
            </a:r>
          </a:p>
          <a:p>
            <a:endParaRPr lang="ru-RU" dirty="0"/>
          </a:p>
          <a:p>
            <a:r>
              <a:rPr lang="ru-RU" dirty="0"/>
              <a:t>1. условията, на които трябва да отговарят търговците на дребно на лекарствени продукти, както и реда за сключване на договори с тях;</a:t>
            </a:r>
          </a:p>
          <a:p>
            <a:endParaRPr lang="ru-RU" dirty="0"/>
          </a:p>
          <a:p>
            <a:r>
              <a:rPr lang="ru-RU" dirty="0"/>
              <a:t>2. правата и задълженията на страните по договорите;</a:t>
            </a:r>
          </a:p>
          <a:p>
            <a:endParaRPr lang="ru-RU" dirty="0"/>
          </a:p>
          <a:p>
            <a:r>
              <a:rPr lang="ru-RU" dirty="0"/>
              <a:t>3. условията и реда за извършване на дейностите от търговците на дребно с лекарствени продукти;</a:t>
            </a:r>
          </a:p>
          <a:p>
            <a:endParaRPr lang="ru-RU" dirty="0"/>
          </a:p>
          <a:p>
            <a:r>
              <a:rPr lang="ru-RU" dirty="0"/>
              <a:t>4. критериите за качество и достъпност на дейностите по т. 3;</a:t>
            </a:r>
          </a:p>
          <a:p>
            <a:endParaRPr lang="ru-RU" dirty="0"/>
          </a:p>
          <a:p>
            <a:r>
              <a:rPr lang="ru-RU" dirty="0"/>
              <a:t>5. документация и отчетност;</a:t>
            </a:r>
          </a:p>
          <a:p>
            <a:endParaRPr lang="ru-RU" dirty="0"/>
          </a:p>
          <a:p>
            <a:r>
              <a:rPr lang="ru-RU" dirty="0"/>
              <a:t>6. задълженията на страните по информационното осигуряване и обмена на информация;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5368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489" y="397485"/>
            <a:ext cx="11500833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За ЛП, </a:t>
            </a:r>
            <a:r>
              <a:rPr lang="ru-RU" sz="2400" dirty="0"/>
              <a:t>за които стойността, заплащана от НЗОК, се изчислява чрез групиране, в което не участват </a:t>
            </a:r>
            <a:r>
              <a:rPr lang="ru-RU" sz="2400" dirty="0" smtClean="0"/>
              <a:t>ЛП </a:t>
            </a:r>
            <a:r>
              <a:rPr lang="ru-RU" sz="2400" dirty="0"/>
              <a:t>на други притежатели на разрешение за употреба, както и за тези с ново международно непатентно наименование, включени или за които е подадено заявление за включване в </a:t>
            </a:r>
            <a:r>
              <a:rPr lang="ru-RU" sz="2400" dirty="0" smtClean="0"/>
              <a:t>ПЛС, </a:t>
            </a:r>
            <a:r>
              <a:rPr lang="ru-RU" sz="2400" dirty="0"/>
              <a:t>НЗОК и притежателите на разрешение за употреба или техни упълномощени представители ежегодно провеждат задължително централизирано договаряне на отстъпки при условия, по ред и по критерии, определени с </a:t>
            </a:r>
            <a:r>
              <a:rPr lang="ru-RU" sz="2400" dirty="0" smtClean="0"/>
              <a:t>Наредба.</a:t>
            </a:r>
          </a:p>
          <a:p>
            <a:pPr algn="just"/>
            <a:r>
              <a:rPr lang="ru-RU" sz="2400" dirty="0" smtClean="0"/>
              <a:t>	Договорената отстъпка </a:t>
            </a:r>
            <a:r>
              <a:rPr lang="ru-RU" sz="2400" dirty="0"/>
              <a:t>се разпределя между НЗОК и здравноосигурените лица по критерии и по ред, определени с </a:t>
            </a:r>
            <a:r>
              <a:rPr lang="ru-RU" sz="2400" dirty="0" smtClean="0"/>
              <a:t>наредба.</a:t>
            </a:r>
            <a:endParaRPr lang="ru-RU" sz="2400" dirty="0"/>
          </a:p>
          <a:p>
            <a:pPr algn="just"/>
            <a:endParaRPr lang="ru-RU" sz="2400" dirty="0"/>
          </a:p>
          <a:p>
            <a:pPr algn="just"/>
            <a:r>
              <a:rPr lang="ru-RU" sz="2400" dirty="0" smtClean="0"/>
              <a:t>	Аптеките</a:t>
            </a:r>
            <a:r>
              <a:rPr lang="ru-RU" sz="2400" dirty="0"/>
              <a:t>, сключили договор с НЗОК, не могат да начисляват върху сумата, заплащана от здравноосигуреното лице, размера на договорената отстъпка </a:t>
            </a:r>
            <a:r>
              <a:rPr lang="ru-RU" sz="2400" dirty="0" smtClean="0"/>
              <a:t>от </a:t>
            </a:r>
            <a:r>
              <a:rPr lang="ru-RU" sz="2400" dirty="0"/>
              <a:t>стойността, която НЗОК заплаща.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946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648" y="144592"/>
            <a:ext cx="11809927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pPr algn="just"/>
            <a:r>
              <a:rPr lang="ru-RU" dirty="0" smtClean="0"/>
              <a:t>	НЗОК </a:t>
            </a:r>
            <a:r>
              <a:rPr lang="ru-RU" dirty="0"/>
              <a:t>и притежателите на разрешение за употреба или техни упълномощени представители ежегодно провеждат </a:t>
            </a:r>
            <a:r>
              <a:rPr lang="ru-RU" b="1" dirty="0"/>
              <a:t>задължително централизирано договаряне на отстъпки за </a:t>
            </a:r>
            <a:r>
              <a:rPr lang="ru-RU" b="1" dirty="0" smtClean="0"/>
              <a:t>ЛП, </a:t>
            </a:r>
            <a:r>
              <a:rPr lang="ru-RU" b="1" dirty="0"/>
              <a:t>приложими при лечението на злокачествените заболявания, заплащани в болничната медицинска помощ </a:t>
            </a:r>
            <a:r>
              <a:rPr lang="ru-RU" dirty="0"/>
              <a:t>извън стойността на оказваните медицински услуги, за които стойността, заплащана от НЗОК, се изчислява чрез групиране, в което не участват лекарствени продукти на други притежатели на разрешение за употреба, както и за тези с ново международно непатентно наименование, включени или за които е подадено заявление за включване в </a:t>
            </a:r>
            <a:r>
              <a:rPr lang="ru-RU" dirty="0" smtClean="0"/>
              <a:t>ПЛС. </a:t>
            </a:r>
            <a:r>
              <a:rPr lang="ru-RU" dirty="0"/>
              <a:t>Условията, редът и критериите за заплащане на лекарствените продукти и за договаряне на отстъпки се определят с </a:t>
            </a:r>
            <a:r>
              <a:rPr lang="ru-RU" dirty="0" smtClean="0"/>
              <a:t>наредба.</a:t>
            </a:r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	След </a:t>
            </a:r>
            <a:r>
              <a:rPr lang="ru-RU" dirty="0"/>
              <a:t>приключване на договарянето </a:t>
            </a:r>
            <a:r>
              <a:rPr lang="ru-RU" dirty="0" smtClean="0"/>
              <a:t>се </a:t>
            </a:r>
            <a:r>
              <a:rPr lang="ru-RU" dirty="0"/>
              <a:t>сключват договори с притежателите на разрешенията за употреба на съответните лекарствени продукти или с техни упълномощени представители. Договорените отстъпки са задължителни за срока на действие на договорите и не могат да се изменят по начин, който води до увеличаване на разходите на НЗОК.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	Лекарствените </a:t>
            </a:r>
            <a:r>
              <a:rPr lang="ru-RU" dirty="0"/>
              <a:t>продукти </a:t>
            </a:r>
            <a:r>
              <a:rPr lang="ru-RU" dirty="0" smtClean="0"/>
              <a:t>от посочените групи, </a:t>
            </a:r>
            <a:r>
              <a:rPr lang="ru-RU" dirty="0"/>
              <a:t>за които не са договорени отстъпки, не се заплащат от НЗОК.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	Договаряните </a:t>
            </a:r>
            <a:r>
              <a:rPr lang="ru-RU" dirty="0"/>
              <a:t>отстъпки </a:t>
            </a:r>
            <a:r>
              <a:rPr lang="ru-RU" dirty="0" smtClean="0"/>
              <a:t>не </a:t>
            </a:r>
            <a:r>
              <a:rPr lang="ru-RU" dirty="0"/>
              <a:t>могат да бъдат по-ниски от договорените отстъпки през предходната година.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	Изпълнителите </a:t>
            </a:r>
            <a:r>
              <a:rPr lang="ru-RU" dirty="0"/>
              <a:t>на медицинска помощ не могат да закупуват лекарствени продукти </a:t>
            </a:r>
            <a:r>
              <a:rPr lang="ru-RU" dirty="0" smtClean="0"/>
              <a:t>на </a:t>
            </a:r>
            <a:r>
              <a:rPr lang="ru-RU" dirty="0"/>
              <a:t>цени, по-високи от цените, получени в резултат на договорените </a:t>
            </a:r>
            <a:r>
              <a:rPr lang="ru-RU" dirty="0" smtClean="0"/>
              <a:t>отстъпки.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4298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426" y="106363"/>
            <a:ext cx="11797048" cy="858837"/>
          </a:xfrm>
        </p:spPr>
        <p:txBody>
          <a:bodyPr>
            <a:normAutofit/>
          </a:bodyPr>
          <a:lstStyle/>
          <a:p>
            <a:pPr algn="ctr"/>
            <a:r>
              <a:rPr lang="bg-BG" sz="2800" b="1" dirty="0" smtClean="0">
                <a:solidFill>
                  <a:schemeClr val="accent2">
                    <a:lumMod val="75000"/>
                  </a:schemeClr>
                </a:solidFill>
              </a:rPr>
              <a:t>ВЪЗДЕЙСТВИЕ НА ЛЕКАРСТВЕНАТА ПОЛИТИКА ВЪРХУ РАЗХОДА НА </a:t>
            </a:r>
            <a:br>
              <a:rPr lang="bg-BG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bg-BG" sz="2800" b="1" dirty="0" smtClean="0">
                <a:solidFill>
                  <a:schemeClr val="accent2">
                    <a:lumMod val="75000"/>
                  </a:schemeClr>
                </a:solidFill>
              </a:rPr>
              <a:t>ПУБЛИЧНИ СРЕДСТВА</a:t>
            </a:r>
            <a:endParaRPr lang="bg-BG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40913" y="1094503"/>
            <a:ext cx="5087155" cy="52159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bg-BG" sz="1400" b="1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endParaRPr lang="bg-BG" sz="1400" b="1" dirty="0">
              <a:solidFill>
                <a:schemeClr val="tx1"/>
              </a:solidFill>
            </a:endParaRPr>
          </a:p>
          <a:p>
            <a:pPr algn="just"/>
            <a:endParaRPr lang="bg-BG" sz="1400" b="1" dirty="0" smtClean="0">
              <a:solidFill>
                <a:schemeClr val="tx1"/>
              </a:solidFill>
            </a:endParaRPr>
          </a:p>
          <a:p>
            <a:pPr algn="just"/>
            <a:endParaRPr lang="bg-BG" sz="1400" b="1" dirty="0" smtClean="0">
              <a:solidFill>
                <a:schemeClr val="tx1"/>
              </a:solidFill>
            </a:endParaRPr>
          </a:p>
          <a:p>
            <a:pPr algn="just"/>
            <a:endParaRPr lang="bg-BG" sz="1400" b="1" dirty="0">
              <a:solidFill>
                <a:schemeClr val="tx1"/>
              </a:solidFill>
            </a:endParaRPr>
          </a:p>
          <a:p>
            <a:pPr algn="just"/>
            <a:endParaRPr lang="bg-BG" sz="1400" b="1" dirty="0" smtClean="0">
              <a:solidFill>
                <a:schemeClr val="tx1"/>
              </a:solidFill>
            </a:endParaRPr>
          </a:p>
          <a:p>
            <a:pPr algn="just"/>
            <a:r>
              <a:rPr lang="bg-BG" sz="1400" b="1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endParaRPr lang="bg-BG" sz="1400" b="1" dirty="0">
              <a:solidFill>
                <a:schemeClr val="tx1"/>
              </a:solidFill>
            </a:endParaRPr>
          </a:p>
          <a:p>
            <a:pPr algn="just"/>
            <a:endParaRPr lang="bg-BG" sz="1400" b="1" dirty="0" smtClean="0">
              <a:solidFill>
                <a:schemeClr val="tx1"/>
              </a:solidFill>
            </a:endParaRPr>
          </a:p>
          <a:p>
            <a:pPr algn="just"/>
            <a:endParaRPr lang="bg-BG" sz="1400" b="1" dirty="0">
              <a:solidFill>
                <a:schemeClr val="tx1"/>
              </a:solidFill>
            </a:endParaRPr>
          </a:p>
          <a:p>
            <a:pPr algn="just"/>
            <a:endParaRPr lang="bg-BG" sz="1400" b="1" dirty="0" smtClean="0">
              <a:solidFill>
                <a:schemeClr val="tx1"/>
              </a:solidFill>
            </a:endParaRPr>
          </a:p>
          <a:p>
            <a:pPr algn="just"/>
            <a:endParaRPr lang="bg-BG" sz="1400" b="1" dirty="0">
              <a:solidFill>
                <a:schemeClr val="tx1"/>
              </a:solidFill>
            </a:endParaRPr>
          </a:p>
          <a:p>
            <a:pPr algn="just"/>
            <a:r>
              <a:rPr lang="bg-BG" sz="1400" b="1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endParaRPr lang="bg-BG" sz="1400" b="1" dirty="0">
              <a:solidFill>
                <a:schemeClr val="tx1"/>
              </a:solidFill>
            </a:endParaRPr>
          </a:p>
          <a:p>
            <a:pPr algn="just"/>
            <a:r>
              <a:rPr lang="bg-BG" sz="1400" b="1" dirty="0" smtClean="0">
                <a:solidFill>
                  <a:schemeClr val="tx1"/>
                </a:solidFill>
              </a:rPr>
              <a:t>	Страните от ЕС имат сложна и разнообразна регулаторна рамка, която цели да гарантира на населението безопасността, ефективността и качеството на лекарствените продукти.</a:t>
            </a:r>
          </a:p>
          <a:p>
            <a:pPr algn="just"/>
            <a:endParaRPr lang="bg-BG" sz="1400" b="1" dirty="0" smtClean="0">
              <a:solidFill>
                <a:schemeClr val="tx1"/>
              </a:solidFill>
            </a:endParaRPr>
          </a:p>
          <a:p>
            <a:pPr algn="just"/>
            <a:r>
              <a:rPr lang="bg-BG" sz="1400" b="1" dirty="0">
                <a:solidFill>
                  <a:schemeClr val="tx1"/>
                </a:solidFill>
              </a:rPr>
              <a:t>	</a:t>
            </a:r>
            <a:r>
              <a:rPr lang="bg-BG" sz="1400" b="1" dirty="0" smtClean="0">
                <a:solidFill>
                  <a:schemeClr val="tx1"/>
                </a:solidFill>
              </a:rPr>
              <a:t>Анализът на разходите за лекарства в България показва, че относителния дял нараства в сравнение с общите разходи за здравеопазване.</a:t>
            </a:r>
          </a:p>
          <a:p>
            <a:pPr algn="just"/>
            <a:r>
              <a:rPr lang="bg-BG" sz="1400" b="1" dirty="0" smtClean="0"/>
              <a:t>	</a:t>
            </a:r>
          </a:p>
          <a:p>
            <a:pPr algn="just"/>
            <a:r>
              <a:rPr lang="bg-BG" sz="1400" b="1" dirty="0" smtClean="0"/>
              <a:t>	Общият </a:t>
            </a:r>
            <a:r>
              <a:rPr lang="bg-BG" sz="1400" b="1" dirty="0"/>
              <a:t>комбиниран пазар на лекарства (продукти с рецепта и без рецепта, болничен и аптечен пазар) е на стойност над 1,7 млрд. евро през 2017 г., или с около 10% повече в сравнение с 2016 година, когато е генерирал близо 1,6 млрд. евро. </a:t>
            </a:r>
            <a:endParaRPr lang="bg-BG" sz="1400" b="1" dirty="0" smtClean="0"/>
          </a:p>
          <a:p>
            <a:pPr algn="just"/>
            <a:r>
              <a:rPr lang="bg-BG" sz="1400" b="1" dirty="0"/>
              <a:t>	</a:t>
            </a:r>
            <a:r>
              <a:rPr lang="bg-BG" sz="1400" b="1" dirty="0" smtClean="0"/>
              <a:t>Само </a:t>
            </a:r>
            <a:r>
              <a:rPr lang="bg-BG" sz="1400" b="1" dirty="0"/>
              <a:t>ръстът при лекарствата с рецепта за 2017 г. е от 12%, след като през 2016 година възлезе на 6,5%, а през 2015 година – на 7,7</a:t>
            </a:r>
            <a:r>
              <a:rPr lang="bg-BG" sz="1400" b="1" dirty="0" smtClean="0"/>
              <a:t>%.</a:t>
            </a:r>
          </a:p>
          <a:p>
            <a:pPr algn="just"/>
            <a:r>
              <a:rPr lang="bg-BG" sz="1400" b="1" dirty="0" smtClean="0"/>
              <a:t>	</a:t>
            </a:r>
          </a:p>
          <a:p>
            <a:pPr algn="just"/>
            <a:r>
              <a:rPr lang="bg-BG" sz="1400" b="1" dirty="0"/>
              <a:t>	</a:t>
            </a:r>
            <a:r>
              <a:rPr lang="bg-BG" sz="1400" b="1" dirty="0" smtClean="0"/>
              <a:t>Съществен </a:t>
            </a:r>
            <a:r>
              <a:rPr lang="bg-BG" sz="1400" b="1" dirty="0"/>
              <a:t>фактор за високия ръст на пазара в рамките на изминалата година е високият паралелен износ. На следващо място важен стимул са оказали продажбите на нови медикаменти и по-конкретно противовирусните препарати, основно за хепатит С и новите медикаменти в онкологията. </a:t>
            </a:r>
          </a:p>
          <a:p>
            <a:pPr algn="just"/>
            <a:r>
              <a:rPr lang="bg-BG" sz="1400" b="1" dirty="0"/>
              <a:t>	</a:t>
            </a:r>
            <a:endParaRPr lang="bg-BG" sz="1400" b="1" dirty="0" smtClean="0"/>
          </a:p>
          <a:p>
            <a:pPr algn="just"/>
            <a:endParaRPr lang="bg-BG" sz="1400" b="1" dirty="0"/>
          </a:p>
          <a:p>
            <a:pPr algn="just"/>
            <a:endParaRPr lang="bg-BG" sz="1400" b="1" dirty="0" smtClean="0"/>
          </a:p>
          <a:p>
            <a:pPr algn="just"/>
            <a:endParaRPr lang="bg-BG" sz="1400" b="1" dirty="0"/>
          </a:p>
          <a:p>
            <a:pPr algn="just"/>
            <a:endParaRPr lang="bg-BG" sz="1400" b="1" dirty="0" smtClean="0"/>
          </a:p>
          <a:p>
            <a:pPr algn="just"/>
            <a:endParaRPr lang="bg-BG" sz="1400" b="1" dirty="0"/>
          </a:p>
          <a:p>
            <a:pPr algn="just"/>
            <a:endParaRPr lang="bg-BG" sz="1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161" y="1094503"/>
            <a:ext cx="598364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3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160" y="1635616"/>
            <a:ext cx="9581881" cy="426290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28034" y="296214"/>
            <a:ext cx="10921283" cy="10045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bg-BG" sz="2400" b="1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endParaRPr lang="bg-BG" sz="2400" b="1" dirty="0">
              <a:solidFill>
                <a:schemeClr val="tx1"/>
              </a:solidFill>
            </a:endParaRPr>
          </a:p>
          <a:p>
            <a:pPr algn="just"/>
            <a:endParaRPr lang="bg-BG" sz="2400" b="1" dirty="0" smtClean="0">
              <a:solidFill>
                <a:schemeClr val="tx1"/>
              </a:solidFill>
            </a:endParaRPr>
          </a:p>
          <a:p>
            <a:pPr algn="just"/>
            <a:endParaRPr lang="bg-BG" sz="2400" b="1" dirty="0">
              <a:solidFill>
                <a:schemeClr val="tx1"/>
              </a:solidFill>
            </a:endParaRPr>
          </a:p>
          <a:p>
            <a:pPr algn="just"/>
            <a:endParaRPr lang="bg-BG" sz="2400" b="1" dirty="0" smtClean="0">
              <a:solidFill>
                <a:schemeClr val="tx1"/>
              </a:solidFill>
            </a:endParaRPr>
          </a:p>
          <a:p>
            <a:pPr algn="just"/>
            <a:endParaRPr lang="bg-BG" sz="2400" b="1" dirty="0" smtClean="0">
              <a:solidFill>
                <a:schemeClr val="tx1"/>
              </a:solidFill>
            </a:endParaRPr>
          </a:p>
          <a:p>
            <a:pPr algn="just"/>
            <a:endParaRPr lang="bg-BG" sz="2400" b="1" dirty="0" smtClean="0">
              <a:solidFill>
                <a:schemeClr val="tx1"/>
              </a:solidFill>
            </a:endParaRPr>
          </a:p>
          <a:p>
            <a:pPr algn="ctr"/>
            <a:r>
              <a:rPr lang="bg-BG" sz="7200" b="1" dirty="0">
                <a:solidFill>
                  <a:srgbClr val="58585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Ръстът в повечето страни е поравно разпределен между иновативни и генерични лекарства освен в Унгария и </a:t>
            </a:r>
            <a:r>
              <a:rPr lang="bg-BG" sz="7200" b="1" dirty="0" smtClean="0">
                <a:solidFill>
                  <a:srgbClr val="58585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България.</a:t>
            </a:r>
            <a:r>
              <a:rPr lang="bg-BG" sz="7200" b="1" dirty="0" smtClean="0">
                <a:solidFill>
                  <a:schemeClr val="tx1"/>
                </a:solidFill>
              </a:rPr>
              <a:t>	</a:t>
            </a:r>
            <a:endParaRPr lang="bg-BG" sz="7200" b="1" dirty="0"/>
          </a:p>
          <a:p>
            <a:pPr algn="just"/>
            <a:endParaRPr lang="bg-BG" sz="2400" b="1" dirty="0" smtClean="0"/>
          </a:p>
          <a:p>
            <a:pPr algn="just"/>
            <a:endParaRPr lang="bg-BG" sz="2400" b="1" dirty="0"/>
          </a:p>
          <a:p>
            <a:pPr algn="just"/>
            <a:endParaRPr lang="bg-BG" sz="2400" b="1" dirty="0" smtClean="0"/>
          </a:p>
          <a:p>
            <a:pPr algn="just"/>
            <a:endParaRPr lang="bg-BG" sz="2400" b="1" dirty="0"/>
          </a:p>
          <a:p>
            <a:pPr algn="just"/>
            <a:endParaRPr lang="bg-BG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0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99" y="1652587"/>
            <a:ext cx="9481624" cy="435431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350499" y="296214"/>
            <a:ext cx="9481624" cy="10045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bg-BG" sz="2400" b="1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endParaRPr lang="bg-BG" sz="2400" b="1" dirty="0">
              <a:solidFill>
                <a:schemeClr val="tx1"/>
              </a:solidFill>
            </a:endParaRPr>
          </a:p>
          <a:p>
            <a:pPr algn="just"/>
            <a:endParaRPr lang="bg-BG" sz="2400" b="1" dirty="0" smtClean="0">
              <a:solidFill>
                <a:schemeClr val="tx1"/>
              </a:solidFill>
            </a:endParaRPr>
          </a:p>
          <a:p>
            <a:pPr algn="just"/>
            <a:endParaRPr lang="bg-BG" sz="2400" b="1" dirty="0">
              <a:solidFill>
                <a:schemeClr val="tx1"/>
              </a:solidFill>
            </a:endParaRPr>
          </a:p>
          <a:p>
            <a:pPr algn="just"/>
            <a:endParaRPr lang="bg-BG" sz="2400" b="1" dirty="0" smtClean="0">
              <a:solidFill>
                <a:schemeClr val="tx1"/>
              </a:solidFill>
            </a:endParaRPr>
          </a:p>
          <a:p>
            <a:pPr algn="just"/>
            <a:endParaRPr lang="bg-BG" sz="2400" b="1" dirty="0" smtClean="0">
              <a:solidFill>
                <a:schemeClr val="tx1"/>
              </a:solidFill>
            </a:endParaRPr>
          </a:p>
          <a:p>
            <a:pPr algn="just"/>
            <a:endParaRPr lang="bg-BG" sz="2400" b="1" dirty="0" smtClean="0">
              <a:solidFill>
                <a:schemeClr val="tx1"/>
              </a:solidFill>
            </a:endParaRPr>
          </a:p>
          <a:p>
            <a:pPr algn="ctr"/>
            <a:r>
              <a:rPr lang="bg-BG" sz="7200" b="1" dirty="0" smtClean="0">
                <a:solidFill>
                  <a:srgbClr val="58585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Разпределение на средствата за 2014 – 2015 год.</a:t>
            </a:r>
            <a:r>
              <a:rPr lang="bg-BG" sz="7200" b="1" dirty="0" smtClean="0">
                <a:solidFill>
                  <a:schemeClr val="tx1"/>
                </a:solidFill>
              </a:rPr>
              <a:t>	</a:t>
            </a:r>
            <a:endParaRPr lang="bg-BG" sz="7200" b="1" dirty="0"/>
          </a:p>
          <a:p>
            <a:pPr algn="just"/>
            <a:endParaRPr lang="bg-BG" sz="2400" b="1" dirty="0" smtClean="0"/>
          </a:p>
          <a:p>
            <a:pPr algn="just"/>
            <a:endParaRPr lang="bg-BG" sz="2400" b="1" dirty="0"/>
          </a:p>
          <a:p>
            <a:pPr algn="just"/>
            <a:endParaRPr lang="bg-BG" sz="2400" b="1" dirty="0" smtClean="0"/>
          </a:p>
          <a:p>
            <a:pPr algn="just"/>
            <a:endParaRPr lang="bg-BG" sz="2400" b="1" dirty="0"/>
          </a:p>
          <a:p>
            <a:pPr algn="just"/>
            <a:endParaRPr lang="bg-BG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9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4745" y="112542"/>
            <a:ext cx="11746523" cy="635859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bg-BG" sz="2800" b="1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endParaRPr lang="bg-BG" sz="2800" b="1" dirty="0">
              <a:solidFill>
                <a:schemeClr val="tx1"/>
              </a:solidFill>
            </a:endParaRPr>
          </a:p>
          <a:p>
            <a:pPr algn="just"/>
            <a:endParaRPr lang="bg-BG" sz="2800" b="1" dirty="0" smtClean="0">
              <a:solidFill>
                <a:schemeClr val="tx1"/>
              </a:solidFill>
            </a:endParaRPr>
          </a:p>
          <a:p>
            <a:pPr algn="just"/>
            <a:endParaRPr lang="bg-BG" sz="2800" b="1" dirty="0">
              <a:solidFill>
                <a:schemeClr val="tx1"/>
              </a:solidFill>
            </a:endParaRPr>
          </a:p>
          <a:p>
            <a:pPr algn="just"/>
            <a:endParaRPr lang="bg-BG" sz="2800" b="1" dirty="0" smtClean="0">
              <a:solidFill>
                <a:schemeClr val="tx1"/>
              </a:solidFill>
            </a:endParaRPr>
          </a:p>
          <a:p>
            <a:pPr algn="just"/>
            <a:endParaRPr lang="bg-BG" sz="2800" b="1" dirty="0" smtClean="0">
              <a:solidFill>
                <a:schemeClr val="tx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bg-BG" sz="2800" b="1" dirty="0" smtClean="0">
              <a:solidFill>
                <a:schemeClr val="tx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bg-BG" sz="2800" b="1" dirty="0">
              <a:solidFill>
                <a:schemeClr val="tx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bg-BG" sz="2800" b="1" dirty="0" smtClean="0">
                <a:solidFill>
                  <a:schemeClr val="tx1"/>
                </a:solidFill>
              </a:rPr>
              <a:t>Лекарствената и реимбурсна политика оказват пряко влияние върху фармацевтичния пазар.</a:t>
            </a:r>
          </a:p>
          <a:p>
            <a:pPr algn="just"/>
            <a:endParaRPr lang="bg-BG" sz="2800" b="1" dirty="0" smtClean="0">
              <a:solidFill>
                <a:schemeClr val="tx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bg-BG" sz="2800" b="1" dirty="0" smtClean="0">
                <a:solidFill>
                  <a:schemeClr val="tx1"/>
                </a:solidFill>
              </a:rPr>
              <a:t>Анализът на данните показва непрекъснато нарастващ дял на аптечния фармацевтичен пазар и относително постоянен дял на болничния пазар, където се прилагат публични търгове за ЛП.</a:t>
            </a:r>
          </a:p>
          <a:p>
            <a:pPr algn="just"/>
            <a:endParaRPr lang="bg-BG" sz="2800" b="1" dirty="0" smtClean="0">
              <a:solidFill>
                <a:schemeClr val="tx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bg-BG" sz="2800" b="1" dirty="0" smtClean="0">
                <a:solidFill>
                  <a:schemeClr val="tx1"/>
                </a:solidFill>
              </a:rPr>
              <a:t>Над 75% от фармацевтичния пазар представляват ЛП по лекарско предписание.</a:t>
            </a:r>
          </a:p>
          <a:p>
            <a:pPr algn="just"/>
            <a:endParaRPr lang="bg-BG" sz="2800" b="1" dirty="0" smtClean="0">
              <a:solidFill>
                <a:schemeClr val="tx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bg-BG" sz="2800" b="1" dirty="0" smtClean="0">
                <a:solidFill>
                  <a:schemeClr val="tx1"/>
                </a:solidFill>
              </a:rPr>
              <a:t>Половината от стойността на фармацевтичния пазар в България е резултат от употреба на оригинални лекарствени продукти.</a:t>
            </a:r>
          </a:p>
          <a:p>
            <a:pPr algn="just"/>
            <a:endParaRPr lang="bg-BG" sz="2800" b="1" dirty="0" smtClean="0">
              <a:solidFill>
                <a:schemeClr val="tx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bg-BG" sz="2800" b="1" dirty="0" smtClean="0">
                <a:solidFill>
                  <a:schemeClr val="tx1"/>
                </a:solidFill>
              </a:rPr>
              <a:t>Реимбурсирането на иновативни ЛП, които нямат добавена стойност за пациента, е основен фактор за увеличаване на разходите за ЛП.</a:t>
            </a:r>
            <a:endParaRPr lang="bg-BG" sz="2800" b="1" dirty="0" smtClean="0"/>
          </a:p>
          <a:p>
            <a:pPr algn="just"/>
            <a:endParaRPr lang="bg-BG" sz="2800" b="1" dirty="0"/>
          </a:p>
          <a:p>
            <a:pPr algn="just"/>
            <a:endParaRPr lang="bg-BG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176" y="3319798"/>
            <a:ext cx="7416824" cy="29143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69" y="192991"/>
            <a:ext cx="5388365" cy="29722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prst="angle"/>
          </a:sp3d>
        </p:spPr>
      </p:pic>
    </p:spTree>
    <p:extLst>
      <p:ext uri="{BB962C8B-B14F-4D97-AF65-F5344CB8AC3E}">
        <p14:creationId xmlns:p14="http://schemas.microsoft.com/office/powerpoint/2010/main" val="112184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29048" y="300217"/>
            <a:ext cx="10058400" cy="601662"/>
          </a:xfrm>
        </p:spPr>
        <p:txBody>
          <a:bodyPr>
            <a:normAutofit/>
          </a:bodyPr>
          <a:lstStyle/>
          <a:p>
            <a:pPr algn="ctr"/>
            <a:r>
              <a:rPr lang="bg-BG" sz="2400" b="1" dirty="0" smtClean="0">
                <a:solidFill>
                  <a:schemeClr val="accent2">
                    <a:lumMod val="75000"/>
                  </a:schemeClr>
                </a:solidFill>
              </a:rPr>
              <a:t>ЦЕНООБРАЗУВАНЕ И РЕГУЛИРАНЕ НА ЦЕНИТЕ НА ЛЕКАРСТВЕНИТЕ ПРОДУКТИ</a:t>
            </a:r>
            <a:endParaRPr lang="bg-BG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6620" y="901879"/>
            <a:ext cx="11243256" cy="5486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bg-BG" sz="2000" b="1" dirty="0" smtClean="0">
                <a:solidFill>
                  <a:schemeClr val="tx1"/>
                </a:solidFill>
              </a:rPr>
              <a:t>	</a:t>
            </a:r>
          </a:p>
          <a:p>
            <a:pPr algn="just">
              <a:lnSpc>
                <a:spcPct val="100000"/>
              </a:lnSpc>
            </a:pPr>
            <a:r>
              <a:rPr lang="bg-BG" sz="2000" b="1" dirty="0">
                <a:solidFill>
                  <a:schemeClr val="tx1"/>
                </a:solidFill>
              </a:rPr>
              <a:t>	</a:t>
            </a: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bg-BG" sz="2000" b="1" dirty="0">
                <a:solidFill>
                  <a:schemeClr val="tx1"/>
                </a:solidFill>
              </a:rPr>
              <a:t>	</a:t>
            </a: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bg-BG" sz="2000" b="1" dirty="0" smtClean="0">
                <a:solidFill>
                  <a:schemeClr val="tx1"/>
                </a:solidFill>
              </a:rPr>
              <a:t>	</a:t>
            </a:r>
          </a:p>
          <a:p>
            <a:pPr algn="just">
              <a:lnSpc>
                <a:spcPct val="100000"/>
              </a:lnSpc>
            </a:pPr>
            <a:endParaRPr lang="bg-BG" sz="2000" b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bg-BG" sz="2200" b="1" dirty="0" smtClean="0">
                <a:solidFill>
                  <a:schemeClr val="tx1"/>
                </a:solidFill>
              </a:rPr>
              <a:t>	Към Министъра на здравеопазването е създаден </a:t>
            </a:r>
            <a:r>
              <a:rPr lang="bg-BG" sz="2200" b="1" dirty="0" smtClean="0">
                <a:solidFill>
                  <a:srgbClr val="FF0000"/>
                </a:solidFill>
              </a:rPr>
              <a:t>НАЦИОНАЛЕН СЪВЕТ ПО ЦЕНИ И РЕИМБУРСИРАНЕ НА ЛЕКАРСТВЕНИ ПРОДУКТИ. </a:t>
            </a:r>
          </a:p>
          <a:p>
            <a:pPr algn="just">
              <a:lnSpc>
                <a:spcPct val="100000"/>
              </a:lnSpc>
            </a:pPr>
            <a:r>
              <a:rPr lang="bg-BG" sz="2200" b="1" dirty="0" smtClean="0">
                <a:solidFill>
                  <a:srgbClr val="FF0000"/>
                </a:solidFill>
              </a:rPr>
              <a:t>	</a:t>
            </a:r>
            <a:r>
              <a:rPr lang="bg-BG" sz="2200" b="1" dirty="0" smtClean="0">
                <a:solidFill>
                  <a:schemeClr val="tx1"/>
                </a:solidFill>
              </a:rPr>
              <a:t>Съветът е колективен орган, който се състои от председател и 6 – ма членове: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g-BG" sz="2200" b="1" dirty="0" smtClean="0">
                <a:solidFill>
                  <a:schemeClr val="tx1"/>
                </a:solidFill>
              </a:rPr>
              <a:t>Трима лекари или фармацевти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g-BG" sz="2200" b="1" dirty="0" smtClean="0">
                <a:solidFill>
                  <a:schemeClr val="tx1"/>
                </a:solidFill>
              </a:rPr>
              <a:t>Двама юристи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g-BG" sz="2200" b="1" dirty="0" smtClean="0">
                <a:solidFill>
                  <a:schemeClr val="tx1"/>
                </a:solidFill>
              </a:rPr>
              <a:t>Двама икономисти</a:t>
            </a:r>
          </a:p>
          <a:p>
            <a:pPr algn="just">
              <a:lnSpc>
                <a:spcPct val="100000"/>
              </a:lnSpc>
            </a:pPr>
            <a:r>
              <a:rPr lang="bg-BG" sz="2200" b="1" dirty="0">
                <a:solidFill>
                  <a:schemeClr val="tx1"/>
                </a:solidFill>
              </a:rPr>
              <a:t>	</a:t>
            </a:r>
            <a:r>
              <a:rPr lang="bg-BG" sz="2200" b="1" dirty="0" smtClean="0">
                <a:solidFill>
                  <a:schemeClr val="tx1"/>
                </a:solidFill>
              </a:rPr>
              <a:t>Председателят и членовете на Съвета се избират и освобождават с Решение на Министерски съвет по предложение на Министъра на здравеопазването.</a:t>
            </a:r>
          </a:p>
          <a:p>
            <a:pPr algn="just">
              <a:lnSpc>
                <a:spcPct val="100000"/>
              </a:lnSpc>
            </a:pPr>
            <a:r>
              <a:rPr lang="bg-BG" sz="2200" b="1" dirty="0">
                <a:solidFill>
                  <a:schemeClr val="tx1"/>
                </a:solidFill>
              </a:rPr>
              <a:t>	</a:t>
            </a:r>
            <a:r>
              <a:rPr lang="bg-BG" sz="2200" b="1" dirty="0" smtClean="0">
                <a:solidFill>
                  <a:srgbClr val="FF0000"/>
                </a:solidFill>
              </a:rPr>
              <a:t>Функции на Съвета: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g-BG" sz="2200" b="1" dirty="0" smtClean="0">
                <a:solidFill>
                  <a:schemeClr val="tx1"/>
                </a:solidFill>
              </a:rPr>
              <a:t>Регулира пределните цени на ЛП, които се отпускат по лекарско предписание;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g-BG" sz="2200" b="1" dirty="0" smtClean="0">
                <a:solidFill>
                  <a:schemeClr val="tx1"/>
                </a:solidFill>
              </a:rPr>
              <a:t>Регулира цените на ЛП, включвани в Позитивен лекарствен списък (ПЛС) и заплащани с публични средства;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g-BG" sz="2200" b="1" dirty="0" smtClean="0">
                <a:solidFill>
                  <a:schemeClr val="tx1"/>
                </a:solidFill>
              </a:rPr>
              <a:t>Регистрира максимални продажни цени на дребно на ЛП, които се отпускат без лекарско предписание.</a:t>
            </a:r>
            <a:endParaRPr lang="bg-BG" sz="22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7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5155" y="0"/>
            <a:ext cx="11475076" cy="6016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bg-BG" sz="2400" b="1" dirty="0" smtClean="0">
                <a:solidFill>
                  <a:schemeClr val="tx1"/>
                </a:solidFill>
              </a:rPr>
              <a:t>ЦЕНООБРАЗУВАНЕ НА ЛЕКАРСТВЕНИТЕ ПРОДУКТИ, ВКЛЮЧЕНИ В ПЛС И ЗАПЛАЩАНИ С ПУБЛИЧНИ СРЕДСТВА</a:t>
            </a:r>
            <a:endParaRPr lang="bg-BG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51387039"/>
              </p:ext>
            </p:extLst>
          </p:nvPr>
        </p:nvGraphicFramePr>
        <p:xfrm>
          <a:off x="98475" y="601662"/>
          <a:ext cx="11891756" cy="5760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own Arrow 2"/>
          <p:cNvSpPr/>
          <p:nvPr/>
        </p:nvSpPr>
        <p:spPr>
          <a:xfrm>
            <a:off x="3953020" y="1786596"/>
            <a:ext cx="379830" cy="52050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Down Arrow 3"/>
          <p:cNvSpPr/>
          <p:nvPr/>
        </p:nvSpPr>
        <p:spPr>
          <a:xfrm>
            <a:off x="3967089" y="3334044"/>
            <a:ext cx="365760" cy="56270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Down Arrow 5"/>
          <p:cNvSpPr/>
          <p:nvPr/>
        </p:nvSpPr>
        <p:spPr>
          <a:xfrm>
            <a:off x="3953021" y="4754880"/>
            <a:ext cx="484632" cy="647114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7219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8186" y="1107583"/>
            <a:ext cx="11243256" cy="517730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bg-BG" sz="2000" b="1" dirty="0" smtClean="0">
                <a:solidFill>
                  <a:schemeClr val="tx1"/>
                </a:solidFill>
              </a:rPr>
              <a:t>	</a:t>
            </a:r>
          </a:p>
          <a:p>
            <a:pPr algn="just">
              <a:lnSpc>
                <a:spcPct val="100000"/>
              </a:lnSpc>
            </a:pPr>
            <a:r>
              <a:rPr lang="bg-BG" sz="2000" b="1" dirty="0">
                <a:solidFill>
                  <a:schemeClr val="tx1"/>
                </a:solidFill>
              </a:rPr>
              <a:t>	</a:t>
            </a: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bg-BG" sz="2000" b="1" dirty="0">
                <a:solidFill>
                  <a:schemeClr val="tx1"/>
                </a:solidFill>
              </a:rPr>
              <a:t>	</a:t>
            </a: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bg-BG" sz="2000" b="1" dirty="0" smtClean="0">
                <a:solidFill>
                  <a:schemeClr val="tx1"/>
                </a:solidFill>
              </a:rPr>
              <a:t>	</a:t>
            </a:r>
            <a:r>
              <a:rPr lang="bg-BG" sz="2400" b="1" dirty="0" smtClean="0">
                <a:solidFill>
                  <a:schemeClr val="tx1"/>
                </a:solidFill>
              </a:rPr>
              <a:t>Когато няма цена на производител в посочените страни, като резервни референтни страни се използват цените в съответната валута и в евро в </a:t>
            </a:r>
            <a:r>
              <a:rPr lang="bg-BG" sz="2400" b="1" i="1" dirty="0" smtClean="0">
                <a:solidFill>
                  <a:schemeClr val="tx1"/>
                </a:solidFill>
              </a:rPr>
              <a:t>Белгия, Чехия, Полша, Унгария, Дания, Финландия и Естония</a:t>
            </a:r>
            <a:r>
              <a:rPr lang="bg-BG" sz="2400" b="1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bg-BG" sz="2400" b="1" dirty="0">
                <a:solidFill>
                  <a:schemeClr val="tx1"/>
                </a:solidFill>
              </a:rPr>
              <a:t>	</a:t>
            </a:r>
            <a:r>
              <a:rPr lang="bg-BG" sz="2400" b="1" dirty="0" smtClean="0">
                <a:solidFill>
                  <a:schemeClr val="tx1"/>
                </a:solidFill>
              </a:rPr>
              <a:t>Принципите на ценообразуване и референтните държави в случаите на реимбурсирани ЛП и ЛП по лекарско предписание са идентични. И в двата случая регулирането на цените се основава на въведена система за </a:t>
            </a:r>
            <a:r>
              <a:rPr lang="bg-BG" sz="2400" b="1" dirty="0" smtClean="0">
                <a:solidFill>
                  <a:srgbClr val="FF0000"/>
                </a:solidFill>
              </a:rPr>
              <a:t>външно референтно ценообразуване.</a:t>
            </a:r>
          </a:p>
          <a:p>
            <a:pPr algn="just">
              <a:lnSpc>
                <a:spcPct val="100000"/>
              </a:lnSpc>
            </a:pPr>
            <a:r>
              <a:rPr lang="bg-BG" sz="2400" b="1" dirty="0">
                <a:solidFill>
                  <a:schemeClr val="tx1"/>
                </a:solidFill>
              </a:rPr>
              <a:t>	</a:t>
            </a:r>
            <a:r>
              <a:rPr lang="bg-BG" sz="2400" b="1" dirty="0" smtClean="0">
                <a:solidFill>
                  <a:schemeClr val="tx1"/>
                </a:solidFill>
              </a:rPr>
              <a:t>Надценките за търговия на едро и дребно с ЛП са нормативно установени, като е възприета </a:t>
            </a:r>
            <a:r>
              <a:rPr lang="bg-BG" sz="2400" b="1" dirty="0" smtClean="0">
                <a:solidFill>
                  <a:srgbClr val="FF0000"/>
                </a:solidFill>
              </a:rPr>
              <a:t>регресивна </a:t>
            </a:r>
            <a:r>
              <a:rPr lang="bg-BG" sz="2400" b="1" dirty="0" smtClean="0">
                <a:solidFill>
                  <a:schemeClr val="tx1"/>
                </a:solidFill>
              </a:rPr>
              <a:t>схема за маржове с максимален стойностен лимит, съответно от 10 лв. и 25 лв.</a:t>
            </a:r>
          </a:p>
          <a:p>
            <a:pPr algn="just">
              <a:lnSpc>
                <a:spcPct val="100000"/>
              </a:lnSpc>
            </a:pPr>
            <a:r>
              <a:rPr lang="bg-BG" sz="2400" b="1" dirty="0">
                <a:solidFill>
                  <a:schemeClr val="tx1"/>
                </a:solidFill>
              </a:rPr>
              <a:t>	</a:t>
            </a:r>
            <a:r>
              <a:rPr lang="bg-BG" sz="2400" b="1" dirty="0" smtClean="0">
                <a:solidFill>
                  <a:schemeClr val="tx1"/>
                </a:solidFill>
              </a:rPr>
              <a:t>Заявената цена от производителя за </a:t>
            </a:r>
            <a:r>
              <a:rPr lang="bg-BG" sz="2400" b="1" dirty="0" smtClean="0">
                <a:solidFill>
                  <a:srgbClr val="FF0000"/>
                </a:solidFill>
              </a:rPr>
              <a:t>ЛП без лекарско предписание</a:t>
            </a:r>
            <a:r>
              <a:rPr lang="bg-BG" sz="2400" b="1" dirty="0" smtClean="0">
                <a:solidFill>
                  <a:schemeClr val="tx1"/>
                </a:solidFill>
              </a:rPr>
              <a:t> не се регулира и не се прилагат принципите за външно референтно ценообразуване.</a:t>
            </a:r>
          </a:p>
          <a:p>
            <a:pPr algn="just">
              <a:lnSpc>
                <a:spcPct val="100000"/>
              </a:lnSpc>
            </a:pPr>
            <a:endParaRPr lang="bg-BG" sz="20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</a:pPr>
            <a:endParaRPr lang="bg-BG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65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51914" y="605106"/>
            <a:ext cx="10058400" cy="534988"/>
          </a:xfrm>
        </p:spPr>
        <p:txBody>
          <a:bodyPr>
            <a:normAutofit/>
          </a:bodyPr>
          <a:lstStyle/>
          <a:p>
            <a:pPr algn="ctr"/>
            <a:r>
              <a:rPr lang="bg-BG" sz="2400" b="1" dirty="0" smtClean="0">
                <a:solidFill>
                  <a:schemeClr val="accent2"/>
                </a:solidFill>
              </a:rPr>
              <a:t>ПОЗИТИВЕН ЛЕКАРСТВЕН СПИСЪК</a:t>
            </a:r>
            <a:endParaRPr lang="bg-BG" sz="2400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626" y="1320584"/>
            <a:ext cx="11704320" cy="53245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	</a:t>
            </a:r>
            <a:r>
              <a:rPr lang="ru-RU" sz="2000" b="1" dirty="0" smtClean="0">
                <a:solidFill>
                  <a:srgbClr val="FF0000"/>
                </a:solidFill>
              </a:rPr>
              <a:t>ПЛС се </a:t>
            </a:r>
            <a:r>
              <a:rPr lang="ru-RU" sz="2000" b="1" dirty="0">
                <a:solidFill>
                  <a:srgbClr val="FF0000"/>
                </a:solidFill>
              </a:rPr>
              <a:t>изготвя и поддържа от </a:t>
            </a:r>
            <a:r>
              <a:rPr lang="ru-RU" sz="2000" b="1" dirty="0" smtClean="0">
                <a:solidFill>
                  <a:srgbClr val="FF0000"/>
                </a:solidFill>
              </a:rPr>
              <a:t>СЦРЛП </a:t>
            </a:r>
            <a:r>
              <a:rPr lang="ru-RU" sz="2000" b="1" dirty="0"/>
              <a:t>и </a:t>
            </a:r>
            <a:r>
              <a:rPr lang="ru-RU" sz="2000" b="1" dirty="0" smtClean="0">
                <a:solidFill>
                  <a:srgbClr val="FF0000"/>
                </a:solidFill>
              </a:rPr>
              <a:t>включва ЛП</a:t>
            </a:r>
            <a:r>
              <a:rPr lang="ru-RU" sz="2000" b="1" dirty="0" smtClean="0"/>
              <a:t>, </a:t>
            </a:r>
            <a:r>
              <a:rPr lang="ru-RU" sz="2000" b="1" dirty="0"/>
              <a:t>отпускани по лекарско предписание и заплащани със средства </a:t>
            </a:r>
            <a:r>
              <a:rPr lang="ru-RU" sz="2000" b="1" dirty="0" smtClean="0"/>
              <a:t>от: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/>
              <a:t>бюджета </a:t>
            </a:r>
            <a:r>
              <a:rPr lang="ru-RU" sz="2000" b="1" dirty="0"/>
              <a:t>на НЗОК, </a:t>
            </a:r>
            <a:endParaRPr lang="ru-RU" sz="2000" b="1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2000" b="1" dirty="0" smtClean="0"/>
              <a:t>от </a:t>
            </a:r>
            <a:r>
              <a:rPr lang="ru-RU" sz="2000" b="1" dirty="0"/>
              <a:t>държавния </a:t>
            </a:r>
            <a:r>
              <a:rPr lang="ru-RU" sz="2000" b="1" dirty="0" smtClean="0"/>
              <a:t>бюджет, за лечение на СПИН, на </a:t>
            </a:r>
            <a:r>
              <a:rPr lang="ru-RU" sz="2000" b="1" dirty="0"/>
              <a:t>инфекциозни </a:t>
            </a:r>
            <a:r>
              <a:rPr lang="ru-RU" sz="2000" b="1" dirty="0" smtClean="0"/>
              <a:t>заболявания, </a:t>
            </a:r>
            <a:r>
              <a:rPr lang="ru-RU" sz="2000" b="1" dirty="0"/>
              <a:t>извън обхвата на задължителното здравно осигуряване. </a:t>
            </a:r>
            <a:endParaRPr lang="ru-RU" sz="2000" b="1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2000" b="1" dirty="0" smtClean="0"/>
              <a:t>от </a:t>
            </a:r>
            <a:r>
              <a:rPr lang="ru-RU" sz="2000" b="1" dirty="0"/>
              <a:t>бюджета на лечебните заведения по чл. 5 от Закона за лечебните заведения и от бюджета на лечебните заведения с държавно и/или общинско участие по чл. 9 и 10 от Закона за лечебните заведения.</a:t>
            </a:r>
          </a:p>
          <a:p>
            <a:pPr algn="just"/>
            <a:endParaRPr lang="ru-RU" sz="2000" b="1" dirty="0"/>
          </a:p>
          <a:p>
            <a:pPr algn="just"/>
            <a:r>
              <a:rPr lang="ru-RU" sz="2000" b="1" dirty="0" smtClean="0"/>
              <a:t>	</a:t>
            </a:r>
            <a:r>
              <a:rPr lang="ru-RU" sz="2000" b="1" dirty="0" smtClean="0">
                <a:solidFill>
                  <a:srgbClr val="FF0000"/>
                </a:solidFill>
              </a:rPr>
              <a:t>ПЛС включва </a:t>
            </a:r>
            <a:r>
              <a:rPr lang="ru-RU" sz="2000" b="1" dirty="0" smtClean="0"/>
              <a:t>ЛП, </a:t>
            </a:r>
            <a:r>
              <a:rPr lang="ru-RU" sz="2000" b="1" dirty="0"/>
              <a:t>класифицирани по фармакологични групи съгласно кода по анатомо-терапевтично-химичната </a:t>
            </a:r>
            <a:r>
              <a:rPr lang="ru-RU" sz="2000" b="1" dirty="0" smtClean="0"/>
              <a:t>класификация (АТС), </a:t>
            </a:r>
            <a:r>
              <a:rPr lang="ru-RU" sz="2000" b="1" dirty="0"/>
              <a:t>със съответните международни непатентни наименования, принадлежащите към тях наименования, със съответната дефинирана дневна доза/терапевтичен курс, цена по чл. 261а, ал. 1, пределна цена на </a:t>
            </a:r>
            <a:r>
              <a:rPr lang="ru-RU" sz="2000" b="1" dirty="0" smtClean="0"/>
              <a:t>ЛП при </a:t>
            </a:r>
            <a:r>
              <a:rPr lang="ru-RU" sz="2000" b="1" dirty="0"/>
              <a:t>продажбата им на дребно, референтна стойност за дефинирана дневна доза/терапевтичен курс, стойност на опаковката, изчислена на база референтна стойност/терапевтичен курс за дефинирана дневна доза и ниво на заплащане, необходими за лечението им, както и заболявания по международен код на заболяванията (МКБ).</a:t>
            </a:r>
            <a:endParaRPr lang="bg-BG" sz="2000" b="1" dirty="0"/>
          </a:p>
        </p:txBody>
      </p:sp>
    </p:spTree>
    <p:extLst>
      <p:ext uri="{BB962C8B-B14F-4D97-AF65-F5344CB8AC3E}">
        <p14:creationId xmlns:p14="http://schemas.microsoft.com/office/powerpoint/2010/main" val="226767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3638" y="851208"/>
            <a:ext cx="115137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Позитивният лекарствен списък </a:t>
            </a:r>
            <a:r>
              <a:rPr lang="ru-RU" sz="2400" b="1" dirty="0">
                <a:solidFill>
                  <a:srgbClr val="FF0000"/>
                </a:solidFill>
              </a:rPr>
              <a:t>включва:</a:t>
            </a:r>
          </a:p>
          <a:p>
            <a:pPr algn="just"/>
            <a:r>
              <a:rPr lang="ru-RU" sz="2400" b="1" dirty="0"/>
              <a:t>1. </a:t>
            </a:r>
            <a:r>
              <a:rPr lang="ru-RU" sz="2400" b="1" dirty="0" smtClean="0"/>
              <a:t>ЛП, </a:t>
            </a:r>
            <a:r>
              <a:rPr lang="ru-RU" sz="2400" b="1" dirty="0"/>
              <a:t>предназначени за лечение на заболявания, които се заплащат по реда на Закона за здравното осигуряване;</a:t>
            </a:r>
          </a:p>
          <a:p>
            <a:pPr algn="just"/>
            <a:r>
              <a:rPr lang="ru-RU" sz="2400" b="1" dirty="0"/>
              <a:t>2. </a:t>
            </a:r>
            <a:r>
              <a:rPr lang="ru-RU" sz="2400" b="1" dirty="0" smtClean="0"/>
              <a:t>ЛП, </a:t>
            </a:r>
            <a:r>
              <a:rPr lang="ru-RU" sz="2400" b="1" dirty="0"/>
              <a:t>заплащани от бюджета на лечебните заведения по чл. 5 от Закона за лечебните заведения и от бюджета на лечебните заведения с държавно и/или общинско участие по чл. 9 и 10 от Закона за лечебните заведения;</a:t>
            </a:r>
          </a:p>
          <a:p>
            <a:pPr algn="just"/>
            <a:r>
              <a:rPr lang="ru-RU" sz="2400" b="1" dirty="0"/>
              <a:t>3. </a:t>
            </a:r>
            <a:r>
              <a:rPr lang="ru-RU" sz="2400" b="1" dirty="0" smtClean="0"/>
              <a:t>ЛП, </a:t>
            </a:r>
            <a:r>
              <a:rPr lang="ru-RU" sz="2400" b="1" dirty="0"/>
              <a:t>предназначени за лечение на СПИН, на инфекциозни заболявания, на заболявания извън обхвата на Закона за здравното осигуряване, заплащани по реда на чл. 82, ал. 1, т. 8 от Закона за здравето, както и ваксини за задължителни имунизации и реимунизации, ваксини по специални показания и при извънредни обстоятелства, специфични серуми, имуноглобулини;</a:t>
            </a:r>
          </a:p>
          <a:p>
            <a:pPr algn="just"/>
            <a:r>
              <a:rPr lang="ru-RU" sz="2400" b="1" dirty="0"/>
              <a:t>4. </a:t>
            </a:r>
            <a:r>
              <a:rPr lang="ru-RU" sz="2400" b="1" dirty="0" smtClean="0"/>
              <a:t>Пределна </a:t>
            </a:r>
            <a:r>
              <a:rPr lang="ru-RU" sz="2400" b="1" dirty="0"/>
              <a:t>цена на лекарствените продукти </a:t>
            </a:r>
            <a:r>
              <a:rPr lang="ru-RU" sz="2400" b="1" dirty="0" smtClean="0"/>
              <a:t>включени в ПЛС.</a:t>
            </a:r>
            <a:endParaRPr lang="bg-BG" sz="2400" b="1" dirty="0"/>
          </a:p>
        </p:txBody>
      </p:sp>
    </p:spTree>
    <p:extLst>
      <p:ext uri="{BB962C8B-B14F-4D97-AF65-F5344CB8AC3E}">
        <p14:creationId xmlns:p14="http://schemas.microsoft.com/office/powerpoint/2010/main" val="61611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275117"/>
              </p:ext>
            </p:extLst>
          </p:nvPr>
        </p:nvGraphicFramePr>
        <p:xfrm>
          <a:off x="92075" y="647700"/>
          <a:ext cx="12099925" cy="531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Worksheet" r:id="rId3" imgW="18907022" imgH="5200442" progId="Excel.Sheet.12">
                  <p:embed/>
                </p:oleObj>
              </mc:Choice>
              <mc:Fallback>
                <p:oleObj name="Worksheet" r:id="rId3" imgW="18907022" imgH="520044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647700"/>
                        <a:ext cx="12099925" cy="5316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965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51914" y="231619"/>
            <a:ext cx="10058400" cy="5349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2400" b="1" dirty="0" smtClean="0">
                <a:solidFill>
                  <a:schemeClr val="accent2"/>
                </a:solidFill>
              </a:rPr>
              <a:t>ПОЗИТИВЕН ЛЕКАРСТВЕН СПИСЪК</a:t>
            </a:r>
            <a:endParaRPr lang="bg-BG" sz="2400" b="1" dirty="0">
              <a:solidFill>
                <a:schemeClr val="accent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49173" y="801229"/>
            <a:ext cx="10845134" cy="18084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bg-BG" sz="2400" b="1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endParaRPr lang="bg-BG" sz="2400" b="1" dirty="0">
              <a:solidFill>
                <a:schemeClr val="tx1"/>
              </a:solidFill>
            </a:endParaRPr>
          </a:p>
          <a:p>
            <a:pPr algn="just"/>
            <a:r>
              <a:rPr lang="bg-BG" sz="2400" b="1" dirty="0" smtClean="0">
                <a:solidFill>
                  <a:schemeClr val="tx1"/>
                </a:solidFill>
              </a:rPr>
              <a:t>	</a:t>
            </a:r>
            <a:r>
              <a:rPr lang="bg-BG" sz="2900" b="1" dirty="0" smtClean="0">
                <a:solidFill>
                  <a:schemeClr val="tx1"/>
                </a:solidFill>
              </a:rPr>
              <a:t>ЛП в ПЛС се </a:t>
            </a:r>
            <a:r>
              <a:rPr lang="bg-BG" sz="2900" b="1" dirty="0" smtClean="0">
                <a:solidFill>
                  <a:srgbClr val="FF0000"/>
                </a:solidFill>
              </a:rPr>
              <a:t>оценяват</a:t>
            </a:r>
            <a:r>
              <a:rPr lang="bg-BG" sz="2900" b="1" dirty="0" smtClean="0">
                <a:solidFill>
                  <a:schemeClr val="tx1"/>
                </a:solidFill>
              </a:rPr>
              <a:t> съгласно доказателства за ефикасност, терапевтична ефективност, безопасност и анализ на фармакоикономическите показатели. </a:t>
            </a:r>
          </a:p>
          <a:p>
            <a:pPr algn="just"/>
            <a:endParaRPr lang="bg-BG" sz="2900" b="1" dirty="0">
              <a:solidFill>
                <a:schemeClr val="tx1"/>
              </a:solidFill>
            </a:endParaRPr>
          </a:p>
          <a:p>
            <a:pPr algn="just"/>
            <a:r>
              <a:rPr lang="bg-BG" sz="2900" b="1" dirty="0" smtClean="0">
                <a:solidFill>
                  <a:schemeClr val="tx1"/>
                </a:solidFill>
              </a:rPr>
              <a:t>	За определяне стойността на заплащане на ЛП, включени в ПЛС, се изчислява </a:t>
            </a:r>
            <a:r>
              <a:rPr lang="bg-BG" sz="2900" b="1" dirty="0" smtClean="0">
                <a:solidFill>
                  <a:srgbClr val="FF0000"/>
                </a:solidFill>
              </a:rPr>
              <a:t>референтна стойност</a:t>
            </a:r>
            <a:r>
              <a:rPr lang="bg-BG" sz="2900" b="1" dirty="0" smtClean="0">
                <a:solidFill>
                  <a:schemeClr val="tx1"/>
                </a:solidFill>
              </a:rPr>
              <a:t> за ДДД по </a:t>
            </a:r>
            <a:r>
              <a:rPr lang="en-US" sz="2900" b="1" dirty="0" smtClean="0">
                <a:solidFill>
                  <a:schemeClr val="tx1"/>
                </a:solidFill>
              </a:rPr>
              <a:t>INN</a:t>
            </a:r>
            <a:r>
              <a:rPr lang="bg-BG" sz="2900" b="1" dirty="0" smtClean="0">
                <a:solidFill>
                  <a:schemeClr val="tx1"/>
                </a:solidFill>
              </a:rPr>
              <a:t> и лекарствена форма.</a:t>
            </a:r>
          </a:p>
          <a:p>
            <a:pPr algn="just"/>
            <a:endParaRPr lang="bg-BG" sz="2900" b="1" dirty="0" smtClean="0">
              <a:solidFill>
                <a:schemeClr val="tx1"/>
              </a:solidFill>
            </a:endParaRPr>
          </a:p>
          <a:p>
            <a:pPr algn="just"/>
            <a:endParaRPr lang="bg-BG" sz="2400" b="1" dirty="0" smtClean="0">
              <a:solidFill>
                <a:schemeClr val="tx1"/>
              </a:solidFill>
            </a:endParaRPr>
          </a:p>
          <a:p>
            <a:pPr algn="just"/>
            <a:r>
              <a:rPr lang="bg-BG" sz="2400" b="1" dirty="0">
                <a:solidFill>
                  <a:schemeClr val="tx1"/>
                </a:solidFill>
              </a:rPr>
              <a:t>	</a:t>
            </a:r>
            <a:endParaRPr lang="bg-BG" sz="2400" b="1" dirty="0" smtClean="0">
              <a:solidFill>
                <a:schemeClr val="tx1"/>
              </a:solidFill>
            </a:endParaRPr>
          </a:p>
          <a:p>
            <a:pPr algn="just"/>
            <a:endParaRPr lang="bg-BG" sz="2400" b="1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2119843" y="3202946"/>
            <a:ext cx="8585569" cy="2232248"/>
            <a:chOff x="2160" y="925"/>
            <a:chExt cx="7200" cy="1872"/>
          </a:xfrm>
          <a:solidFill>
            <a:schemeClr val="bg1">
              <a:lumMod val="75000"/>
            </a:schemeClr>
          </a:solidFill>
        </p:grpSpPr>
        <p:sp>
          <p:nvSpPr>
            <p:cNvPr id="7" name="AutoShape 7"/>
            <p:cNvSpPr>
              <a:spLocks noChangeAspect="1" noChangeArrowheads="1" noTextEdit="1"/>
            </p:cNvSpPr>
            <p:nvPr/>
          </p:nvSpPr>
          <p:spPr bwMode="auto">
            <a:xfrm>
              <a:off x="2160" y="925"/>
              <a:ext cx="7200" cy="1872"/>
            </a:xfrm>
            <a:prstGeom prst="rect">
              <a:avLst/>
            </a:prstGeom>
            <a:grpFill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346" y="1213"/>
              <a:ext cx="1584" cy="12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r>
                <a:rPr lang="bg-BG" sz="1600" dirty="0">
                  <a:ea typeface="Times New Roman" pitchFamily="18" charset="0"/>
                </a:rPr>
                <a:t>Групиране на лекарствените продукти по </a:t>
              </a:r>
              <a:r>
                <a:rPr lang="en-US" sz="1600" dirty="0">
                  <a:ea typeface="Times New Roman" pitchFamily="18" charset="0"/>
                </a:rPr>
                <a:t>INN</a:t>
              </a:r>
              <a:r>
                <a:rPr lang="ru-RU" sz="1600" dirty="0">
                  <a:ea typeface="Times New Roman" pitchFamily="18" charset="0"/>
                </a:rPr>
                <a:t>	</a:t>
              </a:r>
              <a:endParaRPr lang="ru-RU" sz="1600" dirty="0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4362" y="1213"/>
              <a:ext cx="2016" cy="12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r>
                <a:rPr lang="bg-BG" sz="1600" dirty="0">
                  <a:ea typeface="Times New Roman" pitchFamily="18" charset="0"/>
                </a:rPr>
                <a:t>Изчисляване на стойността на ДДД на различните лекарствени продукти и определяне на най-ниската стойност</a:t>
              </a:r>
              <a:endParaRPr lang="bg-BG" sz="1600" dirty="0"/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6666" y="1213"/>
              <a:ext cx="2592" cy="12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r>
                <a:rPr lang="ru-RU" sz="1600" dirty="0">
                  <a:ea typeface="Times New Roman" pitchFamily="18" charset="0"/>
                </a:rPr>
                <a:t>Определената най-ниска стойност на ДДД става референтна за всички лекарствени продукти с едно и също </a:t>
              </a:r>
              <a:r>
                <a:rPr lang="en-US" sz="1600" dirty="0">
                  <a:ea typeface="Times New Roman" pitchFamily="18" charset="0"/>
                </a:rPr>
                <a:t>INN</a:t>
              </a:r>
              <a:r>
                <a:rPr lang="bg-BG" sz="1600" dirty="0">
                  <a:ea typeface="Times New Roman" pitchFamily="18" charset="0"/>
                </a:rPr>
                <a:t> и лекарствена форма</a:t>
              </a:r>
              <a:endParaRPr lang="bg-BG" sz="1600" dirty="0"/>
            </a:p>
          </p:txBody>
        </p:sp>
        <p:sp>
          <p:nvSpPr>
            <p:cNvPr id="11" name="AutoShape 3"/>
            <p:cNvSpPr>
              <a:spLocks noChangeShapeType="1"/>
            </p:cNvSpPr>
            <p:nvPr/>
          </p:nvSpPr>
          <p:spPr bwMode="auto">
            <a:xfrm>
              <a:off x="6378" y="1861"/>
              <a:ext cx="288" cy="1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" name="Line 2"/>
            <p:cNvSpPr>
              <a:spLocks noChangeShapeType="1"/>
            </p:cNvSpPr>
            <p:nvPr/>
          </p:nvSpPr>
          <p:spPr bwMode="auto">
            <a:xfrm>
              <a:off x="3930" y="1789"/>
              <a:ext cx="432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749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225" y="1305342"/>
            <a:ext cx="116611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b="1" dirty="0">
                <a:solidFill>
                  <a:srgbClr val="FF0000"/>
                </a:solidFill>
              </a:rPr>
              <a:t>Нивото на реимбурсиране </a:t>
            </a:r>
            <a:r>
              <a:rPr lang="bg-BG" b="1" dirty="0"/>
              <a:t>на ЛП по </a:t>
            </a:r>
            <a:r>
              <a:rPr lang="en-US" b="1" dirty="0"/>
              <a:t>INN</a:t>
            </a:r>
            <a:r>
              <a:rPr lang="bg-BG" b="1" dirty="0"/>
              <a:t> и лекарствената фформа се определя в проценти, както следва: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b="1" dirty="0"/>
              <a:t>На ЛП, използвани в болничната медицинска помощ – 100%;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b="1" dirty="0"/>
              <a:t>На ЛП за лечение на заболявания с хронично протичане, водещи до тежки нарушения на качеството на живот или инвалидизация и изискващи продължително лечение – до 100 %;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b="1" dirty="0"/>
              <a:t>На ЛП за лечение на хронично протичащи заболявание с висока степен на разпространение на заболяемостта – до 75%;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b="1" dirty="0"/>
              <a:t>За всички други ЛП – до 50%.</a:t>
            </a:r>
          </a:p>
          <a:p>
            <a:pPr algn="just"/>
            <a:endParaRPr lang="bg-BG" b="1" dirty="0"/>
          </a:p>
          <a:p>
            <a:pPr algn="just"/>
            <a:r>
              <a:rPr lang="bg-BG" b="1" dirty="0"/>
              <a:t>	Конкретното ниво на заплащане се определя по оценъчен точков алгоритъм.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51914" y="231619"/>
            <a:ext cx="10058400" cy="5349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2400" b="1" dirty="0" smtClean="0">
                <a:solidFill>
                  <a:schemeClr val="accent2"/>
                </a:solidFill>
              </a:rPr>
              <a:t>ПОЗИТИВЕН ЛЕКАРСТВЕН СПИСЪК</a:t>
            </a:r>
            <a:endParaRPr lang="bg-BG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83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1329</TotalTime>
  <Words>2143</Words>
  <Application>Microsoft Office PowerPoint</Application>
  <PresentationFormat>Widescreen</PresentationFormat>
  <Paragraphs>217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 Unicode MS</vt:lpstr>
      <vt:lpstr>Arial</vt:lpstr>
      <vt:lpstr>Calibri</vt:lpstr>
      <vt:lpstr>Calibri Light</vt:lpstr>
      <vt:lpstr>Tahoma</vt:lpstr>
      <vt:lpstr>Times New Roman</vt:lpstr>
      <vt:lpstr>Retrospect</vt:lpstr>
      <vt:lpstr>Worksheet</vt:lpstr>
      <vt:lpstr>ЛЕКАРСТВЕНА ПОЛИТИКА В БЪЛГАРИЯ  Нормативна регулация на ценообразуването.   Разходи за лекарствопотребление</vt:lpstr>
      <vt:lpstr>ЦЕНООБРАЗУВАНЕ И РЕГУЛИРАНЕ НА ЦЕНИТЕ НА ЛЕКАРСТВЕНИТЕ ПРОДУКТИ</vt:lpstr>
      <vt:lpstr>PowerPoint Presentation</vt:lpstr>
      <vt:lpstr>PowerPoint Presentation</vt:lpstr>
      <vt:lpstr>ПОЗИТИВЕН ЛЕКАРСТВЕН СПИСЪК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ВЪЗДЕЙСТВИЕ НА ЛЕКАРСТВЕНАТА ПОЛИТИКА ВЪРХУ РАЗХОДА НА  ПУБЛИЧНИ СРЕДСТВА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ТИВНАLayout</dc:title>
  <dc:creator>Admin</dc:creator>
  <cp:lastModifiedBy>Tzanev-Home</cp:lastModifiedBy>
  <cp:revision>112</cp:revision>
  <dcterms:created xsi:type="dcterms:W3CDTF">2018-10-23T21:03:23Z</dcterms:created>
  <dcterms:modified xsi:type="dcterms:W3CDTF">2020-02-11T15:52:58Z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