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1"/>
  </p:notesMasterIdLst>
  <p:handoutMasterIdLst>
    <p:handoutMasterId r:id="rId92"/>
  </p:handoutMasterIdLst>
  <p:sldIdLst>
    <p:sldId id="256" r:id="rId2"/>
    <p:sldId id="257" r:id="rId3"/>
    <p:sldId id="259" r:id="rId4"/>
    <p:sldId id="260" r:id="rId5"/>
    <p:sldId id="261" r:id="rId6"/>
    <p:sldId id="262" r:id="rId7"/>
    <p:sldId id="263" r:id="rId8"/>
    <p:sldId id="264" r:id="rId9"/>
    <p:sldId id="265" r:id="rId10"/>
    <p:sldId id="266" r:id="rId11"/>
    <p:sldId id="267" r:id="rId12"/>
    <p:sldId id="279" r:id="rId13"/>
    <p:sldId id="278" r:id="rId14"/>
    <p:sldId id="277" r:id="rId15"/>
    <p:sldId id="276" r:id="rId16"/>
    <p:sldId id="275" r:id="rId17"/>
    <p:sldId id="274" r:id="rId18"/>
    <p:sldId id="273" r:id="rId19"/>
    <p:sldId id="272" r:id="rId20"/>
    <p:sldId id="271" r:id="rId21"/>
    <p:sldId id="286" r:id="rId22"/>
    <p:sldId id="285" r:id="rId23"/>
    <p:sldId id="291" r:id="rId24"/>
    <p:sldId id="290" r:id="rId25"/>
    <p:sldId id="289" r:id="rId26"/>
    <p:sldId id="280" r:id="rId27"/>
    <p:sldId id="298" r:id="rId28"/>
    <p:sldId id="297" r:id="rId29"/>
    <p:sldId id="296" r:id="rId30"/>
    <p:sldId id="295" r:id="rId31"/>
    <p:sldId id="294" r:id="rId32"/>
    <p:sldId id="293" r:id="rId33"/>
    <p:sldId id="268" r:id="rId34"/>
    <p:sldId id="306" r:id="rId35"/>
    <p:sldId id="305" r:id="rId36"/>
    <p:sldId id="304" r:id="rId37"/>
    <p:sldId id="303" r:id="rId38"/>
    <p:sldId id="302" r:id="rId39"/>
    <p:sldId id="301" r:id="rId40"/>
    <p:sldId id="300" r:id="rId41"/>
    <p:sldId id="299" r:id="rId42"/>
    <p:sldId id="316" r:id="rId43"/>
    <p:sldId id="315" r:id="rId44"/>
    <p:sldId id="314" r:id="rId45"/>
    <p:sldId id="320" r:id="rId46"/>
    <p:sldId id="321" r:id="rId47"/>
    <p:sldId id="322" r:id="rId48"/>
    <p:sldId id="324" r:id="rId49"/>
    <p:sldId id="323" r:id="rId50"/>
    <p:sldId id="325" r:id="rId51"/>
    <p:sldId id="326" r:id="rId52"/>
    <p:sldId id="327" r:id="rId53"/>
    <p:sldId id="328" r:id="rId54"/>
    <p:sldId id="329" r:id="rId55"/>
    <p:sldId id="331" r:id="rId56"/>
    <p:sldId id="330" r:id="rId57"/>
    <p:sldId id="332" r:id="rId58"/>
    <p:sldId id="333" r:id="rId59"/>
    <p:sldId id="334" r:id="rId60"/>
    <p:sldId id="335" r:id="rId61"/>
    <p:sldId id="336" r:id="rId62"/>
    <p:sldId id="337" r:id="rId63"/>
    <p:sldId id="339" r:id="rId64"/>
    <p:sldId id="340" r:id="rId65"/>
    <p:sldId id="341" r:id="rId66"/>
    <p:sldId id="342" r:id="rId67"/>
    <p:sldId id="343" r:id="rId68"/>
    <p:sldId id="351" r:id="rId69"/>
    <p:sldId id="345" r:id="rId70"/>
    <p:sldId id="404" r:id="rId71"/>
    <p:sldId id="405" r:id="rId72"/>
    <p:sldId id="406" r:id="rId73"/>
    <p:sldId id="407" r:id="rId74"/>
    <p:sldId id="408" r:id="rId75"/>
    <p:sldId id="359" r:id="rId76"/>
    <p:sldId id="358" r:id="rId77"/>
    <p:sldId id="361" r:id="rId78"/>
    <p:sldId id="367" r:id="rId79"/>
    <p:sldId id="366" r:id="rId80"/>
    <p:sldId id="365" r:id="rId81"/>
    <p:sldId id="364" r:id="rId82"/>
    <p:sldId id="363" r:id="rId83"/>
    <p:sldId id="371" r:id="rId84"/>
    <p:sldId id="370" r:id="rId85"/>
    <p:sldId id="369" r:id="rId86"/>
    <p:sldId id="368" r:id="rId87"/>
    <p:sldId id="362" r:id="rId88"/>
    <p:sldId id="373" r:id="rId89"/>
    <p:sldId id="430" r:id="rId90"/>
  </p:sldIdLst>
  <p:sldSz cx="9144000" cy="6858000" type="screen4x3"/>
  <p:notesSz cx="6759575" cy="98679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1C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8938" cy="49371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829050" y="0"/>
            <a:ext cx="2928938" cy="493713"/>
          </a:xfrm>
          <a:prstGeom prst="rect">
            <a:avLst/>
          </a:prstGeom>
        </p:spPr>
        <p:txBody>
          <a:bodyPr vert="horz" lIns="91440" tIns="45720" rIns="91440" bIns="45720" rtlCol="0"/>
          <a:lstStyle>
            <a:lvl1pPr algn="r" eaLnBrk="1" hangingPunct="1">
              <a:defRPr sz="1200">
                <a:latin typeface="Arial" charset="0"/>
              </a:defRPr>
            </a:lvl1pPr>
          </a:lstStyle>
          <a:p>
            <a:pPr>
              <a:defRPr/>
            </a:pPr>
            <a:fld id="{BE7D4FE8-970D-4B65-AC4F-00389AE70592}" type="datetimeFigureOut">
              <a:rPr lang="en-US"/>
              <a:pPr>
                <a:defRPr/>
              </a:pPr>
              <a:t>2/11/2020</a:t>
            </a:fld>
            <a:endParaRPr lang="en-US"/>
          </a:p>
        </p:txBody>
      </p:sp>
      <p:sp>
        <p:nvSpPr>
          <p:cNvPr id="4" name="Footer Placeholder 3"/>
          <p:cNvSpPr>
            <a:spLocks noGrp="1"/>
          </p:cNvSpPr>
          <p:nvPr>
            <p:ph type="ftr" sz="quarter" idx="2"/>
          </p:nvPr>
        </p:nvSpPr>
        <p:spPr>
          <a:xfrm>
            <a:off x="0" y="9372600"/>
            <a:ext cx="2928938" cy="49371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29050" y="9372600"/>
            <a:ext cx="2928938"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E7A9ACE-32F5-48E0-A9FE-6A60F4D46C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8938" cy="49371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29050" y="0"/>
            <a:ext cx="2928938" cy="493713"/>
          </a:xfrm>
          <a:prstGeom prst="rect">
            <a:avLst/>
          </a:prstGeom>
        </p:spPr>
        <p:txBody>
          <a:bodyPr vert="horz" lIns="91440" tIns="45720" rIns="91440" bIns="45720" rtlCol="0"/>
          <a:lstStyle>
            <a:lvl1pPr algn="r" eaLnBrk="1" hangingPunct="1">
              <a:defRPr sz="1200">
                <a:latin typeface="Arial" charset="0"/>
              </a:defRPr>
            </a:lvl1pPr>
          </a:lstStyle>
          <a:p>
            <a:pPr>
              <a:defRPr/>
            </a:pPr>
            <a:fld id="{0A58C0C3-DD25-49C3-B24A-163D975D6EB4}" type="datetimeFigureOut">
              <a:rPr lang="en-US"/>
              <a:pPr>
                <a:defRPr/>
              </a:pPr>
              <a:t>2/11/2020</a:t>
            </a:fld>
            <a:endParaRPr lang="en-US"/>
          </a:p>
        </p:txBody>
      </p:sp>
      <p:sp>
        <p:nvSpPr>
          <p:cNvPr id="4" name="Slide Image Placeholder 3"/>
          <p:cNvSpPr>
            <a:spLocks noGrp="1" noRot="1" noChangeAspect="1"/>
          </p:cNvSpPr>
          <p:nvPr>
            <p:ph type="sldImg" idx="2"/>
          </p:nvPr>
        </p:nvSpPr>
        <p:spPr>
          <a:xfrm>
            <a:off x="912813" y="739775"/>
            <a:ext cx="4933950"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6275" y="4687888"/>
            <a:ext cx="5407025" cy="444023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2600"/>
            <a:ext cx="2928938" cy="49371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29050" y="9372600"/>
            <a:ext cx="2928938"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22AE053-6AF1-4DFC-B97B-236693C6AB5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1E45366-2224-4DA2-9DF0-D4E5D4796AC9}" type="slidenum">
              <a:rPr lang="en-US" altLang="en-US" smtClean="0">
                <a:latin typeface="Arial" panose="020B0604020202020204" pitchFamily="34" charset="0"/>
              </a:rPr>
              <a:pPr>
                <a:spcBef>
                  <a:spcPct val="0"/>
                </a:spcBef>
              </a:pPr>
              <a:t>2</a:t>
            </a:fld>
            <a:endParaRPr lang="en-US" altLang="en-US"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817FA4-BC05-4018-8E49-EF703551330C}" type="slidenum">
              <a:rPr lang="en-US" altLang="en-US" smtClean="0">
                <a:latin typeface="Arial" panose="020B0604020202020204" pitchFamily="34" charset="0"/>
              </a:rPr>
              <a:pPr>
                <a:spcBef>
                  <a:spcPct val="0"/>
                </a:spcBef>
              </a:pPr>
              <a:t>82</a:t>
            </a:fld>
            <a:endParaRPr lang="en-US" altLang="en-US"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42A707-6B75-4053-8F2E-BA7B3CD65379}" type="slidenum">
              <a:rPr lang="en-US" altLang="en-US" smtClean="0">
                <a:latin typeface="Arial" panose="020B0604020202020204" pitchFamily="34" charset="0"/>
              </a:rPr>
              <a:pPr>
                <a:spcBef>
                  <a:spcPct val="0"/>
                </a:spcBef>
              </a:pPr>
              <a:t>83</a:t>
            </a:fld>
            <a:endParaRPr lang="en-US" altLang="en-US"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989912-1E87-4E35-9A97-70B6596620E3}" type="slidenum">
              <a:rPr lang="en-US" altLang="en-US" smtClean="0">
                <a:latin typeface="Arial" panose="020B0604020202020204" pitchFamily="34" charset="0"/>
              </a:rPr>
              <a:pPr>
                <a:spcBef>
                  <a:spcPct val="0"/>
                </a:spcBef>
              </a:pPr>
              <a:t>84</a:t>
            </a:fld>
            <a:endParaRPr lang="en-US" altLang="en-US"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74B719-8C51-4B44-BE77-9FC1C9D5DABF}" type="slidenum">
              <a:rPr lang="en-US" altLang="en-US" smtClean="0">
                <a:latin typeface="Arial" panose="020B0604020202020204" pitchFamily="34" charset="0"/>
              </a:rPr>
              <a:pPr>
                <a:spcBef>
                  <a:spcPct val="0"/>
                </a:spcBef>
              </a:pPr>
              <a:t>85</a:t>
            </a:fld>
            <a:endParaRPr lang="en-US" altLang="en-US" smtClean="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85A5F9-9AA4-4F9A-8266-A11D820106AD}" type="slidenum">
              <a:rPr lang="en-US" altLang="en-US" smtClean="0">
                <a:latin typeface="Arial" panose="020B0604020202020204" pitchFamily="34" charset="0"/>
              </a:rPr>
              <a:pPr>
                <a:spcBef>
                  <a:spcPct val="0"/>
                </a:spcBef>
              </a:pPr>
              <a:t>86</a:t>
            </a:fld>
            <a:endParaRPr lang="en-US" altLang="en-US" smtClean="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59DB1E-70B4-4C77-A3E9-3DF6CA3E3EED}" type="slidenum">
              <a:rPr lang="en-US" altLang="en-US" smtClean="0">
                <a:latin typeface="Arial" panose="020B0604020202020204" pitchFamily="34" charset="0"/>
              </a:rPr>
              <a:pPr>
                <a:spcBef>
                  <a:spcPct val="0"/>
                </a:spcBef>
              </a:pPr>
              <a:t>87</a:t>
            </a:fld>
            <a:endParaRPr lang="en-US" altLang="en-US" smtClean="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96C6A4-18C1-4283-8E6C-69031248AD54}" type="slidenum">
              <a:rPr lang="en-US" altLang="en-US" smtClean="0">
                <a:latin typeface="Arial" panose="020B0604020202020204" pitchFamily="34" charset="0"/>
              </a:rPr>
              <a:pPr>
                <a:spcBef>
                  <a:spcPct val="0"/>
                </a:spcBef>
              </a:pPr>
              <a:t>88</a:t>
            </a:fld>
            <a:endParaRPr lang="en-US" altLang="en-US" smtClean="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21D353-C360-4DBE-9E8E-082E945FD81C}" type="slidenum">
              <a:rPr lang="en-US" altLang="en-US" smtClean="0">
                <a:latin typeface="Arial" panose="020B0604020202020204" pitchFamily="34" charset="0"/>
              </a:rPr>
              <a:pPr>
                <a:spcBef>
                  <a:spcPct val="0"/>
                </a:spcBef>
              </a:pPr>
              <a:t>89</a:t>
            </a:fld>
            <a:endParaRPr lang="en-US" altLang="en-US"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5800B0-08E0-4DFF-8C99-D76B5334B6E9}" type="slidenum">
              <a:rPr lang="en-US" altLang="en-US" smtClean="0">
                <a:latin typeface="Arial" panose="020B0604020202020204" pitchFamily="34" charset="0"/>
              </a:rPr>
              <a:pPr>
                <a:spcBef>
                  <a:spcPct val="0"/>
                </a:spcBef>
              </a:pPr>
              <a:t>69</a:t>
            </a:fld>
            <a:endParaRPr lang="en-US" altLang="en-US"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961C64-966A-4BDC-9E29-C10B50F0F29F}" type="slidenum">
              <a:rPr lang="en-US" altLang="en-US" smtClean="0">
                <a:latin typeface="Arial" panose="020B0604020202020204" pitchFamily="34" charset="0"/>
              </a:rPr>
              <a:pPr>
                <a:spcBef>
                  <a:spcPct val="0"/>
                </a:spcBef>
              </a:pPr>
              <a:t>75</a:t>
            </a:fld>
            <a:endParaRPr lang="en-US" altLang="en-US"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609E91-2FEC-4C76-86FC-0B918063CD8E}" type="slidenum">
              <a:rPr lang="en-US" altLang="en-US" smtClean="0">
                <a:latin typeface="Arial" panose="020B0604020202020204" pitchFamily="34" charset="0"/>
              </a:rPr>
              <a:pPr>
                <a:spcBef>
                  <a:spcPct val="0"/>
                </a:spcBef>
              </a:pPr>
              <a:t>76</a:t>
            </a:fld>
            <a:endParaRPr lang="en-US"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CD105B-1297-447B-AB4F-10BD364B75D4}" type="slidenum">
              <a:rPr lang="en-US" altLang="en-US" smtClean="0">
                <a:latin typeface="Arial" panose="020B0604020202020204" pitchFamily="34" charset="0"/>
              </a:rPr>
              <a:pPr>
                <a:spcBef>
                  <a:spcPct val="0"/>
                </a:spcBef>
              </a:pPr>
              <a:t>77</a:t>
            </a:fld>
            <a:endParaRPr lang="en-US" altLang="en-US"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B2EB41-0E74-4738-B23F-05F533B1B4D7}" type="slidenum">
              <a:rPr lang="en-US" altLang="en-US" smtClean="0">
                <a:latin typeface="Arial" panose="020B0604020202020204" pitchFamily="34" charset="0"/>
              </a:rPr>
              <a:pPr>
                <a:spcBef>
                  <a:spcPct val="0"/>
                </a:spcBef>
              </a:pPr>
              <a:t>78</a:t>
            </a:fld>
            <a:endParaRPr lang="en-US" altLang="en-US"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BE3CE0-B407-4E22-820C-F1ACBD4D49A3}" type="slidenum">
              <a:rPr lang="en-US" altLang="en-US" smtClean="0">
                <a:latin typeface="Arial" panose="020B0604020202020204" pitchFamily="34" charset="0"/>
              </a:rPr>
              <a:pPr>
                <a:spcBef>
                  <a:spcPct val="0"/>
                </a:spcBef>
              </a:pPr>
              <a:t>79</a:t>
            </a:fld>
            <a:endParaRPr lang="en-US" altLang="en-US"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4A401D-D727-4755-BEA0-4F6C8420692B}" type="slidenum">
              <a:rPr lang="en-US" altLang="en-US" smtClean="0">
                <a:latin typeface="Arial" panose="020B0604020202020204" pitchFamily="34" charset="0"/>
              </a:rPr>
              <a:pPr>
                <a:spcBef>
                  <a:spcPct val="0"/>
                </a:spcBef>
              </a:pPr>
              <a:t>80</a:t>
            </a:fld>
            <a:endParaRPr lang="en-US" altLang="en-US"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en-US"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C10FE8-46B2-4F8D-BE79-047F4FC9244A}" type="slidenum">
              <a:rPr lang="en-US" altLang="en-US" smtClean="0">
                <a:latin typeface="Arial" panose="020B0604020202020204" pitchFamily="34" charset="0"/>
              </a:rPr>
              <a:pPr>
                <a:spcBef>
                  <a:spcPct val="0"/>
                </a:spcBef>
              </a:pPr>
              <a:t>81</a:t>
            </a:fld>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BA2292B-4A16-46F4-B328-82C1FFCC7DE0}" type="slidenum">
              <a:rPr lang="fr-FR" altLang="en-US"/>
              <a:pPr>
                <a:defRPr/>
              </a:pPr>
              <a:t>‹#›</a:t>
            </a:fld>
            <a:endParaRPr lang="fr-FR" altLang="en-US"/>
          </a:p>
        </p:txBody>
      </p:sp>
    </p:spTree>
    <p:extLst>
      <p:ext uri="{BB962C8B-B14F-4D97-AF65-F5344CB8AC3E}">
        <p14:creationId xmlns:p14="http://schemas.microsoft.com/office/powerpoint/2010/main" val="6638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028627C-9BB0-4375-B8B1-4C8AD8E6460B}" type="slidenum">
              <a:rPr lang="fr-FR" altLang="en-US"/>
              <a:pPr>
                <a:defRPr/>
              </a:pPr>
              <a:t>‹#›</a:t>
            </a:fld>
            <a:endParaRPr lang="fr-FR" altLang="en-US"/>
          </a:p>
        </p:txBody>
      </p:sp>
    </p:spTree>
    <p:extLst>
      <p:ext uri="{BB962C8B-B14F-4D97-AF65-F5344CB8AC3E}">
        <p14:creationId xmlns:p14="http://schemas.microsoft.com/office/powerpoint/2010/main" val="3266371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B34AE76-3CD6-499C-A140-40DF8E03738C}" type="slidenum">
              <a:rPr lang="fr-FR" altLang="en-US"/>
              <a:pPr>
                <a:defRPr/>
              </a:pPr>
              <a:t>‹#›</a:t>
            </a:fld>
            <a:endParaRPr lang="fr-FR" altLang="en-US"/>
          </a:p>
        </p:txBody>
      </p:sp>
    </p:spTree>
    <p:extLst>
      <p:ext uri="{BB962C8B-B14F-4D97-AF65-F5344CB8AC3E}">
        <p14:creationId xmlns:p14="http://schemas.microsoft.com/office/powerpoint/2010/main" val="211588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D9D6187-9058-4F77-9EC8-2183A014172F}" type="slidenum">
              <a:rPr lang="fr-FR" altLang="en-US"/>
              <a:pPr>
                <a:defRPr/>
              </a:pPr>
              <a:t>‹#›</a:t>
            </a:fld>
            <a:endParaRPr lang="fr-FR" altLang="en-US"/>
          </a:p>
        </p:txBody>
      </p:sp>
    </p:spTree>
    <p:extLst>
      <p:ext uri="{BB962C8B-B14F-4D97-AF65-F5344CB8AC3E}">
        <p14:creationId xmlns:p14="http://schemas.microsoft.com/office/powerpoint/2010/main" val="400894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E63B188-6D1C-4963-9CCC-502E59E8D607}" type="slidenum">
              <a:rPr lang="fr-FR" altLang="en-US"/>
              <a:pPr>
                <a:defRPr/>
              </a:pPr>
              <a:t>‹#›</a:t>
            </a:fld>
            <a:endParaRPr lang="fr-FR" altLang="en-US"/>
          </a:p>
        </p:txBody>
      </p:sp>
    </p:spTree>
    <p:extLst>
      <p:ext uri="{BB962C8B-B14F-4D97-AF65-F5344CB8AC3E}">
        <p14:creationId xmlns:p14="http://schemas.microsoft.com/office/powerpoint/2010/main" val="4750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57EC9A1A-929D-48BD-A0DB-D321F55E8F8B}" type="slidenum">
              <a:rPr lang="fr-FR" altLang="en-US"/>
              <a:pPr>
                <a:defRPr/>
              </a:pPr>
              <a:t>‹#›</a:t>
            </a:fld>
            <a:endParaRPr lang="fr-FR" altLang="en-US"/>
          </a:p>
        </p:txBody>
      </p:sp>
    </p:spTree>
    <p:extLst>
      <p:ext uri="{BB962C8B-B14F-4D97-AF65-F5344CB8AC3E}">
        <p14:creationId xmlns:p14="http://schemas.microsoft.com/office/powerpoint/2010/main" val="394015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FDB94128-7903-4B59-B235-16FAFB96DBBE}" type="slidenum">
              <a:rPr lang="fr-FR" altLang="en-US"/>
              <a:pPr>
                <a:defRPr/>
              </a:pPr>
              <a:t>‹#›</a:t>
            </a:fld>
            <a:endParaRPr lang="fr-FR" altLang="en-US"/>
          </a:p>
        </p:txBody>
      </p:sp>
    </p:spTree>
    <p:extLst>
      <p:ext uri="{BB962C8B-B14F-4D97-AF65-F5344CB8AC3E}">
        <p14:creationId xmlns:p14="http://schemas.microsoft.com/office/powerpoint/2010/main" val="3291454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A937EC92-91CD-40E9-BCF1-4FDCF1CA92B1}" type="slidenum">
              <a:rPr lang="fr-FR" altLang="en-US"/>
              <a:pPr>
                <a:defRPr/>
              </a:pPr>
              <a:t>‹#›</a:t>
            </a:fld>
            <a:endParaRPr lang="fr-FR" altLang="en-US"/>
          </a:p>
        </p:txBody>
      </p:sp>
    </p:spTree>
    <p:extLst>
      <p:ext uri="{BB962C8B-B14F-4D97-AF65-F5344CB8AC3E}">
        <p14:creationId xmlns:p14="http://schemas.microsoft.com/office/powerpoint/2010/main" val="386885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C3583C68-225C-4ADC-889E-3454F8B2DC78}" type="slidenum">
              <a:rPr lang="fr-FR" altLang="en-US"/>
              <a:pPr>
                <a:defRPr/>
              </a:pPr>
              <a:t>‹#›</a:t>
            </a:fld>
            <a:endParaRPr lang="fr-FR" altLang="en-US"/>
          </a:p>
        </p:txBody>
      </p:sp>
    </p:spTree>
    <p:extLst>
      <p:ext uri="{BB962C8B-B14F-4D97-AF65-F5344CB8AC3E}">
        <p14:creationId xmlns:p14="http://schemas.microsoft.com/office/powerpoint/2010/main" val="224221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B786F834-EF9B-4981-88CA-CBD91AA54EB2}" type="slidenum">
              <a:rPr lang="fr-FR" altLang="en-US"/>
              <a:pPr>
                <a:defRPr/>
              </a:pPr>
              <a:t>‹#›</a:t>
            </a:fld>
            <a:endParaRPr lang="fr-FR" altLang="en-US"/>
          </a:p>
        </p:txBody>
      </p:sp>
    </p:spTree>
    <p:extLst>
      <p:ext uri="{BB962C8B-B14F-4D97-AF65-F5344CB8AC3E}">
        <p14:creationId xmlns:p14="http://schemas.microsoft.com/office/powerpoint/2010/main" val="548488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75880637-E60B-4603-9364-099D90A98F7E}" type="slidenum">
              <a:rPr lang="fr-FR" altLang="en-US"/>
              <a:pPr>
                <a:defRPr/>
              </a:pPr>
              <a:t>‹#›</a:t>
            </a:fld>
            <a:endParaRPr lang="fr-FR" altLang="en-US"/>
          </a:p>
        </p:txBody>
      </p:sp>
    </p:spTree>
    <p:extLst>
      <p:ext uri="{BB962C8B-B14F-4D97-AF65-F5344CB8AC3E}">
        <p14:creationId xmlns:p14="http://schemas.microsoft.com/office/powerpoint/2010/main" val="402698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EE440165-B9DB-4DA4-A3F0-AC2A57AF226A}"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11560" y="1771650"/>
            <a:ext cx="7772400" cy="649288"/>
          </a:xfrm>
        </p:spPr>
        <p:txBody>
          <a:bodyPr/>
          <a:lstStyle/>
          <a:p>
            <a:pPr algn="l" eaLnBrk="1" hangingPunct="1"/>
            <a:r>
              <a:rPr lang="bg-BG" altLang="en-US" sz="3600" b="1" dirty="0" smtClean="0">
                <a:solidFill>
                  <a:srgbClr val="FFC000"/>
                </a:solidFill>
              </a:rPr>
              <a:t>ЛЕКАРСТВЕНА ПОЛИТИКА</a:t>
            </a:r>
            <a:endParaRPr lang="fr-FR" altLang="en-US" sz="3600" b="1" dirty="0" smtClean="0">
              <a:solidFill>
                <a:srgbClr val="FFC000"/>
              </a:solidFill>
            </a:endParaRPr>
          </a:p>
        </p:txBody>
      </p:sp>
      <p:sp>
        <p:nvSpPr>
          <p:cNvPr id="4099" name="Rectangle 3"/>
          <p:cNvSpPr>
            <a:spLocks noGrp="1" noChangeArrowheads="1"/>
          </p:cNvSpPr>
          <p:nvPr>
            <p:ph type="subTitle" idx="1"/>
          </p:nvPr>
        </p:nvSpPr>
        <p:spPr>
          <a:xfrm>
            <a:off x="1403648" y="2402269"/>
            <a:ext cx="5287962" cy="406400"/>
          </a:xfrm>
        </p:spPr>
        <p:txBody>
          <a:bodyPr/>
          <a:lstStyle/>
          <a:p>
            <a:pPr algn="l" eaLnBrk="1" hangingPunct="1"/>
            <a:r>
              <a:rPr lang="bg-BG" altLang="en-US" sz="2000" dirty="0" err="1" smtClean="0">
                <a:solidFill>
                  <a:srgbClr val="361C0D"/>
                </a:solidFill>
              </a:rPr>
              <a:t>Реимбурсация</a:t>
            </a:r>
            <a:r>
              <a:rPr lang="bg-BG" altLang="en-US" sz="2000" dirty="0" smtClean="0">
                <a:solidFill>
                  <a:srgbClr val="361C0D"/>
                </a:solidFill>
              </a:rPr>
              <a:t> и ценообразуване</a:t>
            </a:r>
            <a:endParaRPr lang="fr-FR" altLang="en-US" sz="2000" dirty="0" smtClean="0">
              <a:solidFill>
                <a:srgbClr val="361C0D"/>
              </a:solidFill>
            </a:endParaRPr>
          </a:p>
        </p:txBody>
      </p:sp>
      <p:sp>
        <p:nvSpPr>
          <p:cNvPr id="4100" name="TextBox 5"/>
          <p:cNvSpPr txBox="1">
            <a:spLocks noChangeArrowheads="1"/>
          </p:cNvSpPr>
          <p:nvPr/>
        </p:nvSpPr>
        <p:spPr bwMode="auto">
          <a:xfrm>
            <a:off x="3276600" y="4149725"/>
            <a:ext cx="350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1800">
                <a:solidFill>
                  <a:srgbClr val="FFC000"/>
                </a:solidFill>
              </a:rPr>
              <a:t>Доц. д-р Пенка Стефанова, дм</a:t>
            </a:r>
            <a:endParaRPr lang="en-US" altLang="en-US" sz="1800">
              <a:solidFill>
                <a:srgbClr val="FFC000"/>
              </a:solidFill>
            </a:endParaRPr>
          </a:p>
        </p:txBody>
      </p:sp>
      <p:sp>
        <p:nvSpPr>
          <p:cNvPr id="5" name="Rectangle 4"/>
          <p:cNvSpPr>
            <a:spLocks noChangeArrowheads="1"/>
          </p:cNvSpPr>
          <p:nvPr/>
        </p:nvSpPr>
        <p:spPr bwMode="auto">
          <a:xfrm>
            <a:off x="19050" y="182563"/>
            <a:ext cx="9124950" cy="15081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a:t>
            </a:r>
            <a:r>
              <a:rPr lang="bg-BG" altLang="en-US" sz="2400" b="1" dirty="0" smtClean="0">
                <a:solidFill>
                  <a:schemeClr val="bg1"/>
                </a:solidFill>
                <a:latin typeface="Times New Roman" panose="02020603050405020304" pitchFamily="18" charset="0"/>
                <a:cs typeface="Times New Roman" panose="02020603050405020304" pitchFamily="18" charset="0"/>
              </a:rPr>
              <a:t>МЕДИЦИНСКИ УНИВЕРСИТЕТ </a:t>
            </a:r>
            <a:r>
              <a:rPr lang="bg-BG" altLang="en-US" sz="2400" b="1" dirty="0" smtClean="0">
                <a:solidFill>
                  <a:schemeClr val="bg1"/>
                </a:solidFill>
                <a:cs typeface="Times New Roman" panose="02020603050405020304" pitchFamily="18" charset="0"/>
              </a:rPr>
              <a:t>–</a:t>
            </a:r>
            <a:r>
              <a:rPr lang="bg-BG" altLang="en-US" sz="2400" b="1" dirty="0" smtClean="0">
                <a:solidFill>
                  <a:schemeClr val="bg1"/>
                </a:solidFill>
                <a:latin typeface="Times New Roman" panose="02020603050405020304" pitchFamily="18" charset="0"/>
                <a:cs typeface="Times New Roman" panose="02020603050405020304" pitchFamily="18" charset="0"/>
              </a:rPr>
              <a:t> ПЛЕВЕН</a:t>
            </a:r>
            <a:endParaRPr lang="bg-BG" altLang="en-US" sz="2400" b="1" dirty="0" smtClean="0">
              <a:solidFill>
                <a:schemeClr val="bg1"/>
              </a:solidFill>
            </a:endParaRPr>
          </a:p>
          <a:p>
            <a:pPr algn="ctr">
              <a:defRPr/>
            </a:pPr>
            <a:r>
              <a:rPr lang="bg-BG" altLang="en-US" sz="2000" b="1" dirty="0" smtClean="0">
                <a:solidFill>
                  <a:schemeClr val="bg1"/>
                </a:solidFill>
                <a:latin typeface="+mn-lt"/>
                <a:cs typeface="Times New Roman" panose="02020603050405020304" pitchFamily="18" charset="0"/>
              </a:rPr>
              <a:t>	ФАКУЛТЕТ „ОБЩЕСТВЕНО ЗДРАВЕ“</a:t>
            </a:r>
            <a:endParaRPr lang="en-US" altLang="en-US" sz="2000" b="1" dirty="0" smtClean="0">
              <a:solidFill>
                <a:schemeClr val="bg1"/>
              </a:solidFill>
              <a:latin typeface="+mn-lt"/>
              <a:cs typeface="Times New Roman" panose="02020603050405020304" pitchFamily="18" charset="0"/>
            </a:endParaRPr>
          </a:p>
          <a:p>
            <a:pPr algn="ctr">
              <a:spcBef>
                <a:spcPts val="600"/>
              </a:spcBef>
              <a:defRPr/>
            </a:pPr>
            <a:r>
              <a:rPr lang="bg-BG" altLang="en-US" b="1" dirty="0" smtClean="0">
                <a:solidFill>
                  <a:schemeClr val="bg1"/>
                </a:solidFill>
                <a:latin typeface="Times New Roman" panose="02020603050405020304" pitchFamily="18" charset="0"/>
                <a:cs typeface="Times New Roman" panose="02020603050405020304" pitchFamily="18" charset="0"/>
              </a:rPr>
              <a:t>	ЦЕНТЪР ЗА ДИСТАНЦИОННО ОБУЧЕНИЕ</a:t>
            </a:r>
          </a:p>
          <a:p>
            <a:pPr algn="ctr">
              <a:spcBef>
                <a:spcPts val="600"/>
              </a:spcBef>
              <a:defRPr/>
            </a:pPr>
            <a:r>
              <a:rPr lang="bg-BG" altLang="en-US" b="1" i="1" dirty="0" smtClean="0">
                <a:solidFill>
                  <a:srgbClr val="FFFF00"/>
                </a:solidFill>
                <a:latin typeface="Times New Roman" panose="02020603050405020304" pitchFamily="18" charset="0"/>
                <a:cs typeface="Times New Roman" panose="02020603050405020304" pitchFamily="18" charset="0"/>
              </a:rPr>
              <a:t>                                                                                                                        Презентация №</a:t>
            </a:r>
            <a:r>
              <a:rPr lang="bg-BG" altLang="en-US" b="1" i="1" dirty="0" smtClean="0">
                <a:solidFill>
                  <a:srgbClr val="FFFF00"/>
                </a:solidFill>
                <a:latin typeface="Times New Roman" panose="02020603050405020304" pitchFamily="18" charset="0"/>
                <a:cs typeface="Times New Roman" panose="02020603050405020304" pitchFamily="18" charset="0"/>
              </a:rPr>
              <a:t>7</a:t>
            </a:r>
            <a:endParaRPr lang="bg-BG" altLang="en-US" sz="2000" b="1" i="1" dirty="0" smtClean="0">
              <a:solidFill>
                <a:schemeClr val="accent2"/>
              </a:solidFill>
              <a:latin typeface="Arial Unicode MS" panose="020B0604020202020204" pitchFamily="34"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bg-BG" altLang="en-US" sz="3200" smtClean="0">
                <a:solidFill>
                  <a:schemeClr val="bg1"/>
                </a:solidFill>
              </a:rPr>
              <a:t>Публичните и частните разходи се различават значително в различните страни по света</a:t>
            </a:r>
            <a:endParaRPr lang="fr-FR" altLang="en-US" sz="3200" smtClean="0">
              <a:solidFill>
                <a:schemeClr val="bg1"/>
              </a:solidFill>
            </a:endParaRPr>
          </a:p>
        </p:txBody>
      </p:sp>
      <p:sp>
        <p:nvSpPr>
          <p:cNvPr id="14339" name="Rectangle 3"/>
          <p:cNvSpPr>
            <a:spLocks noGrp="1" noChangeArrowheads="1"/>
          </p:cNvSpPr>
          <p:nvPr>
            <p:ph type="body" idx="1"/>
          </p:nvPr>
        </p:nvSpPr>
        <p:spPr>
          <a:xfrm>
            <a:off x="457200" y="1927225"/>
            <a:ext cx="8229600" cy="4525963"/>
          </a:xfrm>
        </p:spPr>
        <p:txBody>
          <a:bodyPr/>
          <a:lstStyle/>
          <a:p>
            <a:pPr eaLnBrk="1" hangingPunct="1"/>
            <a:r>
              <a:rPr lang="bg-BG" altLang="en-US" sz="2000" smtClean="0">
                <a:solidFill>
                  <a:schemeClr val="bg1"/>
                </a:solidFill>
              </a:rPr>
              <a:t>Разходите на пациентите за лекарствени продукти в страните с високи доходи представляват 52% от фармацевтичният пазар, 71% - в страните със средни доходи, 75% - в страните с ниски доходи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 този показател България отново се нарежда сред страните с ниски доходи, където личните разходи за реимбурсирани продукти са над 60%, а платените от гражданите лекарствени продукти представляват 74% от общия фармацевтичен пазар.</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3E002FD-4EDB-44C3-8C17-DA3AC1E54DDB}" type="slidenum">
              <a:rPr lang="fr-FR" altLang="en-US" sz="1400" smtClean="0">
                <a:solidFill>
                  <a:srgbClr val="FFC000"/>
                </a:solidFill>
              </a:rPr>
              <a:pPr>
                <a:spcBef>
                  <a:spcPct val="0"/>
                </a:spcBef>
                <a:buFontTx/>
                <a:buNone/>
              </a:pPr>
              <a:t>10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bg-BG" altLang="en-US" sz="3200" smtClean="0">
                <a:solidFill>
                  <a:schemeClr val="bg1"/>
                </a:solidFill>
              </a:rPr>
              <a:t>Цените на фармацевтичните продукти също се разминават значително в зависимост от страната</a:t>
            </a:r>
            <a:endParaRPr lang="fr-FR" altLang="en-US" sz="3200" smtClean="0">
              <a:solidFill>
                <a:schemeClr val="bg1"/>
              </a:solidFill>
            </a:endParaRPr>
          </a:p>
        </p:txBody>
      </p:sp>
      <p:sp>
        <p:nvSpPr>
          <p:cNvPr id="15363" name="Rectangle 3"/>
          <p:cNvSpPr>
            <a:spLocks noGrp="1" noChangeArrowheads="1"/>
          </p:cNvSpPr>
          <p:nvPr>
            <p:ph type="body" idx="1"/>
          </p:nvPr>
        </p:nvSpPr>
        <p:spPr>
          <a:xfrm>
            <a:off x="457200" y="1927225"/>
            <a:ext cx="8229600" cy="4525963"/>
          </a:xfrm>
        </p:spPr>
        <p:txBody>
          <a:bodyPr/>
          <a:lstStyle/>
          <a:p>
            <a:pPr eaLnBrk="1" hangingPunct="1"/>
            <a:r>
              <a:rPr lang="bg-BG" altLang="en-US" sz="2000" smtClean="0">
                <a:solidFill>
                  <a:schemeClr val="bg1"/>
                </a:solidFill>
              </a:rPr>
              <a:t>Освен мита, тарифи за внос, данъци, разходи за материално-техническо снабдяване и надценки на търговската верига, които във всички европейски държави са нормативно определени, съществуват и чисто пазарни фактори, които определят цените на фармацевтичните продукти</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Такива могат да бъдат ценовата дискриминация от страна на производителите на патентовани продукти според пазарните условия в различните страни, както и наличието на местна фармацевтична индустрия с капацитет за производство на генерични аналози.</a:t>
            </a:r>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C5B663B-FE83-4661-B7A0-D651FFD9574A}" type="slidenum">
              <a:rPr lang="fr-FR" altLang="en-US" sz="1400" smtClean="0">
                <a:solidFill>
                  <a:srgbClr val="FFC000"/>
                </a:solidFill>
              </a:rPr>
              <a:pPr>
                <a:spcBef>
                  <a:spcPct val="0"/>
                </a:spcBef>
                <a:buFontTx/>
                <a:buNone/>
              </a:pPr>
              <a:t>11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Rectangle 2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6387" name="Slide Number Placeholder 2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F63B95B-9130-4555-9D1D-32A5AF56DE1D}" type="slidenum">
              <a:rPr lang="fr-FR" altLang="en-US" sz="1400" smtClean="0">
                <a:solidFill>
                  <a:srgbClr val="FFC000"/>
                </a:solidFill>
              </a:rPr>
              <a:pPr>
                <a:spcBef>
                  <a:spcPct val="0"/>
                </a:spcBef>
                <a:buFontTx/>
                <a:buNone/>
              </a:pPr>
              <a:t>12</a:t>
            </a:fld>
            <a:endParaRPr lang="fr-FR" altLang="en-US" sz="1400" smtClean="0">
              <a:solidFill>
                <a:srgbClr val="FFC000"/>
              </a:solidFill>
            </a:endParaRPr>
          </a:p>
        </p:txBody>
      </p:sp>
      <p:pic>
        <p:nvPicPr>
          <p:cNvPr id="1638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196975"/>
            <a:ext cx="874871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50825" y="404813"/>
            <a:ext cx="8642350" cy="708025"/>
          </a:xfrm>
          <a:prstGeom prst="rect">
            <a:avLst/>
          </a:prstGeom>
          <a:noFill/>
        </p:spPr>
        <p:txBody>
          <a:bodyPr>
            <a:spAutoFit/>
          </a:bodyPr>
          <a:lstStyle/>
          <a:p>
            <a:pPr eaLnBrk="1" hangingPunct="1">
              <a:defRPr/>
            </a:pPr>
            <a:r>
              <a:rPr lang="bg-BG" sz="2000" b="1" dirty="0">
                <a:solidFill>
                  <a:schemeClr val="bg1">
                    <a:lumMod val="95000"/>
                  </a:schemeClr>
                </a:solidFill>
                <a:latin typeface="Arial" charset="0"/>
              </a:rPr>
              <a:t>Сравнение на цените на лекарствените продукти в икономически развитите цени спрямо цените в САЩ  </a:t>
            </a:r>
            <a:endParaRPr lang="en-US" sz="2000" b="1" dirty="0">
              <a:solidFill>
                <a:schemeClr val="bg1">
                  <a:lumMod val="95000"/>
                </a:schemeClr>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bg-BG" altLang="en-US" sz="3200" smtClean="0">
                <a:solidFill>
                  <a:schemeClr val="bg1"/>
                </a:solidFill>
              </a:rPr>
              <a:t>Фактори които влияят върху разходите за лекарствени продукти</a:t>
            </a:r>
            <a:endParaRPr lang="fr-FR" altLang="en-US" sz="3200" smtClean="0">
              <a:solidFill>
                <a:schemeClr val="bg1"/>
              </a:solidFill>
            </a:endParaRPr>
          </a:p>
        </p:txBody>
      </p:sp>
      <p:sp>
        <p:nvSpPr>
          <p:cNvPr id="17411" name="Rectangle 3"/>
          <p:cNvSpPr>
            <a:spLocks noGrp="1" noChangeArrowheads="1"/>
          </p:cNvSpPr>
          <p:nvPr>
            <p:ph type="body" idx="1"/>
          </p:nvPr>
        </p:nvSpPr>
        <p:spPr>
          <a:xfrm>
            <a:off x="457200" y="1927225"/>
            <a:ext cx="8229600" cy="4525963"/>
          </a:xfrm>
        </p:spPr>
        <p:txBody>
          <a:bodyPr/>
          <a:lstStyle/>
          <a:p>
            <a:pPr marL="457200" indent="-457200" eaLnBrk="1" hangingPunct="1">
              <a:buFontTx/>
              <a:buAutoNum type="arabicPeriod"/>
            </a:pPr>
            <a:r>
              <a:rPr lang="bg-BG" altLang="en-US" sz="2000" smtClean="0">
                <a:solidFill>
                  <a:schemeClr val="bg1"/>
                </a:solidFill>
              </a:rPr>
              <a:t>Фактори, които оказват влияние върху обема на продажбите представляват около 70% от общото увеличение на разходите </a:t>
            </a:r>
          </a:p>
          <a:p>
            <a:pPr marL="857250" lvl="1" indent="-457200" eaLnBrk="1" hangingPunct="1">
              <a:buFont typeface="Wingdings" panose="05000000000000000000" pitchFamily="2" charset="2"/>
              <a:buChar char="§"/>
            </a:pPr>
            <a:r>
              <a:rPr lang="bg-BG" altLang="en-US" sz="1600" smtClean="0">
                <a:solidFill>
                  <a:schemeClr val="bg1"/>
                </a:solidFill>
              </a:rPr>
              <a:t>Застаряващо население</a:t>
            </a:r>
          </a:p>
          <a:p>
            <a:pPr marL="857250" lvl="1" indent="-457200" eaLnBrk="1" hangingPunct="1">
              <a:buFont typeface="Wingdings" panose="05000000000000000000" pitchFamily="2" charset="2"/>
              <a:buChar char="§"/>
            </a:pPr>
            <a:r>
              <a:rPr lang="bg-BG" altLang="en-US" sz="1600" smtClean="0">
                <a:solidFill>
                  <a:schemeClr val="bg1"/>
                </a:solidFill>
              </a:rPr>
              <a:t>Увеличаване на хроничните заболявания</a:t>
            </a:r>
          </a:p>
          <a:p>
            <a:pPr marL="857250" lvl="1" indent="-457200" eaLnBrk="1" hangingPunct="1">
              <a:buFont typeface="Wingdings" panose="05000000000000000000" pitchFamily="2" charset="2"/>
              <a:buChar char="§"/>
            </a:pPr>
            <a:r>
              <a:rPr lang="bg-BG" altLang="en-US" sz="1600" smtClean="0">
                <a:solidFill>
                  <a:schemeClr val="bg1"/>
                </a:solidFill>
              </a:rPr>
              <a:t>Иновативни дейности и технологии, позволяващи по-ранно и успешно дигностициране на заболяванията</a:t>
            </a:r>
          </a:p>
          <a:p>
            <a:pPr marL="857250" lvl="1" indent="-457200" eaLnBrk="1" hangingPunct="1">
              <a:buFont typeface="Wingdings" panose="05000000000000000000" pitchFamily="2" charset="2"/>
              <a:buChar char="§"/>
            </a:pPr>
            <a:r>
              <a:rPr lang="bg-BG" altLang="en-US" sz="1600" smtClean="0">
                <a:solidFill>
                  <a:schemeClr val="bg1"/>
                </a:solidFill>
              </a:rPr>
              <a:t>По-добра осведоменост на пациентите след навлизането на интернет.</a:t>
            </a:r>
          </a:p>
          <a:p>
            <a:pPr marL="857250" lvl="1" indent="-457200" eaLnBrk="1" hangingPunct="1">
              <a:buFont typeface="Wingdings" panose="05000000000000000000" pitchFamily="2" charset="2"/>
              <a:buChar char="§"/>
            </a:pPr>
            <a:endParaRPr lang="bg-BG" altLang="en-US" sz="1600" smtClean="0">
              <a:solidFill>
                <a:schemeClr val="bg1"/>
              </a:solidFill>
            </a:endParaRPr>
          </a:p>
          <a:p>
            <a:pPr marL="457200" indent="-457200" eaLnBrk="1" hangingPunct="1">
              <a:buFontTx/>
              <a:buAutoNum type="arabicPeriod"/>
            </a:pPr>
            <a:r>
              <a:rPr lang="bg-BG" altLang="en-US" sz="2000" smtClean="0">
                <a:solidFill>
                  <a:schemeClr val="bg1"/>
                </a:solidFill>
              </a:rPr>
              <a:t>Фактори, които оказват влияние върху цените на лекарствените продукти. Представляват около 30% от общото увеличение на разходите</a:t>
            </a:r>
            <a:endParaRPr lang="bg-BG" altLang="en-US" sz="1200" smtClean="0">
              <a:solidFill>
                <a:schemeClr val="bg1"/>
              </a:solidFill>
            </a:endParaRPr>
          </a:p>
          <a:p>
            <a:pPr marL="857250" lvl="1" indent="-457200" eaLnBrk="1" hangingPunct="1">
              <a:buFont typeface="Wingdings" panose="05000000000000000000" pitchFamily="2" charset="2"/>
              <a:buChar char="§"/>
            </a:pPr>
            <a:r>
              <a:rPr lang="bg-BG" altLang="en-US" sz="1600" smtClean="0">
                <a:solidFill>
                  <a:schemeClr val="bg1"/>
                </a:solidFill>
              </a:rPr>
              <a:t>Въвеждането на нови патентни лекарства за често срещани заболявания, които не притежават нови терапевтични качества</a:t>
            </a:r>
          </a:p>
          <a:p>
            <a:pPr marL="857250" lvl="1" indent="-457200" eaLnBrk="1" hangingPunct="1">
              <a:buFont typeface="Wingdings" panose="05000000000000000000" pitchFamily="2" charset="2"/>
              <a:buChar char="§"/>
            </a:pPr>
            <a:r>
              <a:rPr lang="bg-BG" altLang="en-US" sz="1600" smtClean="0">
                <a:solidFill>
                  <a:schemeClr val="bg1"/>
                </a:solidFill>
              </a:rPr>
              <a:t>Скъпоструваща научно-изследователска дейност, особенно в биофармацевтичният сектор.</a:t>
            </a:r>
          </a:p>
        </p:txBody>
      </p:sp>
      <p:sp>
        <p:nvSpPr>
          <p:cNvPr id="174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5E610CD-F1E0-4FD1-9CA3-21160C200A21}" type="slidenum">
              <a:rPr lang="fr-FR" altLang="en-US" sz="1400" smtClean="0">
                <a:solidFill>
                  <a:srgbClr val="FFC000"/>
                </a:solidFill>
              </a:rPr>
              <a:pPr>
                <a:spcBef>
                  <a:spcPct val="0"/>
                </a:spcBef>
                <a:buFontTx/>
                <a:buNone/>
              </a:pPr>
              <a:t>13</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4450"/>
            <a:ext cx="8229600" cy="1143000"/>
          </a:xfrm>
        </p:spPr>
        <p:txBody>
          <a:bodyPr/>
          <a:lstStyle/>
          <a:p>
            <a:pPr algn="l" eaLnBrk="1" hangingPunct="1"/>
            <a:r>
              <a:rPr lang="bg-BG" altLang="en-US" sz="2000" b="1" smtClean="0">
                <a:solidFill>
                  <a:schemeClr val="bg1"/>
                </a:solidFill>
              </a:rPr>
              <a:t>Разходи за научно-изследователска дейност във фармацевтичния сектор по групи заболявания</a:t>
            </a:r>
            <a:endParaRPr lang="en-US" altLang="en-US" sz="2000" b="1" smtClean="0">
              <a:solidFill>
                <a:schemeClr val="bg1"/>
              </a:solidFill>
            </a:endParaRP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6400037-10EE-4703-B4B4-F57063A425B7}" type="slidenum">
              <a:rPr lang="fr-FR" altLang="en-US" sz="1400" smtClean="0">
                <a:solidFill>
                  <a:srgbClr val="FFC000"/>
                </a:solidFill>
              </a:rPr>
              <a:pPr>
                <a:spcBef>
                  <a:spcPct val="0"/>
                </a:spcBef>
                <a:buFontTx/>
                <a:buNone/>
              </a:pPr>
              <a:t>14</a:t>
            </a:fld>
            <a:endParaRPr lang="fr-FR" altLang="en-US" sz="1400" smtClean="0">
              <a:solidFill>
                <a:srgbClr val="FFC000"/>
              </a:solidFill>
            </a:endParaRPr>
          </a:p>
        </p:txBody>
      </p:sp>
      <p:pic>
        <p:nvPicPr>
          <p:cNvPr id="184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1052513"/>
            <a:ext cx="8986838"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bg-BG" altLang="en-US" sz="3200" smtClean="0">
                <a:solidFill>
                  <a:schemeClr val="bg1"/>
                </a:solidFill>
              </a:rPr>
              <a:t>Защо иновациите оскъпяват до такава степен лекарствените продукти?</a:t>
            </a:r>
            <a:endParaRPr lang="fr-FR" altLang="en-US" sz="3200" smtClean="0">
              <a:solidFill>
                <a:schemeClr val="bg1"/>
              </a:solidFill>
            </a:endParaRPr>
          </a:p>
        </p:txBody>
      </p:sp>
      <p:sp>
        <p:nvSpPr>
          <p:cNvPr id="19459"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Пускането на пазара на един лекарствен продукт обикновено струва $1 милиард и 10-12 години изследователски труд, и инвестиционни рискове. Поради това производителите на лекарства са склонни да поставят на новите си продукти значително по-високи цени от средната стойност на лечението в сферата на съответното заболяване с цел бърза възвращаемост на инвестицията, направена в проекта.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Очевидна е тенденцията през последните години разходите за научно-изследователска дейност да се повишават. Въпреки това не се забелязва увеличение в производителността, измерена за единица разход, похарчена за разработване на нови лекарства.</a:t>
            </a:r>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902D50B-3D25-4EA5-A34E-71E41EDB22E9}" type="slidenum">
              <a:rPr lang="fr-FR" altLang="en-US" sz="1400" smtClean="0">
                <a:solidFill>
                  <a:srgbClr val="FFC000"/>
                </a:solidFill>
              </a:rPr>
              <a:pPr>
                <a:spcBef>
                  <a:spcPct val="0"/>
                </a:spcBef>
                <a:buFontTx/>
                <a:buNone/>
              </a:pPr>
              <a:t>15</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eaLnBrk="1" hangingPunct="1"/>
            <a:r>
              <a:rPr lang="bg-BG" altLang="en-US" sz="3200" smtClean="0">
                <a:solidFill>
                  <a:schemeClr val="bg1"/>
                </a:solidFill>
              </a:rPr>
              <a:t>Каква е ценовата стратегия на фармацевтичните компании?</a:t>
            </a:r>
            <a:endParaRPr lang="fr-FR" altLang="en-US" sz="3200" smtClean="0">
              <a:solidFill>
                <a:schemeClr val="bg1"/>
              </a:solidFill>
            </a:endParaRPr>
          </a:p>
        </p:txBody>
      </p:sp>
      <p:sp>
        <p:nvSpPr>
          <p:cNvPr id="20483"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Големите фармацевтични компании, които притежават патентите на много животоспасяващи лекарства, представляват частни монополи с крайна цел постигане на максимална печалба. </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Тъй като, те нямат локална или международна конкуренция, цените във всяка страна се определят с цел максимално възможна печалба и поради това могат да бъдат дори 100 пъти по-високи от пределните разходи до момента.</a:t>
            </a:r>
          </a:p>
          <a:p>
            <a:pPr eaLnBrk="1" hangingPunct="1">
              <a:buFontTx/>
              <a:buNone/>
            </a:pPr>
            <a:endParaRPr lang="bg-BG" altLang="en-US" sz="2000" smtClean="0">
              <a:solidFill>
                <a:schemeClr val="bg1"/>
              </a:solidFill>
            </a:endParaRPr>
          </a:p>
          <a:p>
            <a:pPr eaLnBrk="1" hangingPunct="1">
              <a:buFontTx/>
              <a:buNone/>
            </a:pPr>
            <a:r>
              <a:rPr lang="bg-BG" altLang="en-US" sz="2000" b="1" smtClean="0">
                <a:solidFill>
                  <a:schemeClr val="bg1"/>
                </a:solidFill>
              </a:rPr>
              <a:t>За това единственото разумно и отговорно поведение на лекарите е там, където има терапевтична алтернатива, задължително да се назначават генерични медикаменти.</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6E18266-7393-4CD8-8EBA-8BC6F23F473E}" type="slidenum">
              <a:rPr lang="fr-FR" altLang="en-US" sz="1400" smtClean="0">
                <a:solidFill>
                  <a:srgbClr val="FFC000"/>
                </a:solidFill>
              </a:rPr>
              <a:pPr>
                <a:spcBef>
                  <a:spcPct val="0"/>
                </a:spcBef>
                <a:buFontTx/>
                <a:buNone/>
              </a:pPr>
              <a:t>16</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eaLnBrk="1" hangingPunct="1"/>
            <a:r>
              <a:rPr lang="bg-BG" altLang="en-US" sz="3200" smtClean="0">
                <a:solidFill>
                  <a:schemeClr val="bg1"/>
                </a:solidFill>
              </a:rPr>
              <a:t>Стратегии на СЗО, свързани с достъпа до лекарства</a:t>
            </a:r>
            <a:endParaRPr lang="fr-FR" altLang="en-US" sz="3200" smtClean="0">
              <a:solidFill>
                <a:schemeClr val="bg1"/>
              </a:solidFill>
            </a:endParaRPr>
          </a:p>
        </p:txBody>
      </p:sp>
      <p:sp>
        <p:nvSpPr>
          <p:cNvPr id="21507"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Един от най-основните подходи за решаване на проблемите свързани с достъпа до лекарства, наложен от СЗО, е установяване на диференцирани цени и публично финансиране на най-важните лекарствени продукти.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Тази стратегия е основана на потребителската готовност за плащане във всеки пазар.</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Установяването на диференцирани цени би позволило компаниите, които произвеждат патентовани медикаменти да възстановят по-голяма част от разходите си за научно-изледователска дейност в по-богатите пазари и същевременно да продават или лицензират продуктите си на по-ниски цени в страните с по-ниски доходи.</a:t>
            </a: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2F4B740-A1A4-4E69-87D1-0947CA4AB044}" type="slidenum">
              <a:rPr lang="fr-FR" altLang="en-US" sz="1400" smtClean="0">
                <a:solidFill>
                  <a:srgbClr val="FFC000"/>
                </a:solidFill>
              </a:rPr>
              <a:pPr>
                <a:spcBef>
                  <a:spcPct val="0"/>
                </a:spcBef>
                <a:buFontTx/>
                <a:buNone/>
              </a:pPr>
              <a:t>17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l" eaLnBrk="1" hangingPunct="1"/>
            <a:r>
              <a:rPr lang="bg-BG" altLang="en-US" sz="3200" smtClean="0">
                <a:solidFill>
                  <a:schemeClr val="bg1"/>
                </a:solidFill>
              </a:rPr>
              <a:t>Защо в нашето съвремие теорията за диференцираните цени не работи?</a:t>
            </a:r>
            <a:endParaRPr lang="fr-FR" altLang="en-US" sz="3200" smtClean="0">
              <a:solidFill>
                <a:schemeClr val="bg1"/>
              </a:solidFill>
            </a:endParaRPr>
          </a:p>
        </p:txBody>
      </p:sp>
      <p:sp>
        <p:nvSpPr>
          <p:cNvPr id="22531"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Установяването на диференцирани цени разделя пазарите и максимализира печалбите за всеки сегмент, което представлява очевидно предимство</a:t>
            </a:r>
          </a:p>
          <a:p>
            <a:pPr eaLnBrk="1" hangingPunct="1">
              <a:buFontTx/>
              <a:buNone/>
            </a:pPr>
            <a:r>
              <a:rPr lang="bg-BG" altLang="en-US" sz="2000" smtClean="0">
                <a:solidFill>
                  <a:schemeClr val="bg1"/>
                </a:solidFill>
              </a:rPr>
              <a:t>Какви са недостатъците:</a:t>
            </a:r>
          </a:p>
          <a:p>
            <a:pPr eaLnBrk="1" hangingPunct="1">
              <a:buFont typeface="Wingdings" panose="05000000000000000000" pitchFamily="2" charset="2"/>
              <a:buChar char="§"/>
            </a:pPr>
            <a:r>
              <a:rPr lang="bg-BG" altLang="en-US" sz="2000" smtClean="0">
                <a:solidFill>
                  <a:schemeClr val="bg1"/>
                </a:solidFill>
              </a:rPr>
              <a:t>Световната глобализация активира паралелната търговия с лекарства, което води до реекспорт на медикаменти от нискоценови към високоценови пазари. Това деструктира печалбата на производителите.</a:t>
            </a:r>
          </a:p>
          <a:p>
            <a:pPr eaLnBrk="1" hangingPunct="1">
              <a:buFontTx/>
              <a:buNone/>
            </a:pPr>
            <a:endParaRPr lang="bg-BG" altLang="en-US" sz="2000" smtClean="0">
              <a:solidFill>
                <a:schemeClr val="bg1"/>
              </a:solidFill>
            </a:endParaRPr>
          </a:p>
          <a:p>
            <a:pPr eaLnBrk="1" hangingPunct="1">
              <a:buFont typeface="Wingdings" panose="05000000000000000000" pitchFamily="2" charset="2"/>
              <a:buChar char="§"/>
            </a:pPr>
            <a:r>
              <a:rPr lang="bg-BG" altLang="en-US" sz="2000" smtClean="0">
                <a:solidFill>
                  <a:schemeClr val="bg1"/>
                </a:solidFill>
              </a:rPr>
              <a:t>Изключителното зачестяване на етичните проблеми с ценообразуването отхвърля теорията за референтните цени, особенно за икономически общности като САЩ и ЕС.</a:t>
            </a:r>
          </a:p>
        </p:txBody>
      </p:sp>
      <p:sp>
        <p:nvSpPr>
          <p:cNvPr id="225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9AD1C8F-9EBF-4C5E-B74D-4FCEC59D2A2F}" type="slidenum">
              <a:rPr lang="fr-FR" altLang="en-US" sz="1400" smtClean="0">
                <a:solidFill>
                  <a:srgbClr val="FFC000"/>
                </a:solidFill>
              </a:rPr>
              <a:pPr>
                <a:spcBef>
                  <a:spcPct val="0"/>
                </a:spcBef>
                <a:buFontTx/>
                <a:buNone/>
              </a:pPr>
              <a:t>18</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eaLnBrk="1" hangingPunct="1"/>
            <a:r>
              <a:rPr lang="bg-BG" altLang="en-US" sz="3200" smtClean="0">
                <a:solidFill>
                  <a:schemeClr val="bg1"/>
                </a:solidFill>
              </a:rPr>
              <a:t>Какво представляват етичните проблеми на ценообразуването?</a:t>
            </a:r>
            <a:endParaRPr lang="fr-FR" altLang="en-US" sz="3200" smtClean="0">
              <a:solidFill>
                <a:schemeClr val="bg1"/>
              </a:solidFill>
            </a:endParaRPr>
          </a:p>
        </p:txBody>
      </p:sp>
      <p:sp>
        <p:nvSpPr>
          <p:cNvPr id="23555" name="Rectangle 3"/>
          <p:cNvSpPr>
            <a:spLocks noGrp="1" noChangeArrowheads="1"/>
          </p:cNvSpPr>
          <p:nvPr>
            <p:ph type="body" idx="1"/>
          </p:nvPr>
        </p:nvSpPr>
        <p:spPr>
          <a:xfrm>
            <a:off x="457200" y="1557338"/>
            <a:ext cx="8229600" cy="4967287"/>
          </a:xfrm>
        </p:spPr>
        <p:txBody>
          <a:bodyPr/>
          <a:lstStyle/>
          <a:p>
            <a:pPr eaLnBrk="1" hangingPunct="1">
              <a:buFontTx/>
              <a:buNone/>
            </a:pPr>
            <a:r>
              <a:rPr lang="bg-BG" altLang="en-US" sz="2000" smtClean="0">
                <a:solidFill>
                  <a:schemeClr val="bg1"/>
                </a:solidFill>
              </a:rPr>
              <a:t>Ценовата бариера пред достъпността до животоспасяващи продукти, особено когато е издигната със заобикаляне на нормативни правила, определено представлява етичен фармацевтичен проблем.</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Пример за конфликт между етика и ценообразуване:</a:t>
            </a:r>
          </a:p>
          <a:p>
            <a:pPr eaLnBrk="1" hangingPunct="1">
              <a:buFontTx/>
              <a:buNone/>
            </a:pPr>
            <a:r>
              <a:rPr lang="en-US" altLang="en-US" sz="2000" smtClean="0">
                <a:solidFill>
                  <a:schemeClr val="bg1"/>
                </a:solidFill>
              </a:rPr>
              <a:t>Fuse</a:t>
            </a:r>
            <a:r>
              <a:rPr lang="bg-BG" altLang="en-US" sz="2000" smtClean="0">
                <a:solidFill>
                  <a:schemeClr val="bg1"/>
                </a:solidFill>
              </a:rPr>
              <a:t>о</a:t>
            </a:r>
            <a:r>
              <a:rPr lang="en-US" altLang="en-US" sz="2000" smtClean="0">
                <a:solidFill>
                  <a:schemeClr val="bg1"/>
                </a:solidFill>
              </a:rPr>
              <a:t>n (Roche) – </a:t>
            </a:r>
            <a:r>
              <a:rPr lang="bg-BG" altLang="en-US" sz="2000" smtClean="0">
                <a:solidFill>
                  <a:schemeClr val="bg1"/>
                </a:solidFill>
              </a:rPr>
              <a:t>лекарствен продукт с уникален механизъм на действие за лечение на СПИН. Годишна цена на терапия &gt; $20000. </a:t>
            </a:r>
            <a:r>
              <a:rPr lang="en-US" altLang="en-US" sz="2000" smtClean="0">
                <a:solidFill>
                  <a:schemeClr val="bg1"/>
                </a:solidFill>
              </a:rPr>
              <a:t>Roche</a:t>
            </a:r>
            <a:r>
              <a:rPr lang="bg-BG" altLang="en-US" sz="2000" smtClean="0">
                <a:solidFill>
                  <a:schemeClr val="bg1"/>
                </a:solidFill>
              </a:rPr>
              <a:t> защитават високата цена с големите разходи за иновация, производство и суровини.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Изследователската група </a:t>
            </a:r>
            <a:r>
              <a:rPr lang="en-US" altLang="en-US" sz="2000" smtClean="0">
                <a:solidFill>
                  <a:schemeClr val="bg1"/>
                </a:solidFill>
              </a:rPr>
              <a:t>ACT-NT</a:t>
            </a:r>
            <a:r>
              <a:rPr lang="bg-BG" altLang="en-US" sz="2000" smtClean="0">
                <a:solidFill>
                  <a:schemeClr val="bg1"/>
                </a:solidFill>
              </a:rPr>
              <a:t> (Ню Йорк) доказва пред парламентарна комисия по ценообразуване, че декларираните разходи от </a:t>
            </a:r>
            <a:r>
              <a:rPr lang="en-US" altLang="en-US" sz="2000" smtClean="0">
                <a:solidFill>
                  <a:schemeClr val="bg1"/>
                </a:solidFill>
              </a:rPr>
              <a:t>Roche </a:t>
            </a:r>
            <a:r>
              <a:rPr lang="bg-BG" altLang="en-US" sz="2000" smtClean="0">
                <a:solidFill>
                  <a:schemeClr val="bg1"/>
                </a:solidFill>
              </a:rPr>
              <a:t>за разработването на </a:t>
            </a:r>
            <a:r>
              <a:rPr lang="en-US" altLang="en-US" sz="2000" smtClean="0">
                <a:solidFill>
                  <a:schemeClr val="bg1"/>
                </a:solidFill>
              </a:rPr>
              <a:t>Fuseon</a:t>
            </a:r>
            <a:r>
              <a:rPr lang="bg-BG" altLang="en-US" sz="2000" smtClean="0">
                <a:solidFill>
                  <a:schemeClr val="bg1"/>
                </a:solidFill>
              </a:rPr>
              <a:t> всъщност възлизат на половината от обявените $600 милиона. </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6E94293-31AD-40DC-9E36-789ACC979D00}" type="slidenum">
              <a:rPr lang="fr-FR" altLang="en-US" sz="1400" smtClean="0">
                <a:solidFill>
                  <a:srgbClr val="FFC000"/>
                </a:solidFill>
              </a:rPr>
              <a:pPr>
                <a:spcBef>
                  <a:spcPct val="0"/>
                </a:spcBef>
                <a:buFontTx/>
                <a:buNone/>
              </a:pPr>
              <a:t>19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eaLnBrk="1" hangingPunct="1"/>
            <a:r>
              <a:rPr lang="bg-BG" altLang="en-US" sz="3200" smtClean="0">
                <a:solidFill>
                  <a:schemeClr val="bg1"/>
                </a:solidFill>
              </a:rPr>
              <a:t>Световен фармацевтичен пазар – разходи и стратегически перспективи за развитие</a:t>
            </a:r>
            <a:endParaRPr lang="fr-FR" altLang="en-US" sz="3200" smtClean="0">
              <a:solidFill>
                <a:schemeClr val="bg1"/>
              </a:solidFill>
            </a:endParaRPr>
          </a:p>
        </p:txBody>
      </p:sp>
      <p:sp>
        <p:nvSpPr>
          <p:cNvPr id="5123" name="Rectangle 3"/>
          <p:cNvSpPr>
            <a:spLocks noGrp="1" noChangeArrowheads="1"/>
          </p:cNvSpPr>
          <p:nvPr>
            <p:ph type="body" idx="1"/>
          </p:nvPr>
        </p:nvSpPr>
        <p:spPr>
          <a:xfrm>
            <a:off x="457200" y="1927225"/>
            <a:ext cx="8229600" cy="996950"/>
          </a:xfrm>
        </p:spPr>
        <p:txBody>
          <a:bodyPr/>
          <a:lstStyle/>
          <a:p>
            <a:pPr eaLnBrk="1" hangingPunct="1"/>
            <a:r>
              <a:rPr lang="bg-BG" altLang="en-US" smtClean="0">
                <a:solidFill>
                  <a:schemeClr val="bg1"/>
                </a:solidFill>
              </a:rPr>
              <a:t>Световният фармацевтичен пазар бележи постоянни годишни ръстове</a:t>
            </a:r>
          </a:p>
          <a:p>
            <a:pPr eaLnBrk="1" hangingPunct="1">
              <a:buFontTx/>
              <a:buNone/>
            </a:pPr>
            <a:endParaRPr lang="bg-BG" altLang="en-US" smtClean="0">
              <a:solidFill>
                <a:schemeClr val="bg1"/>
              </a:solidFill>
            </a:endParaRPr>
          </a:p>
        </p:txBody>
      </p:sp>
      <p:sp>
        <p:nvSpPr>
          <p:cNvPr id="512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853F030-AE57-42FA-8E2A-5B737D1187DB}" type="slidenum">
              <a:rPr lang="fr-FR" altLang="en-US" sz="1400" smtClean="0">
                <a:solidFill>
                  <a:srgbClr val="FFC000"/>
                </a:solidFill>
              </a:rPr>
              <a:pPr>
                <a:spcBef>
                  <a:spcPct val="0"/>
                </a:spcBef>
                <a:buFontTx/>
                <a:buNone/>
              </a:pPr>
              <a:t>2</a:t>
            </a:fld>
            <a:endParaRPr lang="fr-FR" altLang="en-US" sz="1400" smtClean="0">
              <a:solidFill>
                <a:srgbClr val="FFC000"/>
              </a:solidFill>
            </a:endParaRPr>
          </a:p>
        </p:txBody>
      </p:sp>
      <p:pic>
        <p:nvPicPr>
          <p:cNvPr id="51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997200"/>
            <a:ext cx="7777162"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bg-BG" altLang="en-US" sz="3200" smtClean="0">
                <a:solidFill>
                  <a:schemeClr val="bg1"/>
                </a:solidFill>
              </a:rPr>
              <a:t>Ценообразуване на лекарствени </a:t>
            </a:r>
            <a:br>
              <a:rPr lang="bg-BG" altLang="en-US" sz="3200" smtClean="0">
                <a:solidFill>
                  <a:schemeClr val="bg1"/>
                </a:solidFill>
              </a:rPr>
            </a:br>
            <a:r>
              <a:rPr lang="bg-BG" altLang="en-US" sz="3200" smtClean="0">
                <a:solidFill>
                  <a:schemeClr val="bg1"/>
                </a:solidFill>
              </a:rPr>
              <a:t>продукти - съвременна теория</a:t>
            </a:r>
            <a:endParaRPr lang="fr-FR" altLang="en-US" sz="3200" smtClean="0">
              <a:solidFill>
                <a:schemeClr val="bg1"/>
              </a:solidFill>
            </a:endParaRPr>
          </a:p>
        </p:txBody>
      </p:sp>
      <p:sp>
        <p:nvSpPr>
          <p:cNvPr id="24579"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Ценообразуването на един продукт е ключов момент от корпоративната стратегия на всяка фармацевтична компания, защото представлява основно тактическо средство за максимално увеличаване на дългосрочната рентабилност.</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В нашето съвремие методите за свиване на разходите и увеличаване на продажбите практически са изчерпани и ценообразуването се преоткрива като ключов фактор за печалбата.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Находчивите ценови стратегии играят все по –важна роля за управлението на очакванията на клиентите.</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E3CD1D3-B7F8-40B2-8F95-3BEDA9A5E038}" type="slidenum">
              <a:rPr lang="fr-FR" altLang="en-US" sz="1400" smtClean="0">
                <a:solidFill>
                  <a:srgbClr val="FFC000"/>
                </a:solidFill>
              </a:rPr>
              <a:pPr>
                <a:spcBef>
                  <a:spcPct val="0"/>
                </a:spcBef>
                <a:buFontTx/>
                <a:buNone/>
              </a:pPr>
              <a:t>20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r>
              <a:rPr lang="bg-BG" altLang="en-US" sz="3200" smtClean="0">
                <a:solidFill>
                  <a:schemeClr val="bg1"/>
                </a:solidFill>
              </a:rPr>
              <a:t>Традиционно (нормативно) ценообразуване</a:t>
            </a:r>
            <a:endParaRPr lang="fr-FR" altLang="en-US" sz="3200" smtClean="0">
              <a:solidFill>
                <a:schemeClr val="bg1"/>
              </a:solidFill>
            </a:endParaRPr>
          </a:p>
        </p:txBody>
      </p:sp>
      <p:sp>
        <p:nvSpPr>
          <p:cNvPr id="3075" name="Rectangle 3"/>
          <p:cNvSpPr>
            <a:spLocks noGrp="1" noChangeArrowheads="1"/>
          </p:cNvSpPr>
          <p:nvPr>
            <p:ph type="body" idx="1"/>
          </p:nvPr>
        </p:nvSpPr>
        <p:spPr>
          <a:xfrm>
            <a:off x="457200" y="1927225"/>
            <a:ext cx="8229600" cy="4525963"/>
          </a:xfrm>
        </p:spPr>
        <p:txBody>
          <a:bodyPr/>
          <a:lstStyle/>
          <a:p>
            <a:pPr eaLnBrk="1" hangingPunct="1">
              <a:buFontTx/>
              <a:buNone/>
              <a:defRPr/>
            </a:pPr>
            <a:r>
              <a:rPr lang="bg-BG" sz="2000" dirty="0" smtClean="0">
                <a:solidFill>
                  <a:schemeClr val="bg1"/>
                </a:solidFill>
              </a:rPr>
              <a:t>В здравеопазването и търговията с медикаменти, много често се използва нормативно ценообразуване. Най-често се използват следните подходи:</a:t>
            </a:r>
          </a:p>
          <a:p>
            <a:pPr marL="457200" indent="-457200" eaLnBrk="1" hangingPunct="1">
              <a:buFont typeface="+mj-lt"/>
              <a:buAutoNum type="arabicPeriod"/>
              <a:defRPr/>
            </a:pPr>
            <a:r>
              <a:rPr lang="en-US" sz="2000" dirty="0" smtClean="0">
                <a:solidFill>
                  <a:schemeClr val="bg1"/>
                </a:solidFill>
              </a:rPr>
              <a:t>C</a:t>
            </a:r>
            <a:r>
              <a:rPr lang="bg-BG" sz="2000" dirty="0" smtClean="0">
                <a:solidFill>
                  <a:schemeClr val="bg1"/>
                </a:solidFill>
              </a:rPr>
              <a:t>о</a:t>
            </a:r>
            <a:r>
              <a:rPr lang="en-US" sz="2000" dirty="0" err="1" smtClean="0">
                <a:solidFill>
                  <a:schemeClr val="bg1"/>
                </a:solidFill>
              </a:rPr>
              <a:t>st</a:t>
            </a:r>
            <a:r>
              <a:rPr lang="en-US" sz="2000" dirty="0" smtClean="0">
                <a:solidFill>
                  <a:schemeClr val="bg1"/>
                </a:solidFill>
              </a:rPr>
              <a:t> Plus – </a:t>
            </a:r>
            <a:r>
              <a:rPr lang="bg-BG" sz="2000" dirty="0" smtClean="0">
                <a:solidFill>
                  <a:schemeClr val="bg1"/>
                </a:solidFill>
              </a:rPr>
              <a:t>означава добавяне на определен марж към себестойността на продукта. Този подход е нормативно определен при ценообразуването на лекарствени продукти в България и почти всички страни в ЕС.</a:t>
            </a:r>
            <a:endParaRPr lang="en-US" sz="2000" dirty="0" smtClean="0">
              <a:solidFill>
                <a:schemeClr val="bg1"/>
              </a:solidFill>
            </a:endParaRPr>
          </a:p>
          <a:p>
            <a:pPr marL="457200" indent="-457200" eaLnBrk="1" hangingPunct="1">
              <a:buFont typeface="+mj-lt"/>
              <a:buAutoNum type="arabicPeriod"/>
              <a:defRPr/>
            </a:pPr>
            <a:r>
              <a:rPr lang="en-US" sz="2000" dirty="0" smtClean="0">
                <a:solidFill>
                  <a:schemeClr val="bg1"/>
                </a:solidFill>
              </a:rPr>
              <a:t>Matching Competitors – </a:t>
            </a:r>
            <a:r>
              <a:rPr lang="bg-BG" sz="2000" dirty="0" smtClean="0">
                <a:solidFill>
                  <a:schemeClr val="bg1"/>
                </a:solidFill>
              </a:rPr>
              <a:t>цените се определят в зависимост от действията на конкуренцията подобен подход на ценообразуване на лекарствените продукти се използва в САЩ, където всеки производител е задължен да декларира нетните цени на всички сделки за определен продукт, по този път се определят и референтните цени, които се заплащат от публични фондове като </a:t>
            </a:r>
            <a:r>
              <a:rPr lang="en-US" sz="2000" dirty="0" smtClean="0">
                <a:solidFill>
                  <a:schemeClr val="bg1"/>
                </a:solidFill>
              </a:rPr>
              <a:t>Medicaid</a:t>
            </a:r>
            <a:r>
              <a:rPr lang="bg-BG" sz="2000" dirty="0" smtClean="0">
                <a:solidFill>
                  <a:schemeClr val="bg1"/>
                </a:solidFill>
              </a:rPr>
              <a:t> и</a:t>
            </a:r>
            <a:r>
              <a:rPr lang="en-US" sz="2000" dirty="0" smtClean="0">
                <a:solidFill>
                  <a:schemeClr val="bg1"/>
                </a:solidFill>
              </a:rPr>
              <a:t> Medicare</a:t>
            </a:r>
            <a:r>
              <a:rPr lang="bg-BG" sz="2000" dirty="0" smtClean="0">
                <a:solidFill>
                  <a:schemeClr val="bg1"/>
                </a:solidFill>
              </a:rPr>
              <a:t>.</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A5ED985-5502-4889-8CFF-2B14A2AF0088}" type="slidenum">
              <a:rPr lang="fr-FR" altLang="en-US" sz="1400" smtClean="0">
                <a:solidFill>
                  <a:srgbClr val="FFC000"/>
                </a:solidFill>
              </a:rPr>
              <a:pPr>
                <a:spcBef>
                  <a:spcPct val="0"/>
                </a:spcBef>
                <a:buFontTx/>
                <a:buNone/>
              </a:pPr>
              <a:t>21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r>
              <a:rPr lang="bg-BG" altLang="en-US" sz="3200" smtClean="0">
                <a:solidFill>
                  <a:schemeClr val="bg1"/>
                </a:solidFill>
              </a:rPr>
              <a:t>Основни фактори които влияят върху ценообразуването</a:t>
            </a:r>
            <a:endParaRPr lang="fr-FR" altLang="en-US" sz="3200" smtClean="0">
              <a:solidFill>
                <a:schemeClr val="bg1"/>
              </a:solidFill>
            </a:endParaRPr>
          </a:p>
        </p:txBody>
      </p:sp>
      <p:sp>
        <p:nvSpPr>
          <p:cNvPr id="26627" name="Rectangle 3"/>
          <p:cNvSpPr>
            <a:spLocks noGrp="1" noChangeArrowheads="1"/>
          </p:cNvSpPr>
          <p:nvPr>
            <p:ph type="body" idx="1"/>
          </p:nvPr>
        </p:nvSpPr>
        <p:spPr>
          <a:xfrm>
            <a:off x="457200" y="1927225"/>
            <a:ext cx="8229600" cy="4525963"/>
          </a:xfrm>
        </p:spPr>
        <p:txBody>
          <a:bodyPr/>
          <a:lstStyle/>
          <a:p>
            <a:pPr marL="457200" indent="-457200" eaLnBrk="1" hangingPunct="1">
              <a:buFontTx/>
              <a:buAutoNum type="arabicPeriod"/>
            </a:pPr>
            <a:r>
              <a:rPr lang="bg-BG" altLang="en-US" sz="2000" smtClean="0">
                <a:solidFill>
                  <a:schemeClr val="bg1"/>
                </a:solidFill>
              </a:rPr>
              <a:t>Ценова чуствителност на клиента. Важен фактор особено за лекарствените продукти за хронични заболявания</a:t>
            </a:r>
          </a:p>
          <a:p>
            <a:pPr marL="457200" indent="-457200" eaLnBrk="1" hangingPunct="1">
              <a:buFontTx/>
              <a:buAutoNum type="arabicPeriod"/>
            </a:pPr>
            <a:r>
              <a:rPr lang="bg-BG" altLang="en-US" sz="2000" smtClean="0">
                <a:solidFill>
                  <a:schemeClr val="bg1"/>
                </a:solidFill>
              </a:rPr>
              <a:t>Вярност към марката. Пациентите с хронични заболявания като диабет и астма се привързват много силно към търговските марки на лекарствените продукти, които потребяват. Съществува зависимост – колкото по-дълго и сложно е титрирането на терапевтичните дози на един продукт, толкова е по-силна лоялността към марката.</a:t>
            </a:r>
          </a:p>
          <a:p>
            <a:pPr marL="457200" indent="-457200" eaLnBrk="1" hangingPunct="1">
              <a:buFontTx/>
              <a:buAutoNum type="arabicPeriod"/>
            </a:pPr>
            <a:r>
              <a:rPr lang="bg-BG" altLang="en-US" sz="2000" smtClean="0">
                <a:solidFill>
                  <a:schemeClr val="bg1"/>
                </a:solidFill>
              </a:rPr>
              <a:t>Качества на продукта. Играят важна роля само ако бъдат преобразувани в ползи за клиентите.</a:t>
            </a:r>
          </a:p>
          <a:p>
            <a:pPr marL="457200" indent="-457200" eaLnBrk="1" hangingPunct="1">
              <a:buFontTx/>
              <a:buAutoNum type="arabicPeriod"/>
            </a:pPr>
            <a:r>
              <a:rPr lang="bg-BG" altLang="en-US" sz="2000" smtClean="0">
                <a:solidFill>
                  <a:schemeClr val="bg1"/>
                </a:solidFill>
              </a:rPr>
              <a:t>Тип канал. Търговията на едро и дребно на лекарствените продукти имат различни нормативи за ценообразуване.</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C422FB0-6FCF-4BE4-AC0A-DB6FB334D8D6}" type="slidenum">
              <a:rPr lang="fr-FR" altLang="en-US" sz="1400" smtClean="0">
                <a:solidFill>
                  <a:srgbClr val="FFC000"/>
                </a:solidFill>
              </a:rPr>
              <a:pPr>
                <a:spcBef>
                  <a:spcPct val="0"/>
                </a:spcBef>
                <a:buFontTx/>
                <a:buNone/>
              </a:pPr>
              <a:t>22</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eaLnBrk="1" hangingPunct="1"/>
            <a:r>
              <a:rPr lang="bg-BG" altLang="en-US" sz="3200" smtClean="0">
                <a:solidFill>
                  <a:schemeClr val="bg1"/>
                </a:solidFill>
              </a:rPr>
              <a:t>Ценообразуване и жизнен цикъл на лекарствените продукти</a:t>
            </a:r>
            <a:endParaRPr lang="fr-FR" altLang="en-US" sz="3200" smtClean="0">
              <a:solidFill>
                <a:schemeClr val="bg1"/>
              </a:solidFill>
            </a:endParaRPr>
          </a:p>
        </p:txBody>
      </p:sp>
      <p:sp>
        <p:nvSpPr>
          <p:cNvPr id="27651" name="Rectangle 3"/>
          <p:cNvSpPr>
            <a:spLocks noGrp="1" noChangeArrowheads="1"/>
          </p:cNvSpPr>
          <p:nvPr>
            <p:ph type="body" idx="1"/>
          </p:nvPr>
        </p:nvSpPr>
        <p:spPr>
          <a:xfrm>
            <a:off x="457200" y="1484313"/>
            <a:ext cx="8229600" cy="1143000"/>
          </a:xfrm>
        </p:spPr>
        <p:txBody>
          <a:bodyPr/>
          <a:lstStyle/>
          <a:p>
            <a:pPr eaLnBrk="1" hangingPunct="1"/>
            <a:r>
              <a:rPr lang="bg-BG" altLang="en-US" sz="2000" smtClean="0">
                <a:solidFill>
                  <a:schemeClr val="bg1"/>
                </a:solidFill>
              </a:rPr>
              <a:t>Повечето компании са единодушни, че особено във фазите на регистрация и пускане на пазара, ценовите съображения трябва да бъдат главен приоритет на компаниите</a:t>
            </a:r>
          </a:p>
        </p:txBody>
      </p:sp>
      <p:sp>
        <p:nvSpPr>
          <p:cNvPr id="27652"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53" name="Slide Number Placeholder 1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75AD4D7-6BE9-47BC-94EB-F9DF3C88D38D}" type="slidenum">
              <a:rPr lang="fr-FR" altLang="en-US" sz="1400" smtClean="0">
                <a:solidFill>
                  <a:srgbClr val="FFC000"/>
                </a:solidFill>
              </a:rPr>
              <a:pPr>
                <a:spcBef>
                  <a:spcPct val="0"/>
                </a:spcBef>
                <a:buFontTx/>
                <a:buNone/>
              </a:pPr>
              <a:t>23</a:t>
            </a:fld>
            <a:endParaRPr lang="fr-FR" altLang="en-US" sz="1400" smtClean="0">
              <a:solidFill>
                <a:srgbClr val="FFC000"/>
              </a:solidFill>
            </a:endParaRPr>
          </a:p>
        </p:txBody>
      </p:sp>
      <p:pic>
        <p:nvPicPr>
          <p:cNvPr id="276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492375"/>
            <a:ext cx="7775575" cy="421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l" eaLnBrk="1" hangingPunct="1"/>
            <a:r>
              <a:rPr lang="bg-BG" altLang="en-US" sz="3200" smtClean="0">
                <a:solidFill>
                  <a:schemeClr val="bg1"/>
                </a:solidFill>
              </a:rPr>
              <a:t>Световни модели на реимбурсация и ценообразуване на лекарствени продукти </a:t>
            </a:r>
            <a:endParaRPr lang="fr-FR" altLang="en-US" sz="3200" smtClean="0">
              <a:solidFill>
                <a:schemeClr val="bg1"/>
              </a:solidFill>
            </a:endParaRPr>
          </a:p>
        </p:txBody>
      </p:sp>
      <p:sp>
        <p:nvSpPr>
          <p:cNvPr id="28675" name="Rectangle 3"/>
          <p:cNvSpPr>
            <a:spLocks noGrp="1" noChangeArrowheads="1"/>
          </p:cNvSpPr>
          <p:nvPr>
            <p:ph type="body" idx="1"/>
          </p:nvPr>
        </p:nvSpPr>
        <p:spPr>
          <a:xfrm>
            <a:off x="457200" y="1927225"/>
            <a:ext cx="8229600" cy="4525963"/>
          </a:xfrm>
        </p:spPr>
        <p:txBody>
          <a:bodyPr/>
          <a:lstStyle/>
          <a:p>
            <a:pPr eaLnBrk="1" hangingPunct="1"/>
            <a:r>
              <a:rPr lang="bg-BG" altLang="en-US" sz="2000" u="sng" smtClean="0">
                <a:solidFill>
                  <a:schemeClr val="bg1"/>
                </a:solidFill>
              </a:rPr>
              <a:t>Съединени Щати</a:t>
            </a:r>
          </a:p>
          <a:p>
            <a:pPr eaLnBrk="1" hangingPunct="1">
              <a:buFontTx/>
              <a:buNone/>
            </a:pPr>
            <a:r>
              <a:rPr lang="bg-BG" altLang="en-US" sz="2000" smtClean="0">
                <a:solidFill>
                  <a:schemeClr val="bg1"/>
                </a:solidFill>
              </a:rPr>
              <a:t>В САЩ ежегодно се усвояват около $2.5 трилиона за здравеопазване, което представлява 15%-16% от БВП.</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Лекарствата, отпускани с рецепта, са третият най-голям компонент от националните разходи за здравеопазване след болничната и доболничната медицинска помощ. </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Фармацевтичният пазар в САЩ е с най-високи ценови нива. Цените на патентованите лекарства в САЩ към 2006 г. са 81% по-високи в сравнение с цените на развитите европейски фармацевтични пазари.</a:t>
            </a:r>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28407DC-F619-490D-9487-2F0D42E00AB1}" type="slidenum">
              <a:rPr lang="fr-FR" altLang="en-US" sz="1400" smtClean="0">
                <a:solidFill>
                  <a:srgbClr val="FFC000"/>
                </a:solidFill>
              </a:rPr>
              <a:pPr>
                <a:spcBef>
                  <a:spcPct val="0"/>
                </a:spcBef>
                <a:buFontTx/>
                <a:buNone/>
              </a:pPr>
              <a:t>24</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eaLnBrk="1" hangingPunct="1"/>
            <a:r>
              <a:rPr lang="bg-BG" altLang="en-US" sz="3200" smtClean="0">
                <a:solidFill>
                  <a:schemeClr val="bg1"/>
                </a:solidFill>
              </a:rPr>
              <a:t>Разходите за лекарства с рецепта се реимбурсират предимно от частно здравно осигуряване</a:t>
            </a:r>
            <a:endParaRPr lang="fr-FR" altLang="en-US" sz="3200" smtClean="0">
              <a:solidFill>
                <a:schemeClr val="bg1"/>
              </a:solidFill>
            </a:endParaRPr>
          </a:p>
        </p:txBody>
      </p:sp>
      <p:sp>
        <p:nvSpPr>
          <p:cNvPr id="29699" name="Rectangle 3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9700" name="Slide Number Placeholder 3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2DB912B-3116-463C-8AD2-1BAF88FBF46B}" type="slidenum">
              <a:rPr lang="fr-FR" altLang="en-US" sz="1400" smtClean="0">
                <a:solidFill>
                  <a:srgbClr val="FFC000"/>
                </a:solidFill>
              </a:rPr>
              <a:pPr>
                <a:spcBef>
                  <a:spcPct val="0"/>
                </a:spcBef>
                <a:buFontTx/>
                <a:buNone/>
              </a:pPr>
              <a:t>25</a:t>
            </a:fld>
            <a:endParaRPr lang="fr-FR" altLang="en-US" sz="1400" smtClean="0">
              <a:solidFill>
                <a:srgbClr val="FFC000"/>
              </a:solidFill>
            </a:endParaRPr>
          </a:p>
        </p:txBody>
      </p:sp>
      <p:pic>
        <p:nvPicPr>
          <p:cNvPr id="2970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585913"/>
            <a:ext cx="7488237"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1557338"/>
            <a:ext cx="8229600" cy="4525962"/>
          </a:xfrm>
        </p:spPr>
        <p:txBody>
          <a:bodyPr/>
          <a:lstStyle/>
          <a:p>
            <a:pPr eaLnBrk="1" hangingPunct="1">
              <a:buFontTx/>
              <a:buNone/>
              <a:defRPr/>
            </a:pPr>
            <a:r>
              <a:rPr lang="bg-BG" sz="2000" dirty="0" smtClean="0">
                <a:solidFill>
                  <a:schemeClr val="bg1"/>
                </a:solidFill>
              </a:rPr>
              <a:t>Обединението на фактори, които допринасят за рязкото покачване във фармацевтичните разходи, започнало в края на 90-те години, е добре изследвано и анализирано.</a:t>
            </a:r>
          </a:p>
          <a:p>
            <a:pPr marL="457200" indent="-457200" eaLnBrk="1" hangingPunct="1">
              <a:buFont typeface="+mj-lt"/>
              <a:buAutoNum type="arabicPeriod"/>
              <a:defRPr/>
            </a:pPr>
            <a:r>
              <a:rPr lang="bg-BG" sz="2000" dirty="0" smtClean="0">
                <a:solidFill>
                  <a:schemeClr val="bg1"/>
                </a:solidFill>
              </a:rPr>
              <a:t>Директната реклама на лекарствени продукти с рецепта, насочени към потребителите</a:t>
            </a:r>
          </a:p>
          <a:p>
            <a:pPr marL="457200" indent="-457200" eaLnBrk="1" hangingPunct="1">
              <a:buFont typeface="+mj-lt"/>
              <a:buAutoNum type="arabicPeriod"/>
              <a:defRPr/>
            </a:pPr>
            <a:r>
              <a:rPr lang="bg-BG" sz="2000" dirty="0" smtClean="0">
                <a:solidFill>
                  <a:schemeClr val="bg1"/>
                </a:solidFill>
              </a:rPr>
              <a:t>Разработване на високодоходни лекарства (</a:t>
            </a:r>
            <a:r>
              <a:rPr lang="en-US" sz="2000" dirty="0" smtClean="0">
                <a:solidFill>
                  <a:schemeClr val="bg1"/>
                </a:solidFill>
              </a:rPr>
              <a:t>blockbuster drugs</a:t>
            </a:r>
            <a:r>
              <a:rPr lang="bg-BG" sz="2000" dirty="0" smtClean="0">
                <a:solidFill>
                  <a:schemeClr val="bg1"/>
                </a:solidFill>
              </a:rPr>
              <a:t>)</a:t>
            </a:r>
            <a:r>
              <a:rPr lang="en-US" sz="2000" dirty="0" smtClean="0">
                <a:solidFill>
                  <a:schemeClr val="bg1"/>
                </a:solidFill>
              </a:rPr>
              <a:t> </a:t>
            </a:r>
            <a:r>
              <a:rPr lang="bg-BG" sz="2000" dirty="0" smtClean="0">
                <a:solidFill>
                  <a:schemeClr val="bg1"/>
                </a:solidFill>
              </a:rPr>
              <a:t>в ключови терапевтични области</a:t>
            </a:r>
          </a:p>
          <a:p>
            <a:pPr marL="457200" indent="-457200" eaLnBrk="1" hangingPunct="1">
              <a:buFont typeface="+mj-lt"/>
              <a:buAutoNum type="arabicPeriod"/>
              <a:defRPr/>
            </a:pPr>
            <a:r>
              <a:rPr lang="bg-BG" sz="2000" dirty="0" smtClean="0">
                <a:solidFill>
                  <a:schemeClr val="bg1"/>
                </a:solidFill>
              </a:rPr>
              <a:t>Промяна в обществената нагласа към продукти, свързани с жизнения стандарт (</a:t>
            </a:r>
            <a:r>
              <a:rPr lang="en-US" sz="2000" dirty="0" smtClean="0">
                <a:solidFill>
                  <a:schemeClr val="bg1"/>
                </a:solidFill>
              </a:rPr>
              <a:t>Lifestyle products</a:t>
            </a:r>
            <a:r>
              <a:rPr lang="bg-BG" sz="2000" dirty="0" smtClean="0">
                <a:solidFill>
                  <a:schemeClr val="bg1"/>
                </a:solidFill>
              </a:rPr>
              <a:t>)</a:t>
            </a:r>
            <a:endParaRPr lang="en-US" sz="2000" dirty="0" smtClean="0">
              <a:solidFill>
                <a:schemeClr val="bg1"/>
              </a:solidFill>
            </a:endParaRPr>
          </a:p>
          <a:p>
            <a:pPr marL="457200" indent="-457200" eaLnBrk="1" hangingPunct="1">
              <a:buFontTx/>
              <a:buNone/>
              <a:defRPr/>
            </a:pPr>
            <a:r>
              <a:rPr lang="bg-BG" sz="2000" dirty="0" smtClean="0">
                <a:solidFill>
                  <a:schemeClr val="bg1"/>
                </a:solidFill>
              </a:rPr>
              <a:t>Увеличението на потреблението е пряко свързано с повишената разпознаваемост на търговските марки, в резултат на високите разходи за реклама.</a:t>
            </a:r>
            <a:endParaRPr lang="en-US" sz="2000" dirty="0" smtClean="0">
              <a:solidFill>
                <a:schemeClr val="bg1"/>
              </a:solidFill>
            </a:endParaRP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351680A-65B5-4196-9DB9-8D050E32FA5F}" type="slidenum">
              <a:rPr lang="fr-FR" altLang="en-US" sz="1400" smtClean="0">
                <a:solidFill>
                  <a:srgbClr val="FFC000"/>
                </a:solidFill>
              </a:rPr>
              <a:pPr>
                <a:spcBef>
                  <a:spcPct val="0"/>
                </a:spcBef>
                <a:buFontTx/>
                <a:buNone/>
              </a:pPr>
              <a:t>26</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774700"/>
            <a:ext cx="8229600" cy="5534025"/>
          </a:xfrm>
        </p:spPr>
        <p:txBody>
          <a:bodyPr/>
          <a:lstStyle/>
          <a:p>
            <a:pPr eaLnBrk="1" hangingPunct="1">
              <a:buFontTx/>
              <a:buNone/>
            </a:pPr>
            <a:r>
              <a:rPr lang="bg-BG" altLang="en-US" sz="2000" smtClean="0">
                <a:solidFill>
                  <a:schemeClr val="bg1"/>
                </a:solidFill>
              </a:rPr>
              <a:t>Средното увеличение на количествата лекарства, отпускани с рецепта, от 1995 г. до 2010 г. е 7%</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Основният фактор е броят рецепти на глава от населението, който достига 12.9 бр. през 2009 г, Този ръст, както и ценовата инфлация също е предизвикан от реклама и натиск от медицинските представители.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Разходите за стимулиране на фармацевтичните продажби през периода 2000-2008 нарастват ежегодно средно с 14.7%.</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Очакваните пазарни последствия са увеличаване на цените на лекарствените продукти с рецепта средно със 7.7% годишно, което представлява над два пъти повече от средният темп на инфлация (2.7%)</a:t>
            </a:r>
          </a:p>
        </p:txBody>
      </p:sp>
      <p:sp>
        <p:nvSpPr>
          <p:cNvPr id="3174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248395A-16A3-463A-88AD-6639F73AED2E}" type="slidenum">
              <a:rPr lang="fr-FR" altLang="en-US" sz="1400" smtClean="0">
                <a:solidFill>
                  <a:srgbClr val="FFC000"/>
                </a:solidFill>
              </a:rPr>
              <a:pPr>
                <a:spcBef>
                  <a:spcPct val="0"/>
                </a:spcBef>
                <a:buFontTx/>
                <a:buNone/>
              </a:pPr>
              <a:t>27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bg-BG" altLang="en-US" sz="2000" b="1" smtClean="0">
                <a:solidFill>
                  <a:schemeClr val="bg1"/>
                </a:solidFill>
              </a:rPr>
              <a:t>Разходи за стимулиране на предписването на лекарствени продукти в САЩ, $млрд</a:t>
            </a:r>
            <a:endParaRPr lang="en-US" altLang="en-US" sz="2000" b="1" smtClean="0">
              <a:solidFill>
                <a:schemeClr val="bg1"/>
              </a:solidFill>
            </a:endParaRPr>
          </a:p>
        </p:txBody>
      </p:sp>
      <p:sp>
        <p:nvSpPr>
          <p:cNvPr id="327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1168B36-5DBC-459D-8B4A-0E797FEC412E}" type="slidenum">
              <a:rPr lang="fr-FR" altLang="en-US" sz="1400" smtClean="0">
                <a:solidFill>
                  <a:srgbClr val="FFC000"/>
                </a:solidFill>
              </a:rPr>
              <a:pPr>
                <a:spcBef>
                  <a:spcPct val="0"/>
                </a:spcBef>
                <a:buFontTx/>
                <a:buNone/>
              </a:pPr>
              <a:t>28</a:t>
            </a:fld>
            <a:endParaRPr lang="fr-FR" altLang="en-US" sz="1400" smtClean="0">
              <a:solidFill>
                <a:srgbClr val="FFC000"/>
              </a:solidFill>
            </a:endParaRPr>
          </a:p>
        </p:txBody>
      </p:sp>
      <p:graphicFrame>
        <p:nvGraphicFramePr>
          <p:cNvPr id="6" name="Table 5"/>
          <p:cNvGraphicFramePr>
            <a:graphicFrameLocks noGrp="1"/>
          </p:cNvGraphicFramePr>
          <p:nvPr/>
        </p:nvGraphicFramePr>
        <p:xfrm>
          <a:off x="323850" y="1773238"/>
          <a:ext cx="8496300" cy="4032250"/>
        </p:xfrm>
        <a:graphic>
          <a:graphicData uri="http://schemas.openxmlformats.org/drawingml/2006/table">
            <a:tbl>
              <a:tblPr/>
              <a:tblGrid>
                <a:gridCol w="277495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6588">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6587">
                  <a:extLst>
                    <a:ext uri="{9D8B030D-6E8A-4147-A177-3AD203B41FA5}">
                      <a16:colId xmlns:a16="http://schemas.microsoft.com/office/drawing/2014/main" val="20004"/>
                    </a:ext>
                  </a:extLst>
                </a:gridCol>
                <a:gridCol w="635000">
                  <a:extLst>
                    <a:ext uri="{9D8B030D-6E8A-4147-A177-3AD203B41FA5}">
                      <a16:colId xmlns:a16="http://schemas.microsoft.com/office/drawing/2014/main" val="20005"/>
                    </a:ext>
                  </a:extLst>
                </a:gridCol>
                <a:gridCol w="636588">
                  <a:extLst>
                    <a:ext uri="{9D8B030D-6E8A-4147-A177-3AD203B41FA5}">
                      <a16:colId xmlns:a16="http://schemas.microsoft.com/office/drawing/2014/main" val="20006"/>
                    </a:ext>
                  </a:extLst>
                </a:gridCol>
                <a:gridCol w="635000">
                  <a:extLst>
                    <a:ext uri="{9D8B030D-6E8A-4147-A177-3AD203B41FA5}">
                      <a16:colId xmlns:a16="http://schemas.microsoft.com/office/drawing/2014/main" val="20007"/>
                    </a:ext>
                  </a:extLst>
                </a:gridCol>
                <a:gridCol w="636587">
                  <a:extLst>
                    <a:ext uri="{9D8B030D-6E8A-4147-A177-3AD203B41FA5}">
                      <a16:colId xmlns:a16="http://schemas.microsoft.com/office/drawing/2014/main" val="20008"/>
                    </a:ext>
                  </a:extLst>
                </a:gridCol>
                <a:gridCol w="635000">
                  <a:extLst>
                    <a:ext uri="{9D8B030D-6E8A-4147-A177-3AD203B41FA5}">
                      <a16:colId xmlns:a16="http://schemas.microsoft.com/office/drawing/2014/main" val="20009"/>
                    </a:ext>
                  </a:extLst>
                </a:gridCol>
              </a:tblGrid>
              <a:tr h="5857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Вид разход</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2001</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2002</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2004</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2006</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2007</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925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Лекарствени мостри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4.9</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6.6</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7.2</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8.5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10.5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11.9</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13.7</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15.9</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3477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Продуктово представяне при медицинските специалисти</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3.4</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4.1</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4.3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5.1</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5.5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6.2</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6.9</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7.3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1731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Пряка реклама към пациенти</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0.8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1.1</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2.7</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2.6</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4.0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bg-BG" altLang="en-US" sz="2000" smtClean="0">
                <a:solidFill>
                  <a:schemeClr val="bg1"/>
                </a:solidFill>
              </a:rPr>
              <a:t>Темпа на ръст на фармацевтичните разходи след 2005 г. се ограничава, поради следните причини:</a:t>
            </a:r>
            <a:endParaRPr lang="fr-FR" altLang="en-US" sz="2000" smtClean="0">
              <a:solidFill>
                <a:schemeClr val="bg1"/>
              </a:solidFill>
            </a:endParaRPr>
          </a:p>
        </p:txBody>
      </p:sp>
      <p:sp>
        <p:nvSpPr>
          <p:cNvPr id="33795" name="Rectangle 3"/>
          <p:cNvSpPr>
            <a:spLocks noGrp="1" noChangeArrowheads="1"/>
          </p:cNvSpPr>
          <p:nvPr>
            <p:ph type="body" idx="1"/>
          </p:nvPr>
        </p:nvSpPr>
        <p:spPr>
          <a:xfrm>
            <a:off x="457200" y="1927225"/>
            <a:ext cx="8229600" cy="4525963"/>
          </a:xfrm>
        </p:spPr>
        <p:txBody>
          <a:bodyPr/>
          <a:lstStyle/>
          <a:p>
            <a:pPr eaLnBrk="1" hangingPunct="1"/>
            <a:r>
              <a:rPr lang="bg-BG" altLang="en-US" sz="2000" smtClean="0">
                <a:solidFill>
                  <a:schemeClr val="bg1"/>
                </a:solidFill>
              </a:rPr>
              <a:t>Повишено навлизане на генерични лекарствени продукти, като пазарният им дял за две години се повишава от 44% до 51.6%. Едногодишният финансов ефект от понижаването на разходите се оценява на $30 милиарда.</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Важна роля за понижаване на разходите имат и фармакологичните справочници (реимбурсни списъци на осигурителните фондове). Те регулират търсенето чрез различни коефициенти на доплащане.</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Защита на подтребителя от осигурителните дружества, в чиито здравни пакети са включени предимно генерични лекарствени продукти</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B036ACD-07B2-4812-8D52-617EB05CDF37}" type="slidenum">
              <a:rPr lang="fr-FR" altLang="en-US" sz="1400" smtClean="0">
                <a:solidFill>
                  <a:srgbClr val="FFC000"/>
                </a:solidFill>
              </a:rPr>
              <a:pPr>
                <a:spcBef>
                  <a:spcPct val="0"/>
                </a:spcBef>
                <a:buFontTx/>
                <a:buNone/>
              </a:pPr>
              <a:t>29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bg-BG" altLang="en-US" sz="3200" smtClean="0">
                <a:solidFill>
                  <a:schemeClr val="bg1"/>
                </a:solidFill>
              </a:rPr>
              <a:t>Основни фактори за растящите фармацевтични продажби</a:t>
            </a:r>
            <a:endParaRPr lang="fr-FR" altLang="en-US" sz="3200" smtClean="0">
              <a:solidFill>
                <a:schemeClr val="bg1"/>
              </a:solidFill>
            </a:endParaRPr>
          </a:p>
        </p:txBody>
      </p:sp>
      <p:sp>
        <p:nvSpPr>
          <p:cNvPr id="7171" name="Rectangle 3"/>
          <p:cNvSpPr>
            <a:spLocks noGrp="1" noChangeArrowheads="1"/>
          </p:cNvSpPr>
          <p:nvPr>
            <p:ph type="body" idx="1"/>
          </p:nvPr>
        </p:nvSpPr>
        <p:spPr>
          <a:xfrm>
            <a:off x="395288" y="1998663"/>
            <a:ext cx="8229600" cy="4525962"/>
          </a:xfrm>
        </p:spPr>
        <p:txBody>
          <a:bodyPr/>
          <a:lstStyle/>
          <a:p>
            <a:pPr eaLnBrk="1" hangingPunct="1"/>
            <a:r>
              <a:rPr lang="bg-BG" altLang="en-US" sz="2000" b="1" smtClean="0">
                <a:solidFill>
                  <a:schemeClr val="bg1"/>
                </a:solidFill>
              </a:rPr>
              <a:t>Повишаване на цените</a:t>
            </a:r>
          </a:p>
          <a:p>
            <a:pPr eaLnBrk="1" hangingPunct="1"/>
            <a:r>
              <a:rPr lang="bg-BG" altLang="en-US" sz="2000" b="1" smtClean="0">
                <a:solidFill>
                  <a:schemeClr val="bg1"/>
                </a:solidFill>
              </a:rPr>
              <a:t>Застаряване на населението</a:t>
            </a:r>
          </a:p>
          <a:p>
            <a:pPr eaLnBrk="1" hangingPunct="1"/>
            <a:r>
              <a:rPr lang="bg-BG" altLang="en-US" sz="2000" b="1" smtClean="0">
                <a:solidFill>
                  <a:schemeClr val="bg1"/>
                </a:solidFill>
              </a:rPr>
              <a:t>Увеличени потребление на лекарства за хронични заболявания</a:t>
            </a:r>
          </a:p>
          <a:p>
            <a:pPr eaLnBrk="1" hangingPunct="1"/>
            <a:r>
              <a:rPr lang="bg-BG" altLang="en-US" sz="2000" b="1" smtClean="0">
                <a:solidFill>
                  <a:schemeClr val="bg1"/>
                </a:solidFill>
              </a:rPr>
              <a:t>По-добро спазване на лекарствените режими, предписани на пациента</a:t>
            </a:r>
          </a:p>
          <a:p>
            <a:pPr eaLnBrk="1" hangingPunct="1">
              <a:buFontTx/>
              <a:buNone/>
            </a:pPr>
            <a:endParaRPr lang="bg-BG" altLang="en-US" sz="2000" b="1" smtClean="0">
              <a:solidFill>
                <a:schemeClr val="bg1"/>
              </a:solidFill>
            </a:endParaRPr>
          </a:p>
          <a:p>
            <a:pPr eaLnBrk="1" hangingPunct="1">
              <a:buFontTx/>
              <a:buNone/>
            </a:pPr>
            <a:r>
              <a:rPr lang="bg-BG" altLang="en-US" sz="2000" smtClean="0">
                <a:solidFill>
                  <a:schemeClr val="bg1"/>
                </a:solidFill>
              </a:rPr>
              <a:t>В исторически план фармацевтичният сектор винаги се е считал за стабилен – сигурен залог в условията на несигурни финансови пазари. Основно това се дължи на неотслабващият стремеж на обществото към по-ефективни интервенции за лечение на заболяванията и към по-добро здраве</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B0910AC-F768-4742-A4C7-92F8EE412E88}" type="slidenum">
              <a:rPr lang="fr-FR" altLang="en-US" sz="1400" smtClean="0">
                <a:solidFill>
                  <a:srgbClr val="FFC000"/>
                </a:solidFill>
              </a:rPr>
              <a:pPr>
                <a:spcBef>
                  <a:spcPct val="0"/>
                </a:spcBef>
                <a:buFontTx/>
                <a:buNone/>
              </a:pPr>
              <a:t>3</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bg-BG" altLang="en-US" sz="2000" b="1" smtClean="0">
                <a:solidFill>
                  <a:schemeClr val="bg1"/>
                </a:solidFill>
              </a:rPr>
              <a:t>Пазарни дялове на генерични и оригинални лекарствени продукти в САЩ през 2008 г.</a:t>
            </a:r>
            <a:endParaRPr lang="en-US" altLang="en-US" sz="2000" b="1" smtClean="0">
              <a:solidFill>
                <a:schemeClr val="bg1"/>
              </a:solidFill>
            </a:endParaRP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4C966A8-B286-4AED-84C8-AD964DEBBF88}" type="slidenum">
              <a:rPr lang="fr-FR" altLang="en-US" sz="1400" smtClean="0">
                <a:solidFill>
                  <a:srgbClr val="FFC000"/>
                </a:solidFill>
              </a:rPr>
              <a:pPr>
                <a:spcBef>
                  <a:spcPct val="0"/>
                </a:spcBef>
                <a:buFontTx/>
                <a:buNone/>
              </a:pPr>
              <a:t>30</a:t>
            </a:fld>
            <a:endParaRPr lang="fr-FR" altLang="en-US" sz="1400" smtClean="0">
              <a:solidFill>
                <a:srgbClr val="FFC000"/>
              </a:solidFill>
            </a:endParaRPr>
          </a:p>
        </p:txBody>
      </p:sp>
      <p:pic>
        <p:nvPicPr>
          <p:cNvPr id="3482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8" y="1196975"/>
            <a:ext cx="8893175"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l" eaLnBrk="1" hangingPunct="1"/>
            <a:r>
              <a:rPr lang="bg-BG" altLang="en-US" sz="3200" smtClean="0">
                <a:solidFill>
                  <a:schemeClr val="bg1"/>
                </a:solidFill>
              </a:rPr>
              <a:t>Принципи за ценообразуване в САЩ</a:t>
            </a:r>
            <a:endParaRPr lang="fr-FR" altLang="en-US" sz="3200" smtClean="0">
              <a:solidFill>
                <a:schemeClr val="bg1"/>
              </a:solidFill>
            </a:endParaRPr>
          </a:p>
        </p:txBody>
      </p:sp>
      <p:sp>
        <p:nvSpPr>
          <p:cNvPr id="3584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7EF67E-2ECD-4145-BE53-EF4D996EBFF1}" type="slidenum">
              <a:rPr lang="fr-FR" altLang="en-US" sz="1400" smtClean="0">
                <a:solidFill>
                  <a:srgbClr val="FFC000"/>
                </a:solidFill>
              </a:rPr>
              <a:pPr>
                <a:spcBef>
                  <a:spcPct val="0"/>
                </a:spcBef>
                <a:buFontTx/>
                <a:buNone/>
              </a:pPr>
              <a:t>31</a:t>
            </a:fld>
            <a:endParaRPr lang="fr-FR" altLang="en-US" sz="1400" smtClean="0">
              <a:solidFill>
                <a:srgbClr val="FFC000"/>
              </a:solidFill>
            </a:endParaRPr>
          </a:p>
        </p:txBody>
      </p:sp>
      <p:graphicFrame>
        <p:nvGraphicFramePr>
          <p:cNvPr id="6" name="Table 5"/>
          <p:cNvGraphicFramePr>
            <a:graphicFrameLocks noGrp="1"/>
          </p:cNvGraphicFramePr>
          <p:nvPr/>
        </p:nvGraphicFramePr>
        <p:xfrm>
          <a:off x="250825" y="1268413"/>
          <a:ext cx="8642350" cy="5449887"/>
        </p:xfrm>
        <a:graphic>
          <a:graphicData uri="http://schemas.openxmlformats.org/drawingml/2006/table">
            <a:tbl>
              <a:tblPr/>
              <a:tblGrid>
                <a:gridCol w="1847850">
                  <a:extLst>
                    <a:ext uri="{9D8B030D-6E8A-4147-A177-3AD203B41FA5}">
                      <a16:colId xmlns:a16="http://schemas.microsoft.com/office/drawing/2014/main" val="20000"/>
                    </a:ext>
                  </a:extLst>
                </a:gridCol>
                <a:gridCol w="1406525">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36663">
                  <a:extLst>
                    <a:ext uri="{9D8B030D-6E8A-4147-A177-3AD203B41FA5}">
                      <a16:colId xmlns:a16="http://schemas.microsoft.com/office/drawing/2014/main" val="20003"/>
                    </a:ext>
                  </a:extLst>
                </a:gridCol>
                <a:gridCol w="1165225">
                  <a:extLst>
                    <a:ext uri="{9D8B030D-6E8A-4147-A177-3AD203B41FA5}">
                      <a16:colId xmlns:a16="http://schemas.microsoft.com/office/drawing/2014/main" val="20004"/>
                    </a:ext>
                  </a:extLst>
                </a:gridCol>
                <a:gridCol w="1385887">
                  <a:extLst>
                    <a:ext uri="{9D8B030D-6E8A-4147-A177-3AD203B41FA5}">
                      <a16:colId xmlns:a16="http://schemas.microsoft.com/office/drawing/2014/main" val="20005"/>
                    </a:ext>
                  </a:extLst>
                </a:gridCol>
              </a:tblGrid>
              <a:tr h="14934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Ценообразувателни елементи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Индивидуални клиенти (лекарства, които не се реимбурсират)</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Частни застрахователни и осигурителни фондове</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Организации за управление на здравните разходи (HMO)</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Medicaid Medicare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Държавни поръчки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400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Цена на фармакологичен справочник</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400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Цена на производител за дистрибутор</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$ 40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- 20%)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$ 40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- 20%)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$ 34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- 33%)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$ 40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- 20%)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$ 24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- 52%)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428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Цена на дистрибутор за аптека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267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Цена в аптека за пациента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$ 52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 + 4%)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$ 46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(СЦЕ-13%+$2.50)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$ 43.50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($41+$2.50)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8534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Цена в аптека с включени отстъпки за осигурителни дружества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$ 30 до $ 44 </a:t>
                      </a:r>
                      <a:endParaRPr kumimoji="0" lang="en-US" sz="14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(5% до 35% отстъпка)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$ 30 до $ 37 (15.1% до 30% отстъпка)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8534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Финална (нетна) сума, платена от краен купувач и/или потребител</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$ 52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$ 30 до $ 44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$ 30 до $ 37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$ 30 до $ 37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527" marR="42527"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l" eaLnBrk="1" hangingPunct="1"/>
            <a:r>
              <a:rPr lang="bg-BG" altLang="en-US" sz="3200" smtClean="0">
                <a:solidFill>
                  <a:schemeClr val="bg1"/>
                </a:solidFill>
              </a:rPr>
              <a:t>Цените на лекарствените средства също се влияят от типа канал</a:t>
            </a:r>
            <a:endParaRPr lang="fr-FR" altLang="en-US" sz="3200" smtClean="0">
              <a:solidFill>
                <a:schemeClr val="bg1"/>
              </a:solidFill>
            </a:endParaRPr>
          </a:p>
        </p:txBody>
      </p:sp>
      <p:sp>
        <p:nvSpPr>
          <p:cNvPr id="368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89EA6B1-53F2-49A4-A697-556A85442A90}" type="slidenum">
              <a:rPr lang="fr-FR" altLang="en-US" sz="1400" smtClean="0">
                <a:solidFill>
                  <a:srgbClr val="FFC000"/>
                </a:solidFill>
              </a:rPr>
              <a:pPr>
                <a:spcBef>
                  <a:spcPct val="0"/>
                </a:spcBef>
                <a:buFontTx/>
                <a:buNone/>
              </a:pPr>
              <a:t>32</a:t>
            </a:fld>
            <a:endParaRPr lang="fr-FR" altLang="en-US" sz="1400" smtClean="0">
              <a:solidFill>
                <a:srgbClr val="FFC000"/>
              </a:solidFill>
            </a:endParaRPr>
          </a:p>
        </p:txBody>
      </p:sp>
      <p:grpSp>
        <p:nvGrpSpPr>
          <p:cNvPr id="2" name="Group 4"/>
          <p:cNvGrpSpPr>
            <a:grpSpLocks noChangeAspect="1"/>
          </p:cNvGrpSpPr>
          <p:nvPr/>
        </p:nvGrpSpPr>
        <p:grpSpPr bwMode="auto">
          <a:xfrm>
            <a:off x="683568" y="1412776"/>
            <a:ext cx="7488832" cy="5256584"/>
            <a:chOff x="2335" y="2831"/>
            <a:chExt cx="7078" cy="5307"/>
          </a:xfrm>
          <a:solidFill>
            <a:schemeClr val="bg1">
              <a:lumMod val="85000"/>
            </a:schemeClr>
          </a:solidFill>
        </p:grpSpPr>
        <p:sp>
          <p:nvSpPr>
            <p:cNvPr id="193541" name="AutoShape 5"/>
            <p:cNvSpPr>
              <a:spLocks noChangeAspect="1" noChangeArrowheads="1" noTextEdit="1"/>
            </p:cNvSpPr>
            <p:nvPr/>
          </p:nvSpPr>
          <p:spPr bwMode="auto">
            <a:xfrm>
              <a:off x="2335" y="2831"/>
              <a:ext cx="7078" cy="5307"/>
            </a:xfrm>
            <a:prstGeom prst="rect">
              <a:avLst/>
            </a:prstGeom>
            <a:grpFill/>
          </p:spPr>
          <p:txBody>
            <a:bodyPr/>
            <a:lstStyle/>
            <a:p>
              <a:pPr eaLnBrk="1" hangingPunct="1">
                <a:defRPr/>
              </a:pPr>
              <a:endParaRPr lang="en-US">
                <a:latin typeface="Arial" charset="0"/>
              </a:endParaRPr>
            </a:p>
          </p:txBody>
        </p:sp>
      </p:grpSp>
      <p:sp>
        <p:nvSpPr>
          <p:cNvPr id="36869" name="Text Box 6"/>
          <p:cNvSpPr txBox="1">
            <a:spLocks noChangeArrowheads="1"/>
          </p:cNvSpPr>
          <p:nvPr/>
        </p:nvSpPr>
        <p:spPr bwMode="auto">
          <a:xfrm>
            <a:off x="4037013" y="1609725"/>
            <a:ext cx="1143000" cy="37941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Производител</a:t>
            </a:r>
            <a:endParaRPr lang="en-GB" altLang="en-US" sz="1800"/>
          </a:p>
        </p:txBody>
      </p:sp>
      <p:sp>
        <p:nvSpPr>
          <p:cNvPr id="36870" name="Text Box 7"/>
          <p:cNvSpPr txBox="1">
            <a:spLocks noChangeArrowheads="1"/>
          </p:cNvSpPr>
          <p:nvPr/>
        </p:nvSpPr>
        <p:spPr bwMode="auto">
          <a:xfrm>
            <a:off x="4067175" y="2409825"/>
            <a:ext cx="1400175" cy="4572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Търговци на едро</a:t>
            </a:r>
            <a:endParaRPr lang="en-GB" altLang="en-US" sz="1800"/>
          </a:p>
        </p:txBody>
      </p:sp>
      <p:sp>
        <p:nvSpPr>
          <p:cNvPr id="36871" name="Text Box 8"/>
          <p:cNvSpPr txBox="1">
            <a:spLocks noChangeArrowheads="1"/>
          </p:cNvSpPr>
          <p:nvPr/>
        </p:nvSpPr>
        <p:spPr bwMode="auto">
          <a:xfrm>
            <a:off x="1643063" y="3438525"/>
            <a:ext cx="2857500" cy="3429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lgn="ctr">
              <a:spcBef>
                <a:spcPct val="0"/>
              </a:spcBef>
              <a:buFontTx/>
              <a:buNone/>
            </a:pPr>
            <a:r>
              <a:rPr lang="en-GB" altLang="en-US" sz="1000">
                <a:cs typeface="Times New Roman" panose="02020603050405020304" pitchFamily="18" charset="0"/>
              </a:rPr>
              <a:t>Търговски аптеки</a:t>
            </a:r>
            <a:endParaRPr lang="en-GB" altLang="en-US" sz="1800"/>
          </a:p>
        </p:txBody>
      </p:sp>
      <p:sp>
        <p:nvSpPr>
          <p:cNvPr id="36872" name="Text Box 9"/>
          <p:cNvSpPr txBox="1">
            <a:spLocks noChangeArrowheads="1"/>
          </p:cNvSpPr>
          <p:nvPr/>
        </p:nvSpPr>
        <p:spPr bwMode="auto">
          <a:xfrm>
            <a:off x="1643063" y="3781425"/>
            <a:ext cx="685800" cy="6858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Вериги аптеки</a:t>
            </a:r>
            <a:endParaRPr lang="en-US" altLang="en-US" sz="800"/>
          </a:p>
        </p:txBody>
      </p:sp>
      <p:sp>
        <p:nvSpPr>
          <p:cNvPr id="36873" name="Text Box 10"/>
          <p:cNvSpPr txBox="1">
            <a:spLocks noChangeArrowheads="1"/>
          </p:cNvSpPr>
          <p:nvPr/>
        </p:nvSpPr>
        <p:spPr bwMode="auto">
          <a:xfrm>
            <a:off x="2328863" y="3781425"/>
            <a:ext cx="1028700" cy="6858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Независими аптеки</a:t>
            </a:r>
            <a:endParaRPr lang="en-GB" altLang="en-US" sz="1800"/>
          </a:p>
        </p:txBody>
      </p:sp>
      <p:sp>
        <p:nvSpPr>
          <p:cNvPr id="36874" name="Text Box 11"/>
          <p:cNvSpPr txBox="1">
            <a:spLocks noChangeArrowheads="1"/>
          </p:cNvSpPr>
          <p:nvPr/>
        </p:nvSpPr>
        <p:spPr bwMode="auto">
          <a:xfrm>
            <a:off x="3357563" y="3781425"/>
            <a:ext cx="1143000" cy="6858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Аптеки доставящи по пощата</a:t>
            </a:r>
            <a:endParaRPr lang="en-GB" altLang="en-US" sz="1800"/>
          </a:p>
        </p:txBody>
      </p:sp>
      <p:sp>
        <p:nvSpPr>
          <p:cNvPr id="36875" name="Text Box 12"/>
          <p:cNvSpPr txBox="1">
            <a:spLocks noChangeArrowheads="1"/>
          </p:cNvSpPr>
          <p:nvPr/>
        </p:nvSpPr>
        <p:spPr bwMode="auto">
          <a:xfrm>
            <a:off x="5508625" y="3438525"/>
            <a:ext cx="2230438" cy="3429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lgn="ctr">
              <a:spcBef>
                <a:spcPct val="0"/>
              </a:spcBef>
              <a:buFontTx/>
              <a:buNone/>
            </a:pPr>
            <a:r>
              <a:rPr lang="en-GB" altLang="en-US" sz="1000">
                <a:cs typeface="Times New Roman" panose="02020603050405020304" pitchFamily="18" charset="0"/>
              </a:rPr>
              <a:t>Нетърговски организации</a:t>
            </a:r>
            <a:endParaRPr lang="en-GB" altLang="en-US" sz="1800"/>
          </a:p>
        </p:txBody>
      </p:sp>
      <p:sp>
        <p:nvSpPr>
          <p:cNvPr id="36876" name="Text Box 13"/>
          <p:cNvSpPr txBox="1">
            <a:spLocks noChangeArrowheads="1"/>
          </p:cNvSpPr>
          <p:nvPr/>
        </p:nvSpPr>
        <p:spPr bwMode="auto">
          <a:xfrm>
            <a:off x="5508625" y="3781425"/>
            <a:ext cx="2230438" cy="5842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Болници, НМО, здравни програми на правителството и др.</a:t>
            </a:r>
            <a:endParaRPr lang="en-GB" altLang="en-US" sz="1800"/>
          </a:p>
        </p:txBody>
      </p:sp>
      <p:sp>
        <p:nvSpPr>
          <p:cNvPr id="36877" name="Text Box 14"/>
          <p:cNvSpPr txBox="1">
            <a:spLocks noChangeArrowheads="1"/>
          </p:cNvSpPr>
          <p:nvPr/>
        </p:nvSpPr>
        <p:spPr bwMode="auto">
          <a:xfrm>
            <a:off x="1692275" y="5280025"/>
            <a:ext cx="5472113" cy="3429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lgn="ctr">
              <a:spcBef>
                <a:spcPct val="0"/>
              </a:spcBef>
              <a:buFontTx/>
              <a:buNone/>
            </a:pPr>
            <a:r>
              <a:rPr lang="en-GB" altLang="en-US" sz="1000">
                <a:cs typeface="Times New Roman" panose="02020603050405020304" pitchFamily="18" charset="0"/>
              </a:rPr>
              <a:t>Потребители</a:t>
            </a:r>
            <a:endParaRPr lang="en-GB" altLang="en-US" sz="1800"/>
          </a:p>
        </p:txBody>
      </p:sp>
      <p:sp>
        <p:nvSpPr>
          <p:cNvPr id="36878" name="Text Box 15"/>
          <p:cNvSpPr txBox="1">
            <a:spLocks noChangeArrowheads="1"/>
          </p:cNvSpPr>
          <p:nvPr/>
        </p:nvSpPr>
        <p:spPr bwMode="auto">
          <a:xfrm>
            <a:off x="1692275" y="5622925"/>
            <a:ext cx="2043113" cy="6858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000">
              <a:cs typeface="Times New Roman" panose="02020603050405020304" pitchFamily="18" charset="0"/>
            </a:endParaRPr>
          </a:p>
          <a:p>
            <a:pPr>
              <a:spcBef>
                <a:spcPct val="0"/>
              </a:spcBef>
              <a:buFontTx/>
              <a:buNone/>
            </a:pPr>
            <a:r>
              <a:rPr lang="en-GB" altLang="en-US" sz="1000">
                <a:cs typeface="Times New Roman" panose="02020603050405020304" pitchFamily="18" charset="0"/>
              </a:rPr>
              <a:t>Пациенти, които заплащат лекарствата с лични средства</a:t>
            </a:r>
            <a:endParaRPr lang="en-GB" altLang="en-US" sz="1800"/>
          </a:p>
        </p:txBody>
      </p:sp>
      <p:sp>
        <p:nvSpPr>
          <p:cNvPr id="36879" name="Text Box 16"/>
          <p:cNvSpPr txBox="1">
            <a:spLocks noChangeArrowheads="1"/>
          </p:cNvSpPr>
          <p:nvPr/>
        </p:nvSpPr>
        <p:spPr bwMode="auto">
          <a:xfrm>
            <a:off x="3735388" y="5614988"/>
            <a:ext cx="3429000" cy="6858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000">
                <a:cs typeface="Times New Roman" panose="02020603050405020304" pitchFamily="18" charset="0"/>
              </a:rPr>
              <a:t>Пациенти, за които лекарствата се реимбурсират напълно или частично от осигурителни компании </a:t>
            </a:r>
            <a:r>
              <a:rPr lang="en-US" altLang="en-US" sz="1000">
                <a:cs typeface="Times New Roman" panose="02020603050405020304" pitchFamily="18" charset="0"/>
              </a:rPr>
              <a:t>Medicaid, Medicare </a:t>
            </a:r>
            <a:r>
              <a:rPr lang="en-GB" altLang="en-US" sz="1000">
                <a:cs typeface="Times New Roman" panose="02020603050405020304" pitchFamily="18" charset="0"/>
              </a:rPr>
              <a:t>и др.</a:t>
            </a:r>
            <a:endParaRPr lang="en-GB" altLang="en-US" sz="1800"/>
          </a:p>
        </p:txBody>
      </p:sp>
      <p:sp>
        <p:nvSpPr>
          <p:cNvPr id="36880" name="Line 17"/>
          <p:cNvSpPr>
            <a:spLocks noChangeShapeType="1"/>
          </p:cNvSpPr>
          <p:nvPr/>
        </p:nvSpPr>
        <p:spPr bwMode="auto">
          <a:xfrm>
            <a:off x="4284663" y="2852738"/>
            <a:ext cx="0" cy="5762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1" name="Line 18"/>
          <p:cNvSpPr>
            <a:spLocks noChangeShapeType="1"/>
          </p:cNvSpPr>
          <p:nvPr/>
        </p:nvSpPr>
        <p:spPr bwMode="auto">
          <a:xfrm>
            <a:off x="3779838" y="2636838"/>
            <a:ext cx="0" cy="7921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2" name="Line 19"/>
          <p:cNvSpPr>
            <a:spLocks noChangeShapeType="1"/>
          </p:cNvSpPr>
          <p:nvPr/>
        </p:nvSpPr>
        <p:spPr bwMode="auto">
          <a:xfrm>
            <a:off x="6372225" y="4365625"/>
            <a:ext cx="0" cy="9350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3" name="Line 20"/>
          <p:cNvSpPr>
            <a:spLocks noChangeShapeType="1"/>
          </p:cNvSpPr>
          <p:nvPr/>
        </p:nvSpPr>
        <p:spPr bwMode="auto">
          <a:xfrm>
            <a:off x="1835150" y="4437063"/>
            <a:ext cx="0" cy="8588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4" name="Line 21"/>
          <p:cNvSpPr>
            <a:spLocks noChangeShapeType="1"/>
          </p:cNvSpPr>
          <p:nvPr/>
        </p:nvSpPr>
        <p:spPr bwMode="auto">
          <a:xfrm>
            <a:off x="2771775" y="4508500"/>
            <a:ext cx="0" cy="7921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5" name="Line 22"/>
          <p:cNvSpPr>
            <a:spLocks noChangeShapeType="1"/>
          </p:cNvSpPr>
          <p:nvPr/>
        </p:nvSpPr>
        <p:spPr bwMode="auto">
          <a:xfrm>
            <a:off x="3779838" y="4508500"/>
            <a:ext cx="0" cy="7921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6" name="Line 23"/>
          <p:cNvSpPr>
            <a:spLocks noChangeShapeType="1"/>
          </p:cNvSpPr>
          <p:nvPr/>
        </p:nvSpPr>
        <p:spPr bwMode="auto">
          <a:xfrm flipH="1">
            <a:off x="1835150" y="1773238"/>
            <a:ext cx="220186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sp>
        <p:nvSpPr>
          <p:cNvPr id="36887" name="Line 24"/>
          <p:cNvSpPr>
            <a:spLocks noChangeShapeType="1"/>
          </p:cNvSpPr>
          <p:nvPr/>
        </p:nvSpPr>
        <p:spPr bwMode="auto">
          <a:xfrm>
            <a:off x="2916238" y="2636838"/>
            <a:ext cx="0" cy="7556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88" name="Line 25"/>
          <p:cNvSpPr>
            <a:spLocks noChangeShapeType="1"/>
          </p:cNvSpPr>
          <p:nvPr/>
        </p:nvSpPr>
        <p:spPr bwMode="auto">
          <a:xfrm>
            <a:off x="5219700" y="1844675"/>
            <a:ext cx="20161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sp>
        <p:nvSpPr>
          <p:cNvPr id="36889" name="Line 26"/>
          <p:cNvSpPr>
            <a:spLocks noChangeShapeType="1"/>
          </p:cNvSpPr>
          <p:nvPr/>
        </p:nvSpPr>
        <p:spPr bwMode="auto">
          <a:xfrm>
            <a:off x="7235825" y="1844675"/>
            <a:ext cx="0" cy="1600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90" name="Line 27"/>
          <p:cNvSpPr>
            <a:spLocks noChangeShapeType="1"/>
          </p:cNvSpPr>
          <p:nvPr/>
        </p:nvSpPr>
        <p:spPr bwMode="auto">
          <a:xfrm>
            <a:off x="5435600" y="2636838"/>
            <a:ext cx="7207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sp>
        <p:nvSpPr>
          <p:cNvPr id="36891" name="Line 28"/>
          <p:cNvSpPr>
            <a:spLocks noChangeShapeType="1"/>
          </p:cNvSpPr>
          <p:nvPr/>
        </p:nvSpPr>
        <p:spPr bwMode="auto">
          <a:xfrm>
            <a:off x="6156325" y="2628900"/>
            <a:ext cx="0" cy="800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92" name="Line 29"/>
          <p:cNvSpPr>
            <a:spLocks noChangeShapeType="1"/>
          </p:cNvSpPr>
          <p:nvPr/>
        </p:nvSpPr>
        <p:spPr bwMode="auto">
          <a:xfrm flipH="1">
            <a:off x="2195513" y="2636838"/>
            <a:ext cx="187166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sp>
        <p:nvSpPr>
          <p:cNvPr id="36893" name="Line 30"/>
          <p:cNvSpPr>
            <a:spLocks noChangeShapeType="1"/>
          </p:cNvSpPr>
          <p:nvPr/>
        </p:nvSpPr>
        <p:spPr bwMode="auto">
          <a:xfrm>
            <a:off x="1835150" y="1773238"/>
            <a:ext cx="0" cy="16557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94" name="Line 31"/>
          <p:cNvSpPr>
            <a:spLocks noChangeShapeType="1"/>
          </p:cNvSpPr>
          <p:nvPr/>
        </p:nvSpPr>
        <p:spPr bwMode="auto">
          <a:xfrm>
            <a:off x="2195513" y="2636838"/>
            <a:ext cx="0" cy="800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36895" name="Rectangle 3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896" name="Rectangle 3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l" eaLnBrk="1" hangingPunct="1"/>
            <a:r>
              <a:rPr lang="bg-BG" altLang="en-US" sz="3200" smtClean="0">
                <a:solidFill>
                  <a:schemeClr val="bg1"/>
                </a:solidFill>
              </a:rPr>
              <a:t>Разходи за лекарствени средства от финансиращата институция</a:t>
            </a:r>
            <a:endParaRPr lang="fr-FR" altLang="en-US" sz="3200" smtClean="0">
              <a:solidFill>
                <a:schemeClr val="bg1"/>
              </a:solidFill>
            </a:endParaRPr>
          </a:p>
        </p:txBody>
      </p:sp>
      <p:sp>
        <p:nvSpPr>
          <p:cNvPr id="3789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753D959-0B3B-471E-8A5E-208AC72963C9}" type="slidenum">
              <a:rPr lang="fr-FR" altLang="en-US" sz="1400" smtClean="0">
                <a:solidFill>
                  <a:srgbClr val="FFC000"/>
                </a:solidFill>
              </a:rPr>
              <a:pPr>
                <a:spcBef>
                  <a:spcPct val="0"/>
                </a:spcBef>
                <a:buFontTx/>
                <a:buNone/>
              </a:pPr>
              <a:t>33</a:t>
            </a:fld>
            <a:endParaRPr lang="fr-FR" altLang="en-US" sz="1400" smtClean="0">
              <a:solidFill>
                <a:srgbClr val="FFC000"/>
              </a:solidFill>
            </a:endParaRPr>
          </a:p>
        </p:txBody>
      </p:sp>
      <p:pic>
        <p:nvPicPr>
          <p:cNvPr id="3789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412875"/>
            <a:ext cx="8064500" cy="517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bg-BG" altLang="en-US" sz="3200" u="sng" smtClean="0">
                <a:solidFill>
                  <a:schemeClr val="bg1"/>
                </a:solidFill>
              </a:rPr>
              <a:t>Европейски съюз</a:t>
            </a:r>
            <a:endParaRPr lang="fr-FR" altLang="en-US" sz="3200" u="sng" smtClean="0">
              <a:solidFill>
                <a:schemeClr val="bg1"/>
              </a:solidFill>
            </a:endParaRPr>
          </a:p>
        </p:txBody>
      </p:sp>
      <p:sp>
        <p:nvSpPr>
          <p:cNvPr id="38915" name="Rectangle 3"/>
          <p:cNvSpPr>
            <a:spLocks noGrp="1" noChangeArrowheads="1"/>
          </p:cNvSpPr>
          <p:nvPr>
            <p:ph type="body" idx="1"/>
          </p:nvPr>
        </p:nvSpPr>
        <p:spPr>
          <a:xfrm>
            <a:off x="457200" y="1484313"/>
            <a:ext cx="8229600" cy="5184775"/>
          </a:xfrm>
        </p:spPr>
        <p:txBody>
          <a:bodyPr/>
          <a:lstStyle/>
          <a:p>
            <a:pPr eaLnBrk="1" hangingPunct="1">
              <a:buFontTx/>
              <a:buNone/>
            </a:pPr>
            <a:r>
              <a:rPr lang="bg-BG" altLang="en-US" sz="2000" smtClean="0">
                <a:solidFill>
                  <a:schemeClr val="bg1"/>
                </a:solidFill>
              </a:rPr>
              <a:t>Най-големите пет основни пазара преставляват вторият най-голям пазарен сегмент в глобален аспект след САЩ по показател продажби.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Повечето развити страни отделят 8%-10% от техния БВП за разходи за здравеопазване, като от тях 15%-20% са за фармацевтични продукти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Фармацевтичните компании често балансират стратегиите си на ценообразуване, за да не попадат в капана на ниски референтни цени от една страна и високо доплащане, от друга страна, което ще ги направи неконкурентно способни.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ЕС е предизвикателен пазар с уникална система за ценообразуване и реимбурсиране.</a:t>
            </a:r>
          </a:p>
        </p:txBody>
      </p:sp>
      <p:sp>
        <p:nvSpPr>
          <p:cNvPr id="389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3C81BE7-D4E0-428F-BC5E-24F5B953DB81}" type="slidenum">
              <a:rPr lang="fr-FR" altLang="en-US" sz="1400" smtClean="0">
                <a:solidFill>
                  <a:srgbClr val="FFC000"/>
                </a:solidFill>
              </a:rPr>
              <a:pPr>
                <a:spcBef>
                  <a:spcPct val="0"/>
                </a:spcBef>
                <a:buFontTx/>
                <a:buNone/>
              </a:pPr>
              <a:t>34</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457200" y="333375"/>
            <a:ext cx="8229600" cy="6264275"/>
          </a:xfrm>
        </p:spPr>
        <p:txBody>
          <a:bodyPr/>
          <a:lstStyle/>
          <a:p>
            <a:pPr eaLnBrk="1" hangingPunct="1">
              <a:buFontTx/>
              <a:buNone/>
            </a:pPr>
            <a:r>
              <a:rPr lang="bg-BG" altLang="en-US" sz="2000" smtClean="0">
                <a:solidFill>
                  <a:schemeClr val="bg1"/>
                </a:solidFill>
              </a:rPr>
              <a:t>Повечето държави от ЕС изискват от фармацевтичните компании да подават документи, които да доказват не само безопасността и ефикасността на даден лекарствен продукт, но също и ценовата му ефективност, фармако-икономически показатели и производствена себестойност.</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Измерването на ценовата ефективност включва разходите от обществените фондове, тежестта на заболяванията и бремето върху населението, както и подобряването на качеството на живот и влиянието на лечението върху продължителността на живота.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Поради различните подходи към реимбурсирането на лекарствени продукти в ЕС, производителите пускат нови продукти в определени страни преди други за да имат ценово предимство. От изключителна важност е лекарствата да се регистрират първо на пазарите, които поддържат по-високи цени поради външното референтно ценообразуване, което създава по-тесен ценови коридор сред различните държави.</a:t>
            </a:r>
          </a:p>
        </p:txBody>
      </p:sp>
      <p:sp>
        <p:nvSpPr>
          <p:cNvPr id="3993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DD30B93-B7B6-46F4-A542-0C190845C15C}" type="slidenum">
              <a:rPr lang="fr-FR" altLang="en-US" sz="1400" smtClean="0">
                <a:solidFill>
                  <a:srgbClr val="FFC000"/>
                </a:solidFill>
              </a:rPr>
              <a:pPr>
                <a:spcBef>
                  <a:spcPct val="0"/>
                </a:spcBef>
                <a:buFontTx/>
                <a:buNone/>
              </a:pPr>
              <a:t>35</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457200" y="692150"/>
            <a:ext cx="8229600" cy="6049963"/>
          </a:xfrm>
        </p:spPr>
        <p:txBody>
          <a:bodyPr/>
          <a:lstStyle/>
          <a:p>
            <a:pPr eaLnBrk="1" hangingPunct="1">
              <a:buFontTx/>
              <a:buNone/>
            </a:pPr>
            <a:r>
              <a:rPr lang="bg-BG" altLang="en-US" sz="2000" smtClean="0">
                <a:solidFill>
                  <a:schemeClr val="bg1"/>
                </a:solidFill>
              </a:rPr>
              <a:t>Разликата в цените между отделните регионални пазари създава условия за паралелна търговия на лекарствени продукти в ЕС.</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Паралелната търговия съществува легално в Европа поради принципа за свободно движение на стоки.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Производителите са твърдо убедени, че паралелният внос и износ подкопава интелектуалната собственост, което е жизнено важно за продължаващите инвестиции в развойна дейност. От обществена гледна точка, обаче паралелната търговия представлява пазарен контролен механизъм срещу неетичното ценообразуване</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Освен цената, факторите, които също стимулират паралелната търговия са обема на потреблението, достъпността до лекарствения продукт, ценовата разлика, икономическите регулаторни условия в страната вносител, цената на транспорта и др.</a:t>
            </a:r>
          </a:p>
        </p:txBody>
      </p:sp>
      <p:sp>
        <p:nvSpPr>
          <p:cNvPr id="4096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813AFAF-A66D-4CC0-A5A9-B69FA4EED344}" type="slidenum">
              <a:rPr lang="fr-FR" altLang="en-US" sz="1400" smtClean="0">
                <a:solidFill>
                  <a:srgbClr val="FFC000"/>
                </a:solidFill>
              </a:rPr>
              <a:pPr>
                <a:spcBef>
                  <a:spcPct val="0"/>
                </a:spcBef>
                <a:buFontTx/>
                <a:buNone/>
              </a:pPr>
              <a:t>36</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l" eaLnBrk="1" hangingPunct="1"/>
            <a:r>
              <a:rPr lang="bg-BG" altLang="en-US" sz="3200" u="sng" smtClean="0">
                <a:solidFill>
                  <a:schemeClr val="bg1"/>
                </a:solidFill>
              </a:rPr>
              <a:t>Германия</a:t>
            </a:r>
            <a:endParaRPr lang="fr-FR" altLang="en-US" sz="3200" u="sng" smtClean="0">
              <a:solidFill>
                <a:schemeClr val="bg1"/>
              </a:solidFill>
            </a:endParaRPr>
          </a:p>
        </p:txBody>
      </p:sp>
      <p:sp>
        <p:nvSpPr>
          <p:cNvPr id="41987"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Ценообразуването на лекарствени продукти в Германия се характеризира с относително ниски печалби за производителите и по-високи печалби за търговската мрежа – дистрибутори и аптеки.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В Германия задължителните здравноосигурителни фондове покриват нуждите от здравоопазване на около 90% от населението.</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Непрекъснато нарастващите социални разходи предизвикват значителна реформа на системата за здравеопазване през 90-те години. Три от мерките оказват силно влияние върху фармацевтичната индустрия:</a:t>
            </a:r>
          </a:p>
          <a:p>
            <a:pPr eaLnBrk="1" hangingPunct="1">
              <a:buFontTx/>
              <a:buNone/>
            </a:pPr>
            <a:endParaRPr lang="bg-BG" altLang="en-US" sz="2000" smtClean="0">
              <a:solidFill>
                <a:schemeClr val="bg1"/>
              </a:solidFill>
            </a:endParaRPr>
          </a:p>
        </p:txBody>
      </p:sp>
      <p:sp>
        <p:nvSpPr>
          <p:cNvPr id="419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607902-7081-4759-875E-39C07C6E2546}" type="slidenum">
              <a:rPr lang="fr-FR" altLang="en-US" sz="1400" smtClean="0">
                <a:solidFill>
                  <a:srgbClr val="FFC000"/>
                </a:solidFill>
              </a:rPr>
              <a:pPr>
                <a:spcBef>
                  <a:spcPct val="0"/>
                </a:spcBef>
                <a:buFontTx/>
                <a:buNone/>
              </a:pPr>
              <a:t>37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457200" y="1557338"/>
            <a:ext cx="8229600" cy="4525962"/>
          </a:xfrm>
        </p:spPr>
        <p:txBody>
          <a:bodyPr/>
          <a:lstStyle/>
          <a:p>
            <a:pPr eaLnBrk="1" hangingPunct="1"/>
            <a:r>
              <a:rPr lang="bg-BG" altLang="en-US" sz="2000" smtClean="0">
                <a:solidFill>
                  <a:schemeClr val="bg1"/>
                </a:solidFill>
              </a:rPr>
              <a:t>Референтното ценообразуване за лекарства по лекарско предписание, с което се въвеждат максимални нива на реимбурсация по терапевтични групи.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Аналогична структура на реимбурсация с референтни стойности и позитивен лекарствен списък се прилага и в България след 2004 г. Съществена разлика обаче е, че референтната цена в България е за генеричен лекарствен продукт, а не за терапевтична група, както е в Германия.</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 тази причина целта на референтната система за намаляване на разходите у нас не е постигната.</a:t>
            </a:r>
          </a:p>
        </p:txBody>
      </p:sp>
      <p:sp>
        <p:nvSpPr>
          <p:cNvPr id="430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704BFC-6052-484C-B4B5-75D1330D1087}" type="slidenum">
              <a:rPr lang="fr-FR" altLang="en-US" sz="1400" smtClean="0">
                <a:solidFill>
                  <a:srgbClr val="FFC000"/>
                </a:solidFill>
              </a:rPr>
              <a:pPr>
                <a:spcBef>
                  <a:spcPct val="0"/>
                </a:spcBef>
                <a:buFontTx/>
                <a:buNone/>
              </a:pPr>
              <a:t>38</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1557338"/>
            <a:ext cx="8229600" cy="4525962"/>
          </a:xfrm>
        </p:spPr>
        <p:txBody>
          <a:bodyPr/>
          <a:lstStyle/>
          <a:p>
            <a:pPr eaLnBrk="1" hangingPunct="1"/>
            <a:r>
              <a:rPr lang="bg-BG" altLang="en-US" sz="2000" smtClean="0">
                <a:solidFill>
                  <a:schemeClr val="bg1"/>
                </a:solidFill>
              </a:rPr>
              <a:t>Втората мярка е бюджети за предписване на рецепти.</a:t>
            </a:r>
          </a:p>
          <a:p>
            <a:pPr eaLnBrk="1" hangingPunct="1">
              <a:buFontTx/>
              <a:buNone/>
            </a:pPr>
            <a:r>
              <a:rPr lang="bg-BG" altLang="en-US" sz="2000" smtClean="0">
                <a:solidFill>
                  <a:schemeClr val="bg1"/>
                </a:solidFill>
              </a:rPr>
              <a:t>Всеки лекар, който надвиши индивидуалния си бюджет, подлежи на финансови санкции</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Третата мярка е задължително заместване на прескрипциите с генеричен лекарствен продукт. От лекарите се очаква да издават рецепти с международно непатентно наименование, а от фармацевтите – да отпускат най-евтиния наличен генеричен продукт </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След посочените мерки разходите за лекарствени продукти се намаляват до 17% от общите разходи на задължителното здравно осигуряване и възлизат за 2009 г. €70 милиарда.</a:t>
            </a:r>
          </a:p>
        </p:txBody>
      </p:sp>
      <p:sp>
        <p:nvSpPr>
          <p:cNvPr id="440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7ED6050-EF29-4109-837A-CBE8649DEA67}" type="slidenum">
              <a:rPr lang="fr-FR" altLang="en-US" sz="1400" smtClean="0">
                <a:solidFill>
                  <a:srgbClr val="FFC000"/>
                </a:solidFill>
              </a:rPr>
              <a:pPr>
                <a:spcBef>
                  <a:spcPct val="0"/>
                </a:spcBef>
                <a:buFontTx/>
                <a:buNone/>
              </a:pPr>
              <a:t>39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r>
              <a:rPr lang="bg-BG" altLang="en-US" sz="3200" smtClean="0">
                <a:solidFill>
                  <a:schemeClr val="bg1"/>
                </a:solidFill>
              </a:rPr>
              <a:t>Разпределение на фармацевтичните продажби по световни региони</a:t>
            </a:r>
            <a:endParaRPr lang="fr-FR" altLang="en-US" sz="3200" smtClean="0">
              <a:solidFill>
                <a:schemeClr val="bg1"/>
              </a:solidFill>
            </a:endParaRPr>
          </a:p>
        </p:txBody>
      </p:sp>
      <p:sp>
        <p:nvSpPr>
          <p:cNvPr id="8195" name="Rectangle 2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196" name="Slide Number Placeholder 2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5D5FBEB-F720-4AF5-BD26-0F0B3A938E09}" type="slidenum">
              <a:rPr lang="fr-FR" altLang="en-US" sz="1400" smtClean="0">
                <a:solidFill>
                  <a:srgbClr val="FFC000"/>
                </a:solidFill>
              </a:rPr>
              <a:pPr>
                <a:spcBef>
                  <a:spcPct val="0"/>
                </a:spcBef>
                <a:buFontTx/>
                <a:buNone/>
              </a:pPr>
              <a:t>4</a:t>
            </a:fld>
            <a:endParaRPr lang="fr-FR" altLang="en-US" sz="1400" smtClean="0">
              <a:solidFill>
                <a:srgbClr val="FFC000"/>
              </a:solidFill>
            </a:endParaRPr>
          </a:p>
        </p:txBody>
      </p:sp>
      <p:pic>
        <p:nvPicPr>
          <p:cNvPr id="819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484313"/>
            <a:ext cx="7488237" cy="514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l" eaLnBrk="1" hangingPunct="1"/>
            <a:r>
              <a:rPr lang="bg-BG" altLang="en-US" sz="3200" u="sng" smtClean="0">
                <a:solidFill>
                  <a:schemeClr val="bg1"/>
                </a:solidFill>
              </a:rPr>
              <a:t>Франция</a:t>
            </a:r>
            <a:endParaRPr lang="en-US" altLang="en-US" sz="3200" u="sng" smtClean="0">
              <a:solidFill>
                <a:schemeClr val="bg1"/>
              </a:solidFill>
            </a:endParaRPr>
          </a:p>
        </p:txBody>
      </p:sp>
      <p:sp>
        <p:nvSpPr>
          <p:cNvPr id="45059"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Франция заема второ място в света след Япония по консумация на лекарства на глава от населението.</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Освен задължителното здравно осигуряване 87% от населението са членове на фондове за допълнително здравно осигуряване. По този начин се покриват такси, услуги и самоучастие, които задължителното здравно осигуряване не реимбурсира.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Цените и нивата на реимбурсация на лекарствата се договарят с Икономическа комисия по лекарствата.</a:t>
            </a:r>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5AEFAB-5FC1-49DB-9A46-B7C90011E16E}" type="slidenum">
              <a:rPr lang="fr-FR" altLang="en-US" sz="1400" smtClean="0">
                <a:solidFill>
                  <a:srgbClr val="FFC000"/>
                </a:solidFill>
              </a:rPr>
              <a:pPr>
                <a:spcBef>
                  <a:spcPct val="0"/>
                </a:spcBef>
                <a:buFontTx/>
                <a:buNone/>
              </a:pPr>
              <a:t>40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l" eaLnBrk="1" hangingPunct="1"/>
            <a:r>
              <a:rPr lang="bg-BG" altLang="en-US" sz="3200" smtClean="0">
                <a:solidFill>
                  <a:schemeClr val="bg1"/>
                </a:solidFill>
              </a:rPr>
              <a:t>Мерки за ограничение на разходите за лекарствопотребление - Франция</a:t>
            </a:r>
            <a:endParaRPr lang="en-US" altLang="en-US" sz="3200" smtClean="0">
              <a:solidFill>
                <a:schemeClr val="bg1"/>
              </a:solidFill>
            </a:endParaRPr>
          </a:p>
        </p:txBody>
      </p:sp>
      <p:sp>
        <p:nvSpPr>
          <p:cNvPr id="46083" name="Rectangle 3"/>
          <p:cNvSpPr>
            <a:spLocks noGrp="1" noChangeArrowheads="1"/>
          </p:cNvSpPr>
          <p:nvPr>
            <p:ph type="body" idx="1"/>
          </p:nvPr>
        </p:nvSpPr>
        <p:spPr>
          <a:xfrm>
            <a:off x="457200" y="1484313"/>
            <a:ext cx="8229600" cy="5157787"/>
          </a:xfrm>
        </p:spPr>
        <p:txBody>
          <a:bodyPr/>
          <a:lstStyle/>
          <a:p>
            <a:pPr eaLnBrk="1" hangingPunct="1"/>
            <a:r>
              <a:rPr lang="bg-BG" altLang="en-US" sz="2000" smtClean="0">
                <a:solidFill>
                  <a:schemeClr val="bg1"/>
                </a:solidFill>
              </a:rPr>
              <a:t>Държавен рамков договор с Националната асоциация на фармацевтичната индустрия. Въведен е през 1994 г. и представлява рамката, по която фармацевтичните компаниии преговарят с френското правителство за цената, количеството и формата на доставяне на лекарствените продукти.</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Лекарствени бюджети. Правителството се договаря и за годишен бюджет с фармацевтичните компании по отношение на това кои лекарства ще се реимбурсират и общото ниво на разрешените продажби. Лекарствените производители се ангажират да възстановят разходите, направени над този лимит.</a:t>
            </a:r>
          </a:p>
          <a:p>
            <a:pPr eaLnBrk="1" hangingPunct="1"/>
            <a:endParaRPr lang="bg-BG" altLang="en-US" sz="2000" smtClean="0">
              <a:solidFill>
                <a:schemeClr val="bg1"/>
              </a:solidFill>
            </a:endParaRPr>
          </a:p>
          <a:p>
            <a:pPr eaLnBrk="1" hangingPunct="1"/>
            <a:r>
              <a:rPr lang="bg-BG" altLang="en-US" sz="2000" smtClean="0">
                <a:solidFill>
                  <a:schemeClr val="bg1"/>
                </a:solidFill>
              </a:rPr>
              <a:t>В последните години правителството намалява ценовия темп на увеличение на разходите за лекарства от 3% до 2004 г. до 1% за всяка следваща година.</a:t>
            </a:r>
          </a:p>
        </p:txBody>
      </p:sp>
      <p:sp>
        <p:nvSpPr>
          <p:cNvPr id="460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2A69980-2993-48CC-993B-129B8343E977}" type="slidenum">
              <a:rPr lang="fr-FR" altLang="en-US" sz="1400" smtClean="0">
                <a:solidFill>
                  <a:srgbClr val="FFC000"/>
                </a:solidFill>
              </a:rPr>
              <a:pPr>
                <a:spcBef>
                  <a:spcPct val="0"/>
                </a:spcBef>
                <a:buFontTx/>
                <a:buNone/>
              </a:pPr>
              <a:t>41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457200" y="415925"/>
            <a:ext cx="8229600" cy="4525963"/>
          </a:xfrm>
        </p:spPr>
        <p:txBody>
          <a:bodyPr/>
          <a:lstStyle/>
          <a:p>
            <a:pPr eaLnBrk="1" hangingPunct="1">
              <a:buFontTx/>
              <a:buNone/>
            </a:pPr>
            <a:r>
              <a:rPr lang="bg-BG" altLang="en-US" sz="2000" smtClean="0">
                <a:solidFill>
                  <a:schemeClr val="bg1"/>
                </a:solidFill>
              </a:rPr>
              <a:t>В последните години френското правителство полага значителни усилия за стимулиране на употребата на генерични лекарства.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Основните насоки са:</a:t>
            </a:r>
            <a:endParaRPr lang="en-US" altLang="en-US" sz="2000" smtClean="0">
              <a:solidFill>
                <a:schemeClr val="bg1"/>
              </a:solidFill>
            </a:endParaRP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Ограничаване на реимбурсирането на оригинални лекарства с изтекъл патент до стойността на най-евтиният генеричен лекарствен продукт</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Заплащане на лекарите на консултантска такса от €20 на рецепта, когато те са се съгласили да предписват в рецептите си поне 25% генерични продукти с международни непатентни наименования.</a:t>
            </a:r>
          </a:p>
        </p:txBody>
      </p:sp>
      <p:sp>
        <p:nvSpPr>
          <p:cNvPr id="4710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649B290-E7C3-4BF4-BE99-EE7783F1ED1D}" type="slidenum">
              <a:rPr lang="fr-FR" altLang="en-US" sz="1400" smtClean="0">
                <a:solidFill>
                  <a:srgbClr val="FFC000"/>
                </a:solidFill>
              </a:rPr>
              <a:pPr>
                <a:spcBef>
                  <a:spcPct val="0"/>
                </a:spcBef>
                <a:buFontTx/>
                <a:buNone/>
              </a:pPr>
              <a:t>42</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l" eaLnBrk="1" hangingPunct="1"/>
            <a:r>
              <a:rPr lang="bg-BG" altLang="en-US" sz="3200" u="sng" smtClean="0">
                <a:solidFill>
                  <a:schemeClr val="bg1"/>
                </a:solidFill>
              </a:rPr>
              <a:t>Великобритания</a:t>
            </a:r>
            <a:endParaRPr lang="en-US" altLang="en-US" sz="3200" u="sng" smtClean="0">
              <a:solidFill>
                <a:schemeClr val="bg1"/>
              </a:solidFill>
            </a:endParaRPr>
          </a:p>
        </p:txBody>
      </p:sp>
      <p:sp>
        <p:nvSpPr>
          <p:cNvPr id="48131" name="Rectangle 3"/>
          <p:cNvSpPr>
            <a:spLocks noGrp="1" noChangeArrowheads="1"/>
          </p:cNvSpPr>
          <p:nvPr>
            <p:ph type="body" idx="1"/>
          </p:nvPr>
        </p:nvSpPr>
        <p:spPr>
          <a:xfrm>
            <a:off x="457200" y="1927225"/>
            <a:ext cx="8229600" cy="4525963"/>
          </a:xfrm>
        </p:spPr>
        <p:txBody>
          <a:bodyPr/>
          <a:lstStyle/>
          <a:p>
            <a:pPr eaLnBrk="1" hangingPunct="1"/>
            <a:r>
              <a:rPr lang="bg-BG" altLang="en-US" sz="2000" smtClean="0">
                <a:solidFill>
                  <a:schemeClr val="bg1"/>
                </a:solidFill>
              </a:rPr>
              <a:t>Лекарствените продукти за значителни групи от населението са напълно безплатни (пенсионери, студенти, деца, социално слаби), като националната здравна служба (</a:t>
            </a:r>
            <a:r>
              <a:rPr lang="en-US" altLang="en-US" sz="2000" smtClean="0">
                <a:solidFill>
                  <a:schemeClr val="bg1"/>
                </a:solidFill>
              </a:rPr>
              <a:t>NHS</a:t>
            </a:r>
            <a:r>
              <a:rPr lang="bg-BG" altLang="en-US" sz="2000" smtClean="0">
                <a:solidFill>
                  <a:schemeClr val="bg1"/>
                </a:solidFill>
              </a:rPr>
              <a:t>)</a:t>
            </a:r>
            <a:r>
              <a:rPr lang="en-US" altLang="en-US" sz="2000" smtClean="0">
                <a:solidFill>
                  <a:schemeClr val="bg1"/>
                </a:solidFill>
              </a:rPr>
              <a:t> </a:t>
            </a:r>
            <a:r>
              <a:rPr lang="bg-BG" altLang="en-US" sz="2000" smtClean="0">
                <a:solidFill>
                  <a:schemeClr val="bg1"/>
                </a:solidFill>
              </a:rPr>
              <a:t>реимбурсира на аптеките цената на лекарството и такса за изпълнение на рецепта, която възлиза на €6.20, независимо от цената на изписаните лекарства.</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Съществува Селектиран списък от лекарства с негативен характер относно реимбурсирането, които </a:t>
            </a:r>
            <a:r>
              <a:rPr lang="en-US" altLang="en-US" sz="2000" smtClean="0">
                <a:solidFill>
                  <a:schemeClr val="bg1"/>
                </a:solidFill>
              </a:rPr>
              <a:t>NHS</a:t>
            </a:r>
            <a:r>
              <a:rPr lang="bg-BG" altLang="en-US" sz="2000" smtClean="0">
                <a:solidFill>
                  <a:schemeClr val="bg1"/>
                </a:solidFill>
              </a:rPr>
              <a:t> не заплаща.</a:t>
            </a:r>
          </a:p>
          <a:p>
            <a:pPr eaLnBrk="1" hangingPunct="1">
              <a:buFontTx/>
              <a:buNone/>
            </a:pPr>
            <a:r>
              <a:rPr lang="bg-BG" altLang="en-US" sz="2000" smtClean="0">
                <a:solidFill>
                  <a:schemeClr val="bg1"/>
                </a:solidFill>
              </a:rPr>
              <a:t>Към 2009 г. разходът за лекарства във Великобритания представлява 17% от бюджета за здравеопазване, като всяка година пропорционално се увеличава</a:t>
            </a:r>
          </a:p>
        </p:txBody>
      </p:sp>
      <p:sp>
        <p:nvSpPr>
          <p:cNvPr id="481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331BDE7-2578-4816-BB27-7F7F390C4687}" type="slidenum">
              <a:rPr lang="fr-FR" altLang="en-US" sz="1400" smtClean="0">
                <a:solidFill>
                  <a:srgbClr val="FFC000"/>
                </a:solidFill>
              </a:rPr>
              <a:pPr>
                <a:spcBef>
                  <a:spcPct val="0"/>
                </a:spcBef>
                <a:buFontTx/>
                <a:buNone/>
              </a:pPr>
              <a:t>43</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l" eaLnBrk="1" hangingPunct="1"/>
            <a:r>
              <a:rPr lang="bg-BG" altLang="en-US" sz="3200" smtClean="0">
                <a:solidFill>
                  <a:schemeClr val="bg1"/>
                </a:solidFill>
              </a:rPr>
              <a:t>Правителството е избрало два основни пътя за ограничаване на разходите:</a:t>
            </a:r>
            <a:endParaRPr lang="en-US" altLang="en-US" sz="3200" smtClean="0">
              <a:solidFill>
                <a:schemeClr val="bg1"/>
              </a:solidFill>
            </a:endParaRPr>
          </a:p>
        </p:txBody>
      </p:sp>
      <p:sp>
        <p:nvSpPr>
          <p:cNvPr id="49155" name="Rectangle 3"/>
          <p:cNvSpPr>
            <a:spLocks noGrp="1" noChangeArrowheads="1"/>
          </p:cNvSpPr>
          <p:nvPr>
            <p:ph type="body" idx="1"/>
          </p:nvPr>
        </p:nvSpPr>
        <p:spPr>
          <a:xfrm>
            <a:off x="457200" y="1927225"/>
            <a:ext cx="8229600" cy="4525963"/>
          </a:xfrm>
        </p:spPr>
        <p:txBody>
          <a:bodyPr/>
          <a:lstStyle/>
          <a:p>
            <a:pPr eaLnBrk="1" hangingPunct="1"/>
            <a:r>
              <a:rPr lang="bg-BG" altLang="en-US" sz="2000" smtClean="0">
                <a:solidFill>
                  <a:schemeClr val="bg1"/>
                </a:solidFill>
              </a:rPr>
              <a:t>Ценообразуване. Цената, която </a:t>
            </a:r>
            <a:r>
              <a:rPr lang="en-US" altLang="en-US" sz="2000" smtClean="0">
                <a:solidFill>
                  <a:schemeClr val="bg1"/>
                </a:solidFill>
              </a:rPr>
              <a:t>NHS</a:t>
            </a:r>
            <a:r>
              <a:rPr lang="bg-BG" altLang="en-US" sz="2000" smtClean="0">
                <a:solidFill>
                  <a:schemeClr val="bg1"/>
                </a:solidFill>
              </a:rPr>
              <a:t> заплаща за всяко лекарство се определя чрез преговори между Асоциацията на британската фармацевтична индустрия и Министерството на здравеопазването по Схемата за регулиране на цените на лекарствата, съгласно която производителят има право да печели от продажбите на всеки реимбурсиран продукт не повече от 21%.</a:t>
            </a:r>
          </a:p>
          <a:p>
            <a:pPr eaLnBrk="1" hangingPunct="1"/>
            <a:endParaRPr lang="bg-BG" altLang="en-US" sz="2000" smtClean="0">
              <a:solidFill>
                <a:schemeClr val="bg1"/>
              </a:solidFill>
            </a:endParaRPr>
          </a:p>
          <a:p>
            <a:pPr eaLnBrk="1" hangingPunct="1"/>
            <a:r>
              <a:rPr lang="bg-BG" altLang="en-US" sz="2000" smtClean="0">
                <a:solidFill>
                  <a:schemeClr val="bg1"/>
                </a:solidFill>
              </a:rPr>
              <a:t>Потребление. Лекарите във Великобритания получават бюджет за предписване на рецепти, чрез който се стимулират да обмислят и ревизират разходите за предписаните лекарства.</a:t>
            </a:r>
          </a:p>
        </p:txBody>
      </p:sp>
      <p:sp>
        <p:nvSpPr>
          <p:cNvPr id="491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74B5351-C47D-4A47-A08C-5E2820369099}" type="slidenum">
              <a:rPr lang="fr-FR" altLang="en-US" sz="1400" smtClean="0">
                <a:solidFill>
                  <a:srgbClr val="FFC000"/>
                </a:solidFill>
              </a:rPr>
              <a:pPr>
                <a:spcBef>
                  <a:spcPct val="0"/>
                </a:spcBef>
                <a:buFontTx/>
                <a:buNone/>
              </a:pPr>
              <a:t>44</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bg-BG" altLang="en-US" sz="3200" u="sng" smtClean="0">
                <a:solidFill>
                  <a:schemeClr val="bg1"/>
                </a:solidFill>
              </a:rPr>
              <a:t>Италия </a:t>
            </a:r>
            <a:endParaRPr lang="en-US" altLang="en-US" sz="3200" u="sng" smtClean="0">
              <a:solidFill>
                <a:schemeClr val="bg1"/>
              </a:solidFill>
            </a:endParaRPr>
          </a:p>
        </p:txBody>
      </p:sp>
      <p:sp>
        <p:nvSpPr>
          <p:cNvPr id="50179" name="Rectangle 3"/>
          <p:cNvSpPr>
            <a:spLocks noGrp="1" noChangeArrowheads="1"/>
          </p:cNvSpPr>
          <p:nvPr>
            <p:ph type="body" idx="1"/>
          </p:nvPr>
        </p:nvSpPr>
        <p:spPr>
          <a:xfrm>
            <a:off x="457200" y="1927225"/>
            <a:ext cx="8229600" cy="4597400"/>
          </a:xfrm>
        </p:spPr>
        <p:txBody>
          <a:bodyPr/>
          <a:lstStyle/>
          <a:p>
            <a:pPr eaLnBrk="1" hangingPunct="1">
              <a:buFontTx/>
              <a:buNone/>
            </a:pPr>
            <a:r>
              <a:rPr lang="bg-BG" altLang="en-US" sz="2000" smtClean="0">
                <a:solidFill>
                  <a:schemeClr val="bg1"/>
                </a:solidFill>
              </a:rPr>
              <a:t>В Италия цените на всеки лекарствен продукт са фиксирани централно чрез процес на преговори между Националната комисия по лекарствата и представители на фармацевтичните производители.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Цените на лекарствата се определят въз основа на средноевропейската цена (Германия, Франция, Великобритания, Испания) и прогнозите за потребление.</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Принципът на сходство се използва, за да се определят европейските еквиваленти на италианските продукти – същото активно вещество, същия начин на прилагане, същата или терапевтично сравнима лекарствена форма и сходна дозировка.</a:t>
            </a:r>
          </a:p>
        </p:txBody>
      </p:sp>
      <p:sp>
        <p:nvSpPr>
          <p:cNvPr id="501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3C69F60-6680-44CD-ADE6-9E3052181AFC}" type="slidenum">
              <a:rPr lang="fr-FR" altLang="en-US" sz="1400" smtClean="0">
                <a:solidFill>
                  <a:srgbClr val="FFC000"/>
                </a:solidFill>
              </a:rPr>
              <a:pPr>
                <a:spcBef>
                  <a:spcPct val="0"/>
                </a:spcBef>
                <a:buFontTx/>
                <a:buNone/>
              </a:pPr>
              <a:t>45</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457200" y="333375"/>
            <a:ext cx="8229600" cy="6408738"/>
          </a:xfrm>
        </p:spPr>
        <p:txBody>
          <a:bodyPr/>
          <a:lstStyle/>
          <a:p>
            <a:pPr eaLnBrk="1" hangingPunct="1">
              <a:buFontTx/>
              <a:buNone/>
            </a:pPr>
            <a:r>
              <a:rPr lang="bg-BG" altLang="en-US" sz="2000" smtClean="0">
                <a:solidFill>
                  <a:schemeClr val="bg1"/>
                </a:solidFill>
              </a:rPr>
              <a:t>В Италия около 40% от регистрираните лекарствени продукти се реимбурсират.</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Реимбурсната схема е изградена на принципа на референтната цена за най-евтиният генеричен еквивалент.</a:t>
            </a:r>
          </a:p>
          <a:p>
            <a:pPr eaLnBrk="1" hangingPunct="1">
              <a:buFontTx/>
              <a:buNone/>
            </a:pPr>
            <a:r>
              <a:rPr lang="bg-BG" altLang="en-US" sz="2000" smtClean="0">
                <a:solidFill>
                  <a:schemeClr val="bg1"/>
                </a:solidFill>
              </a:rPr>
              <a:t>Лекарствените категории за реимбурсиране включват:</a:t>
            </a:r>
          </a:p>
          <a:p>
            <a:pPr eaLnBrk="1" hangingPunct="1"/>
            <a:r>
              <a:rPr lang="bg-BG" altLang="en-US" sz="2000" b="1" smtClean="0">
                <a:solidFill>
                  <a:schemeClr val="bg1"/>
                </a:solidFill>
              </a:rPr>
              <a:t>Група А –</a:t>
            </a:r>
            <a:r>
              <a:rPr lang="bg-BG" altLang="en-US" sz="2000" smtClean="0">
                <a:solidFill>
                  <a:schemeClr val="bg1"/>
                </a:solidFill>
              </a:rPr>
              <a:t> лекарства за тежки и хронични болести</a:t>
            </a:r>
          </a:p>
          <a:p>
            <a:pPr eaLnBrk="1" hangingPunct="1"/>
            <a:r>
              <a:rPr lang="bg-BG" altLang="en-US" sz="2000" b="1" smtClean="0">
                <a:solidFill>
                  <a:schemeClr val="bg1"/>
                </a:solidFill>
              </a:rPr>
              <a:t>Група </a:t>
            </a:r>
            <a:r>
              <a:rPr lang="en-US" altLang="en-US" sz="2000" b="1" smtClean="0">
                <a:solidFill>
                  <a:schemeClr val="bg1"/>
                </a:solidFill>
              </a:rPr>
              <a:t>B – </a:t>
            </a:r>
            <a:r>
              <a:rPr lang="bg-BG" altLang="en-US" sz="2000" smtClean="0">
                <a:solidFill>
                  <a:schemeClr val="bg1"/>
                </a:solidFill>
              </a:rPr>
              <a:t>лекарства с терапевтична значимост, които не са в група А</a:t>
            </a:r>
          </a:p>
          <a:p>
            <a:pPr eaLnBrk="1" hangingPunct="1"/>
            <a:r>
              <a:rPr lang="bg-BG" altLang="en-US" sz="2000" b="1" smtClean="0">
                <a:solidFill>
                  <a:schemeClr val="bg1"/>
                </a:solidFill>
              </a:rPr>
              <a:t>Група </a:t>
            </a:r>
            <a:r>
              <a:rPr lang="en-US" altLang="en-US" sz="2000" b="1" smtClean="0">
                <a:solidFill>
                  <a:schemeClr val="bg1"/>
                </a:solidFill>
              </a:rPr>
              <a:t>C- </a:t>
            </a:r>
            <a:r>
              <a:rPr lang="bg-BG" altLang="en-US" sz="2000" smtClean="0">
                <a:solidFill>
                  <a:schemeClr val="bg1"/>
                </a:solidFill>
              </a:rPr>
              <a:t>лекарства, които не са включени в групи А и </a:t>
            </a:r>
            <a:r>
              <a:rPr lang="en-US" altLang="en-US" sz="2000" smtClean="0">
                <a:solidFill>
                  <a:schemeClr val="bg1"/>
                </a:solidFill>
              </a:rPr>
              <a:t>B</a:t>
            </a:r>
            <a:endParaRPr lang="bg-BG" altLang="en-US" sz="2000" smtClean="0">
              <a:solidFill>
                <a:schemeClr val="bg1"/>
              </a:solidFill>
            </a:endParaRPr>
          </a:p>
          <a:p>
            <a:pPr eaLnBrk="1" hangingPunct="1"/>
            <a:r>
              <a:rPr lang="bg-BG" altLang="en-US" sz="2000" b="1" smtClean="0">
                <a:solidFill>
                  <a:schemeClr val="bg1"/>
                </a:solidFill>
              </a:rPr>
              <a:t>Група </a:t>
            </a:r>
            <a:r>
              <a:rPr lang="en-US" altLang="en-US" sz="2000" b="1" smtClean="0">
                <a:solidFill>
                  <a:schemeClr val="bg1"/>
                </a:solidFill>
              </a:rPr>
              <a:t>H – </a:t>
            </a:r>
            <a:r>
              <a:rPr lang="bg-BG" altLang="en-US" sz="2000" smtClean="0">
                <a:solidFill>
                  <a:schemeClr val="bg1"/>
                </a:solidFill>
              </a:rPr>
              <a:t>лекарства, преназначени за болниците.</a:t>
            </a:r>
          </a:p>
          <a:p>
            <a:pPr eaLnBrk="1" hangingPunct="1"/>
            <a:endParaRPr lang="bg-BG" altLang="en-US" sz="2000" smtClean="0">
              <a:solidFill>
                <a:schemeClr val="bg1"/>
              </a:solidFill>
            </a:endParaRPr>
          </a:p>
          <a:p>
            <a:pPr eaLnBrk="1" hangingPunct="1">
              <a:buFontTx/>
              <a:buNone/>
            </a:pPr>
            <a:r>
              <a:rPr lang="bg-BG" altLang="en-US" sz="2000" smtClean="0">
                <a:solidFill>
                  <a:schemeClr val="bg1"/>
                </a:solidFill>
              </a:rPr>
              <a:t>Правилата за доплащане от пациентите са въведени през 1994 г. </a:t>
            </a:r>
          </a:p>
          <a:p>
            <a:pPr eaLnBrk="1" hangingPunct="1"/>
            <a:r>
              <a:rPr lang="bg-BG" altLang="en-US" sz="2000" smtClean="0">
                <a:solidFill>
                  <a:schemeClr val="bg1"/>
                </a:solidFill>
              </a:rPr>
              <a:t>за лекарствена група А, пациентите заплащат €3.10, ако използват повече от един реимбурсиран продукт. </a:t>
            </a:r>
          </a:p>
          <a:p>
            <a:pPr eaLnBrk="1" hangingPunct="1"/>
            <a:r>
              <a:rPr lang="bg-BG" altLang="en-US" sz="2000" smtClean="0">
                <a:solidFill>
                  <a:schemeClr val="bg1"/>
                </a:solidFill>
              </a:rPr>
              <a:t>За лекарствата от група В, пациентите заплащат 50% от цената. </a:t>
            </a:r>
          </a:p>
          <a:p>
            <a:pPr eaLnBrk="1" hangingPunct="1"/>
            <a:r>
              <a:rPr lang="bg-BG" altLang="en-US" sz="2000" smtClean="0">
                <a:solidFill>
                  <a:schemeClr val="bg1"/>
                </a:solidFill>
              </a:rPr>
              <a:t>Лекарствата от група С се заплащат изцяло от пациентите. </a:t>
            </a:r>
          </a:p>
        </p:txBody>
      </p:sp>
      <p:sp>
        <p:nvSpPr>
          <p:cNvPr id="512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BE30D26-D74D-417E-8C59-5B365CDDC181}" type="slidenum">
              <a:rPr lang="fr-FR" altLang="en-US" sz="1400" smtClean="0">
                <a:solidFill>
                  <a:srgbClr val="FFC000"/>
                </a:solidFill>
              </a:rPr>
              <a:pPr>
                <a:spcBef>
                  <a:spcPct val="0"/>
                </a:spcBef>
                <a:buFontTx/>
                <a:buNone/>
              </a:pPr>
              <a:t>46</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eaLnBrk="1" hangingPunct="1"/>
            <a:r>
              <a:rPr lang="bg-BG" altLang="en-US" sz="3200" u="sng" smtClean="0">
                <a:solidFill>
                  <a:schemeClr val="bg1"/>
                </a:solidFill>
              </a:rPr>
              <a:t>Испания</a:t>
            </a:r>
            <a:r>
              <a:rPr lang="bg-BG" altLang="en-US" sz="3200" smtClean="0">
                <a:solidFill>
                  <a:schemeClr val="bg1"/>
                </a:solidFill>
              </a:rPr>
              <a:t> </a:t>
            </a:r>
            <a:endParaRPr lang="en-US" altLang="en-US" sz="3200" smtClean="0">
              <a:solidFill>
                <a:schemeClr val="bg1"/>
              </a:solidFill>
            </a:endParaRPr>
          </a:p>
        </p:txBody>
      </p:sp>
      <p:sp>
        <p:nvSpPr>
          <p:cNvPr id="52227" name="Rectangle 3"/>
          <p:cNvSpPr>
            <a:spLocks noGrp="1" noChangeArrowheads="1"/>
          </p:cNvSpPr>
          <p:nvPr>
            <p:ph type="body" idx="1"/>
          </p:nvPr>
        </p:nvSpPr>
        <p:spPr>
          <a:xfrm>
            <a:off x="457200" y="1196975"/>
            <a:ext cx="8435975" cy="5661025"/>
          </a:xfrm>
        </p:spPr>
        <p:txBody>
          <a:bodyPr/>
          <a:lstStyle/>
          <a:p>
            <a:pPr eaLnBrk="1" hangingPunct="1">
              <a:buFontTx/>
              <a:buNone/>
            </a:pPr>
            <a:r>
              <a:rPr lang="bg-BG" altLang="en-US" sz="2000" smtClean="0">
                <a:solidFill>
                  <a:schemeClr val="bg1"/>
                </a:solidFill>
              </a:rPr>
              <a:t>Фармацевтичният пазар в Испания се характеризира с едни от най-ниските цени в Европа.</a:t>
            </a:r>
          </a:p>
          <a:p>
            <a:pPr eaLnBrk="1" hangingPunct="1">
              <a:buFontTx/>
              <a:buNone/>
            </a:pPr>
            <a:r>
              <a:rPr lang="bg-BG" altLang="en-US" sz="2000" smtClean="0">
                <a:solidFill>
                  <a:schemeClr val="bg1"/>
                </a:solidFill>
              </a:rPr>
              <a:t>ДДС ставката от 4% за лекарствените продукти също е най-ниската от всички държави в ЕС и еосновният фактор, който влияе върху крайната цена за пациентите.</a:t>
            </a:r>
          </a:p>
          <a:p>
            <a:pPr eaLnBrk="1" hangingPunct="1">
              <a:buFontTx/>
              <a:buNone/>
            </a:pPr>
            <a:r>
              <a:rPr lang="bg-BG" altLang="en-US" sz="2000" smtClean="0">
                <a:solidFill>
                  <a:schemeClr val="bg1"/>
                </a:solidFill>
              </a:rPr>
              <a:t>Контролирането на цените в Испания се базира на три основни групи:</a:t>
            </a:r>
          </a:p>
          <a:p>
            <a:pPr eaLnBrk="1" hangingPunct="1"/>
            <a:r>
              <a:rPr lang="bg-BG" altLang="en-US" sz="2000" smtClean="0">
                <a:solidFill>
                  <a:schemeClr val="bg1"/>
                </a:solidFill>
              </a:rPr>
              <a:t>Иновативни продукти – цените се реферират към регистрираните в Италия и Франция.</a:t>
            </a:r>
          </a:p>
          <a:p>
            <a:pPr eaLnBrk="1" hangingPunct="1"/>
            <a:r>
              <a:rPr lang="bg-BG" altLang="en-US" sz="2000" smtClean="0">
                <a:solidFill>
                  <a:schemeClr val="bg1"/>
                </a:solidFill>
              </a:rPr>
              <a:t>Генерични продукти – цените се определят предвид пазарната конкуренция и се реферират към най-ниската цена.</a:t>
            </a:r>
          </a:p>
          <a:p>
            <a:pPr eaLnBrk="1" hangingPunct="1"/>
            <a:r>
              <a:rPr lang="bg-BG" altLang="en-US" sz="2000" smtClean="0">
                <a:solidFill>
                  <a:schemeClr val="bg1"/>
                </a:solidFill>
              </a:rPr>
              <a:t>Лекарствени продукти със запазени марки – фиксирани цени, които не могат да се увеличават въпреки увеличаващите се производствени и маркетингови разходи.</a:t>
            </a:r>
          </a:p>
          <a:p>
            <a:pPr eaLnBrk="1" hangingPunct="1">
              <a:buFontTx/>
              <a:buNone/>
            </a:pPr>
            <a:r>
              <a:rPr lang="bg-BG" altLang="en-US" sz="2000" smtClean="0">
                <a:solidFill>
                  <a:schemeClr val="bg1"/>
                </a:solidFill>
              </a:rPr>
              <a:t>Системата за референтно ценообразуване се въвежда през 2001 г. На фармацевтите се дава право да заместват предписани търговски марки с генеричните им аналози.</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0D01897-7477-471A-862D-9D16374D082D}" type="slidenum">
              <a:rPr lang="fr-FR" altLang="en-US" sz="1400" smtClean="0">
                <a:solidFill>
                  <a:srgbClr val="FFC000"/>
                </a:solidFill>
              </a:rPr>
              <a:pPr>
                <a:spcBef>
                  <a:spcPct val="0"/>
                </a:spcBef>
                <a:buFontTx/>
                <a:buNone/>
              </a:pPr>
              <a:t>47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457200" y="333375"/>
            <a:ext cx="8229600" cy="5256213"/>
          </a:xfrm>
        </p:spPr>
        <p:txBody>
          <a:bodyPr/>
          <a:lstStyle/>
          <a:p>
            <a:pPr eaLnBrk="1" hangingPunct="1">
              <a:buFontTx/>
              <a:buNone/>
            </a:pPr>
            <a:r>
              <a:rPr lang="bg-BG" altLang="en-US" sz="2000" smtClean="0">
                <a:solidFill>
                  <a:schemeClr val="bg1"/>
                </a:solidFill>
              </a:rPr>
              <a:t>Реимбурсираните лекарствени продукти са предмет на Позитивен лекарствен списък, базиран на критерии като патология, нужди на пациентите, терапевтична приложимост и съображения за ограничаване на разходите.</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Пенсионерите получават лекарствата си безплатно.</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 Другите граждани участват с доплащане от 40%.</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За лекарства, предназначени за хронични и животоспасяващи състояния доплащането е само 10%.</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Разходите за лекарства с рецепта, реимбурсирани от обществената здравна система за 2008 г. възлизат на €8 млрд.</a:t>
            </a:r>
          </a:p>
        </p:txBody>
      </p:sp>
      <p:sp>
        <p:nvSpPr>
          <p:cNvPr id="532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914739A-6255-476C-B59B-5479BC363682}" type="slidenum">
              <a:rPr lang="fr-FR" altLang="en-US" sz="1400" smtClean="0">
                <a:solidFill>
                  <a:srgbClr val="FFC000"/>
                </a:solidFill>
              </a:rPr>
              <a:pPr>
                <a:spcBef>
                  <a:spcPct val="0"/>
                </a:spcBef>
                <a:buFontTx/>
                <a:buNone/>
              </a:pPr>
              <a:t>48</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l" eaLnBrk="1" hangingPunct="1"/>
            <a:r>
              <a:rPr lang="bg-BG" altLang="en-US" sz="3200" u="sng" smtClean="0">
                <a:solidFill>
                  <a:schemeClr val="bg1"/>
                </a:solidFill>
              </a:rPr>
              <a:t>Япония</a:t>
            </a:r>
            <a:r>
              <a:rPr lang="bg-BG" altLang="en-US" sz="3200" smtClean="0">
                <a:solidFill>
                  <a:schemeClr val="bg1"/>
                </a:solidFill>
              </a:rPr>
              <a:t> </a:t>
            </a:r>
            <a:endParaRPr lang="en-US" altLang="en-US" sz="3200" smtClean="0">
              <a:solidFill>
                <a:schemeClr val="bg1"/>
              </a:solidFill>
            </a:endParaRPr>
          </a:p>
        </p:txBody>
      </p:sp>
      <p:sp>
        <p:nvSpPr>
          <p:cNvPr id="52227" name="Rectangle 3"/>
          <p:cNvSpPr>
            <a:spLocks noGrp="1" noChangeArrowheads="1"/>
          </p:cNvSpPr>
          <p:nvPr>
            <p:ph type="body" idx="1"/>
          </p:nvPr>
        </p:nvSpPr>
        <p:spPr>
          <a:xfrm>
            <a:off x="457200" y="1566863"/>
            <a:ext cx="8435975" cy="4741862"/>
          </a:xfrm>
        </p:spPr>
        <p:txBody>
          <a:bodyPr/>
          <a:lstStyle/>
          <a:p>
            <a:pPr eaLnBrk="1" hangingPunct="1">
              <a:buFontTx/>
              <a:buNone/>
              <a:defRPr/>
            </a:pPr>
            <a:r>
              <a:rPr lang="bg-BG" sz="2000" dirty="0" smtClean="0">
                <a:solidFill>
                  <a:schemeClr val="bg1"/>
                </a:solidFill>
              </a:rPr>
              <a:t>Японският фармацевтичен пазар надхвърля $70 млрд. през 2009 г. с ръст между 5% и 6.8%.</a:t>
            </a:r>
          </a:p>
          <a:p>
            <a:pPr eaLnBrk="1" hangingPunct="1">
              <a:buFontTx/>
              <a:buNone/>
              <a:defRPr/>
            </a:pPr>
            <a:r>
              <a:rPr lang="bg-BG" sz="2000" dirty="0" smtClean="0">
                <a:solidFill>
                  <a:schemeClr val="bg1"/>
                </a:solidFill>
              </a:rPr>
              <a:t>Демографските тенденции имат ключова роля, тъй като населението на възраст &gt; 65 години се очертава да нарастне между 19.7% и 35.9% през следващите 45 години.</a:t>
            </a:r>
          </a:p>
          <a:p>
            <a:pPr eaLnBrk="1" hangingPunct="1">
              <a:buFontTx/>
              <a:buNone/>
              <a:defRPr/>
            </a:pPr>
            <a:r>
              <a:rPr lang="bg-BG" sz="2000" dirty="0" smtClean="0">
                <a:solidFill>
                  <a:schemeClr val="bg1"/>
                </a:solidFill>
              </a:rPr>
              <a:t>Разходите за лекарства представляват 20% от общите разходи за здравеопазване.</a:t>
            </a:r>
          </a:p>
          <a:p>
            <a:pPr eaLnBrk="1" hangingPunct="1">
              <a:buFontTx/>
              <a:buNone/>
              <a:defRPr/>
            </a:pPr>
            <a:r>
              <a:rPr lang="bg-BG" sz="2000" dirty="0" smtClean="0">
                <a:solidFill>
                  <a:schemeClr val="bg1"/>
                </a:solidFill>
              </a:rPr>
              <a:t>Централният социален медицински съвет на Япония има две направления в подхода към реформата в ценообразуването на лекарствата:</a:t>
            </a:r>
          </a:p>
          <a:p>
            <a:pPr marL="457200" indent="-457200" eaLnBrk="1" hangingPunct="1">
              <a:buFont typeface="+mj-lt"/>
              <a:buAutoNum type="arabicPeriod"/>
              <a:defRPr/>
            </a:pPr>
            <a:r>
              <a:rPr lang="bg-BG" sz="2000" dirty="0" smtClean="0">
                <a:solidFill>
                  <a:schemeClr val="bg1"/>
                </a:solidFill>
              </a:rPr>
              <a:t>Подобряване на критериите за ефективност и безопасност на иновативните лекарствени продукти.</a:t>
            </a:r>
          </a:p>
          <a:p>
            <a:pPr marL="457200" indent="-457200" eaLnBrk="1" hangingPunct="1">
              <a:buFont typeface="+mj-lt"/>
              <a:buAutoNum type="arabicPeriod"/>
              <a:defRPr/>
            </a:pPr>
            <a:r>
              <a:rPr lang="bg-BG" sz="2000" dirty="0" smtClean="0">
                <a:solidFill>
                  <a:schemeClr val="bg1"/>
                </a:solidFill>
              </a:rPr>
              <a:t>Въвеждане на референтна система за ценообразуване за всички останали продукти.</a:t>
            </a:r>
          </a:p>
        </p:txBody>
      </p:sp>
      <p:sp>
        <p:nvSpPr>
          <p:cNvPr id="542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F5D28E3-D009-442C-B4F8-41FC82FEBDC8}" type="slidenum">
              <a:rPr lang="fr-FR" altLang="en-US" sz="1400" smtClean="0">
                <a:solidFill>
                  <a:srgbClr val="FFC000"/>
                </a:solidFill>
              </a:rPr>
              <a:pPr>
                <a:spcBef>
                  <a:spcPct val="0"/>
                </a:spcBef>
                <a:buFontTx/>
                <a:buNone/>
              </a:pPr>
              <a:t>49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435975" cy="1143000"/>
          </a:xfrm>
        </p:spPr>
        <p:txBody>
          <a:bodyPr/>
          <a:lstStyle/>
          <a:p>
            <a:pPr algn="l" eaLnBrk="1" hangingPunct="1"/>
            <a:r>
              <a:rPr lang="bg-BG" altLang="en-US" sz="3200" smtClean="0">
                <a:solidFill>
                  <a:schemeClr val="bg1"/>
                </a:solidFill>
              </a:rPr>
              <a:t>Разходите за фармацевтични продукти са основен компонент от световните разходи за здравеопазване</a:t>
            </a:r>
            <a:endParaRPr lang="fr-FR" altLang="en-US" sz="3200" smtClean="0">
              <a:solidFill>
                <a:schemeClr val="bg1"/>
              </a:solidFill>
            </a:endParaRPr>
          </a:p>
        </p:txBody>
      </p:sp>
      <p:sp>
        <p:nvSpPr>
          <p:cNvPr id="9219"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За повечето държави достъпното за всички граждани здравеопазване е сред главните цели на правителството.</a:t>
            </a:r>
          </a:p>
          <a:p>
            <a:pPr eaLnBrk="1" hangingPunct="1">
              <a:buFontTx/>
              <a:buNone/>
            </a:pPr>
            <a:r>
              <a:rPr lang="bg-BG" altLang="en-US" sz="2000" smtClean="0">
                <a:solidFill>
                  <a:schemeClr val="bg1"/>
                </a:solidFill>
              </a:rPr>
              <a:t>За всяка нация финансирането на достъпа до основен пакет здравни услуги представлява значителен процент от БВП</a:t>
            </a:r>
          </a:p>
          <a:p>
            <a:pPr eaLnBrk="1" hangingPunct="1">
              <a:buFontTx/>
              <a:buNone/>
            </a:pPr>
            <a:r>
              <a:rPr lang="bg-BG" altLang="en-US" sz="2000" smtClean="0">
                <a:solidFill>
                  <a:schemeClr val="bg1"/>
                </a:solidFill>
              </a:rPr>
              <a:t>САЩ са най-значимата икономика в света и най-важният пазар на фармацевтичната индустрия. Предвид несъответствията в цените между САЩ и другите държави, вероятно е изненадващо, че докато там разходите за здравеопазване като процент от БВП имат много по-високи стойности, отколкото в другите развити страни, то разходите за фармацевтични продукти в САЩ и останалите индустриално развити страни са сравними.</a:t>
            </a:r>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301FA1A-F70D-40BC-A464-E50A414B667A}" type="slidenum">
              <a:rPr lang="fr-FR" altLang="en-US" sz="1400" smtClean="0">
                <a:solidFill>
                  <a:srgbClr val="FFC000"/>
                </a:solidFill>
              </a:rPr>
              <a:pPr>
                <a:spcBef>
                  <a:spcPct val="0"/>
                </a:spcBef>
                <a:buFontTx/>
                <a:buNone/>
              </a:pPr>
              <a:t>5</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457200" y="847725"/>
            <a:ext cx="8229600" cy="4525963"/>
          </a:xfrm>
        </p:spPr>
        <p:txBody>
          <a:bodyPr/>
          <a:lstStyle/>
          <a:p>
            <a:pPr eaLnBrk="1" hangingPunct="1">
              <a:buFontTx/>
              <a:buNone/>
            </a:pPr>
            <a:r>
              <a:rPr lang="bg-BG" altLang="en-US" sz="2000" smtClean="0">
                <a:solidFill>
                  <a:schemeClr val="bg1"/>
                </a:solidFill>
              </a:rPr>
              <a:t>Японската система за здравеопазване се различава от тези в САЩ и ЕС по това, че всеки лекар може да предписва и отпуска лекарства с рецепта. Производителите контролират и разширяват пазарния си дял, чрез предоставяне на лекарствата на лекарите с отстъпка. Фактът, че лекарите могат да реализират печалба от предписване на лекарства, продадени им на по-ниски цени от реимбурсните нива, е достатъчен стимул за увеличаване на прескрипциите на определени медикаменти.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В резултат на тази организация на лекарстворазпространението Япония е най-големият потребител на лекарства на глава от населението.</a:t>
            </a:r>
          </a:p>
        </p:txBody>
      </p:sp>
      <p:sp>
        <p:nvSpPr>
          <p:cNvPr id="552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AA6B203-ADE0-4C63-B013-9D8E4137D571}" type="slidenum">
              <a:rPr lang="fr-FR" altLang="en-US" sz="1400" smtClean="0">
                <a:solidFill>
                  <a:srgbClr val="FFC000"/>
                </a:solidFill>
              </a:rPr>
              <a:pPr>
                <a:spcBef>
                  <a:spcPct val="0"/>
                </a:spcBef>
                <a:buFontTx/>
                <a:buNone/>
              </a:pPr>
              <a:t>50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457200" y="765175"/>
            <a:ext cx="8229600" cy="5976938"/>
          </a:xfrm>
        </p:spPr>
        <p:txBody>
          <a:bodyPr/>
          <a:lstStyle/>
          <a:p>
            <a:pPr eaLnBrk="1" hangingPunct="1">
              <a:buFontTx/>
              <a:buNone/>
            </a:pPr>
            <a:r>
              <a:rPr lang="bg-BG" altLang="en-US" sz="2000" smtClean="0">
                <a:solidFill>
                  <a:schemeClr val="bg1"/>
                </a:solidFill>
              </a:rPr>
              <a:t>Японското правителство предприема мерки за разделяне на функциите по предписването и отпускането на лекарствените продукти, като насърчава с високи такси за отпускане търговията на дребно с лекарства в независимите аптеки.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 този начин делът на извънболнични рецепти, отпуснати от независими аптеки нараства от 9.7% през 1986 г. на 30.5% през 1999 г., а към 2009 г. представлява 51.8% от фармацевтичния пазар на Япония за лекарствата по лекарско предписание.</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През 2001 г. е въведено референтно ценообразуване, при което се проверяват цените на аналогичните лекарствени продукти в други части на света.</a:t>
            </a:r>
          </a:p>
          <a:p>
            <a:pPr eaLnBrk="1" hangingPunct="1">
              <a:buFontTx/>
              <a:buNone/>
            </a:pPr>
            <a:r>
              <a:rPr lang="bg-BG" altLang="en-US" sz="2000" smtClean="0">
                <a:solidFill>
                  <a:schemeClr val="bg1"/>
                </a:solidFill>
              </a:rPr>
              <a:t>.</a:t>
            </a:r>
          </a:p>
        </p:txBody>
      </p:sp>
      <p:sp>
        <p:nvSpPr>
          <p:cNvPr id="563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642C7CC-C78D-43E8-9A1B-857001F22BDF}" type="slidenum">
              <a:rPr lang="fr-FR" altLang="en-US" sz="1400" smtClean="0">
                <a:solidFill>
                  <a:srgbClr val="FFC000"/>
                </a:solidFill>
              </a:rPr>
              <a:pPr>
                <a:spcBef>
                  <a:spcPct val="0"/>
                </a:spcBef>
                <a:buFontTx/>
                <a:buNone/>
              </a:pPr>
              <a:t>51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7346" name="Rectangle 3"/>
          <p:cNvSpPr>
            <a:spLocks noGrp="1" noChangeArrowheads="1"/>
          </p:cNvSpPr>
          <p:nvPr>
            <p:ph type="body" idx="1"/>
          </p:nvPr>
        </p:nvSpPr>
        <p:spPr>
          <a:xfrm>
            <a:off x="457200" y="1279525"/>
            <a:ext cx="8229600" cy="4525963"/>
          </a:xfrm>
        </p:spPr>
        <p:txBody>
          <a:bodyPr/>
          <a:lstStyle/>
          <a:p>
            <a:pPr eaLnBrk="1" hangingPunct="1">
              <a:buFontTx/>
              <a:buNone/>
            </a:pPr>
            <a:r>
              <a:rPr lang="bg-BG" altLang="en-US" sz="2000" smtClean="0">
                <a:solidFill>
                  <a:schemeClr val="bg1"/>
                </a:solidFill>
              </a:rPr>
              <a:t>Освен намаляване на цените, японското министерство на здравеопазването е използвало и увеличаване на доплащанията от пациентите като средство за овладяване на разходите за лекарства. Така след 2002 г. всички пациенти доплащат 10% от предоставените здравни услуги и лекарствени продукти, а хора с доходи над определен праг доплащат 20%.</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По този начин чрез комбиниране от доплащане и намаляване на цените след 1998 г. значително се удържа ръста на разходите за фармацевтични продукти в Япония.</a:t>
            </a:r>
          </a:p>
        </p:txBody>
      </p:sp>
      <p:sp>
        <p:nvSpPr>
          <p:cNvPr id="573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9306312-2AB9-4EF9-B51D-108CD7BAFB62}" type="slidenum">
              <a:rPr lang="fr-FR" altLang="en-US" sz="1400" smtClean="0">
                <a:solidFill>
                  <a:srgbClr val="FFC000"/>
                </a:solidFill>
              </a:rPr>
              <a:pPr>
                <a:spcBef>
                  <a:spcPct val="0"/>
                </a:spcBef>
                <a:buFontTx/>
                <a:buNone/>
              </a:pPr>
              <a:t>52</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l" eaLnBrk="1" hangingPunct="1"/>
            <a:r>
              <a:rPr lang="bg-BG" altLang="en-US" sz="3200" smtClean="0">
                <a:solidFill>
                  <a:schemeClr val="bg1"/>
                </a:solidFill>
              </a:rPr>
              <a:t>Водещите фармацевтични производители в света</a:t>
            </a:r>
            <a:endParaRPr lang="en-US" altLang="en-US" sz="3200" smtClean="0">
              <a:solidFill>
                <a:schemeClr val="bg1"/>
              </a:solidFill>
            </a:endParaRPr>
          </a:p>
        </p:txBody>
      </p:sp>
      <p:sp>
        <p:nvSpPr>
          <p:cNvPr id="58371"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През последните няколко години крупни сливания във фармацевтичната индустрия правят класацията на най-успешните компании доста динамична величина.</a:t>
            </a:r>
          </a:p>
          <a:p>
            <a:pPr eaLnBrk="1" hangingPunct="1">
              <a:buFontTx/>
              <a:buNone/>
            </a:pPr>
            <a:r>
              <a:rPr lang="bg-BG" altLang="en-US" sz="2000" smtClean="0">
                <a:solidFill>
                  <a:schemeClr val="bg1"/>
                </a:solidFill>
              </a:rPr>
              <a:t>Световната бизнес история показва, че разрастването чрез изкупуване на компании не винаги е белег на икономическа сила и преспективи и не винаги означава продължителен естествен ръстеж. Индустрията показва и успехи, и несполуки по отношение на сливанията, но настоящата обстановка на криза в иновациите предвещава разширяване на вълната на изкупувания във фармацевтичния сектор.</a:t>
            </a:r>
          </a:p>
          <a:p>
            <a:pPr eaLnBrk="1" hangingPunct="1">
              <a:buFontTx/>
              <a:buNone/>
            </a:pPr>
            <a:r>
              <a:rPr lang="bg-BG" altLang="en-US" sz="2000" smtClean="0">
                <a:solidFill>
                  <a:schemeClr val="bg1"/>
                </a:solidFill>
              </a:rPr>
              <a:t>Прогнозите в резултат на развитието на генеричното проникване в световните пазари обясняват настаняването на големи генерични компании в първата световна десетка през следващите няколко години.</a:t>
            </a:r>
          </a:p>
        </p:txBody>
      </p:sp>
      <p:sp>
        <p:nvSpPr>
          <p:cNvPr id="583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61BD6AA-593A-4544-B9D6-7B6C9D09EFAF}" type="slidenum">
              <a:rPr lang="fr-FR" altLang="en-US" sz="1400" smtClean="0">
                <a:solidFill>
                  <a:srgbClr val="FFC000"/>
                </a:solidFill>
              </a:rPr>
              <a:pPr>
                <a:spcBef>
                  <a:spcPct val="0"/>
                </a:spcBef>
                <a:buFontTx/>
                <a:buNone/>
              </a:pPr>
              <a:t>53</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457200" y="836613"/>
            <a:ext cx="8229600" cy="4525962"/>
          </a:xfrm>
        </p:spPr>
        <p:txBody>
          <a:bodyPr/>
          <a:lstStyle/>
          <a:p>
            <a:pPr eaLnBrk="1" hangingPunct="1">
              <a:buFontTx/>
              <a:buNone/>
            </a:pPr>
            <a:r>
              <a:rPr lang="bg-BG" altLang="en-US" sz="2000" smtClean="0">
                <a:solidFill>
                  <a:schemeClr val="bg1"/>
                </a:solidFill>
              </a:rPr>
              <a:t>Реалистичните прогнози също са фармацевтичните лидери да поставят нови рекорди в приходите си. Анализът показва, че ако преди десет години най-малките компании в класацията на първите петдесет отбелязват печалба ~ $500 млн, то днес всички надхвърлят ежегодна доходност от $2 млрд. Следователно средния годишен ръст на печалбите във фармацевтичния бранш като абсолютна стойност е в границите на 25%-40%.</a:t>
            </a:r>
            <a:endParaRPr lang="en-US"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Класациите по приходи ще се повлияят и от успеха на някои компании с биотехнологични продукти, които очевидно ще изместят от лидерските позиции нискомолекулните химически лекарства като </a:t>
            </a:r>
            <a:r>
              <a:rPr lang="en-US" altLang="en-US" sz="2000" smtClean="0">
                <a:solidFill>
                  <a:schemeClr val="bg1"/>
                </a:solidFill>
              </a:rPr>
              <a:t>Lipitor/Sortis </a:t>
            </a:r>
            <a:r>
              <a:rPr lang="bg-BG" altLang="en-US" sz="2000" smtClean="0">
                <a:solidFill>
                  <a:schemeClr val="bg1"/>
                </a:solidFill>
              </a:rPr>
              <a:t>на </a:t>
            </a:r>
            <a:r>
              <a:rPr lang="en-US" altLang="en-US" sz="2000" smtClean="0">
                <a:solidFill>
                  <a:schemeClr val="bg1"/>
                </a:solidFill>
              </a:rPr>
              <a:t>Pfizer.</a:t>
            </a:r>
            <a:endParaRPr lang="bg-BG" altLang="en-US" sz="2000" smtClean="0">
              <a:solidFill>
                <a:schemeClr val="bg1"/>
              </a:solidFill>
            </a:endParaRPr>
          </a:p>
        </p:txBody>
      </p:sp>
      <p:sp>
        <p:nvSpPr>
          <p:cNvPr id="593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CBC8FA-663B-450E-AAC1-BBD4A668F70C}" type="slidenum">
              <a:rPr lang="fr-FR" altLang="en-US" sz="1400" smtClean="0">
                <a:solidFill>
                  <a:srgbClr val="FFC000"/>
                </a:solidFill>
              </a:rPr>
              <a:pPr>
                <a:spcBef>
                  <a:spcPct val="0"/>
                </a:spcBef>
                <a:buFontTx/>
                <a:buNone/>
              </a:pPr>
              <a:t>54</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04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4A7B2A1-D919-4C94-AC81-E6E4473DBA0F}" type="slidenum">
              <a:rPr lang="fr-FR" altLang="en-US" sz="1400" smtClean="0">
                <a:solidFill>
                  <a:srgbClr val="FFC000"/>
                </a:solidFill>
              </a:rPr>
              <a:pPr>
                <a:spcBef>
                  <a:spcPct val="0"/>
                </a:spcBef>
                <a:buFontTx/>
                <a:buNone/>
              </a:pPr>
              <a:t>55</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827088" y="1052513"/>
          <a:ext cx="7416800" cy="5613400"/>
        </p:xfrm>
        <a:graphic>
          <a:graphicData uri="http://schemas.openxmlformats.org/drawingml/2006/table">
            <a:tbl>
              <a:tblPr/>
              <a:tblGrid>
                <a:gridCol w="614362">
                  <a:extLst>
                    <a:ext uri="{9D8B030D-6E8A-4147-A177-3AD203B41FA5}">
                      <a16:colId xmlns:a16="http://schemas.microsoft.com/office/drawing/2014/main" val="20000"/>
                    </a:ext>
                  </a:extLst>
                </a:gridCol>
                <a:gridCol w="3094038">
                  <a:extLst>
                    <a:ext uri="{9D8B030D-6E8A-4147-A177-3AD203B41FA5}">
                      <a16:colId xmlns:a16="http://schemas.microsoft.com/office/drawing/2014/main" val="20001"/>
                    </a:ext>
                  </a:extLst>
                </a:gridCol>
                <a:gridCol w="615950">
                  <a:extLst>
                    <a:ext uri="{9D8B030D-6E8A-4147-A177-3AD203B41FA5}">
                      <a16:colId xmlns:a16="http://schemas.microsoft.com/office/drawing/2014/main" val="20002"/>
                    </a:ext>
                  </a:extLst>
                </a:gridCol>
                <a:gridCol w="3092450">
                  <a:extLst>
                    <a:ext uri="{9D8B030D-6E8A-4147-A177-3AD203B41FA5}">
                      <a16:colId xmlns:a16="http://schemas.microsoft.com/office/drawing/2014/main" val="20003"/>
                    </a:ext>
                  </a:extLst>
                </a:gridCol>
              </a:tblGrid>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Фармацевтична компания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Фармацевтична компания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Pfizer</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26</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Servier</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Sanofi-Aventis</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Chugai</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Novartis</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Genzyme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GlaxoSmithKline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Mitsubishi Tanabe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Roche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UCB</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6</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Astra Zene</a:t>
                      </a:r>
                      <a:r>
                        <a:rPr kumimoji="0" lang="en-US" sz="1400" b="0" i="0" u="none" strike="noStrike" cap="none" normalizeH="0" baseline="0" smtClean="0">
                          <a:ln>
                            <a:noFill/>
                          </a:ln>
                          <a:solidFill>
                            <a:schemeClr val="tx1"/>
                          </a:solidFill>
                          <a:effectLst/>
                          <a:latin typeface="Arial" charset="0"/>
                          <a:cs typeface="Times New Roman" pitchFamily="18" charset="0"/>
                        </a:rPr>
                        <a:t>c</a:t>
                      </a:r>
                      <a:r>
                        <a:rPr kumimoji="0" lang="bg-BG" sz="1400" b="0" i="0" u="none" strike="noStrike" cap="none" normalizeH="0" baseline="0" smtClean="0">
                          <a:ln>
                            <a:noFill/>
                          </a:ln>
                          <a:solidFill>
                            <a:schemeClr val="tx1"/>
                          </a:solidFill>
                          <a:effectLst/>
                          <a:latin typeface="Arial" charset="0"/>
                          <a:cs typeface="Times New Roman" pitchFamily="18" charset="0"/>
                        </a:rPr>
                        <a:t>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CSL</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Merck</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Allergan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Johnson&amp;Johnson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Forest</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Eli Lilly</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Menarini</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Bristol-Myers Squibb</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Nycomed</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Abbott</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36</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Biogen Idec</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Bayer</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Shire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Boehringer Ingelheim</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Alcon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Amgen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Apotex</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Takeda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Lundbeck</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16</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Teva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Celgene</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6"/>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Novo Nordisk</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Ratiopharm</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7"/>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Astellas</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Cephalon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8"/>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Daiichi Sankyo</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Dainippon Sumitomo</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9"/>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Otsuka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Hospira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0"/>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Eisai</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46</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Watson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1"/>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Merck K GaA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Actavis</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2"/>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Gilead Sciences</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Shionogi</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Baxter International</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Kyowa Hakko Kirin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4"/>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Mylan</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Meda</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2908" marR="4290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5"/>
                  </a:ext>
                </a:extLst>
              </a:tr>
            </a:tbl>
          </a:graphicData>
        </a:graphic>
      </p:graphicFrame>
      <p:sp>
        <p:nvSpPr>
          <p:cNvPr id="60556" name="TextBox 5"/>
          <p:cNvSpPr txBox="1">
            <a:spLocks noChangeArrowheads="1"/>
          </p:cNvSpPr>
          <p:nvPr/>
        </p:nvSpPr>
        <p:spPr bwMode="auto">
          <a:xfrm>
            <a:off x="827088" y="260350"/>
            <a:ext cx="741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Петдесетте най-големи фармацевтични компании по приходи от продажби за 2009 г.</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F3D8B1D-D377-4C77-801E-C56C3635F54E}" type="slidenum">
              <a:rPr lang="fr-FR" altLang="en-US" sz="1400" smtClean="0">
                <a:solidFill>
                  <a:srgbClr val="FFC000"/>
                </a:solidFill>
              </a:rPr>
              <a:pPr>
                <a:spcBef>
                  <a:spcPct val="0"/>
                </a:spcBef>
                <a:buFontTx/>
                <a:buNone/>
              </a:pPr>
              <a:t>56</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323850" y="1125538"/>
          <a:ext cx="8569325" cy="5595937"/>
        </p:xfrm>
        <a:graphic>
          <a:graphicData uri="http://schemas.openxmlformats.org/drawingml/2006/table">
            <a:tbl>
              <a:tblPr/>
              <a:tblGrid>
                <a:gridCol w="719138">
                  <a:extLst>
                    <a:ext uri="{9D8B030D-6E8A-4147-A177-3AD203B41FA5}">
                      <a16:colId xmlns:a16="http://schemas.microsoft.com/office/drawing/2014/main" val="20000"/>
                    </a:ext>
                  </a:extLst>
                </a:gridCol>
                <a:gridCol w="1800225">
                  <a:extLst>
                    <a:ext uri="{9D8B030D-6E8A-4147-A177-3AD203B41FA5}">
                      <a16:colId xmlns:a16="http://schemas.microsoft.com/office/drawing/2014/main" val="20001"/>
                    </a:ext>
                  </a:extLst>
                </a:gridCol>
                <a:gridCol w="1849437">
                  <a:extLst>
                    <a:ext uri="{9D8B030D-6E8A-4147-A177-3AD203B41FA5}">
                      <a16:colId xmlns:a16="http://schemas.microsoft.com/office/drawing/2014/main" val="20002"/>
                    </a:ext>
                  </a:extLst>
                </a:gridCol>
                <a:gridCol w="1679575">
                  <a:extLst>
                    <a:ext uri="{9D8B030D-6E8A-4147-A177-3AD203B41FA5}">
                      <a16:colId xmlns:a16="http://schemas.microsoft.com/office/drawing/2014/main" val="20003"/>
                    </a:ext>
                  </a:extLst>
                </a:gridCol>
                <a:gridCol w="2520950">
                  <a:extLst>
                    <a:ext uri="{9D8B030D-6E8A-4147-A177-3AD203B41FA5}">
                      <a16:colId xmlns:a16="http://schemas.microsoft.com/office/drawing/2014/main" val="20004"/>
                    </a:ext>
                  </a:extLst>
                </a:gridCol>
              </a:tblGrid>
              <a:tr h="7315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smtClean="0">
                          <a:ln>
                            <a:noFill/>
                          </a:ln>
                          <a:solidFill>
                            <a:schemeClr val="tx1"/>
                          </a:solidFill>
                          <a:effectLst/>
                          <a:latin typeface="Arial" charset="0"/>
                          <a:cs typeface="Times New Roman" pitchFamily="18" charset="0"/>
                        </a:rPr>
                        <a:t>№ 2009 (№ 2008)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smtClean="0">
                          <a:ln>
                            <a:noFill/>
                          </a:ln>
                          <a:solidFill>
                            <a:schemeClr val="tx1"/>
                          </a:solidFill>
                          <a:effectLst/>
                          <a:latin typeface="Arial" charset="0"/>
                          <a:cs typeface="Times New Roman" pitchFamily="18" charset="0"/>
                        </a:rPr>
                        <a:t>Компания, главна квартира</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smtClean="0">
                          <a:ln>
                            <a:noFill/>
                          </a:ln>
                          <a:solidFill>
                            <a:schemeClr val="tx1"/>
                          </a:solidFill>
                          <a:effectLst/>
                          <a:latin typeface="Arial" charset="0"/>
                          <a:cs typeface="Times New Roman" pitchFamily="18" charset="0"/>
                        </a:rPr>
                        <a:t>Продажби за 2009 г. на лекарства с рецепта ($ млрд.) и промяна спрямо 2008 г. (%)</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smtClean="0">
                          <a:ln>
                            <a:noFill/>
                          </a:ln>
                          <a:solidFill>
                            <a:schemeClr val="tx1"/>
                          </a:solidFill>
                          <a:effectLst/>
                          <a:latin typeface="Arial" charset="0"/>
                          <a:cs typeface="Times New Roman" pitchFamily="18" charset="0"/>
                        </a:rPr>
                        <a:t>Разходи за развойна дейност ($ млрд.) и относителен дял от продажбите (%)</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1" i="0" u="none" strike="noStrike" cap="none" normalizeH="0" baseline="0" smtClean="0">
                          <a:ln>
                            <a:noFill/>
                          </a:ln>
                          <a:solidFill>
                            <a:schemeClr val="tx1"/>
                          </a:solidFill>
                          <a:effectLst/>
                          <a:latin typeface="Arial" charset="0"/>
                          <a:cs typeface="Times New Roman" pitchFamily="18" charset="0"/>
                        </a:rPr>
                        <a:t>Най-продавани лекарства за 2009 г. ($ млрд.)</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1.</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Pfizer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Ню Йорк, САЩ</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$ 45.4 (+2.7%)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$ 7.8 (17.18%)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Lipitor/Sortis - $ 11.4 Lyrica - $ 2.8 Celebrex - $ 2.4</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730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2.</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(3)</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Sanofi-Aventis Париж, Франция</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$ 42.0 (+8.5%)</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$ 6.6 (15.71%)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Lantus - $ 4.4 Lovenox/Clexan - $ 4.4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Plavix - $ 3.8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730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3.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(4)</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Novartis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Базел, Швейцария</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$ 38.4 (+6.7%)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$ 6.3 (16.41%)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Diovan/Co-Diovan - $ 6.0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Glivec - $ 3.9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Zometa - $ 1.5</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4.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(2)</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GlaxoSmithKline Брентфорд, Англия</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$ 37.8 (+26.1%)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$ 6.3 (16.67%)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Seretide - $ 7.9 Valtrex - $ 2.1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Flu vaccine - $ 1.4</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5.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Roche Базел, Швейцария</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$ 37.6 (+78.9%)</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$ 8.6 (22.87%)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Avastin - $ 6.0 MabThera - $ 5.9 Herceptin - $ 5.1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6.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(6)</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Astra Zeneca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Лондон, Англия</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$ 32.8 (+3.8%)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$ 4.4 (13.41%)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Nexium - $ 5.0 Seroquel - $ 4.9 Crestor - $ 4.5</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7.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Merck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Ню Джърси, САЩ</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$ 25.2 (+6.9%)</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$ 5.8 (23.02%)</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Sinqulair - $ 4.7 Hyzaar - $ 3.6 Januvia - $ 1.9</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650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8.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(6)</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Johnson&amp;Johnson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Ню Джърси, САЩ</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$ 22.5 (-8.5%)</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$ 4.6 (20.44%)</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Remicade - $ 4.3 Eprex - $ 2.2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Floxin - $ 1.6</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50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9.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(9)</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Eli Lilly Индианополис, САЩ</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$ 21.2 (+9.7%)</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$ 4.3 (20.28%)</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Zyprexa - $ 4.9 Cymbalta - $ 3.1 Humalog - $ 2.0</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5486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10. (11)</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Bristol-Myers Squibb Ню Йорк, САЩ</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$ 18.8 (+6.3%)</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$ 3.6 (19.15%)</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Plavix - $ 6.1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Abillify - $ 2.6 </a:t>
                      </a:r>
                      <a:endParaRPr kumimoji="0" lang="en-US" sz="12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200" b="0" i="0" u="none" strike="noStrike" cap="none" normalizeH="0" baseline="0" smtClean="0">
                          <a:ln>
                            <a:noFill/>
                          </a:ln>
                          <a:solidFill>
                            <a:schemeClr val="tx1"/>
                          </a:solidFill>
                          <a:effectLst/>
                          <a:latin typeface="Arial" charset="0"/>
                          <a:cs typeface="Times New Roman" pitchFamily="18" charset="0"/>
                        </a:rPr>
                        <a:t>Reyataz - $ 1.4</a:t>
                      </a:r>
                      <a:endParaRPr kumimoji="0" lang="en-US" sz="1200" b="0" i="0" u="none" strike="noStrike" cap="none" normalizeH="0" baseline="0" smtClean="0">
                        <a:ln>
                          <a:noFill/>
                        </a:ln>
                        <a:solidFill>
                          <a:schemeClr val="tx1"/>
                        </a:solidFill>
                        <a:effectLst/>
                        <a:latin typeface="Arial" charset="0"/>
                        <a:cs typeface="Times New Roman" pitchFamily="18" charset="0"/>
                      </a:endParaRPr>
                    </a:p>
                  </a:txBody>
                  <a:tcPr marL="30688" marR="30688"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
        <p:nvSpPr>
          <p:cNvPr id="61517" name="TextBox 5"/>
          <p:cNvSpPr txBox="1">
            <a:spLocks noChangeArrowheads="1"/>
          </p:cNvSpPr>
          <p:nvPr/>
        </p:nvSpPr>
        <p:spPr bwMode="auto">
          <a:xfrm>
            <a:off x="323850" y="333375"/>
            <a:ext cx="856932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Класация по продажби за 2009 г. на водещите десет фармацевтични производителя в света</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457200" y="836613"/>
            <a:ext cx="8229600" cy="4525962"/>
          </a:xfrm>
        </p:spPr>
        <p:txBody>
          <a:bodyPr/>
          <a:lstStyle/>
          <a:p>
            <a:pPr eaLnBrk="1" hangingPunct="1">
              <a:buFontTx/>
              <a:buNone/>
            </a:pPr>
            <a:r>
              <a:rPr lang="bg-BG" altLang="en-US" sz="2000" smtClean="0">
                <a:solidFill>
                  <a:schemeClr val="bg1"/>
                </a:solidFill>
              </a:rPr>
              <a:t>Силно развитие търпи през последните години генеричната фармацевтична индустрия. Нарастването на приходите от генерични продукти в световен мащаб е с ежегодно увеличаващи се темпове.</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Прави впечатление, че средният ръст на годишните продажби на първите десет генерични производителя е 16.04% през 2009 г., докато този показател при оригиналните производители е 13.48%, като се дължи единствено на иновативните продукти на </a:t>
            </a:r>
            <a:r>
              <a:rPr lang="en-US" altLang="en-US" sz="2000" smtClean="0">
                <a:solidFill>
                  <a:schemeClr val="bg1"/>
                </a:solidFill>
              </a:rPr>
              <a:t>Roche.</a:t>
            </a:r>
            <a:r>
              <a:rPr lang="bg-BG" altLang="en-US" sz="2000" smtClean="0">
                <a:solidFill>
                  <a:schemeClr val="bg1"/>
                </a:solidFill>
              </a:rPr>
              <a:t> Това  е пряко доказателство и резултат от политиката на всички правителства за насърчаване на предписването и употребата на генерични лекарствени продукти.</a:t>
            </a:r>
          </a:p>
        </p:txBody>
      </p:sp>
      <p:sp>
        <p:nvSpPr>
          <p:cNvPr id="624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4D0C9C-1F95-4FDF-B89E-199CB5FF1B0E}" type="slidenum">
              <a:rPr lang="fr-FR" altLang="en-US" sz="1400" smtClean="0">
                <a:solidFill>
                  <a:srgbClr val="FFC000"/>
                </a:solidFill>
              </a:rPr>
              <a:pPr>
                <a:spcBef>
                  <a:spcPct val="0"/>
                </a:spcBef>
                <a:buFontTx/>
                <a:buNone/>
              </a:pPr>
              <a:t>57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34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902C88-2E7B-446A-B7DA-CCC683D6C1C6}" type="slidenum">
              <a:rPr lang="fr-FR" altLang="en-US" sz="1400" smtClean="0">
                <a:solidFill>
                  <a:srgbClr val="FFC000"/>
                </a:solidFill>
              </a:rPr>
              <a:pPr>
                <a:spcBef>
                  <a:spcPct val="0"/>
                </a:spcBef>
                <a:buFontTx/>
                <a:buNone/>
              </a:pPr>
              <a:t>58</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250825" y="1047750"/>
          <a:ext cx="8642350" cy="5694363"/>
        </p:xfrm>
        <a:graphic>
          <a:graphicData uri="http://schemas.openxmlformats.org/drawingml/2006/table">
            <a:tbl>
              <a:tblPr/>
              <a:tblGrid>
                <a:gridCol w="985838">
                  <a:extLst>
                    <a:ext uri="{9D8B030D-6E8A-4147-A177-3AD203B41FA5}">
                      <a16:colId xmlns:a16="http://schemas.microsoft.com/office/drawing/2014/main" val="20000"/>
                    </a:ext>
                  </a:extLst>
                </a:gridCol>
                <a:gridCol w="1928812">
                  <a:extLst>
                    <a:ext uri="{9D8B030D-6E8A-4147-A177-3AD203B41FA5}">
                      <a16:colId xmlns:a16="http://schemas.microsoft.com/office/drawing/2014/main" val="20001"/>
                    </a:ext>
                  </a:extLst>
                </a:gridCol>
                <a:gridCol w="1897063">
                  <a:extLst>
                    <a:ext uri="{9D8B030D-6E8A-4147-A177-3AD203B41FA5}">
                      <a16:colId xmlns:a16="http://schemas.microsoft.com/office/drawing/2014/main" val="20002"/>
                    </a:ext>
                  </a:extLst>
                </a:gridCol>
                <a:gridCol w="1925637">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1488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 2009г. (№ в световната класация за 2008)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Компания, главна квартира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Продажби за 2009 г. на лекарства с рецепта ($ млрд.) и промяна спрямо 2008 г.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Разходи за развойна дейност ($ млрд.) и относителен дял от продажбите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1" i="0" u="none" strike="noStrike" cap="none" normalizeH="0" baseline="0" smtClean="0">
                          <a:ln>
                            <a:noFill/>
                          </a:ln>
                          <a:solidFill>
                            <a:schemeClr val="tx1"/>
                          </a:solidFill>
                          <a:effectLst/>
                          <a:latin typeface="Arial" charset="0"/>
                          <a:cs typeface="Times New Roman" pitchFamily="18" charset="0"/>
                        </a:rPr>
                        <a:t>Най-продавани лекарства за 2009 г. ($ млрд.)</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16. (18)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Teva</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Петах Тиква, Израел</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$ 13.9 (+25.2%)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$ 0.802 (5.77%)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Copaxone - $ 2.8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25. (29)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Mylan, Пенсилвания, САЩ</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$ 4.8 (+11.4%)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$ 0.275 (5.73%)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31. (38)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CSL</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Виктория, Австралия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$ 3.7 (+5.3%)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$ 0.706 (19.08%)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Gardasil - $ 0.1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34. (41)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Menarini Флоренция, Италия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$ 3.6 (+16.1%)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38. (44)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Apotex</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Онтарио, Канада</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$ 2.6 (+74.3%)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42. (33)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Ratiopharm</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Улм, Германия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$ 2.4 (-35.4%)</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45. (48)</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Hospira</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Илинойс, САЩ</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$ 2.1 (+15.2%)</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$ 0.241 (11.47%)</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26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46. (49)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Watson</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Калифорния, САЩ</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$ 2.0 (+13.1%)</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$ 0.197 (9.85%)</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0789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47. (50)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Actavis</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Исландия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$ 1.8 (+0.9%)</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840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50</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Meda</a:t>
                      </a:r>
                      <a:r>
                        <a:rPr kumimoji="0" lang="en-US" sz="1400" b="0" i="0" u="none" strike="noStrike" cap="none" normalizeH="0" baseline="0" smtClean="0">
                          <a:ln>
                            <a:noFill/>
                          </a:ln>
                          <a:solidFill>
                            <a:schemeClr val="tx1"/>
                          </a:solidFill>
                          <a:effectLst/>
                          <a:latin typeface="Arial" charset="0"/>
                          <a:cs typeface="Times New Roman" pitchFamily="18" charset="0"/>
                        </a:rPr>
                        <a:t>,</a:t>
                      </a:r>
                      <a:r>
                        <a:rPr kumimoji="0" lang="bg-BG" sz="1400" b="0" i="0" u="none" strike="noStrike" cap="none" normalizeH="0" baseline="0" smtClean="0">
                          <a:ln>
                            <a:noFill/>
                          </a:ln>
                          <a:solidFill>
                            <a:schemeClr val="tx1"/>
                          </a:solidFill>
                          <a:effectLst/>
                          <a:latin typeface="Arial" charset="0"/>
                          <a:cs typeface="Times New Roman" pitchFamily="18" charset="0"/>
                        </a:rPr>
                        <a:t> Солна, Швеция</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$ 1.7 (+34.3%)</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 </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400" b="0" i="0" u="none" strike="noStrike" cap="none" normalizeH="0" baseline="0" smtClean="0">
                          <a:ln>
                            <a:noFill/>
                          </a:ln>
                          <a:solidFill>
                            <a:schemeClr val="tx1"/>
                          </a:solidFill>
                          <a:effectLst/>
                          <a:latin typeface="Arial" charset="0"/>
                          <a:cs typeface="Times New Roman" pitchFamily="18" charset="0"/>
                        </a:rPr>
                        <a:t>Генерични продукти</a:t>
                      </a:r>
                      <a:endParaRPr kumimoji="0" lang="en-US" sz="1400" b="0" i="0" u="none" strike="noStrike" cap="none" normalizeH="0" baseline="0" smtClean="0">
                        <a:ln>
                          <a:noFill/>
                        </a:ln>
                        <a:solidFill>
                          <a:schemeClr val="tx1"/>
                        </a:solidFill>
                        <a:effectLst/>
                        <a:latin typeface="Arial" charset="0"/>
                        <a:cs typeface="Times New Roman" pitchFamily="18" charset="0"/>
                      </a:endParaRPr>
                    </a:p>
                  </a:txBody>
                  <a:tcPr marL="41051" marR="41051"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
        <p:nvSpPr>
          <p:cNvPr id="63565" name="TextBox 5"/>
          <p:cNvSpPr txBox="1">
            <a:spLocks noChangeArrowheads="1"/>
          </p:cNvSpPr>
          <p:nvPr/>
        </p:nvSpPr>
        <p:spPr bwMode="auto">
          <a:xfrm>
            <a:off x="250825" y="260350"/>
            <a:ext cx="8569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Класация по продажби за 2009 г. на водещите десет генерични производителя в света</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836613"/>
            <a:ext cx="8229600" cy="1143000"/>
          </a:xfrm>
        </p:spPr>
        <p:txBody>
          <a:bodyPr/>
          <a:lstStyle/>
          <a:p>
            <a:pPr algn="l" eaLnBrk="1" hangingPunct="1"/>
            <a:r>
              <a:rPr lang="en-US" altLang="en-US" sz="3200" smtClean="0">
                <a:solidFill>
                  <a:schemeClr val="bg1"/>
                </a:solidFill>
              </a:rPr>
              <a:t>Bl</a:t>
            </a:r>
            <a:r>
              <a:rPr lang="bg-BG" altLang="en-US" sz="3200" smtClean="0">
                <a:solidFill>
                  <a:schemeClr val="bg1"/>
                </a:solidFill>
              </a:rPr>
              <a:t>о</a:t>
            </a:r>
            <a:r>
              <a:rPr lang="en-US" altLang="en-US" sz="3200" smtClean="0">
                <a:solidFill>
                  <a:schemeClr val="bg1"/>
                </a:solidFill>
              </a:rPr>
              <a:t>ck busters </a:t>
            </a:r>
            <a:r>
              <a:rPr lang="bg-BG" altLang="en-US" sz="3200" smtClean="0">
                <a:solidFill>
                  <a:schemeClr val="bg1"/>
                </a:solidFill>
              </a:rPr>
              <a:t>за 2009 г.</a:t>
            </a:r>
            <a:endParaRPr lang="en-US" altLang="en-US" sz="3200" smtClean="0">
              <a:solidFill>
                <a:schemeClr val="bg1"/>
              </a:solidFill>
            </a:endParaRPr>
          </a:p>
        </p:txBody>
      </p:sp>
      <p:sp>
        <p:nvSpPr>
          <p:cNvPr id="645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0FB9845-17F5-409D-A067-12FF2228C354}" type="slidenum">
              <a:rPr lang="fr-FR" altLang="en-US" sz="1400" smtClean="0">
                <a:solidFill>
                  <a:srgbClr val="FFC000"/>
                </a:solidFill>
              </a:rPr>
              <a:pPr>
                <a:spcBef>
                  <a:spcPct val="0"/>
                </a:spcBef>
                <a:buFontTx/>
                <a:buNone/>
              </a:pPr>
              <a:t>59</a:t>
            </a:fld>
            <a:endParaRPr lang="fr-FR" altLang="en-US" sz="1400" smtClean="0">
              <a:solidFill>
                <a:srgbClr val="FFC000"/>
              </a:solidFill>
            </a:endParaRPr>
          </a:p>
        </p:txBody>
      </p:sp>
      <p:pic>
        <p:nvPicPr>
          <p:cNvPr id="6451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844675"/>
            <a:ext cx="8786813"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7" name="TextBox 4"/>
          <p:cNvSpPr txBox="1">
            <a:spLocks noChangeArrowheads="1"/>
          </p:cNvSpPr>
          <p:nvPr/>
        </p:nvSpPr>
        <p:spPr bwMode="auto">
          <a:xfrm>
            <a:off x="468313" y="476250"/>
            <a:ext cx="820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Най-продаваните лекарствени продукти в света за 2009 г.</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Rectangle 3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0243" name="Slide Number Placeholder 3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20A1D14-F2C9-4471-9D7B-450B33E4D0B5}" type="slidenum">
              <a:rPr lang="fr-FR" altLang="en-US" sz="1400" smtClean="0">
                <a:solidFill>
                  <a:srgbClr val="FFC000"/>
                </a:solidFill>
              </a:rPr>
              <a:pPr>
                <a:spcBef>
                  <a:spcPct val="0"/>
                </a:spcBef>
                <a:buFontTx/>
                <a:buNone/>
              </a:pPr>
              <a:t>6</a:t>
            </a:fld>
            <a:endParaRPr lang="fr-FR" altLang="en-US" sz="1400" smtClean="0">
              <a:solidFill>
                <a:srgbClr val="FFC000"/>
              </a:solidFill>
            </a:endParaRP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125538"/>
            <a:ext cx="8705850"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95288" y="260350"/>
            <a:ext cx="8497887" cy="708025"/>
          </a:xfrm>
          <a:prstGeom prst="rect">
            <a:avLst/>
          </a:prstGeom>
          <a:noFill/>
        </p:spPr>
        <p:txBody>
          <a:bodyPr>
            <a:spAutoFit/>
          </a:bodyPr>
          <a:lstStyle/>
          <a:p>
            <a:pPr eaLnBrk="1" hangingPunct="1">
              <a:defRPr/>
            </a:pPr>
            <a:r>
              <a:rPr lang="bg-BG" sz="2000" b="1" dirty="0">
                <a:solidFill>
                  <a:schemeClr val="bg1">
                    <a:lumMod val="95000"/>
                  </a:schemeClr>
                </a:solidFill>
                <a:latin typeface="Arial" charset="0"/>
              </a:rPr>
              <a:t>Относителен дял на фармацевтичните разходи от разходите за здравеопазване</a:t>
            </a:r>
            <a:endParaRPr lang="en-US" sz="2000" b="1" dirty="0">
              <a:solidFill>
                <a:schemeClr val="bg1">
                  <a:lumMod val="95000"/>
                </a:schemeClr>
              </a:solidFill>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r>
              <a:rPr lang="bg-BG" altLang="en-US" sz="3200" smtClean="0">
                <a:solidFill>
                  <a:schemeClr val="bg1"/>
                </a:solidFill>
              </a:rPr>
              <a:t>Нормативна регулация на лекарствените продукти в ЕС</a:t>
            </a:r>
            <a:endParaRPr lang="en-US" altLang="en-US" sz="3200" smtClean="0">
              <a:solidFill>
                <a:schemeClr val="bg1"/>
              </a:solidFill>
            </a:endParaRPr>
          </a:p>
        </p:txBody>
      </p:sp>
      <p:sp>
        <p:nvSpPr>
          <p:cNvPr id="65539" name="Rectangle 3"/>
          <p:cNvSpPr>
            <a:spLocks noGrp="1" noChangeArrowheads="1"/>
          </p:cNvSpPr>
          <p:nvPr>
            <p:ph type="body" idx="1"/>
          </p:nvPr>
        </p:nvSpPr>
        <p:spPr>
          <a:xfrm>
            <a:off x="457200" y="1927225"/>
            <a:ext cx="8229600" cy="4525963"/>
          </a:xfrm>
        </p:spPr>
        <p:txBody>
          <a:bodyPr/>
          <a:lstStyle/>
          <a:p>
            <a:pPr eaLnBrk="1" hangingPunct="1">
              <a:buFontTx/>
              <a:buNone/>
            </a:pPr>
            <a:r>
              <a:rPr lang="bg-BG" altLang="en-US" sz="2000" smtClean="0">
                <a:solidFill>
                  <a:schemeClr val="bg1"/>
                </a:solidFill>
              </a:rPr>
              <a:t>Европейската регулация на лекарствените продукти се основава на Регламент (ЕО) №726/2004 г. на европейския парламент и на съвета на Европа, чрез който се остановяват процедурите за разрешаване и контрол на лекарствените продукти и за създаване на Европейска агенция по лекарствата (ЕМА)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Европейската нормативна регулация има задължителен характер за лекарствата “сираци” и всички лекарствени продукти, съдържащи напълно нова активна субстанция, която до момента не е регистрирана в ЕС и терапевтичните показания са за лечение на СПИН, рак, невродегенеративни смущения, диабет или лекарствените продукти са резултат на биотехнологично производство.</a:t>
            </a:r>
          </a:p>
        </p:txBody>
      </p:sp>
      <p:sp>
        <p:nvSpPr>
          <p:cNvPr id="655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0722806-DCED-44CB-8C57-B92316575C9F}" type="slidenum">
              <a:rPr lang="fr-FR" altLang="en-US" sz="1400" smtClean="0">
                <a:solidFill>
                  <a:srgbClr val="FFC000"/>
                </a:solidFill>
              </a:rPr>
              <a:pPr>
                <a:spcBef>
                  <a:spcPct val="0"/>
                </a:spcBef>
                <a:buFontTx/>
                <a:buNone/>
              </a:pPr>
              <a:t>60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a:xfrm>
            <a:off x="457200" y="836613"/>
            <a:ext cx="8229600" cy="5040312"/>
          </a:xfrm>
        </p:spPr>
        <p:txBody>
          <a:bodyPr/>
          <a:lstStyle/>
          <a:p>
            <a:pPr eaLnBrk="1" hangingPunct="1">
              <a:buFontTx/>
              <a:buNone/>
            </a:pPr>
            <a:r>
              <a:rPr lang="bg-BG" altLang="en-US" sz="2000" smtClean="0">
                <a:solidFill>
                  <a:schemeClr val="bg1"/>
                </a:solidFill>
              </a:rPr>
              <a:t>Периодът на защита на данните (патентна защита), отнасящ се до клинични изпитвания е обект на директива 2001/83/ЕО.</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Разрешенията за употреба издавани по силата на централизираната процедура от ЕМА са съобразени с обективни научни критерии за качество, безопасност и ефикасност на разглежданите лекарствени продукти, преди да се вземат под внимание икономическите и други съображения.</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Следователно европейската нормативна регулация ясно и категорично поставя на първо място обществения интерес за ефективни терапии и ако той е защитен, тогава се пристъпва към обсъждане на цени и икономическа ефективност.</a:t>
            </a:r>
          </a:p>
        </p:txBody>
      </p:sp>
      <p:sp>
        <p:nvSpPr>
          <p:cNvPr id="665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8692EC-E0AE-43A0-8A80-09CC2EB7915C}" type="slidenum">
              <a:rPr lang="fr-FR" altLang="en-US" sz="1400" smtClean="0">
                <a:solidFill>
                  <a:srgbClr val="FFC000"/>
                </a:solidFill>
              </a:rPr>
              <a:pPr>
                <a:spcBef>
                  <a:spcPct val="0"/>
                </a:spcBef>
                <a:buFontTx/>
                <a:buNone/>
              </a:pPr>
              <a:t>61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457200" y="549275"/>
            <a:ext cx="8229600" cy="5688013"/>
          </a:xfrm>
        </p:spPr>
        <p:txBody>
          <a:bodyPr/>
          <a:lstStyle/>
          <a:p>
            <a:pPr eaLnBrk="1" hangingPunct="1">
              <a:buFontTx/>
              <a:buNone/>
            </a:pPr>
            <a:r>
              <a:rPr lang="bg-BG" altLang="en-US" sz="2000" smtClean="0">
                <a:solidFill>
                  <a:schemeClr val="bg1"/>
                </a:solidFill>
              </a:rPr>
              <a:t>Друг важен нормативен акт на европейското законодателство в областа на фармацевтичната индустрия е директива 2001/20/ЕО на европейския парламент, която хармонизира законовите и подзаконови разпордби на държавите членки относно прилагането на добра клинична практика при провеждането на клинични изпитвания на лекарствените продукти за хуманна употреба.</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Чрез този нормативен документ се изяснява важен казус относно клиничните изпитвания, провеждани извън границите на ЕС с лекарствени продукти, за които ще се издават разрешения за употреба на територията на ЕС. В тези случаи към момента на оценяване на заявленията за издаване на разрешение следва да се удостоверява, че въпросните изпитания са били проведени в съответствие с принципите на добра клинична практика и етичните изисквания, еквивалентни на разпоредбите на директива 2001/20/ЕО.</a:t>
            </a:r>
          </a:p>
        </p:txBody>
      </p:sp>
      <p:sp>
        <p:nvSpPr>
          <p:cNvPr id="6758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4D9F099-8993-452A-B337-A09ED5356F57}" type="slidenum">
              <a:rPr lang="fr-FR" altLang="en-US" sz="1400" smtClean="0">
                <a:solidFill>
                  <a:srgbClr val="FFC000"/>
                </a:solidFill>
              </a:rPr>
              <a:pPr>
                <a:spcBef>
                  <a:spcPct val="0"/>
                </a:spcBef>
                <a:buFontTx/>
                <a:buNone/>
              </a:pPr>
              <a:t>62</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457200" y="549275"/>
            <a:ext cx="8229600" cy="4525963"/>
          </a:xfrm>
        </p:spPr>
        <p:txBody>
          <a:bodyPr/>
          <a:lstStyle/>
          <a:p>
            <a:pPr eaLnBrk="1" hangingPunct="1">
              <a:buFontTx/>
              <a:buNone/>
            </a:pPr>
            <a:r>
              <a:rPr lang="bg-BG" altLang="en-US" sz="2000" smtClean="0">
                <a:solidFill>
                  <a:schemeClr val="bg1"/>
                </a:solidFill>
              </a:rPr>
              <a:t>С цел удовлетворяване на очакванията на пациентите и вземане под внимание на все по-динамичното развитие на науката и терапиите, чрез Регламент (ЕО)726/2004 са предвидени ускорени процедури за лекарствените продукти, които се прилагат в случаи с особена терапевтична значимост, както процедури на ежегодно преразглеждане на условия.</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В сферата на лекарствените продукти за хуманна употреба се възприема и общ подход по отношение на критериите и условията за палиативна употреба на нови лекарствени продукти в последна фаза на клинични изпитвания. </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Тези процедури дават възможност на опит залечение на пациенти с животозастрашаващи заболявания, при които настоящите регистрирани терапевтични възможности не са постигнали някакъв клиничен резултат.</a:t>
            </a:r>
          </a:p>
        </p:txBody>
      </p:sp>
      <p:sp>
        <p:nvSpPr>
          <p:cNvPr id="686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45700E5-5F37-4CD3-B574-D8EBA17778AC}" type="slidenum">
              <a:rPr lang="fr-FR" altLang="en-US" sz="1400" smtClean="0">
                <a:solidFill>
                  <a:srgbClr val="FFC000"/>
                </a:solidFill>
              </a:rPr>
              <a:pPr>
                <a:spcBef>
                  <a:spcPct val="0"/>
                </a:spcBef>
                <a:buFontTx/>
                <a:buNone/>
              </a:pPr>
              <a:t>63</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a:xfrm>
            <a:off x="457200" y="847725"/>
            <a:ext cx="8229600" cy="5389563"/>
          </a:xfrm>
        </p:spPr>
        <p:txBody>
          <a:bodyPr/>
          <a:lstStyle/>
          <a:p>
            <a:pPr eaLnBrk="1" hangingPunct="1">
              <a:buFontTx/>
              <a:buNone/>
            </a:pPr>
            <a:r>
              <a:rPr lang="bg-BG" altLang="en-US" sz="2000" smtClean="0">
                <a:solidFill>
                  <a:schemeClr val="bg1"/>
                </a:solidFill>
              </a:rPr>
              <a:t>Нормативно определеният срок на действие на първоначалното разрешение за употреба на лекарствените продукти е петгодишен. След изтичане на разрешението то подлежи на подновяване, след което остава в сила за неограничен период.</a:t>
            </a:r>
          </a:p>
          <a:p>
            <a:pPr eaLnBrk="1" hangingPunct="1">
              <a:buFontTx/>
              <a:buNone/>
            </a:pPr>
            <a:r>
              <a:rPr lang="bg-BG" altLang="en-US" sz="2000" smtClean="0">
                <a:solidFill>
                  <a:schemeClr val="bg1"/>
                </a:solidFill>
              </a:rPr>
              <a:t>Ако по време на действие на разрешението лекарственият продукт не бъде пуснат на пазара в продължение на три последователни години, тогава разрешението за употреба се счита за недействително.</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Лекарствените продукти, съдържащи или състоящи се от генетично модифицирани организми могат да породят рискове за околната среда. По тази причина за подобни медикаменти се прилага Директива 2001/18/ЕО на Европейския парламент, която урежда нормативно процедурите за съзнателното освобождаване в околната среда на генетично модифицирани организми.</a:t>
            </a:r>
          </a:p>
        </p:txBody>
      </p:sp>
      <p:sp>
        <p:nvSpPr>
          <p:cNvPr id="696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5DEC827-62E1-4E76-A22F-A8880E8ADE7F}" type="slidenum">
              <a:rPr lang="fr-FR" altLang="en-US" sz="1400" smtClean="0">
                <a:solidFill>
                  <a:srgbClr val="FFC000"/>
                </a:solidFill>
              </a:rPr>
              <a:pPr>
                <a:spcBef>
                  <a:spcPct val="0"/>
                </a:spcBef>
                <a:buFontTx/>
                <a:buNone/>
              </a:pPr>
              <a:t>64</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a:xfrm>
            <a:off x="457200" y="836613"/>
            <a:ext cx="8229600" cy="4895850"/>
          </a:xfrm>
        </p:spPr>
        <p:txBody>
          <a:bodyPr/>
          <a:lstStyle/>
          <a:p>
            <a:pPr eaLnBrk="1" hangingPunct="1">
              <a:buFontTx/>
              <a:buNone/>
            </a:pPr>
            <a:r>
              <a:rPr lang="bg-BG" altLang="en-US" sz="2000" smtClean="0">
                <a:solidFill>
                  <a:schemeClr val="bg1"/>
                </a:solidFill>
              </a:rPr>
              <a:t>Лекарствените продукти, разрешени за употреба от ЕМА, в съответствие с Регламент (ЕО)726/2004 на Европейският парламент, се ползват от право на защита на данните за осемгодишен период и от право на пазарна защита за десет годишен период, при възможност за удължаване на последния период до максимум 11 години, ако по време на първите осем от общо десетте години производителят придобие разрешение за едно или повече терапевтични показания, като в хода на научната оценка, предшестваща издаването на разрешението предоставят доказателства за осигуряване на значими клинични ползи в сравнение с други съществуващи терапии.</a:t>
            </a:r>
          </a:p>
          <a:p>
            <a:pPr eaLnBrk="1" hangingPunct="1">
              <a:buFontTx/>
              <a:buNone/>
            </a:pPr>
            <a:r>
              <a:rPr lang="bg-BG" altLang="en-US" sz="2000" smtClean="0">
                <a:solidFill>
                  <a:schemeClr val="bg1"/>
                </a:solidFill>
              </a:rPr>
              <a:t>Това представлява възможност за производителите да удължават патентната си защита, като регистрират приложение на продукта при нови диагнози, но много често оценката на терапевтичните ползи е със съмнителна обективност.</a:t>
            </a:r>
          </a:p>
        </p:txBody>
      </p:sp>
      <p:sp>
        <p:nvSpPr>
          <p:cNvPr id="706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0840A5-E280-4DE1-8DFA-F3DA2A6393E6}" type="slidenum">
              <a:rPr lang="fr-FR" altLang="en-US" sz="1400" smtClean="0">
                <a:solidFill>
                  <a:srgbClr val="FFC000"/>
                </a:solidFill>
              </a:rPr>
              <a:pPr>
                <a:spcBef>
                  <a:spcPct val="0"/>
                </a:spcBef>
                <a:buFontTx/>
                <a:buNone/>
              </a:pPr>
              <a:t>65</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l" eaLnBrk="1" hangingPunct="1"/>
            <a:r>
              <a:rPr lang="bg-BG" altLang="en-US" sz="3200" smtClean="0">
                <a:solidFill>
                  <a:schemeClr val="bg1"/>
                </a:solidFill>
              </a:rPr>
              <a:t>Европейска Агенция по Лекарствата (ЕМА) – отговорности и структури</a:t>
            </a:r>
            <a:endParaRPr lang="en-US" altLang="en-US" sz="3200" smtClean="0">
              <a:solidFill>
                <a:schemeClr val="bg1"/>
              </a:solidFill>
            </a:endParaRPr>
          </a:p>
        </p:txBody>
      </p:sp>
      <p:sp>
        <p:nvSpPr>
          <p:cNvPr id="71683" name="Rectangle 3"/>
          <p:cNvSpPr>
            <a:spLocks noGrp="1" noChangeArrowheads="1"/>
          </p:cNvSpPr>
          <p:nvPr>
            <p:ph type="body" idx="1"/>
          </p:nvPr>
        </p:nvSpPr>
        <p:spPr>
          <a:xfrm>
            <a:off x="457200" y="1927225"/>
            <a:ext cx="8435975" cy="4525963"/>
          </a:xfrm>
        </p:spPr>
        <p:txBody>
          <a:bodyPr/>
          <a:lstStyle/>
          <a:p>
            <a:pPr eaLnBrk="1" hangingPunct="1">
              <a:buFontTx/>
              <a:buNone/>
            </a:pPr>
            <a:r>
              <a:rPr lang="bg-BG" altLang="en-US" sz="2000" smtClean="0">
                <a:solidFill>
                  <a:schemeClr val="bg1"/>
                </a:solidFill>
              </a:rPr>
              <a:t>Европейската агенция по лекарствата (ЕМА) отговаря за наличните научни ресурси, предоставени на нейно разположение от държавите членки за целите на оценката, контрола и фармакологичната бдителност на лекарствените продукти.</a:t>
            </a:r>
          </a:p>
          <a:p>
            <a:pPr eaLnBrk="1" hangingPunct="1">
              <a:buFontTx/>
              <a:buNone/>
            </a:pPr>
            <a:r>
              <a:rPr lang="bg-BG" altLang="en-US" sz="2000" smtClean="0">
                <a:solidFill>
                  <a:schemeClr val="bg1"/>
                </a:solidFill>
              </a:rPr>
              <a:t>Структурата на ЕМА включва:</a:t>
            </a:r>
          </a:p>
          <a:p>
            <a:pPr eaLnBrk="1" hangingPunct="1"/>
            <a:r>
              <a:rPr lang="bg-BG" altLang="en-US" sz="2000" smtClean="0">
                <a:solidFill>
                  <a:schemeClr val="bg1"/>
                </a:solidFill>
              </a:rPr>
              <a:t>Комитет по лекарствените продукти за хуманна употреба</a:t>
            </a:r>
          </a:p>
          <a:p>
            <a:pPr eaLnBrk="1" hangingPunct="1"/>
            <a:r>
              <a:rPr lang="bg-BG" altLang="en-US" sz="2000" smtClean="0">
                <a:solidFill>
                  <a:schemeClr val="bg1"/>
                </a:solidFill>
              </a:rPr>
              <a:t>Комитет по лекарствените продукти за ветеринарна употреба</a:t>
            </a:r>
          </a:p>
          <a:p>
            <a:pPr eaLnBrk="1" hangingPunct="1"/>
            <a:r>
              <a:rPr lang="bg-BG" altLang="en-US" sz="2000" smtClean="0">
                <a:solidFill>
                  <a:schemeClr val="bg1"/>
                </a:solidFill>
              </a:rPr>
              <a:t>Комитет по лекарствата “сираци”</a:t>
            </a:r>
          </a:p>
          <a:p>
            <a:pPr eaLnBrk="1" hangingPunct="1"/>
            <a:r>
              <a:rPr lang="bg-BG" altLang="en-US" sz="2000" smtClean="0">
                <a:solidFill>
                  <a:schemeClr val="bg1"/>
                </a:solidFill>
              </a:rPr>
              <a:t>Комитет по растителните лекарствени продукти</a:t>
            </a:r>
          </a:p>
          <a:p>
            <a:pPr eaLnBrk="1" hangingPunct="1"/>
            <a:r>
              <a:rPr lang="bg-BG" altLang="en-US" sz="2000" smtClean="0">
                <a:solidFill>
                  <a:schemeClr val="bg1"/>
                </a:solidFill>
              </a:rPr>
              <a:t>Секретариат, който предоставя техническо, научно и административно съдействие на комитетите</a:t>
            </a:r>
          </a:p>
          <a:p>
            <a:pPr eaLnBrk="1" hangingPunct="1"/>
            <a:r>
              <a:rPr lang="bg-BG" altLang="en-US" sz="2000" smtClean="0">
                <a:solidFill>
                  <a:schemeClr val="bg1"/>
                </a:solidFill>
              </a:rPr>
              <a:t>Изпълнителен директор</a:t>
            </a:r>
          </a:p>
          <a:p>
            <a:pPr eaLnBrk="1" hangingPunct="1"/>
            <a:r>
              <a:rPr lang="bg-BG" altLang="en-US" sz="2000" smtClean="0">
                <a:solidFill>
                  <a:schemeClr val="bg1"/>
                </a:solidFill>
              </a:rPr>
              <a:t>Управителен съвет </a:t>
            </a:r>
          </a:p>
          <a:p>
            <a:pPr eaLnBrk="1" hangingPunct="1">
              <a:buFontTx/>
              <a:buNone/>
            </a:pPr>
            <a:endParaRPr lang="bg-BG" altLang="en-US" sz="2000" smtClean="0">
              <a:solidFill>
                <a:schemeClr val="bg1"/>
              </a:solidFill>
            </a:endParaRPr>
          </a:p>
        </p:txBody>
      </p:sp>
      <p:sp>
        <p:nvSpPr>
          <p:cNvPr id="716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85586C2-0A65-431D-A8B9-3DE6760AF7AD}" type="slidenum">
              <a:rPr lang="fr-FR" altLang="en-US" sz="1400" smtClean="0">
                <a:solidFill>
                  <a:srgbClr val="FFC000"/>
                </a:solidFill>
              </a:rPr>
              <a:pPr>
                <a:spcBef>
                  <a:spcPct val="0"/>
                </a:spcBef>
                <a:buFontTx/>
                <a:buNone/>
              </a:pPr>
              <a:t>66</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l" eaLnBrk="1" hangingPunct="1"/>
            <a:r>
              <a:rPr lang="bg-BG" altLang="en-US" sz="3200" smtClean="0">
                <a:solidFill>
                  <a:schemeClr val="bg1"/>
                </a:solidFill>
              </a:rPr>
              <a:t>Основни задачи на ЕМА</a:t>
            </a:r>
            <a:endParaRPr lang="en-US" altLang="en-US" sz="3200" smtClean="0">
              <a:solidFill>
                <a:schemeClr val="bg1"/>
              </a:solidFill>
            </a:endParaRPr>
          </a:p>
        </p:txBody>
      </p:sp>
      <p:sp>
        <p:nvSpPr>
          <p:cNvPr id="72707" name="Rectangle 3"/>
          <p:cNvSpPr>
            <a:spLocks noGrp="1" noChangeArrowheads="1"/>
          </p:cNvSpPr>
          <p:nvPr>
            <p:ph type="body" idx="1"/>
          </p:nvPr>
        </p:nvSpPr>
        <p:spPr>
          <a:xfrm>
            <a:off x="457200" y="1927225"/>
            <a:ext cx="8435975" cy="4525963"/>
          </a:xfrm>
        </p:spPr>
        <p:txBody>
          <a:bodyPr/>
          <a:lstStyle/>
          <a:p>
            <a:pPr marL="457200" indent="-457200" eaLnBrk="1" hangingPunct="1">
              <a:buFontTx/>
              <a:buAutoNum type="arabicPeriod"/>
            </a:pPr>
            <a:r>
              <a:rPr lang="bg-BG" altLang="en-US" sz="2000" smtClean="0">
                <a:solidFill>
                  <a:schemeClr val="bg1"/>
                </a:solidFill>
              </a:rPr>
              <a:t>Контролира научното оценяване на качеството, безопасността и ефикасността на лекарствените продукти в обсега на процедурите за разрешаване за употреба и търговия.</a:t>
            </a:r>
          </a:p>
          <a:p>
            <a:pPr marL="457200" indent="-457200" eaLnBrk="1" hangingPunct="1">
              <a:buFontTx/>
              <a:buAutoNum type="arabicPeriod"/>
            </a:pPr>
            <a:r>
              <a:rPr lang="bg-BG" altLang="en-US" sz="2000" smtClean="0">
                <a:solidFill>
                  <a:schemeClr val="bg1"/>
                </a:solidFill>
              </a:rPr>
              <a:t>Предоставя при поискване и оповестява пред обществото докладите от оценките на характеристиките на продуктите, етикетите и листовките за пациента.</a:t>
            </a:r>
          </a:p>
          <a:p>
            <a:pPr marL="457200" indent="-457200" eaLnBrk="1" hangingPunct="1">
              <a:buFontTx/>
              <a:buAutoNum type="arabicPeriod"/>
            </a:pPr>
            <a:r>
              <a:rPr lang="bg-BG" altLang="en-US" sz="2000" smtClean="0">
                <a:solidFill>
                  <a:schemeClr val="bg1"/>
                </a:solidFill>
              </a:rPr>
              <a:t>Координира контрола върху лекарствените продукти при обичайните условия за употреба и дава консултации по мерките за осигуряване на безопасна и ефективна употреба.</a:t>
            </a:r>
          </a:p>
          <a:p>
            <a:pPr marL="457200" indent="-457200" eaLnBrk="1" hangingPunct="1">
              <a:buFontTx/>
              <a:buAutoNum type="arabicPeriod"/>
            </a:pPr>
            <a:r>
              <a:rPr lang="bg-BG" altLang="en-US" sz="2000" smtClean="0">
                <a:solidFill>
                  <a:schemeClr val="bg1"/>
                </a:solidFill>
              </a:rPr>
              <a:t>Осигурява разпространението на информацията за неблагоприятните реакции, до която постоянен достъп имат държавите членки, служителите от системата на здравеопазването, производителите и общността, но само с подходящи нива на достъп.</a:t>
            </a:r>
          </a:p>
        </p:txBody>
      </p:sp>
      <p:sp>
        <p:nvSpPr>
          <p:cNvPr id="727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74DA87B-3538-4513-9F03-60AC2B624114}" type="slidenum">
              <a:rPr lang="fr-FR" altLang="en-US" sz="1400" smtClean="0">
                <a:solidFill>
                  <a:srgbClr val="FFC000"/>
                </a:solidFill>
              </a:rPr>
              <a:pPr>
                <a:spcBef>
                  <a:spcPct val="0"/>
                </a:spcBef>
                <a:buFontTx/>
                <a:buNone/>
              </a:pPr>
              <a:t>67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457200" y="558800"/>
            <a:ext cx="8229600" cy="5607050"/>
          </a:xfrm>
        </p:spPr>
        <p:txBody>
          <a:bodyPr/>
          <a:lstStyle/>
          <a:p>
            <a:pPr eaLnBrk="1" hangingPunct="1">
              <a:buFontTx/>
              <a:buNone/>
              <a:defRPr/>
            </a:pPr>
            <a:r>
              <a:rPr lang="en-US" sz="2000" dirty="0" smtClean="0">
                <a:solidFill>
                  <a:schemeClr val="bg1"/>
                </a:solidFill>
              </a:rPr>
              <a:t>5. </a:t>
            </a:r>
            <a:r>
              <a:rPr lang="bg-BG" sz="2000" dirty="0" smtClean="0">
                <a:solidFill>
                  <a:schemeClr val="bg1"/>
                </a:solidFill>
              </a:rPr>
              <a:t>Подпомага държавите членки с цел бързо съобщаване на информацията за фармакологичната бдителност на работещите в сферата на здравеопазването</a:t>
            </a:r>
          </a:p>
          <a:p>
            <a:pPr eaLnBrk="1" hangingPunct="1">
              <a:buFontTx/>
              <a:buNone/>
              <a:defRPr/>
            </a:pPr>
            <a:r>
              <a:rPr lang="bg-BG" sz="2000" dirty="0" smtClean="0">
                <a:solidFill>
                  <a:schemeClr val="bg1"/>
                </a:solidFill>
              </a:rPr>
              <a:t>6. Оказване на информационно съдействие относно максимално допустимите стойности на остатъчни вещества от ветеринарните лекарствени продукти</a:t>
            </a:r>
          </a:p>
          <a:p>
            <a:pPr eaLnBrk="1" hangingPunct="1">
              <a:buFontTx/>
              <a:buNone/>
              <a:defRPr/>
            </a:pPr>
            <a:r>
              <a:rPr lang="bg-BG" sz="2000" dirty="0" smtClean="0">
                <a:solidFill>
                  <a:schemeClr val="bg1"/>
                </a:solidFill>
              </a:rPr>
              <a:t>7. Осигуряване на научни консултации относно прилагането на антибиотици върху животните за производство на храни</a:t>
            </a:r>
          </a:p>
          <a:p>
            <a:pPr eaLnBrk="1" hangingPunct="1">
              <a:buFontTx/>
              <a:buNone/>
              <a:defRPr/>
            </a:pPr>
            <a:r>
              <a:rPr lang="bg-BG" sz="2000" dirty="0" smtClean="0">
                <a:solidFill>
                  <a:schemeClr val="bg1"/>
                </a:solidFill>
              </a:rPr>
              <a:t>8. Водене на отчетност за статута за разрешенията за употреба и търговия на лекарствени продукти, предоставени в съответствие с процедурите на ЕС</a:t>
            </a:r>
          </a:p>
          <a:p>
            <a:pPr eaLnBrk="1" hangingPunct="1">
              <a:buFontTx/>
              <a:buNone/>
              <a:defRPr/>
            </a:pPr>
            <a:r>
              <a:rPr lang="bg-BG" sz="2000" dirty="0" smtClean="0">
                <a:solidFill>
                  <a:schemeClr val="bg1"/>
                </a:solidFill>
              </a:rPr>
              <a:t>9. Създаване на база данни за лекарствените продукти, до която има обществен достъп и осигуряване на нейното осъвременяване и управление, независимо от фармацевтичните компании</a:t>
            </a:r>
          </a:p>
          <a:p>
            <a:pPr marL="457200" indent="-457200" eaLnBrk="1" hangingPunct="1">
              <a:buFontTx/>
              <a:buNone/>
              <a:defRPr/>
            </a:pPr>
            <a:endParaRPr lang="bg-BG" sz="2000" dirty="0" smtClean="0">
              <a:solidFill>
                <a:schemeClr val="bg1"/>
              </a:solidFill>
            </a:endParaRPr>
          </a:p>
        </p:txBody>
      </p:sp>
      <p:sp>
        <p:nvSpPr>
          <p:cNvPr id="737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B977FA1-13A1-46DE-B771-12FDB643A3C7}" type="slidenum">
              <a:rPr lang="fr-FR" altLang="en-US" sz="1400" smtClean="0">
                <a:solidFill>
                  <a:srgbClr val="FFC000"/>
                </a:solidFill>
              </a:rPr>
              <a:pPr>
                <a:spcBef>
                  <a:spcPct val="0"/>
                </a:spcBef>
                <a:buFontTx/>
                <a:buNone/>
              </a:pPr>
              <a:t>68</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a:xfrm>
            <a:off x="457200" y="476250"/>
            <a:ext cx="8229600" cy="5976938"/>
          </a:xfrm>
        </p:spPr>
        <p:txBody>
          <a:bodyPr/>
          <a:lstStyle/>
          <a:p>
            <a:pPr eaLnBrk="1" hangingPunct="1">
              <a:buFontTx/>
              <a:buNone/>
            </a:pPr>
            <a:endParaRPr lang="bg-BG" altLang="en-US" sz="2000" smtClean="0">
              <a:solidFill>
                <a:schemeClr val="bg1"/>
              </a:solidFill>
            </a:endParaRPr>
          </a:p>
          <a:p>
            <a:pPr>
              <a:buFontTx/>
              <a:buNone/>
            </a:pPr>
            <a:r>
              <a:rPr lang="bg-BG" altLang="en-US" sz="2000" smtClean="0">
                <a:solidFill>
                  <a:schemeClr val="bg1"/>
                </a:solidFill>
              </a:rPr>
              <a:t>10. Предоставяне на консултации на фармацевтичните производители относно тестове и изпитвания, необходими за доказване на качеството, безопасността и ефикасността на лекарствените продукти.</a:t>
            </a:r>
          </a:p>
          <a:p>
            <a:pPr>
              <a:buFontTx/>
              <a:buNone/>
            </a:pPr>
            <a:r>
              <a:rPr lang="bg-BG" altLang="en-US" sz="2000" smtClean="0">
                <a:solidFill>
                  <a:schemeClr val="bg1"/>
                </a:solidFill>
              </a:rPr>
              <a:t>11. Контрол на лекарствените продукти и разрешенията за паралелна дистрибуция в рамките на ЕС</a:t>
            </a:r>
          </a:p>
          <a:p>
            <a:pPr>
              <a:buFontTx/>
              <a:buNone/>
            </a:pPr>
            <a:r>
              <a:rPr lang="bg-BG" altLang="en-US" sz="2000" smtClean="0">
                <a:solidFill>
                  <a:schemeClr val="bg1"/>
                </a:solidFill>
              </a:rPr>
              <a:t>12. Контрол на съответствието на лекарствените продукти след пускането на пазара и регистрираните характеристики и състав</a:t>
            </a:r>
          </a:p>
          <a:p>
            <a:pPr>
              <a:buFontTx/>
              <a:buNone/>
            </a:pPr>
            <a:endParaRPr lang="bg-BG" altLang="en-US" sz="2000" smtClean="0">
              <a:solidFill>
                <a:schemeClr val="bg1"/>
              </a:solidFill>
            </a:endParaRPr>
          </a:p>
          <a:p>
            <a:pPr>
              <a:buFontTx/>
              <a:buNone/>
            </a:pPr>
            <a:r>
              <a:rPr lang="bg-BG" altLang="en-US" sz="2000" smtClean="0">
                <a:solidFill>
                  <a:schemeClr val="bg1"/>
                </a:solidFill>
              </a:rPr>
              <a:t>Задълженията на всяка национална агенция по лекарствата (в България - ИАЛ) дублират дословно задълженията и правилата на ЕМА, но само в границата на собствената страна. </a:t>
            </a: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a:p>
            <a:pPr eaLnBrk="1" hangingPunct="1">
              <a:buFontTx/>
              <a:buNone/>
            </a:pPr>
            <a:endParaRPr lang="bg-BG" altLang="en-US" sz="2000" smtClean="0">
              <a:solidFill>
                <a:schemeClr val="bg1"/>
              </a:solidFill>
            </a:endParaRPr>
          </a:p>
        </p:txBody>
      </p:sp>
      <p:sp>
        <p:nvSpPr>
          <p:cNvPr id="747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BCFD3F2-4F61-4A3F-AA21-38BEF4ABC6D2}" type="slidenum">
              <a:rPr lang="fr-FR" altLang="en-US" sz="1400" smtClean="0">
                <a:solidFill>
                  <a:srgbClr val="FFC000"/>
                </a:solidFill>
              </a:rPr>
              <a:pPr>
                <a:spcBef>
                  <a:spcPct val="0"/>
                </a:spcBef>
                <a:buFontTx/>
                <a:buNone/>
              </a:pPr>
              <a:t>69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836613"/>
            <a:ext cx="8229600" cy="5040312"/>
          </a:xfrm>
        </p:spPr>
        <p:txBody>
          <a:bodyPr/>
          <a:lstStyle/>
          <a:p>
            <a:pPr eaLnBrk="1" hangingPunct="1"/>
            <a:r>
              <a:rPr lang="bg-BG" altLang="en-US" sz="2000" smtClean="0">
                <a:solidFill>
                  <a:schemeClr val="bg1"/>
                </a:solidFill>
              </a:rPr>
              <a:t>За сравнение разходите за реимбурсирани лекарства в България, като процент от публичните разходи за здравноосигурителни дейности на НЗОК през периода 2005-2010 представляват 20%-25% относителен дял, което е характерно за слаборазвитите страни.</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Нивото на достъп до лекарствени терапии също се определя в голяма степен от икономическото развитие на съответната страна или регион.</a:t>
            </a:r>
          </a:p>
          <a:p>
            <a:pPr eaLnBrk="1" hangingPunct="1">
              <a:buFontTx/>
              <a:buNone/>
            </a:pPr>
            <a:endParaRPr lang="bg-BG" altLang="en-US" sz="2000" smtClean="0">
              <a:solidFill>
                <a:schemeClr val="bg1"/>
              </a:solidFill>
            </a:endParaRPr>
          </a:p>
          <a:p>
            <a:pPr eaLnBrk="1" hangingPunct="1"/>
            <a:r>
              <a:rPr lang="bg-BG" altLang="en-US" sz="2000" smtClean="0">
                <a:solidFill>
                  <a:schemeClr val="bg1"/>
                </a:solidFill>
              </a:rPr>
              <a:t>Европейските здравноосигурителни ситеми в развитите икономически държави осигуряват за 25% от населението практически пълен достъп до лекарствени терапии, което предопределя световната им лидерска позиция по отношение на щедрост на здравните системи.</a:t>
            </a:r>
          </a:p>
        </p:txBody>
      </p:sp>
      <p:sp>
        <p:nvSpPr>
          <p:cNvPr id="112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6E5FB2F-F783-48F7-96FE-641BC1BC1A8C}" type="slidenum">
              <a:rPr lang="fr-FR" altLang="en-US" sz="1400" smtClean="0">
                <a:solidFill>
                  <a:srgbClr val="FFC000"/>
                </a:solidFill>
              </a:rPr>
              <a:pPr>
                <a:spcBef>
                  <a:spcPct val="0"/>
                </a:spcBef>
                <a:buFontTx/>
                <a:buNone/>
              </a:pPr>
              <a:t>7</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l" eaLnBrk="1" hangingPunct="1"/>
            <a:r>
              <a:rPr lang="bg-BG" altLang="en-US" sz="3200" smtClean="0">
                <a:solidFill>
                  <a:schemeClr val="bg1"/>
                </a:solidFill>
              </a:rPr>
              <a:t>Изпълнителен директор на ЕМА</a:t>
            </a:r>
            <a:endParaRPr lang="en-US" altLang="en-US" sz="3200" smtClean="0">
              <a:solidFill>
                <a:schemeClr val="bg1"/>
              </a:solidFill>
            </a:endParaRPr>
          </a:p>
        </p:txBody>
      </p:sp>
      <p:sp>
        <p:nvSpPr>
          <p:cNvPr id="76803" name="Rectangle 3"/>
          <p:cNvSpPr>
            <a:spLocks noGrp="1" noChangeArrowheads="1"/>
          </p:cNvSpPr>
          <p:nvPr>
            <p:ph type="body" idx="1"/>
          </p:nvPr>
        </p:nvSpPr>
        <p:spPr>
          <a:xfrm>
            <a:off x="457200" y="1927225"/>
            <a:ext cx="8435975" cy="4525963"/>
          </a:xfrm>
        </p:spPr>
        <p:txBody>
          <a:bodyPr/>
          <a:lstStyle/>
          <a:p>
            <a:pPr>
              <a:buFontTx/>
              <a:buNone/>
            </a:pPr>
            <a:r>
              <a:rPr lang="bg-BG" altLang="en-US" sz="2000" smtClean="0">
                <a:solidFill>
                  <a:schemeClr val="bg1"/>
                </a:solidFill>
              </a:rPr>
              <a:t>Назначава се от Управителния съвет по предложение на </a:t>
            </a:r>
          </a:p>
          <a:p>
            <a:pPr>
              <a:buFontTx/>
              <a:buNone/>
            </a:pPr>
            <a:r>
              <a:rPr lang="bg-BG" altLang="en-US" sz="2000" smtClean="0">
                <a:solidFill>
                  <a:schemeClr val="bg1"/>
                </a:solidFill>
              </a:rPr>
              <a:t>Европейската комисия за срок от 5 години.</a:t>
            </a:r>
          </a:p>
          <a:p>
            <a:pPr>
              <a:buFontTx/>
              <a:buNone/>
            </a:pPr>
            <a:r>
              <a:rPr lang="bg-BG" altLang="en-US" sz="2000" smtClean="0">
                <a:solidFill>
                  <a:schemeClr val="bg1"/>
                </a:solidFill>
              </a:rPr>
              <a:t>Изпълнителния директор е законен представител на ЕМА.</a:t>
            </a:r>
            <a:endParaRPr lang="en-US" altLang="en-US" sz="2000" smtClean="0">
              <a:solidFill>
                <a:schemeClr val="bg1"/>
              </a:solidFill>
            </a:endParaRPr>
          </a:p>
          <a:p>
            <a:pPr>
              <a:buFontTx/>
              <a:buNone/>
            </a:pPr>
            <a:endParaRPr lang="bg-BG" altLang="en-US" sz="2000" smtClean="0">
              <a:solidFill>
                <a:schemeClr val="bg1"/>
              </a:solidFill>
            </a:endParaRPr>
          </a:p>
          <a:p>
            <a:pPr>
              <a:buFontTx/>
              <a:buNone/>
            </a:pPr>
            <a:r>
              <a:rPr lang="bg-BG" altLang="en-US" sz="2000" smtClean="0">
                <a:solidFill>
                  <a:schemeClr val="bg1"/>
                </a:solidFill>
              </a:rPr>
              <a:t>Основните му задължения са:</a:t>
            </a:r>
          </a:p>
          <a:p>
            <a:r>
              <a:rPr lang="bg-BG" altLang="en-US" sz="2000" smtClean="0">
                <a:solidFill>
                  <a:schemeClr val="bg1"/>
                </a:solidFill>
              </a:rPr>
              <a:t> Ежедневно административно управление </a:t>
            </a:r>
          </a:p>
          <a:p>
            <a:r>
              <a:rPr lang="bg-BG" altLang="en-US" sz="2000" smtClean="0">
                <a:solidFill>
                  <a:schemeClr val="bg1"/>
                </a:solidFill>
              </a:rPr>
              <a:t> Управление на финансовите и материално-технически ресурси</a:t>
            </a:r>
          </a:p>
          <a:p>
            <a:r>
              <a:rPr lang="bg-BG" altLang="en-US" sz="2000" smtClean="0">
                <a:solidFill>
                  <a:schemeClr val="bg1"/>
                </a:solidFill>
              </a:rPr>
              <a:t> Изготвяне на проектите за приходи и разходи на ЕМА и изпълнение на бюджета</a:t>
            </a:r>
          </a:p>
          <a:p>
            <a:r>
              <a:rPr lang="bg-BG" altLang="en-US" sz="2000" smtClean="0">
                <a:solidFill>
                  <a:schemeClr val="bg1"/>
                </a:solidFill>
              </a:rPr>
              <a:t> Управление на човешките ресурси</a:t>
            </a:r>
          </a:p>
          <a:p>
            <a:r>
              <a:rPr lang="bg-BG" altLang="en-US" sz="2000" smtClean="0">
                <a:solidFill>
                  <a:schemeClr val="bg1"/>
                </a:solidFill>
              </a:rPr>
              <a:t> Организационно, персонално и материално осугуряване на</a:t>
            </a:r>
            <a:r>
              <a:rPr lang="en-US" altLang="en-US" sz="2000" smtClean="0">
                <a:solidFill>
                  <a:schemeClr val="bg1"/>
                </a:solidFill>
              </a:rPr>
              <a:t> </a:t>
            </a:r>
            <a:r>
              <a:rPr lang="bg-BG" altLang="en-US" sz="2000" smtClean="0">
                <a:solidFill>
                  <a:schemeClr val="bg1"/>
                </a:solidFill>
              </a:rPr>
              <a:t>дейността за Управителния съвет</a:t>
            </a:r>
          </a:p>
        </p:txBody>
      </p:sp>
      <p:sp>
        <p:nvSpPr>
          <p:cNvPr id="768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E905FDE-492F-4712-BE08-EB9D6794063C}" type="slidenum">
              <a:rPr lang="fr-FR" altLang="en-US" sz="1400" smtClean="0">
                <a:solidFill>
                  <a:srgbClr val="FFC000"/>
                </a:solidFill>
              </a:rPr>
              <a:pPr>
                <a:spcBef>
                  <a:spcPct val="0"/>
                </a:spcBef>
                <a:buFontTx/>
                <a:buNone/>
              </a:pPr>
              <a:t>70</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l" eaLnBrk="1" hangingPunct="1"/>
            <a:r>
              <a:rPr lang="bg-BG" altLang="en-US" sz="3200" smtClean="0">
                <a:solidFill>
                  <a:schemeClr val="bg1"/>
                </a:solidFill>
              </a:rPr>
              <a:t>Управителен съвет на ЕМА</a:t>
            </a:r>
            <a:endParaRPr lang="en-US" altLang="en-US" sz="3200" smtClean="0">
              <a:solidFill>
                <a:schemeClr val="bg1"/>
              </a:solidFill>
            </a:endParaRPr>
          </a:p>
        </p:txBody>
      </p:sp>
      <p:sp>
        <p:nvSpPr>
          <p:cNvPr id="77827" name="Rectangle 3"/>
          <p:cNvSpPr>
            <a:spLocks noGrp="1" noChangeArrowheads="1"/>
          </p:cNvSpPr>
          <p:nvPr>
            <p:ph type="body" idx="1"/>
          </p:nvPr>
        </p:nvSpPr>
        <p:spPr>
          <a:xfrm>
            <a:off x="457200" y="1484313"/>
            <a:ext cx="8435975" cy="5184775"/>
          </a:xfrm>
        </p:spPr>
        <p:txBody>
          <a:bodyPr/>
          <a:lstStyle/>
          <a:p>
            <a:pPr>
              <a:buFontTx/>
              <a:buNone/>
            </a:pPr>
            <a:r>
              <a:rPr lang="bg-BG" altLang="en-US" sz="2000" smtClean="0">
                <a:solidFill>
                  <a:schemeClr val="bg1"/>
                </a:solidFill>
              </a:rPr>
              <a:t>Състои се от един представител на всяка държава членка, двама</a:t>
            </a:r>
          </a:p>
          <a:p>
            <a:pPr>
              <a:buFontTx/>
              <a:buNone/>
            </a:pPr>
            <a:r>
              <a:rPr lang="bg-BG" altLang="en-US" sz="2000" smtClean="0">
                <a:solidFill>
                  <a:schemeClr val="bg1"/>
                </a:solidFill>
              </a:rPr>
              <a:t> представители на Европейската комисия и двама представители</a:t>
            </a:r>
          </a:p>
          <a:p>
            <a:pPr>
              <a:buFontTx/>
              <a:buNone/>
            </a:pPr>
            <a:r>
              <a:rPr lang="bg-BG" altLang="en-US" sz="2000" smtClean="0">
                <a:solidFill>
                  <a:schemeClr val="bg1"/>
                </a:solidFill>
              </a:rPr>
              <a:t> на Европейски парламент. Освен това се назначават </a:t>
            </a:r>
          </a:p>
          <a:p>
            <a:pPr>
              <a:buFontTx/>
              <a:buNone/>
            </a:pPr>
            <a:r>
              <a:rPr lang="bg-BG" altLang="en-US" sz="2000" smtClean="0">
                <a:solidFill>
                  <a:schemeClr val="bg1"/>
                </a:solidFill>
              </a:rPr>
              <a:t>представители на организациите на пациентите, един </a:t>
            </a:r>
          </a:p>
          <a:p>
            <a:pPr>
              <a:buFontTx/>
              <a:buNone/>
            </a:pPr>
            <a:r>
              <a:rPr lang="bg-BG" altLang="en-US" sz="2000" smtClean="0">
                <a:solidFill>
                  <a:schemeClr val="bg1"/>
                </a:solidFill>
              </a:rPr>
              <a:t>представител на лекарските организации и един преставител на </a:t>
            </a:r>
          </a:p>
          <a:p>
            <a:pPr>
              <a:buFontTx/>
              <a:buNone/>
            </a:pPr>
            <a:r>
              <a:rPr lang="bg-BG" altLang="en-US" sz="2000" smtClean="0">
                <a:solidFill>
                  <a:schemeClr val="bg1"/>
                </a:solidFill>
              </a:rPr>
              <a:t>ветеринарните специалисти.</a:t>
            </a:r>
          </a:p>
          <a:p>
            <a:pPr>
              <a:buFontTx/>
              <a:buNone/>
            </a:pPr>
            <a:r>
              <a:rPr lang="bg-BG" altLang="en-US" sz="2000" smtClean="0">
                <a:solidFill>
                  <a:schemeClr val="bg1"/>
                </a:solidFill>
              </a:rPr>
              <a:t>Представителите на съсловните и пациентските организации се </a:t>
            </a:r>
          </a:p>
          <a:p>
            <a:pPr>
              <a:buFontTx/>
              <a:buNone/>
            </a:pPr>
            <a:r>
              <a:rPr lang="bg-BG" altLang="en-US" sz="2000" smtClean="0">
                <a:solidFill>
                  <a:schemeClr val="bg1"/>
                </a:solidFill>
              </a:rPr>
              <a:t>избират от Съвета на Европа по предварително определен списък.</a:t>
            </a:r>
          </a:p>
          <a:p>
            <a:pPr>
              <a:buFontTx/>
              <a:buNone/>
            </a:pPr>
            <a:r>
              <a:rPr lang="bg-BG" altLang="en-US" sz="2000" smtClean="0">
                <a:solidFill>
                  <a:schemeClr val="bg1"/>
                </a:solidFill>
              </a:rPr>
              <a:t>Мандатът на членовете на УС е тригодишен и може да бъде </a:t>
            </a:r>
          </a:p>
          <a:p>
            <a:pPr>
              <a:buFontTx/>
              <a:buNone/>
            </a:pPr>
            <a:r>
              <a:rPr lang="bg-BG" altLang="en-US" sz="2000" smtClean="0">
                <a:solidFill>
                  <a:schemeClr val="bg1"/>
                </a:solidFill>
              </a:rPr>
              <a:t>подновяван многократно. Председателят на УС се избира между </a:t>
            </a:r>
          </a:p>
          <a:p>
            <a:pPr>
              <a:buFontTx/>
              <a:buNone/>
            </a:pPr>
            <a:r>
              <a:rPr lang="bg-BG" altLang="en-US" sz="2000" smtClean="0">
                <a:solidFill>
                  <a:schemeClr val="bg1"/>
                </a:solidFill>
              </a:rPr>
              <a:t>членовете на УС. Той също е с тригодишен мандат, но може да </a:t>
            </a:r>
          </a:p>
          <a:p>
            <a:pPr>
              <a:buFontTx/>
              <a:buNone/>
            </a:pPr>
            <a:r>
              <a:rPr lang="bg-BG" altLang="en-US" sz="2000" smtClean="0">
                <a:solidFill>
                  <a:schemeClr val="bg1"/>
                </a:solidFill>
              </a:rPr>
              <a:t>бъде удължаван само веднъж.</a:t>
            </a:r>
          </a:p>
          <a:p>
            <a:pPr>
              <a:buFontTx/>
              <a:buNone/>
            </a:pPr>
            <a:r>
              <a:rPr lang="bg-BG" altLang="en-US" sz="2000" smtClean="0">
                <a:solidFill>
                  <a:schemeClr val="bg1"/>
                </a:solidFill>
              </a:rPr>
              <a:t>Всички решения на УС се приемат с квалифицирано мнозинство от </a:t>
            </a:r>
          </a:p>
          <a:p>
            <a:pPr>
              <a:buFontTx/>
              <a:buNone/>
            </a:pPr>
            <a:r>
              <a:rPr lang="bg-BG" altLang="en-US" sz="2000" smtClean="0">
                <a:solidFill>
                  <a:schemeClr val="bg1"/>
                </a:solidFill>
              </a:rPr>
              <a:t>2/3 от членовете.</a:t>
            </a:r>
          </a:p>
          <a:p>
            <a:pPr>
              <a:buFontTx/>
              <a:buNone/>
            </a:pPr>
            <a:endParaRPr lang="bg-BG" altLang="en-US" sz="2000" smtClean="0">
              <a:solidFill>
                <a:schemeClr val="bg1"/>
              </a:solidFill>
            </a:endParaRPr>
          </a:p>
        </p:txBody>
      </p:sp>
      <p:sp>
        <p:nvSpPr>
          <p:cNvPr id="778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DC19EC6-56EF-45DF-B270-190EC1F891D7}" type="slidenum">
              <a:rPr lang="fr-FR" altLang="en-US" sz="1400" smtClean="0">
                <a:solidFill>
                  <a:srgbClr val="FFC000"/>
                </a:solidFill>
              </a:rPr>
              <a:pPr>
                <a:spcBef>
                  <a:spcPct val="0"/>
                </a:spcBef>
                <a:buFontTx/>
                <a:buNone/>
              </a:pPr>
              <a:t>71</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8850" name="Rectangle 3"/>
          <p:cNvSpPr>
            <a:spLocks noGrp="1" noChangeArrowheads="1"/>
          </p:cNvSpPr>
          <p:nvPr>
            <p:ph type="body" idx="1"/>
          </p:nvPr>
        </p:nvSpPr>
        <p:spPr>
          <a:xfrm>
            <a:off x="457200" y="836613"/>
            <a:ext cx="8435975" cy="5688012"/>
          </a:xfrm>
        </p:spPr>
        <p:txBody>
          <a:bodyPr/>
          <a:lstStyle/>
          <a:p>
            <a:pPr eaLnBrk="1" hangingPunct="1">
              <a:buFontTx/>
              <a:buNone/>
            </a:pPr>
            <a:r>
              <a:rPr lang="bg-BG" altLang="en-US" sz="2000" smtClean="0">
                <a:solidFill>
                  <a:schemeClr val="bg1"/>
                </a:solidFill>
              </a:rPr>
              <a:t>ЕМА предоставя разрешение за употерба на лекарствени продукти от следните групи</a:t>
            </a:r>
          </a:p>
          <a:p>
            <a:pPr>
              <a:buFontTx/>
              <a:buAutoNum type="arabicPeriod"/>
            </a:pPr>
            <a:r>
              <a:rPr lang="bg-BG" altLang="en-US" sz="2000" smtClean="0">
                <a:solidFill>
                  <a:schemeClr val="bg1"/>
                </a:solidFill>
              </a:rPr>
              <a:t>Лекарствени продукти получени чрез биотехнологични роцеси:</a:t>
            </a:r>
          </a:p>
          <a:p>
            <a:pPr marL="857250" lvl="1" indent="-457200">
              <a:buFont typeface="Arial" panose="020B0604020202020204" pitchFamily="34" charset="0"/>
              <a:buChar char="•"/>
            </a:pPr>
            <a:r>
              <a:rPr lang="bg-BG" altLang="en-US" sz="1800" smtClean="0">
                <a:solidFill>
                  <a:schemeClr val="bg1"/>
                </a:solidFill>
              </a:rPr>
              <a:t>Рекомбинантна ДНК технология</a:t>
            </a:r>
          </a:p>
          <a:p>
            <a:pPr marL="857250" lvl="1" indent="-457200">
              <a:buFont typeface="Arial" panose="020B0604020202020204" pitchFamily="34" charset="0"/>
              <a:buChar char="•"/>
            </a:pPr>
            <a:r>
              <a:rPr lang="bg-BG" altLang="en-US" sz="1800" smtClean="0">
                <a:solidFill>
                  <a:schemeClr val="bg1"/>
                </a:solidFill>
              </a:rPr>
              <a:t>Контролирана експресия на гени, кодиращи биологично активни протеини в прокариоти, еукариоти и клетки на бозайници</a:t>
            </a:r>
          </a:p>
          <a:p>
            <a:pPr marL="857250" lvl="1" indent="-457200">
              <a:buFont typeface="Arial" panose="020B0604020202020204" pitchFamily="34" charset="0"/>
              <a:buChar char="•"/>
            </a:pPr>
            <a:r>
              <a:rPr lang="bg-BG" altLang="en-US" sz="1800" smtClean="0">
                <a:solidFill>
                  <a:schemeClr val="bg1"/>
                </a:solidFill>
              </a:rPr>
              <a:t>Хибридомни технологии и моноклонални антитела</a:t>
            </a:r>
          </a:p>
          <a:p>
            <a:pPr marL="857250" lvl="1" indent="-457200">
              <a:buFont typeface="Arial" panose="020B0604020202020204" pitchFamily="34" charset="0"/>
              <a:buChar char="•"/>
            </a:pPr>
            <a:endParaRPr lang="bg-BG" altLang="en-US" sz="1800" smtClean="0">
              <a:solidFill>
                <a:schemeClr val="bg1"/>
              </a:solidFill>
            </a:endParaRPr>
          </a:p>
          <a:p>
            <a:pPr>
              <a:buFontTx/>
              <a:buAutoNum type="arabicPeriod"/>
            </a:pPr>
            <a:r>
              <a:rPr lang="bg-BG" altLang="en-US" sz="2000" smtClean="0">
                <a:solidFill>
                  <a:schemeClr val="bg1"/>
                </a:solidFill>
              </a:rPr>
              <a:t>Лекарствени продукти, съдържащи ново активно вещество,</a:t>
            </a:r>
            <a:r>
              <a:rPr lang="en-US" altLang="en-US" sz="2000" smtClean="0">
                <a:solidFill>
                  <a:schemeClr val="bg1"/>
                </a:solidFill>
              </a:rPr>
              <a:t> </a:t>
            </a:r>
            <a:r>
              <a:rPr lang="bg-BG" altLang="en-US" sz="2000" smtClean="0">
                <a:solidFill>
                  <a:schemeClr val="bg1"/>
                </a:solidFill>
              </a:rPr>
              <a:t>което до момента не е било разрешено за употреба на територията на ЕС, с терапевтични показания за следните заболявания – СПИН, онкологични заболявания, невродегенеративни заболявания, диабет, автоимунни заболявания, вирусни заболявания.</a:t>
            </a:r>
          </a:p>
          <a:p>
            <a:pPr>
              <a:buFontTx/>
              <a:buAutoNum type="arabicPeriod"/>
            </a:pPr>
            <a:endParaRPr lang="bg-BG" altLang="en-US" sz="2000" smtClean="0">
              <a:solidFill>
                <a:schemeClr val="bg1"/>
              </a:solidFill>
            </a:endParaRPr>
          </a:p>
          <a:p>
            <a:pPr>
              <a:buFontTx/>
              <a:buAutoNum type="arabicPeriod"/>
            </a:pPr>
            <a:r>
              <a:rPr lang="bg-BG" altLang="en-US" sz="2000" smtClean="0">
                <a:solidFill>
                  <a:schemeClr val="bg1"/>
                </a:solidFill>
              </a:rPr>
              <a:t>Лекарствени продукти, обозначени като лекарства сираци по Смисъла на Регламент (ЕО) 141/2000</a:t>
            </a:r>
          </a:p>
          <a:p>
            <a:pPr>
              <a:buFontTx/>
              <a:buNone/>
            </a:pPr>
            <a:endParaRPr lang="bg-BG" altLang="en-US" sz="2000" smtClean="0">
              <a:solidFill>
                <a:schemeClr val="bg1"/>
              </a:solidFill>
            </a:endParaRPr>
          </a:p>
        </p:txBody>
      </p:sp>
      <p:sp>
        <p:nvSpPr>
          <p:cNvPr id="788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5F609B9-1922-4862-93AD-BA74CDFBFE40}" type="slidenum">
              <a:rPr lang="fr-FR" altLang="en-US" sz="1400" smtClean="0">
                <a:solidFill>
                  <a:srgbClr val="FFC000"/>
                </a:solidFill>
              </a:rPr>
              <a:pPr>
                <a:spcBef>
                  <a:spcPct val="0"/>
                </a:spcBef>
                <a:buFontTx/>
                <a:buNone/>
              </a:pPr>
              <a:t>72</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l" eaLnBrk="1" hangingPunct="1"/>
            <a:r>
              <a:rPr lang="bg-BG" altLang="en-US" sz="3200" smtClean="0">
                <a:solidFill>
                  <a:schemeClr val="bg1"/>
                </a:solidFill>
              </a:rPr>
              <a:t>Развитие на фармацевтичния пазар в България</a:t>
            </a:r>
            <a:r>
              <a:rPr lang="bg-BG" altLang="en-US" sz="3200" smtClean="0"/>
              <a:t/>
            </a:r>
            <a:br>
              <a:rPr lang="bg-BG" altLang="en-US" sz="3200" smtClean="0"/>
            </a:br>
            <a:endParaRPr lang="en-US" altLang="en-US" sz="3200" smtClean="0">
              <a:solidFill>
                <a:schemeClr val="bg1"/>
              </a:solidFill>
            </a:endParaRPr>
          </a:p>
        </p:txBody>
      </p:sp>
      <p:sp>
        <p:nvSpPr>
          <p:cNvPr id="79875" name="Rectangle 3"/>
          <p:cNvSpPr>
            <a:spLocks noGrp="1" noChangeArrowheads="1"/>
          </p:cNvSpPr>
          <p:nvPr>
            <p:ph type="body" idx="1"/>
          </p:nvPr>
        </p:nvSpPr>
        <p:spPr>
          <a:xfrm>
            <a:off x="457200" y="1412875"/>
            <a:ext cx="8435975" cy="1285875"/>
          </a:xfrm>
        </p:spPr>
        <p:txBody>
          <a:bodyPr/>
          <a:lstStyle/>
          <a:p>
            <a:pPr>
              <a:buFontTx/>
              <a:buNone/>
            </a:pPr>
            <a:r>
              <a:rPr lang="bg-BG" altLang="en-US" sz="2000" smtClean="0">
                <a:solidFill>
                  <a:schemeClr val="bg1"/>
                </a:solidFill>
              </a:rPr>
              <a:t>Съгласно изследване на анализаторската компания </a:t>
            </a:r>
            <a:r>
              <a:rPr lang="en-US" altLang="en-US" sz="2000" smtClean="0">
                <a:solidFill>
                  <a:schemeClr val="bg1"/>
                </a:solidFill>
              </a:rPr>
              <a:t>IMS Health</a:t>
            </a:r>
          </a:p>
          <a:p>
            <a:pPr>
              <a:buFontTx/>
              <a:buNone/>
            </a:pPr>
            <a:r>
              <a:rPr lang="bg-BG" altLang="en-US" sz="2000" smtClean="0">
                <a:solidFill>
                  <a:schemeClr val="bg1"/>
                </a:solidFill>
              </a:rPr>
              <a:t>България е първенец в ЕС по лични разходи на пациентите за </a:t>
            </a:r>
          </a:p>
          <a:p>
            <a:pPr>
              <a:buFontTx/>
              <a:buNone/>
            </a:pPr>
            <a:r>
              <a:rPr lang="bg-BG" altLang="en-US" sz="2000" smtClean="0">
                <a:solidFill>
                  <a:schemeClr val="bg1"/>
                </a:solidFill>
              </a:rPr>
              <a:t>лекарства.</a:t>
            </a:r>
          </a:p>
          <a:p>
            <a:pPr>
              <a:buFontTx/>
              <a:buNone/>
            </a:pPr>
            <a:endParaRPr lang="bg-BG" altLang="en-US" sz="2000" smtClean="0">
              <a:solidFill>
                <a:schemeClr val="bg1"/>
              </a:solidFill>
            </a:endParaRPr>
          </a:p>
          <a:p>
            <a:pPr>
              <a:buFontTx/>
              <a:buNone/>
            </a:pPr>
            <a:endParaRPr lang="bg-BG" altLang="en-US" sz="2000" smtClean="0">
              <a:solidFill>
                <a:schemeClr val="bg1"/>
              </a:solidFill>
            </a:endParaRPr>
          </a:p>
        </p:txBody>
      </p:sp>
      <p:sp>
        <p:nvSpPr>
          <p:cNvPr id="798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9E939A7-D5E0-4AC6-AB9E-828B4219A9C8}" type="slidenum">
              <a:rPr lang="fr-FR" altLang="en-US" sz="1400" smtClean="0">
                <a:solidFill>
                  <a:srgbClr val="FFC000"/>
                </a:solidFill>
              </a:rPr>
              <a:pPr>
                <a:spcBef>
                  <a:spcPct val="0"/>
                </a:spcBef>
                <a:buFontTx/>
                <a:buNone/>
              </a:pPr>
              <a:t>73</a:t>
            </a:fld>
            <a:endParaRPr lang="fr-FR" altLang="en-US" sz="1400" smtClean="0">
              <a:solidFill>
                <a:srgbClr val="FFC000"/>
              </a:solidFill>
            </a:endParaRPr>
          </a:p>
        </p:txBody>
      </p:sp>
      <p:pic>
        <p:nvPicPr>
          <p:cNvPr id="7987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590800"/>
            <a:ext cx="7777162"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457200" y="333375"/>
            <a:ext cx="8435975" cy="1428750"/>
          </a:xfrm>
        </p:spPr>
        <p:txBody>
          <a:bodyPr/>
          <a:lstStyle/>
          <a:p>
            <a:pPr>
              <a:buFontTx/>
              <a:buNone/>
            </a:pPr>
            <a:r>
              <a:rPr lang="bg-BG" altLang="en-US" sz="2000" smtClean="0">
                <a:solidFill>
                  <a:schemeClr val="bg1"/>
                </a:solidFill>
              </a:rPr>
              <a:t>Фармацевтичният пазар в България в зависимост от мястото на отпускане и предназначението на лекарствените продукти може да се раздели на две основни части – аптечен и болничен фармацевтичен пазар. </a:t>
            </a:r>
          </a:p>
          <a:p>
            <a:pPr>
              <a:buFontTx/>
              <a:buNone/>
            </a:pPr>
            <a:endParaRPr lang="bg-BG" altLang="en-US" sz="2000" smtClean="0">
              <a:solidFill>
                <a:schemeClr val="bg1"/>
              </a:solidFill>
            </a:endParaRPr>
          </a:p>
        </p:txBody>
      </p:sp>
      <p:sp>
        <p:nvSpPr>
          <p:cNvPr id="808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33AD6D4-83A1-4988-89B9-82C30A077E79}" type="slidenum">
              <a:rPr lang="fr-FR" altLang="en-US" sz="1400" smtClean="0">
                <a:solidFill>
                  <a:srgbClr val="FFC000"/>
                </a:solidFill>
              </a:rPr>
              <a:pPr>
                <a:spcBef>
                  <a:spcPct val="0"/>
                </a:spcBef>
                <a:buFontTx/>
                <a:buNone/>
              </a:pPr>
              <a:t>74</a:t>
            </a:fld>
            <a:endParaRPr lang="fr-FR" altLang="en-US" sz="1400" smtClean="0">
              <a:solidFill>
                <a:srgbClr val="FFC000"/>
              </a:solidFill>
            </a:endParaRPr>
          </a:p>
        </p:txBody>
      </p:sp>
      <p:pic>
        <p:nvPicPr>
          <p:cNvPr id="8090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38" y="1916113"/>
            <a:ext cx="7483475" cy="476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22" name="Title 5"/>
          <p:cNvSpPr>
            <a:spLocks noGrp="1"/>
          </p:cNvSpPr>
          <p:nvPr>
            <p:ph type="title"/>
          </p:nvPr>
        </p:nvSpPr>
        <p:spPr>
          <a:xfrm>
            <a:off x="457200" y="274638"/>
            <a:ext cx="8435975" cy="1143000"/>
          </a:xfrm>
        </p:spPr>
        <p:txBody>
          <a:bodyPr/>
          <a:lstStyle/>
          <a:p>
            <a:pPr algn="l"/>
            <a:r>
              <a:rPr lang="bg-BG" altLang="en-US" sz="3200" smtClean="0">
                <a:solidFill>
                  <a:schemeClr val="bg1"/>
                </a:solidFill>
              </a:rPr>
              <a:t>Годишен ръст на фармацевтичният пазар в България и секторно структуриране</a:t>
            </a:r>
          </a:p>
        </p:txBody>
      </p:sp>
      <p:sp>
        <p:nvSpPr>
          <p:cNvPr id="81923" name="Content Placeholder 6"/>
          <p:cNvSpPr>
            <a:spLocks noGrp="1"/>
          </p:cNvSpPr>
          <p:nvPr>
            <p:ph idx="1"/>
          </p:nvPr>
        </p:nvSpPr>
        <p:spPr>
          <a:xfrm>
            <a:off x="468313" y="4187825"/>
            <a:ext cx="8229600" cy="2625725"/>
          </a:xfrm>
        </p:spPr>
        <p:txBody>
          <a:bodyPr/>
          <a:lstStyle/>
          <a:p>
            <a:pPr>
              <a:buFontTx/>
              <a:buNone/>
            </a:pPr>
            <a:r>
              <a:rPr lang="bg-BG" altLang="en-US" sz="2000" smtClean="0">
                <a:solidFill>
                  <a:schemeClr val="bg1"/>
                </a:solidFill>
              </a:rPr>
              <a:t>Изводите за по-успешната генерична пенетрация на болничния </a:t>
            </a:r>
          </a:p>
          <a:p>
            <a:pPr>
              <a:buFontTx/>
              <a:buNone/>
            </a:pPr>
            <a:r>
              <a:rPr lang="bg-BG" altLang="en-US" sz="2000" smtClean="0">
                <a:solidFill>
                  <a:schemeClr val="bg1"/>
                </a:solidFill>
              </a:rPr>
              <a:t>фармацевтичен пазар се налагат от данните за 2010. Средна </a:t>
            </a:r>
          </a:p>
          <a:p>
            <a:pPr>
              <a:buFontTx/>
              <a:buNone/>
            </a:pPr>
            <a:r>
              <a:rPr lang="bg-BG" altLang="en-US" sz="2000" smtClean="0">
                <a:solidFill>
                  <a:schemeClr val="bg1"/>
                </a:solidFill>
              </a:rPr>
              <a:t>цена на лекарствен продукт, продаден в болниците е 6,38 лв., </a:t>
            </a:r>
          </a:p>
          <a:p>
            <a:pPr>
              <a:buFontTx/>
              <a:buNone/>
            </a:pPr>
            <a:r>
              <a:rPr lang="bg-BG" altLang="en-US" sz="2000" smtClean="0">
                <a:solidFill>
                  <a:schemeClr val="bg1"/>
                </a:solidFill>
              </a:rPr>
              <a:t>докато продадените продукти от търговските аптеки са със средна</a:t>
            </a:r>
          </a:p>
          <a:p>
            <a:pPr>
              <a:buFontTx/>
              <a:buNone/>
            </a:pPr>
            <a:r>
              <a:rPr lang="bg-BG" altLang="en-US" sz="2000" smtClean="0">
                <a:solidFill>
                  <a:schemeClr val="bg1"/>
                </a:solidFill>
              </a:rPr>
              <a:t> цена 7,35 лв. Това се предопределя и от реимбурсната и ценова </a:t>
            </a:r>
          </a:p>
          <a:p>
            <a:pPr>
              <a:buFontTx/>
              <a:buNone/>
            </a:pPr>
            <a:r>
              <a:rPr lang="bg-BG" altLang="en-US" sz="2000" smtClean="0">
                <a:solidFill>
                  <a:schemeClr val="bg1"/>
                </a:solidFill>
              </a:rPr>
              <a:t>политика в двата сектора, което зависи от различните </a:t>
            </a:r>
          </a:p>
          <a:p>
            <a:pPr>
              <a:buFontTx/>
              <a:buNone/>
            </a:pPr>
            <a:r>
              <a:rPr lang="bg-BG" altLang="en-US" sz="2000" smtClean="0">
                <a:solidFill>
                  <a:schemeClr val="bg1"/>
                </a:solidFill>
              </a:rPr>
              <a:t>интереси на участниците.</a:t>
            </a:r>
          </a:p>
        </p:txBody>
      </p:sp>
      <p:sp>
        <p:nvSpPr>
          <p:cNvPr id="819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C3FF837-A9A5-433E-BCC3-A3CDDF6D2EFC}" type="slidenum">
              <a:rPr lang="fr-FR" altLang="en-US" sz="1400" smtClean="0">
                <a:solidFill>
                  <a:srgbClr val="FFC000"/>
                </a:solidFill>
              </a:rPr>
              <a:pPr>
                <a:spcBef>
                  <a:spcPct val="0"/>
                </a:spcBef>
                <a:buFontTx/>
                <a:buNone/>
              </a:pPr>
              <a:t>75</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395288" y="1484313"/>
          <a:ext cx="8280400" cy="2590800"/>
        </p:xfrm>
        <a:graphic>
          <a:graphicData uri="http://schemas.openxmlformats.org/drawingml/2006/table">
            <a:tbl>
              <a:tblPr/>
              <a:tblGrid>
                <a:gridCol w="2760662">
                  <a:extLst>
                    <a:ext uri="{9D8B030D-6E8A-4147-A177-3AD203B41FA5}">
                      <a16:colId xmlns:a16="http://schemas.microsoft.com/office/drawing/2014/main" val="20000"/>
                    </a:ext>
                  </a:extLst>
                </a:gridCol>
                <a:gridCol w="2760663">
                  <a:extLst>
                    <a:ext uri="{9D8B030D-6E8A-4147-A177-3AD203B41FA5}">
                      <a16:colId xmlns:a16="http://schemas.microsoft.com/office/drawing/2014/main" val="20001"/>
                    </a:ext>
                  </a:extLst>
                </a:gridCol>
                <a:gridCol w="2759075">
                  <a:extLst>
                    <a:ext uri="{9D8B030D-6E8A-4147-A177-3AD203B41FA5}">
                      <a16:colId xmlns:a16="http://schemas.microsoft.com/office/drawing/2014/main" val="20002"/>
                    </a:ext>
                  </a:extLst>
                </a:gridCol>
              </a:tblGrid>
              <a:tr h="14811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            Фармацевтичен </a:t>
                      </a:r>
                      <a:r>
                        <a:rPr kumimoji="0" lang="en-US" sz="1600" b="0" i="0" u="none" strike="noStrike" cap="none" normalizeH="0" baseline="0" smtClean="0">
                          <a:ln>
                            <a:noFill/>
                          </a:ln>
                          <a:solidFill>
                            <a:schemeClr val="tx1"/>
                          </a:solidFill>
                          <a:effectLst/>
                          <a:latin typeface="Arial" charset="0"/>
                          <a:cs typeface="Times New Roman" pitchFamily="18" charset="0"/>
                        </a:rPr>
                        <a:t>              </a:t>
                      </a:r>
                      <a:r>
                        <a:rPr kumimoji="0" lang="bg-BG" sz="1600" b="0" i="0" u="none" strike="noStrike" cap="none" normalizeH="0" baseline="0" smtClean="0">
                          <a:ln>
                            <a:noFill/>
                          </a:ln>
                          <a:solidFill>
                            <a:srgbClr val="FFFFFF"/>
                          </a:solidFill>
                          <a:effectLst/>
                          <a:latin typeface="Arial" charset="0"/>
                          <a:cs typeface="Times New Roman" pitchFamily="18" charset="0"/>
                        </a:rPr>
                        <a:t>-                  </a:t>
                      </a:r>
                      <a:r>
                        <a:rPr kumimoji="0" lang="bg-BG" sz="1600" b="0" i="0" u="none" strike="noStrike" cap="none" normalizeH="0" baseline="0" smtClean="0">
                          <a:ln>
                            <a:noFill/>
                          </a:ln>
                          <a:solidFill>
                            <a:schemeClr val="tx1"/>
                          </a:solidFill>
                          <a:effectLst/>
                          <a:latin typeface="Arial" charset="0"/>
                          <a:cs typeface="Times New Roman" pitchFamily="18" charset="0"/>
                        </a:rPr>
                        <a:t>пазар</a:t>
                      </a:r>
                      <a:endParaRPr kumimoji="0" lang="en-US" sz="1600" b="0" i="0" u="none" strike="noStrike" cap="none" normalizeH="0" baseline="0" smtClean="0">
                        <a:ln>
                          <a:noFill/>
                        </a:ln>
                        <a:solidFill>
                          <a:srgbClr val="FFFFFF"/>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                                </a:t>
                      </a:r>
                      <a:endParaRPr kumimoji="0" lang="en-US" sz="16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Фармацевтичен сектор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Стойност на фармацевтичният пазар, 2010 г., лв.</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Количество на фармацевтичният пазар, 2010 г., бр.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698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Общ фармацевтичен пазар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r>
                        <a:rPr kumimoji="0" lang="bg-BG" sz="1600" b="0" i="0" u="none" strike="noStrike" cap="none" normalizeH="0" baseline="0" smtClean="0">
                          <a:ln>
                            <a:noFill/>
                          </a:ln>
                          <a:solidFill>
                            <a:schemeClr val="tx1"/>
                          </a:solidFill>
                          <a:effectLst/>
                          <a:latin typeface="Arial" charset="0"/>
                          <a:cs typeface="Times New Roman" pitchFamily="18" charset="0"/>
                        </a:rPr>
                        <a:t>800 млн. лв. (+ 5%)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255 млн. оп. (без промяна)</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698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Аптечен пазар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1’500 </a:t>
                      </a:r>
                      <a:r>
                        <a:rPr kumimoji="0" lang="bg-BG" sz="1600" b="0" i="0" u="none" strike="noStrike" cap="none" normalizeH="0" baseline="0" smtClean="0">
                          <a:ln>
                            <a:noFill/>
                          </a:ln>
                          <a:solidFill>
                            <a:schemeClr val="tx1"/>
                          </a:solidFill>
                          <a:effectLst/>
                          <a:latin typeface="Arial" charset="0"/>
                          <a:cs typeface="Times New Roman" pitchFamily="18" charset="0"/>
                        </a:rPr>
                        <a:t>млн. лв. (+ 6%)</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204 млн. оп. (без промяна)</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698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Болничен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300 млн. лв. (+ 3%)</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47 млн. оп. (без промяна)</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3970" name="Content Placeholder 6"/>
          <p:cNvSpPr>
            <a:spLocks noGrp="1"/>
          </p:cNvSpPr>
          <p:nvPr>
            <p:ph idx="1"/>
          </p:nvPr>
        </p:nvSpPr>
        <p:spPr>
          <a:xfrm>
            <a:off x="457200" y="620713"/>
            <a:ext cx="8229600" cy="1368425"/>
          </a:xfrm>
        </p:spPr>
        <p:txBody>
          <a:bodyPr/>
          <a:lstStyle/>
          <a:p>
            <a:pPr>
              <a:buFontTx/>
              <a:buNone/>
            </a:pPr>
            <a:r>
              <a:rPr lang="bg-BG" altLang="en-US" sz="2000" smtClean="0">
                <a:solidFill>
                  <a:schemeClr val="bg1"/>
                </a:solidFill>
              </a:rPr>
              <a:t>От гледна точка на финансиращи институции фармацевтичният</a:t>
            </a:r>
          </a:p>
          <a:p>
            <a:pPr>
              <a:buFontTx/>
              <a:buNone/>
            </a:pPr>
            <a:r>
              <a:rPr lang="bg-BG" altLang="en-US" sz="2000" smtClean="0">
                <a:solidFill>
                  <a:schemeClr val="bg1"/>
                </a:solidFill>
              </a:rPr>
              <a:t>пазар може да бъде разделен също на две групи – финансиране</a:t>
            </a:r>
          </a:p>
          <a:p>
            <a:pPr>
              <a:buFontTx/>
              <a:buNone/>
            </a:pPr>
            <a:r>
              <a:rPr lang="bg-BG" altLang="en-US" sz="2000" smtClean="0">
                <a:solidFill>
                  <a:schemeClr val="bg1"/>
                </a:solidFill>
              </a:rPr>
              <a:t>от публични фондове и от частни средства.</a:t>
            </a:r>
          </a:p>
          <a:p>
            <a:pPr>
              <a:buFontTx/>
              <a:buNone/>
            </a:pPr>
            <a:endParaRPr lang="bg-BG" altLang="en-US" sz="2000" smtClean="0">
              <a:solidFill>
                <a:schemeClr val="bg1"/>
              </a:solidFill>
            </a:endParaRPr>
          </a:p>
        </p:txBody>
      </p:sp>
      <p:sp>
        <p:nvSpPr>
          <p:cNvPr id="839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79537C1-EF23-45AB-8ADB-DF5929DBEA68}" type="slidenum">
              <a:rPr lang="fr-FR" altLang="en-US" sz="1400" smtClean="0">
                <a:solidFill>
                  <a:srgbClr val="FFC000"/>
                </a:solidFill>
              </a:rPr>
              <a:pPr>
                <a:spcBef>
                  <a:spcPct val="0"/>
                </a:spcBef>
                <a:buFontTx/>
                <a:buNone/>
              </a:pPr>
              <a:t>76</a:t>
            </a:fld>
            <a:endParaRPr lang="fr-FR" altLang="en-US" sz="1400" smtClean="0">
              <a:solidFill>
                <a:srgbClr val="FFC000"/>
              </a:solidFill>
            </a:endParaRPr>
          </a:p>
        </p:txBody>
      </p:sp>
      <p:graphicFrame>
        <p:nvGraphicFramePr>
          <p:cNvPr id="6" name="Table 5"/>
          <p:cNvGraphicFramePr>
            <a:graphicFrameLocks noGrp="1"/>
          </p:cNvGraphicFramePr>
          <p:nvPr/>
        </p:nvGraphicFramePr>
        <p:xfrm>
          <a:off x="323850" y="2205038"/>
          <a:ext cx="8424863" cy="3146425"/>
        </p:xfrm>
        <a:graphic>
          <a:graphicData uri="http://schemas.openxmlformats.org/drawingml/2006/table">
            <a:tbl>
              <a:tblPr/>
              <a:tblGrid>
                <a:gridCol w="2806700">
                  <a:extLst>
                    <a:ext uri="{9D8B030D-6E8A-4147-A177-3AD203B41FA5}">
                      <a16:colId xmlns:a16="http://schemas.microsoft.com/office/drawing/2014/main" val="20000"/>
                    </a:ext>
                  </a:extLst>
                </a:gridCol>
                <a:gridCol w="2809875">
                  <a:extLst>
                    <a:ext uri="{9D8B030D-6E8A-4147-A177-3AD203B41FA5}">
                      <a16:colId xmlns:a16="http://schemas.microsoft.com/office/drawing/2014/main" val="20001"/>
                    </a:ext>
                  </a:extLst>
                </a:gridCol>
                <a:gridCol w="2808288">
                  <a:extLst>
                    <a:ext uri="{9D8B030D-6E8A-4147-A177-3AD203B41FA5}">
                      <a16:colId xmlns:a16="http://schemas.microsoft.com/office/drawing/2014/main" val="20002"/>
                    </a:ext>
                  </a:extLst>
                </a:gridCol>
              </a:tblGrid>
              <a:tr h="601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Фармацевтичен сектор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2009, млн.лв.,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2010, млн. лв.,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79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Публично финансиран пазар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628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630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61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Частно финансиран свободен пазар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1090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1170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01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Дял на публичния пазар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36,6 %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35 %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01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Дял на частния пазар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63,4 %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65 %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6018" name="Content Placeholder 7"/>
          <p:cNvSpPr>
            <a:spLocks noGrp="1"/>
          </p:cNvSpPr>
          <p:nvPr>
            <p:ph idx="1"/>
          </p:nvPr>
        </p:nvSpPr>
        <p:spPr>
          <a:xfrm>
            <a:off x="457200" y="620713"/>
            <a:ext cx="8229600" cy="936625"/>
          </a:xfrm>
        </p:spPr>
        <p:txBody>
          <a:bodyPr/>
          <a:lstStyle/>
          <a:p>
            <a:pPr>
              <a:buFontTx/>
              <a:buNone/>
            </a:pPr>
            <a:r>
              <a:rPr lang="bg-BG" altLang="en-US" sz="2000" smtClean="0">
                <a:solidFill>
                  <a:schemeClr val="bg1"/>
                </a:solidFill>
              </a:rPr>
              <a:t>Сектора на публично финансираният пазар може да бъде разделен също на няколко подгрупи:</a:t>
            </a:r>
          </a:p>
          <a:p>
            <a:pPr>
              <a:buFontTx/>
              <a:buNone/>
            </a:pPr>
            <a:endParaRPr lang="bg-BG" altLang="en-US" sz="2000" smtClean="0">
              <a:solidFill>
                <a:schemeClr val="bg1"/>
              </a:solidFill>
            </a:endParaRPr>
          </a:p>
        </p:txBody>
      </p:sp>
      <p:sp>
        <p:nvSpPr>
          <p:cNvPr id="860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575C8A2-A163-4A95-B49A-6E0C7685EC83}" type="slidenum">
              <a:rPr lang="fr-FR" altLang="en-US" sz="1400" smtClean="0">
                <a:solidFill>
                  <a:srgbClr val="FFC000"/>
                </a:solidFill>
              </a:rPr>
              <a:pPr>
                <a:spcBef>
                  <a:spcPct val="0"/>
                </a:spcBef>
                <a:buFontTx/>
                <a:buNone/>
              </a:pPr>
              <a:t>77</a:t>
            </a:fld>
            <a:endParaRPr lang="fr-FR" altLang="en-US" sz="1400" smtClean="0">
              <a:solidFill>
                <a:srgbClr val="FFC000"/>
              </a:solidFill>
            </a:endParaRPr>
          </a:p>
        </p:txBody>
      </p:sp>
      <p:graphicFrame>
        <p:nvGraphicFramePr>
          <p:cNvPr id="6" name="Table 5"/>
          <p:cNvGraphicFramePr>
            <a:graphicFrameLocks noGrp="1"/>
          </p:cNvGraphicFramePr>
          <p:nvPr/>
        </p:nvGraphicFramePr>
        <p:xfrm>
          <a:off x="395288" y="1978025"/>
          <a:ext cx="8353425" cy="3756025"/>
        </p:xfrm>
        <a:graphic>
          <a:graphicData uri="http://schemas.openxmlformats.org/drawingml/2006/table">
            <a:tbl>
              <a:tblPr/>
              <a:tblGrid>
                <a:gridCol w="4075112">
                  <a:extLst>
                    <a:ext uri="{9D8B030D-6E8A-4147-A177-3AD203B41FA5}">
                      <a16:colId xmlns:a16="http://schemas.microsoft.com/office/drawing/2014/main" val="20000"/>
                    </a:ext>
                  </a:extLst>
                </a:gridCol>
                <a:gridCol w="1425575">
                  <a:extLst>
                    <a:ext uri="{9D8B030D-6E8A-4147-A177-3AD203B41FA5}">
                      <a16:colId xmlns:a16="http://schemas.microsoft.com/office/drawing/2014/main" val="20001"/>
                    </a:ext>
                  </a:extLst>
                </a:gridCol>
                <a:gridCol w="1427163">
                  <a:extLst>
                    <a:ext uri="{9D8B030D-6E8A-4147-A177-3AD203B41FA5}">
                      <a16:colId xmlns:a16="http://schemas.microsoft.com/office/drawing/2014/main" val="20002"/>
                    </a:ext>
                  </a:extLst>
                </a:gridCol>
                <a:gridCol w="1425575">
                  <a:extLst>
                    <a:ext uri="{9D8B030D-6E8A-4147-A177-3AD203B41FA5}">
                      <a16:colId xmlns:a16="http://schemas.microsoft.com/office/drawing/2014/main" val="20003"/>
                    </a:ext>
                  </a:extLst>
                </a:gridCol>
              </a:tblGrid>
              <a:tr h="5286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Публично финансиран фармацевтичен сектор</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Стойност, млн.лв.</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bg-BG"/>
                    </a:p>
                  </a:txBody>
                  <a:tcPr/>
                </a:tc>
                <a:tc hMerge="1">
                  <a:txBody>
                    <a:bodyPr/>
                    <a:lstStyle/>
                    <a:p>
                      <a:endParaRPr lang="bg-BG"/>
                    </a:p>
                  </a:txBody>
                  <a:tcPr/>
                </a:tc>
                <a:extLst>
                  <a:ext uri="{0D108BD9-81ED-4DB2-BD59-A6C34878D82A}">
                    <a16:rowId xmlns:a16="http://schemas.microsoft.com/office/drawing/2014/main" val="10000"/>
                  </a:ext>
                </a:extLst>
              </a:tr>
              <a:tr h="528638">
                <a:tc vMerge="1">
                  <a:txBody>
                    <a:bodyPr/>
                    <a:lstStyle/>
                    <a:p>
                      <a:endParaRPr lang="bg-BG"/>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2009</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2010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Публично финансиран пазар - общо</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557</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628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630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11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НЗОК - реимбурсирани продукти за домашно лечение</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295</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330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330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87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Болничен пазар - търгове на МЗ</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84</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140</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142</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00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Болничен пазар - търгове на болниците</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176</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158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158</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43883" marR="43883"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8066" name="Content Placeholder 6"/>
          <p:cNvSpPr>
            <a:spLocks noGrp="1"/>
          </p:cNvSpPr>
          <p:nvPr>
            <p:ph idx="1"/>
          </p:nvPr>
        </p:nvSpPr>
        <p:spPr>
          <a:xfrm>
            <a:off x="457200" y="620713"/>
            <a:ext cx="8229600" cy="1368425"/>
          </a:xfrm>
        </p:spPr>
        <p:txBody>
          <a:bodyPr/>
          <a:lstStyle/>
          <a:p>
            <a:pPr>
              <a:buFontTx/>
              <a:buNone/>
            </a:pPr>
            <a:r>
              <a:rPr lang="bg-BG" altLang="en-US" sz="2000" smtClean="0">
                <a:solidFill>
                  <a:schemeClr val="bg1"/>
                </a:solidFill>
              </a:rPr>
              <a:t>В резултат на световните тенденции за съкращаване на разходите</a:t>
            </a:r>
          </a:p>
          <a:p>
            <a:pPr>
              <a:buFontTx/>
              <a:buNone/>
            </a:pPr>
            <a:r>
              <a:rPr lang="bg-BG" altLang="en-US" sz="2000" smtClean="0">
                <a:solidFill>
                  <a:schemeClr val="bg1"/>
                </a:solidFill>
              </a:rPr>
              <a:t>за лекарствени продукти и в България средната цена на </a:t>
            </a:r>
          </a:p>
          <a:p>
            <a:pPr>
              <a:buFontTx/>
              <a:buNone/>
            </a:pPr>
            <a:r>
              <a:rPr lang="bg-BG" altLang="en-US" sz="2000" smtClean="0">
                <a:solidFill>
                  <a:schemeClr val="bg1"/>
                </a:solidFill>
              </a:rPr>
              <a:t>медикаментите относително постепенно намалява</a:t>
            </a:r>
          </a:p>
          <a:p>
            <a:pPr>
              <a:buFontTx/>
              <a:buNone/>
            </a:pPr>
            <a:endParaRPr lang="bg-BG" altLang="en-US" sz="2000" smtClean="0">
              <a:solidFill>
                <a:schemeClr val="bg1"/>
              </a:solidFill>
            </a:endParaRPr>
          </a:p>
        </p:txBody>
      </p:sp>
      <p:sp>
        <p:nvSpPr>
          <p:cNvPr id="880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493D955-07ED-467B-8755-B16FEEBAA990}" type="slidenum">
              <a:rPr lang="fr-FR" altLang="en-US" sz="1400" smtClean="0">
                <a:solidFill>
                  <a:srgbClr val="FFC000"/>
                </a:solidFill>
              </a:rPr>
              <a:pPr>
                <a:spcBef>
                  <a:spcPct val="0"/>
                </a:spcBef>
                <a:buFontTx/>
                <a:buNone/>
              </a:pPr>
              <a:t>78</a:t>
            </a:fld>
            <a:endParaRPr lang="fr-FR" altLang="en-US" sz="1400" smtClean="0">
              <a:solidFill>
                <a:srgbClr val="FFC000"/>
              </a:solidFill>
            </a:endParaRPr>
          </a:p>
        </p:txBody>
      </p:sp>
      <p:pic>
        <p:nvPicPr>
          <p:cNvPr id="8806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2133600"/>
            <a:ext cx="7993063" cy="453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0114" name="Title 5"/>
          <p:cNvSpPr>
            <a:spLocks noGrp="1"/>
          </p:cNvSpPr>
          <p:nvPr>
            <p:ph type="title"/>
          </p:nvPr>
        </p:nvSpPr>
        <p:spPr>
          <a:xfrm>
            <a:off x="457200" y="274638"/>
            <a:ext cx="8435975" cy="1143000"/>
          </a:xfrm>
        </p:spPr>
        <p:txBody>
          <a:bodyPr/>
          <a:lstStyle/>
          <a:p>
            <a:pPr algn="l"/>
            <a:r>
              <a:rPr lang="bg-BG" altLang="en-US" sz="3200" smtClean="0">
                <a:solidFill>
                  <a:schemeClr val="bg1"/>
                </a:solidFill>
              </a:rPr>
              <a:t>Абсолютни стойности на средната цена на генерични и оригинални лекарствени продукти</a:t>
            </a:r>
          </a:p>
        </p:txBody>
      </p:sp>
      <p:sp>
        <p:nvSpPr>
          <p:cNvPr id="901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1EF528C-9404-45BA-8BB0-BBC306B9DD3E}" type="slidenum">
              <a:rPr lang="fr-FR" altLang="en-US" sz="1400" smtClean="0">
                <a:solidFill>
                  <a:srgbClr val="FFC000"/>
                </a:solidFill>
              </a:rPr>
              <a:pPr>
                <a:spcBef>
                  <a:spcPct val="0"/>
                </a:spcBef>
                <a:buFontTx/>
                <a:buNone/>
              </a:pPr>
              <a:t>79</a:t>
            </a:fld>
            <a:endParaRPr lang="fr-FR" altLang="en-US" sz="1400" smtClean="0">
              <a:solidFill>
                <a:srgbClr val="FFC000"/>
              </a:solidFill>
            </a:endParaRPr>
          </a:p>
        </p:txBody>
      </p:sp>
      <p:pic>
        <p:nvPicPr>
          <p:cNvPr id="90116"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700213"/>
            <a:ext cx="7921625"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F9FF4B4-E5E1-4CCD-9A30-C0F920B04D5E}" type="slidenum">
              <a:rPr lang="fr-FR" altLang="en-US" sz="1400" smtClean="0">
                <a:solidFill>
                  <a:srgbClr val="FFC000"/>
                </a:solidFill>
              </a:rPr>
              <a:pPr>
                <a:spcBef>
                  <a:spcPct val="0"/>
                </a:spcBef>
                <a:buFontTx/>
                <a:buNone/>
              </a:pPr>
              <a:t>8</a:t>
            </a:fld>
            <a:endParaRPr lang="fr-FR" altLang="en-US" sz="1400" smtClean="0">
              <a:solidFill>
                <a:srgbClr val="FFC000"/>
              </a:solidFill>
            </a:endParaRPr>
          </a:p>
        </p:txBody>
      </p:sp>
      <p:pic>
        <p:nvPicPr>
          <p:cNvPr id="1229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836613"/>
            <a:ext cx="8243888" cy="547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95288" y="188913"/>
            <a:ext cx="7561262" cy="708025"/>
          </a:xfrm>
          <a:prstGeom prst="rect">
            <a:avLst/>
          </a:prstGeom>
          <a:noFill/>
        </p:spPr>
        <p:txBody>
          <a:bodyPr>
            <a:spAutoFit/>
          </a:bodyPr>
          <a:lstStyle/>
          <a:p>
            <a:pPr eaLnBrk="1" hangingPunct="1">
              <a:defRPr/>
            </a:pPr>
            <a:r>
              <a:rPr lang="bg-BG" sz="2000" b="1" dirty="0">
                <a:solidFill>
                  <a:schemeClr val="bg1">
                    <a:lumMod val="95000"/>
                  </a:schemeClr>
                </a:solidFill>
                <a:latin typeface="Arial" charset="0"/>
              </a:rPr>
              <a:t>Процент от населението с достъп до лекарства по региони към 2009 г.</a:t>
            </a:r>
            <a:endParaRPr lang="en-US" sz="2000" b="1" dirty="0">
              <a:solidFill>
                <a:schemeClr val="bg1">
                  <a:lumMod val="95000"/>
                </a:schemeClr>
              </a:solidFill>
              <a:latin typeface="Arial"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62" name="Title 5"/>
          <p:cNvSpPr>
            <a:spLocks noGrp="1"/>
          </p:cNvSpPr>
          <p:nvPr>
            <p:ph type="title"/>
          </p:nvPr>
        </p:nvSpPr>
        <p:spPr>
          <a:xfrm>
            <a:off x="457200" y="274638"/>
            <a:ext cx="8435975" cy="1143000"/>
          </a:xfrm>
        </p:spPr>
        <p:txBody>
          <a:bodyPr/>
          <a:lstStyle/>
          <a:p>
            <a:pPr algn="l"/>
            <a:r>
              <a:rPr lang="bg-BG" altLang="en-US" sz="3200" smtClean="0">
                <a:solidFill>
                  <a:schemeClr val="bg1"/>
                </a:solidFill>
              </a:rPr>
              <a:t>Сравнителни характеристики на фармацевтичните сектори в България и страните от ЕС</a:t>
            </a:r>
          </a:p>
        </p:txBody>
      </p:sp>
      <p:sp>
        <p:nvSpPr>
          <p:cNvPr id="921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A22A13C-E337-4A28-93FA-0372457498EE}" type="slidenum">
              <a:rPr lang="fr-FR" altLang="en-US" sz="1400" smtClean="0">
                <a:solidFill>
                  <a:srgbClr val="FFC000"/>
                </a:solidFill>
              </a:rPr>
              <a:pPr>
                <a:spcBef>
                  <a:spcPct val="0"/>
                </a:spcBef>
                <a:buFontTx/>
                <a:buNone/>
              </a:pPr>
              <a:t>80</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323850" y="1620838"/>
          <a:ext cx="8496300" cy="5121275"/>
        </p:xfrm>
        <a:graphic>
          <a:graphicData uri="http://schemas.openxmlformats.org/drawingml/2006/table">
            <a:tbl>
              <a:tblPr/>
              <a:tblGrid>
                <a:gridCol w="1674813">
                  <a:extLst>
                    <a:ext uri="{9D8B030D-6E8A-4147-A177-3AD203B41FA5}">
                      <a16:colId xmlns:a16="http://schemas.microsoft.com/office/drawing/2014/main" val="20000"/>
                    </a:ext>
                  </a:extLst>
                </a:gridCol>
                <a:gridCol w="1819275">
                  <a:extLst>
                    <a:ext uri="{9D8B030D-6E8A-4147-A177-3AD203B41FA5}">
                      <a16:colId xmlns:a16="http://schemas.microsoft.com/office/drawing/2014/main" val="20001"/>
                    </a:ext>
                  </a:extLst>
                </a:gridCol>
                <a:gridCol w="1666875">
                  <a:extLst>
                    <a:ext uri="{9D8B030D-6E8A-4147-A177-3AD203B41FA5}">
                      <a16:colId xmlns:a16="http://schemas.microsoft.com/office/drawing/2014/main" val="20002"/>
                    </a:ext>
                  </a:extLst>
                </a:gridCol>
                <a:gridCol w="1668462">
                  <a:extLst>
                    <a:ext uri="{9D8B030D-6E8A-4147-A177-3AD203B41FA5}">
                      <a16:colId xmlns:a16="http://schemas.microsoft.com/office/drawing/2014/main" val="20003"/>
                    </a:ext>
                  </a:extLst>
                </a:gridCol>
                <a:gridCol w="1666875">
                  <a:extLst>
                    <a:ext uri="{9D8B030D-6E8A-4147-A177-3AD203B41FA5}">
                      <a16:colId xmlns:a16="http://schemas.microsoft.com/office/drawing/2014/main" val="20004"/>
                    </a:ext>
                  </a:extLst>
                </a:gridCol>
              </a:tblGrid>
              <a:tr h="14632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Страна</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Стойност на фармацевтичния пазар 2008,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Стойност на аптечния пазар 2008,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Стойност на болничния пазар 2008,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charset="0"/>
                          <a:cs typeface="Times New Roman" pitchFamily="18" charset="0"/>
                        </a:rPr>
                        <a:t>Годишна стойност на разхода за фармацевтични продукти на човек, €</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Франция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28’704’795’000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20’850’098’000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7’854’697’000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453</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Белгия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4’189’525’000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3’061’437’000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1’128’088’000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396</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Финландия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1’876’168’000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1’415’190’000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460’978’000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356</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Австрия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2’920’598’000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2’011’839’000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908’759’000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352</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Германия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27’804’980’000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24’000’382’000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3’804’598’000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338</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Испания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14’121’231’000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9’354’838’000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4’766’383’000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318</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Италия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17’386’025’000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11’719’468’000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5’666’557’000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294</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Англия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14’385’029’000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10’169’347’000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4’215’682’000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237</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Словакия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1’068’236’000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951’323’000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116’913’000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198</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Унгария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1’993’046’000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1’633’579’000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359’467’000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198</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Чехия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1’802’068’000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1’243’193’000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558’875’000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175</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Полша</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4’652’321’000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4’058’740’000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593’581’000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122</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Латвия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265’671’000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226’569’000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39’102’000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116</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Румъния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1’846’992’000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1’547’944’000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298’978’000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86</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24387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Times New Roman" pitchFamily="18" charset="0"/>
                        </a:rPr>
                        <a:t>България</a:t>
                      </a:r>
                      <a:endParaRPr kumimoji="0" lang="en-US" sz="1600" b="0" i="0" u="none" strike="noStrike" cap="none" normalizeH="0" baseline="0" smtClean="0">
                        <a:ln>
                          <a:noFill/>
                        </a:ln>
                        <a:solidFill>
                          <a:schemeClr val="tx1"/>
                        </a:solidFill>
                        <a:effectLst/>
                        <a:latin typeface="Arial" charset="0"/>
                        <a:cs typeface="Times New Roman" pitchFamily="18" charset="0"/>
                      </a:endParaRP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617’081’000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495’655’000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121’426’000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80</a:t>
                      </a:r>
                    </a:p>
                  </a:txBody>
                  <a:tcPr marL="66805" marR="668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421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C4DDCA-C923-4608-BE71-67EBA003B64F}" type="slidenum">
              <a:rPr lang="fr-FR" altLang="en-US" sz="1400" smtClean="0">
                <a:solidFill>
                  <a:srgbClr val="FFC000"/>
                </a:solidFill>
              </a:rPr>
              <a:pPr>
                <a:spcBef>
                  <a:spcPct val="0"/>
                </a:spcBef>
                <a:buFontTx/>
                <a:buNone/>
              </a:pPr>
              <a:t>81</a:t>
            </a:fld>
            <a:endParaRPr lang="fr-FR" altLang="en-US" sz="1400" smtClean="0">
              <a:solidFill>
                <a:srgbClr val="FFC000"/>
              </a:solidFill>
            </a:endParaRPr>
          </a:p>
        </p:txBody>
      </p:sp>
      <p:pic>
        <p:nvPicPr>
          <p:cNvPr id="94211"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936625"/>
            <a:ext cx="8943975" cy="594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2" name="TextBox 5"/>
          <p:cNvSpPr txBox="1">
            <a:spLocks noChangeArrowheads="1"/>
          </p:cNvSpPr>
          <p:nvPr/>
        </p:nvSpPr>
        <p:spPr bwMode="auto">
          <a:xfrm>
            <a:off x="250825" y="260350"/>
            <a:ext cx="8642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Сравнителни характеристики на здравните разходи в държавите от Централна и Източна Европа</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30F3608-18F2-4CF3-907E-DBCC883A2F8A}" type="slidenum">
              <a:rPr lang="fr-FR" altLang="en-US" sz="1400" smtClean="0">
                <a:solidFill>
                  <a:srgbClr val="FFC000"/>
                </a:solidFill>
              </a:rPr>
              <a:pPr>
                <a:spcBef>
                  <a:spcPct val="0"/>
                </a:spcBef>
                <a:buFontTx/>
                <a:buNone/>
              </a:pPr>
              <a:t>82</a:t>
            </a:fld>
            <a:endParaRPr lang="fr-FR" altLang="en-US" sz="1400" smtClean="0">
              <a:solidFill>
                <a:srgbClr val="FFC000"/>
              </a:solidFill>
            </a:endParaRPr>
          </a:p>
        </p:txBody>
      </p:sp>
      <p:sp>
        <p:nvSpPr>
          <p:cNvPr id="96259" name="Rectangle 1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6260" name="Rectangle 36"/>
          <p:cNvSpPr>
            <a:spLocks noChangeArrowheads="1"/>
          </p:cNvSpPr>
          <p:nvPr/>
        </p:nvSpPr>
        <p:spPr bwMode="auto">
          <a:xfrm>
            <a:off x="323850" y="260350"/>
            <a:ext cx="82438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Фармакологичен сравнителен профил на европейските пазари</a:t>
            </a:r>
            <a:endParaRPr lang="en-US" altLang="en-US" sz="2000" b="1">
              <a:solidFill>
                <a:schemeClr val="bg1"/>
              </a:solidFill>
            </a:endParaRPr>
          </a:p>
        </p:txBody>
      </p:sp>
      <p:grpSp>
        <p:nvGrpSpPr>
          <p:cNvPr id="2" name="Group 1"/>
          <p:cNvGrpSpPr>
            <a:grpSpLocks noChangeAspect="1"/>
          </p:cNvGrpSpPr>
          <p:nvPr/>
        </p:nvGrpSpPr>
        <p:grpSpPr bwMode="auto">
          <a:xfrm>
            <a:off x="1297260" y="836712"/>
            <a:ext cx="6515100" cy="5867028"/>
            <a:chOff x="1134" y="1134"/>
            <a:chExt cx="10260" cy="10260"/>
          </a:xfrm>
          <a:solidFill>
            <a:schemeClr val="bg1">
              <a:lumMod val="85000"/>
            </a:schemeClr>
          </a:solidFill>
        </p:grpSpPr>
        <p:sp>
          <p:nvSpPr>
            <p:cNvPr id="127011" name="AutoShape 35"/>
            <p:cNvSpPr>
              <a:spLocks noChangeAspect="1" noChangeArrowheads="1" noTextEdit="1"/>
            </p:cNvSpPr>
            <p:nvPr/>
          </p:nvSpPr>
          <p:spPr bwMode="auto">
            <a:xfrm>
              <a:off x="1134" y="1134"/>
              <a:ext cx="10260" cy="10260"/>
            </a:xfrm>
            <a:prstGeom prst="rect">
              <a:avLst/>
            </a:prstGeom>
            <a:grpFill/>
          </p:spPr>
          <p:txBody>
            <a:bodyPr/>
            <a:lstStyle/>
            <a:p>
              <a:pPr eaLnBrk="1" hangingPunct="1">
                <a:defRPr/>
              </a:pPr>
              <a:endParaRPr lang="en-US" sz="1050">
                <a:latin typeface="Arial" charset="0"/>
              </a:endParaRPr>
            </a:p>
          </p:txBody>
        </p:sp>
        <p:sp>
          <p:nvSpPr>
            <p:cNvPr id="127010" name="Text Box 34"/>
            <p:cNvSpPr txBox="1">
              <a:spLocks noChangeArrowheads="1"/>
            </p:cNvSpPr>
            <p:nvPr/>
          </p:nvSpPr>
          <p:spPr bwMode="auto">
            <a:xfrm>
              <a:off x="1675" y="20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Онкологични продукти</a:t>
              </a:r>
              <a:endParaRPr lang="en-GB" sz="1050"/>
            </a:p>
          </p:txBody>
        </p:sp>
        <p:sp>
          <p:nvSpPr>
            <p:cNvPr id="127009" name="Text Box 33"/>
            <p:cNvSpPr txBox="1">
              <a:spLocks noChangeArrowheads="1"/>
            </p:cNvSpPr>
            <p:nvPr/>
          </p:nvSpPr>
          <p:spPr bwMode="auto">
            <a:xfrm>
              <a:off x="4914" y="20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Онкологични</a:t>
              </a:r>
              <a:r>
                <a:rPr lang="en-GB" sz="1050" dirty="0">
                  <a:ea typeface="Times New Roman" pitchFamily="18" charset="0"/>
                </a:rPr>
                <a:t> </a:t>
              </a:r>
              <a:r>
                <a:rPr lang="en-GB" sz="1050" dirty="0" err="1">
                  <a:ea typeface="Times New Roman" pitchFamily="18" charset="0"/>
                </a:rPr>
                <a:t>продукти</a:t>
              </a:r>
              <a:endParaRPr lang="en-GB" sz="1050" dirty="0"/>
            </a:p>
          </p:txBody>
        </p:sp>
        <p:sp>
          <p:nvSpPr>
            <p:cNvPr id="127008" name="Text Box 32"/>
            <p:cNvSpPr txBox="1">
              <a:spLocks noChangeArrowheads="1"/>
            </p:cNvSpPr>
            <p:nvPr/>
          </p:nvSpPr>
          <p:spPr bwMode="auto">
            <a:xfrm>
              <a:off x="8155" y="203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Инсулини</a:t>
              </a:r>
              <a:endParaRPr lang="en-GB" sz="1050"/>
            </a:p>
          </p:txBody>
        </p:sp>
        <p:sp>
          <p:nvSpPr>
            <p:cNvPr id="127007" name="Text Box 31"/>
            <p:cNvSpPr txBox="1">
              <a:spLocks noChangeArrowheads="1"/>
            </p:cNvSpPr>
            <p:nvPr/>
          </p:nvSpPr>
          <p:spPr bwMode="auto">
            <a:xfrm>
              <a:off x="1675" y="293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Респираторни</a:t>
              </a:r>
              <a:r>
                <a:rPr lang="en-GB" sz="1050" dirty="0">
                  <a:ea typeface="Times New Roman" pitchFamily="18" charset="0"/>
                </a:rPr>
                <a:t> </a:t>
              </a:r>
              <a:r>
                <a:rPr lang="en-GB" sz="1050" dirty="0" err="1">
                  <a:ea typeface="Times New Roman" pitchFamily="18" charset="0"/>
                </a:rPr>
                <a:t>продукти</a:t>
              </a:r>
              <a:endParaRPr lang="en-GB" sz="1050" dirty="0"/>
            </a:p>
          </p:txBody>
        </p:sp>
        <p:sp>
          <p:nvSpPr>
            <p:cNvPr id="127006" name="Text Box 30"/>
            <p:cNvSpPr txBox="1">
              <a:spLocks noChangeArrowheads="1"/>
            </p:cNvSpPr>
            <p:nvPr/>
          </p:nvSpPr>
          <p:spPr bwMode="auto">
            <a:xfrm>
              <a:off x="4914" y="293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Респираторни</a:t>
              </a:r>
              <a:r>
                <a:rPr lang="en-GB" sz="1050" dirty="0">
                  <a:ea typeface="Times New Roman" pitchFamily="18" charset="0"/>
                </a:rPr>
                <a:t> </a:t>
              </a:r>
              <a:r>
                <a:rPr lang="en-GB" sz="1050" dirty="0" err="1">
                  <a:ea typeface="Times New Roman" pitchFamily="18" charset="0"/>
                </a:rPr>
                <a:t>продукти</a:t>
              </a:r>
              <a:endParaRPr lang="en-GB" sz="1050" dirty="0"/>
            </a:p>
            <a:p>
              <a:pPr>
                <a:defRPr/>
              </a:pPr>
              <a:endParaRPr lang="en-GB" sz="1050" dirty="0"/>
            </a:p>
          </p:txBody>
        </p:sp>
        <p:sp>
          <p:nvSpPr>
            <p:cNvPr id="127005" name="Text Box 29"/>
            <p:cNvSpPr txBox="1">
              <a:spLocks noChangeArrowheads="1"/>
            </p:cNvSpPr>
            <p:nvPr/>
          </p:nvSpPr>
          <p:spPr bwMode="auto">
            <a:xfrm>
              <a:off x="8155" y="293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US" sz="1050">
                  <a:ea typeface="Times New Roman" pitchFamily="18" charset="0"/>
                </a:rPr>
                <a:t>ACE - </a:t>
              </a:r>
              <a:r>
                <a:rPr lang="en-GB" sz="1050">
                  <a:ea typeface="Times New Roman" pitchFamily="18" charset="0"/>
                </a:rPr>
                <a:t>инхибитори</a:t>
              </a:r>
              <a:endParaRPr lang="en-GB" sz="1050"/>
            </a:p>
          </p:txBody>
        </p:sp>
        <p:sp>
          <p:nvSpPr>
            <p:cNvPr id="127004" name="Text Box 28"/>
            <p:cNvSpPr txBox="1">
              <a:spLocks noChangeArrowheads="1"/>
            </p:cNvSpPr>
            <p:nvPr/>
          </p:nvSpPr>
          <p:spPr bwMode="auto">
            <a:xfrm>
              <a:off x="1675" y="38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Статини</a:t>
              </a:r>
              <a:endParaRPr lang="en-GB" sz="1050"/>
            </a:p>
          </p:txBody>
        </p:sp>
        <p:sp>
          <p:nvSpPr>
            <p:cNvPr id="127003" name="Text Box 27"/>
            <p:cNvSpPr txBox="1">
              <a:spLocks noChangeArrowheads="1"/>
            </p:cNvSpPr>
            <p:nvPr/>
          </p:nvSpPr>
          <p:spPr bwMode="auto">
            <a:xfrm>
              <a:off x="4914" y="38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Инсулини</a:t>
              </a:r>
              <a:endParaRPr lang="en-GB" sz="1050"/>
            </a:p>
          </p:txBody>
        </p:sp>
        <p:sp>
          <p:nvSpPr>
            <p:cNvPr id="127002" name="Text Box 26"/>
            <p:cNvSpPr txBox="1">
              <a:spLocks noChangeArrowheads="1"/>
            </p:cNvSpPr>
            <p:nvPr/>
          </p:nvSpPr>
          <p:spPr bwMode="auto">
            <a:xfrm>
              <a:off x="8155" y="383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Онкологични</a:t>
              </a:r>
              <a:r>
                <a:rPr lang="en-GB" sz="1050" dirty="0">
                  <a:ea typeface="Times New Roman" pitchFamily="18" charset="0"/>
                </a:rPr>
                <a:t> </a:t>
              </a:r>
              <a:r>
                <a:rPr lang="en-GB" sz="1050" dirty="0" err="1">
                  <a:ea typeface="Times New Roman" pitchFamily="18" charset="0"/>
                </a:rPr>
                <a:t>продукти</a:t>
              </a:r>
              <a:endParaRPr lang="en-GB" sz="1050" dirty="0"/>
            </a:p>
          </p:txBody>
        </p:sp>
        <p:sp>
          <p:nvSpPr>
            <p:cNvPr id="127001" name="Text Box 25"/>
            <p:cNvSpPr txBox="1">
              <a:spLocks noChangeArrowheads="1"/>
            </p:cNvSpPr>
            <p:nvPr/>
          </p:nvSpPr>
          <p:spPr bwMode="auto">
            <a:xfrm>
              <a:off x="1675" y="47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a:ea typeface="Times New Roman" pitchFamily="18" charset="0"/>
                </a:rPr>
                <a:t>АРБ</a:t>
              </a:r>
              <a:endParaRPr lang="en-GB" sz="1050" dirty="0"/>
            </a:p>
          </p:txBody>
        </p:sp>
        <p:sp>
          <p:nvSpPr>
            <p:cNvPr id="127000" name="Text Box 24"/>
            <p:cNvSpPr txBox="1">
              <a:spLocks noChangeArrowheads="1"/>
            </p:cNvSpPr>
            <p:nvPr/>
          </p:nvSpPr>
          <p:spPr bwMode="auto">
            <a:xfrm>
              <a:off x="4914" y="473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Статини</a:t>
              </a:r>
              <a:endParaRPr lang="en-GB" sz="1050"/>
            </a:p>
          </p:txBody>
        </p:sp>
        <p:sp>
          <p:nvSpPr>
            <p:cNvPr id="126999" name="Text Box 23"/>
            <p:cNvSpPr txBox="1">
              <a:spLocks noChangeArrowheads="1"/>
            </p:cNvSpPr>
            <p:nvPr/>
          </p:nvSpPr>
          <p:spPr bwMode="auto">
            <a:xfrm>
              <a:off x="8155" y="473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Аналгетици</a:t>
              </a:r>
              <a:endParaRPr lang="en-GB" sz="1050" dirty="0"/>
            </a:p>
          </p:txBody>
        </p:sp>
        <p:sp>
          <p:nvSpPr>
            <p:cNvPr id="126998" name="Text Box 22"/>
            <p:cNvSpPr txBox="1">
              <a:spLocks noChangeArrowheads="1"/>
            </p:cNvSpPr>
            <p:nvPr/>
          </p:nvSpPr>
          <p:spPr bwMode="auto">
            <a:xfrm>
              <a:off x="1675" y="563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Инхибитори</a:t>
              </a:r>
              <a:r>
                <a:rPr lang="en-GB" sz="1050" dirty="0">
                  <a:ea typeface="Times New Roman" pitchFamily="18" charset="0"/>
                </a:rPr>
                <a:t> </a:t>
              </a:r>
              <a:r>
                <a:rPr lang="en-GB" sz="1050" dirty="0" err="1">
                  <a:ea typeface="Times New Roman" pitchFamily="18" charset="0"/>
                </a:rPr>
                <a:t>на</a:t>
              </a:r>
              <a:r>
                <a:rPr lang="en-GB" sz="1050" dirty="0">
                  <a:ea typeface="Times New Roman" pitchFamily="18" charset="0"/>
                </a:rPr>
                <a:t> </a:t>
              </a:r>
              <a:r>
                <a:rPr lang="en-GB" sz="1050" dirty="0" err="1">
                  <a:ea typeface="Times New Roman" pitchFamily="18" charset="0"/>
                </a:rPr>
                <a:t>протонната</a:t>
              </a:r>
              <a:r>
                <a:rPr lang="en-GB" sz="1050" dirty="0">
                  <a:ea typeface="Times New Roman" pitchFamily="18" charset="0"/>
                </a:rPr>
                <a:t> </a:t>
              </a:r>
              <a:r>
                <a:rPr lang="en-GB" sz="1050" dirty="0" err="1">
                  <a:ea typeface="Times New Roman" pitchFamily="18" charset="0"/>
                </a:rPr>
                <a:t>помпа</a:t>
              </a:r>
              <a:endParaRPr lang="en-GB" sz="1050" dirty="0"/>
            </a:p>
          </p:txBody>
        </p:sp>
        <p:sp>
          <p:nvSpPr>
            <p:cNvPr id="126997" name="Text Box 21"/>
            <p:cNvSpPr txBox="1">
              <a:spLocks noChangeArrowheads="1"/>
            </p:cNvSpPr>
            <p:nvPr/>
          </p:nvSpPr>
          <p:spPr bwMode="auto">
            <a:xfrm>
              <a:off x="4914" y="563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Инхибитори</a:t>
              </a:r>
              <a:r>
                <a:rPr lang="en-GB" sz="1050" dirty="0">
                  <a:ea typeface="Times New Roman" pitchFamily="18" charset="0"/>
                </a:rPr>
                <a:t> </a:t>
              </a:r>
              <a:r>
                <a:rPr lang="en-GB" sz="1050" dirty="0" err="1">
                  <a:ea typeface="Times New Roman" pitchFamily="18" charset="0"/>
                </a:rPr>
                <a:t>на</a:t>
              </a:r>
              <a:r>
                <a:rPr lang="en-GB" sz="1050" dirty="0">
                  <a:ea typeface="Times New Roman" pitchFamily="18" charset="0"/>
                </a:rPr>
                <a:t> </a:t>
              </a:r>
              <a:r>
                <a:rPr lang="en-GB" sz="1050" dirty="0" err="1">
                  <a:ea typeface="Times New Roman" pitchFamily="18" charset="0"/>
                </a:rPr>
                <a:t>протонната</a:t>
              </a:r>
              <a:r>
                <a:rPr lang="en-GB" sz="1050" dirty="0">
                  <a:ea typeface="Times New Roman" pitchFamily="18" charset="0"/>
                </a:rPr>
                <a:t> </a:t>
              </a:r>
              <a:r>
                <a:rPr lang="en-GB" sz="1050" dirty="0" err="1">
                  <a:ea typeface="Times New Roman" pitchFamily="18" charset="0"/>
                </a:rPr>
                <a:t>помпа</a:t>
              </a:r>
              <a:endParaRPr lang="en-GB" sz="1050" dirty="0"/>
            </a:p>
            <a:p>
              <a:pPr>
                <a:defRPr/>
              </a:pPr>
              <a:endParaRPr lang="en-GB" sz="1050" dirty="0"/>
            </a:p>
          </p:txBody>
        </p:sp>
        <p:sp>
          <p:nvSpPr>
            <p:cNvPr id="126996" name="Text Box 20"/>
            <p:cNvSpPr txBox="1">
              <a:spLocks noChangeArrowheads="1"/>
            </p:cNvSpPr>
            <p:nvPr/>
          </p:nvSpPr>
          <p:spPr bwMode="auto">
            <a:xfrm>
              <a:off x="8155" y="5634"/>
              <a:ext cx="2879"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Антипсихотици</a:t>
              </a:r>
              <a:endParaRPr lang="en-GB" sz="1050" dirty="0"/>
            </a:p>
          </p:txBody>
        </p:sp>
        <p:sp>
          <p:nvSpPr>
            <p:cNvPr id="126995" name="Text Box 19"/>
            <p:cNvSpPr txBox="1">
              <a:spLocks noChangeArrowheads="1"/>
            </p:cNvSpPr>
            <p:nvPr/>
          </p:nvSpPr>
          <p:spPr bwMode="auto">
            <a:xfrm>
              <a:off x="1675" y="671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Инсулини</a:t>
              </a:r>
              <a:endParaRPr lang="en-GB" sz="1050" dirty="0"/>
            </a:p>
          </p:txBody>
        </p:sp>
        <p:sp>
          <p:nvSpPr>
            <p:cNvPr id="126994" name="Text Box 18"/>
            <p:cNvSpPr txBox="1">
              <a:spLocks noChangeArrowheads="1"/>
            </p:cNvSpPr>
            <p:nvPr/>
          </p:nvSpPr>
          <p:spPr bwMode="auto">
            <a:xfrm>
              <a:off x="4914" y="6714"/>
              <a:ext cx="2880" cy="540"/>
            </a:xfrm>
            <a:prstGeom prst="rect">
              <a:avLst/>
            </a:prstGeom>
            <a:solidFill>
              <a:schemeClr val="bg1"/>
            </a:solidFill>
            <a:ln w="9525">
              <a:solidFill>
                <a:srgbClr val="000000"/>
              </a:solidFill>
              <a:miter lim="800000"/>
              <a:headEnd/>
              <a:tailEnd/>
            </a:ln>
          </p:spPr>
          <p:txBody>
            <a:bodyPr/>
            <a:lstStyle/>
            <a:p>
              <a:pPr eaLnBrk="1" hangingPunct="1">
                <a:defRPr/>
              </a:pPr>
              <a:r>
                <a:rPr lang="en-GB" sz="1050" dirty="0" err="1">
                  <a:ea typeface="Times New Roman" pitchFamily="18" charset="0"/>
                </a:rPr>
                <a:t>Антипсихотици</a:t>
              </a:r>
              <a:endParaRPr lang="en-GB" sz="1050" dirty="0"/>
            </a:p>
          </p:txBody>
        </p:sp>
        <p:sp>
          <p:nvSpPr>
            <p:cNvPr id="126993" name="Text Box 17"/>
            <p:cNvSpPr txBox="1">
              <a:spLocks noChangeArrowheads="1"/>
            </p:cNvSpPr>
            <p:nvPr/>
          </p:nvSpPr>
          <p:spPr bwMode="auto">
            <a:xfrm>
              <a:off x="8155" y="671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a:ea typeface="Times New Roman" pitchFamily="18" charset="0"/>
                </a:rPr>
                <a:t>β - </a:t>
              </a:r>
              <a:r>
                <a:rPr lang="en-GB" sz="1050" dirty="0" err="1">
                  <a:ea typeface="Times New Roman" pitchFamily="18" charset="0"/>
                </a:rPr>
                <a:t>блокери</a:t>
              </a:r>
              <a:endParaRPr lang="en-GB" sz="1050" dirty="0"/>
            </a:p>
          </p:txBody>
        </p:sp>
        <p:sp>
          <p:nvSpPr>
            <p:cNvPr id="126992" name="Text Box 16"/>
            <p:cNvSpPr txBox="1">
              <a:spLocks noChangeArrowheads="1"/>
            </p:cNvSpPr>
            <p:nvPr/>
          </p:nvSpPr>
          <p:spPr bwMode="auto">
            <a:xfrm>
              <a:off x="1675" y="761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Антипсихотици</a:t>
              </a:r>
              <a:endParaRPr lang="en-GB" sz="1050" dirty="0"/>
            </a:p>
          </p:txBody>
        </p:sp>
        <p:sp>
          <p:nvSpPr>
            <p:cNvPr id="126991" name="Text Box 15"/>
            <p:cNvSpPr txBox="1">
              <a:spLocks noChangeArrowheads="1"/>
            </p:cNvSpPr>
            <p:nvPr/>
          </p:nvSpPr>
          <p:spPr bwMode="auto">
            <a:xfrm>
              <a:off x="4914" y="7614"/>
              <a:ext cx="2880" cy="720"/>
            </a:xfrm>
            <a:prstGeom prst="rect">
              <a:avLst/>
            </a:prstGeom>
            <a:solidFill>
              <a:schemeClr val="bg1"/>
            </a:solidFill>
            <a:ln w="9525">
              <a:solidFill>
                <a:srgbClr val="000000"/>
              </a:solidFill>
              <a:miter lim="800000"/>
              <a:headEnd/>
              <a:tailEnd/>
            </a:ln>
          </p:spPr>
          <p:txBody>
            <a:bodyPr/>
            <a:lstStyle/>
            <a:p>
              <a:pPr eaLnBrk="1" hangingPunct="1">
                <a:defRPr/>
              </a:pPr>
              <a:r>
                <a:rPr lang="en-GB" sz="1050" dirty="0" err="1">
                  <a:ea typeface="Times New Roman" pitchFamily="18" charset="0"/>
                </a:rPr>
                <a:t>Нестероидни</a:t>
              </a:r>
              <a:r>
                <a:rPr lang="en-GB" sz="1050" dirty="0">
                  <a:ea typeface="Times New Roman" pitchFamily="18" charset="0"/>
                </a:rPr>
                <a:t> </a:t>
              </a:r>
              <a:r>
                <a:rPr lang="en-GB" sz="1050" dirty="0" err="1">
                  <a:ea typeface="Times New Roman" pitchFamily="18" charset="0"/>
                </a:rPr>
                <a:t>противо-възпалителни</a:t>
              </a:r>
              <a:r>
                <a:rPr lang="en-GB" sz="1050" dirty="0">
                  <a:ea typeface="Times New Roman" pitchFamily="18" charset="0"/>
                </a:rPr>
                <a:t> </a:t>
              </a:r>
              <a:r>
                <a:rPr lang="en-GB" sz="1050" dirty="0" err="1">
                  <a:ea typeface="Times New Roman" pitchFamily="18" charset="0"/>
                </a:rPr>
                <a:t>средства</a:t>
              </a:r>
              <a:endParaRPr lang="en-GB" sz="1050" dirty="0"/>
            </a:p>
          </p:txBody>
        </p:sp>
        <p:sp>
          <p:nvSpPr>
            <p:cNvPr id="126990" name="Text Box 14"/>
            <p:cNvSpPr txBox="1">
              <a:spLocks noChangeArrowheads="1"/>
            </p:cNvSpPr>
            <p:nvPr/>
          </p:nvSpPr>
          <p:spPr bwMode="auto">
            <a:xfrm>
              <a:off x="8154" y="7614"/>
              <a:ext cx="2879" cy="720"/>
            </a:xfrm>
            <a:prstGeom prst="rect">
              <a:avLst/>
            </a:prstGeom>
            <a:solidFill>
              <a:schemeClr val="bg1"/>
            </a:solidFill>
            <a:ln w="9525">
              <a:solidFill>
                <a:srgbClr val="000000"/>
              </a:solidFill>
              <a:miter lim="800000"/>
              <a:headEnd/>
              <a:tailEnd/>
            </a:ln>
          </p:spPr>
          <p:txBody>
            <a:bodyPr/>
            <a:lstStyle/>
            <a:p>
              <a:pPr eaLnBrk="1" hangingPunct="1">
                <a:defRPr/>
              </a:pPr>
              <a:r>
                <a:rPr lang="en-GB" sz="1050" dirty="0" err="1">
                  <a:ea typeface="Times New Roman" pitchFamily="18" charset="0"/>
                </a:rPr>
                <a:t>Нестероидни</a:t>
              </a:r>
              <a:r>
                <a:rPr lang="en-GB" sz="1050" dirty="0">
                  <a:ea typeface="Times New Roman" pitchFamily="18" charset="0"/>
                </a:rPr>
                <a:t> </a:t>
              </a:r>
              <a:r>
                <a:rPr lang="en-GB" sz="1050" dirty="0" err="1">
                  <a:ea typeface="Times New Roman" pitchFamily="18" charset="0"/>
                </a:rPr>
                <a:t>противо-възпалителни</a:t>
              </a:r>
              <a:r>
                <a:rPr lang="en-GB" sz="1050" dirty="0">
                  <a:ea typeface="Times New Roman" pitchFamily="18" charset="0"/>
                </a:rPr>
                <a:t> </a:t>
              </a:r>
              <a:r>
                <a:rPr lang="en-GB" sz="1050" dirty="0" err="1">
                  <a:ea typeface="Times New Roman" pitchFamily="18" charset="0"/>
                </a:rPr>
                <a:t>средства</a:t>
              </a:r>
              <a:endParaRPr lang="en-GB" sz="1050" dirty="0"/>
            </a:p>
            <a:p>
              <a:pPr>
                <a:defRPr/>
              </a:pPr>
              <a:endParaRPr lang="en-GB" sz="1050" dirty="0"/>
            </a:p>
          </p:txBody>
        </p:sp>
        <p:sp>
          <p:nvSpPr>
            <p:cNvPr id="126989" name="Text Box 13"/>
            <p:cNvSpPr txBox="1">
              <a:spLocks noChangeArrowheads="1"/>
            </p:cNvSpPr>
            <p:nvPr/>
          </p:nvSpPr>
          <p:spPr bwMode="auto">
            <a:xfrm>
              <a:off x="1675" y="869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Аналгетици</a:t>
              </a:r>
              <a:endParaRPr lang="en-GB" sz="1050" dirty="0"/>
            </a:p>
          </p:txBody>
        </p:sp>
        <p:sp>
          <p:nvSpPr>
            <p:cNvPr id="126988" name="Text Box 12"/>
            <p:cNvSpPr txBox="1">
              <a:spLocks noChangeArrowheads="1"/>
            </p:cNvSpPr>
            <p:nvPr/>
          </p:nvSpPr>
          <p:spPr bwMode="auto">
            <a:xfrm>
              <a:off x="4914" y="869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Цефалоспорини</a:t>
              </a:r>
              <a:endParaRPr lang="en-GB" sz="1050" dirty="0"/>
            </a:p>
          </p:txBody>
        </p:sp>
        <p:sp>
          <p:nvSpPr>
            <p:cNvPr id="126987" name="Text Box 11"/>
            <p:cNvSpPr txBox="1">
              <a:spLocks noChangeArrowheads="1"/>
            </p:cNvSpPr>
            <p:nvPr/>
          </p:nvSpPr>
          <p:spPr bwMode="auto">
            <a:xfrm>
              <a:off x="8155" y="869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Цефалоспорини</a:t>
              </a:r>
              <a:endParaRPr lang="en-GB" sz="1050" dirty="0"/>
            </a:p>
          </p:txBody>
        </p:sp>
        <p:sp>
          <p:nvSpPr>
            <p:cNvPr id="126986" name="Text Box 10"/>
            <p:cNvSpPr txBox="1">
              <a:spLocks noChangeArrowheads="1"/>
            </p:cNvSpPr>
            <p:nvPr/>
          </p:nvSpPr>
          <p:spPr bwMode="auto">
            <a:xfrm>
              <a:off x="1675" y="959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Антидепресанти</a:t>
              </a:r>
              <a:endParaRPr lang="en-GB" sz="1050" dirty="0"/>
            </a:p>
          </p:txBody>
        </p:sp>
        <p:sp>
          <p:nvSpPr>
            <p:cNvPr id="126985" name="Text Box 9"/>
            <p:cNvSpPr txBox="1">
              <a:spLocks noChangeArrowheads="1"/>
            </p:cNvSpPr>
            <p:nvPr/>
          </p:nvSpPr>
          <p:spPr bwMode="auto">
            <a:xfrm>
              <a:off x="4914" y="9594"/>
              <a:ext cx="2880" cy="54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Аналгетици</a:t>
              </a:r>
              <a:endParaRPr lang="en-GB" sz="1050" dirty="0"/>
            </a:p>
          </p:txBody>
        </p:sp>
        <p:sp>
          <p:nvSpPr>
            <p:cNvPr id="126984" name="Text Box 8"/>
            <p:cNvSpPr txBox="1">
              <a:spLocks noChangeArrowheads="1"/>
            </p:cNvSpPr>
            <p:nvPr/>
          </p:nvSpPr>
          <p:spPr bwMode="auto">
            <a:xfrm>
              <a:off x="8155" y="9594"/>
              <a:ext cx="2879" cy="540"/>
            </a:xfrm>
            <a:prstGeom prst="rect">
              <a:avLst/>
            </a:prstGeom>
            <a:solidFill>
              <a:schemeClr val="bg1"/>
            </a:solidFill>
            <a:ln w="9525">
              <a:solidFill>
                <a:srgbClr val="000000"/>
              </a:solidFill>
              <a:miter lim="800000"/>
              <a:headEnd/>
              <a:tailEnd/>
            </a:ln>
          </p:spPr>
          <p:txBody>
            <a:bodyPr/>
            <a:lstStyle/>
            <a:p>
              <a:pPr algn="ctr" eaLnBrk="1" hangingPunct="1">
                <a:defRPr/>
              </a:pPr>
              <a:r>
                <a:rPr lang="en-US" sz="1050" dirty="0">
                  <a:ea typeface="Times New Roman" pitchFamily="18" charset="0"/>
                </a:rPr>
                <a:t>Ca - </a:t>
              </a:r>
              <a:r>
                <a:rPr lang="en-GB" sz="1050" dirty="0" err="1">
                  <a:ea typeface="Times New Roman" pitchFamily="18" charset="0"/>
                </a:rPr>
                <a:t>антагонисти</a:t>
              </a:r>
              <a:endParaRPr lang="en-GB" sz="1050" dirty="0"/>
            </a:p>
          </p:txBody>
        </p:sp>
        <p:sp>
          <p:nvSpPr>
            <p:cNvPr id="126983" name="Text Box 7"/>
            <p:cNvSpPr txBox="1">
              <a:spLocks noChangeArrowheads="1"/>
            </p:cNvSpPr>
            <p:nvPr/>
          </p:nvSpPr>
          <p:spPr bwMode="auto">
            <a:xfrm>
              <a:off x="1675" y="1049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Лекарства</a:t>
              </a:r>
              <a:r>
                <a:rPr lang="en-GB" sz="1050" dirty="0">
                  <a:ea typeface="Times New Roman" pitchFamily="18" charset="0"/>
                </a:rPr>
                <a:t> </a:t>
              </a:r>
              <a:r>
                <a:rPr lang="en-GB" sz="1050" dirty="0" err="1">
                  <a:ea typeface="Times New Roman" pitchFamily="18" charset="0"/>
                </a:rPr>
                <a:t>за</a:t>
              </a:r>
              <a:r>
                <a:rPr lang="en-GB" sz="1050" dirty="0">
                  <a:ea typeface="Times New Roman" pitchFamily="18" charset="0"/>
                </a:rPr>
                <a:t> </a:t>
              </a:r>
              <a:r>
                <a:rPr lang="en-GB" sz="1050" dirty="0" err="1">
                  <a:ea typeface="Times New Roman" pitchFamily="18" charset="0"/>
                </a:rPr>
                <a:t>автоимунни</a:t>
              </a:r>
              <a:r>
                <a:rPr lang="en-GB" sz="1050" dirty="0">
                  <a:ea typeface="Times New Roman" pitchFamily="18" charset="0"/>
                </a:rPr>
                <a:t> </a:t>
              </a:r>
              <a:r>
                <a:rPr lang="en-GB" sz="1050" dirty="0" err="1">
                  <a:ea typeface="Times New Roman" pitchFamily="18" charset="0"/>
                </a:rPr>
                <a:t>заболявания</a:t>
              </a:r>
              <a:endParaRPr lang="en-GB" sz="1050" dirty="0"/>
            </a:p>
          </p:txBody>
        </p:sp>
        <p:sp>
          <p:nvSpPr>
            <p:cNvPr id="126982" name="Text Box 6"/>
            <p:cNvSpPr txBox="1">
              <a:spLocks noChangeArrowheads="1"/>
            </p:cNvSpPr>
            <p:nvPr/>
          </p:nvSpPr>
          <p:spPr bwMode="auto">
            <a:xfrm>
              <a:off x="4914" y="10494"/>
              <a:ext cx="2880"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a:ea typeface="Times New Roman" pitchFamily="18" charset="0"/>
                </a:rPr>
                <a:t>АРБ</a:t>
              </a:r>
              <a:endParaRPr lang="en-GB" sz="1050"/>
            </a:p>
          </p:txBody>
        </p:sp>
        <p:sp>
          <p:nvSpPr>
            <p:cNvPr id="126981" name="Text Box 5"/>
            <p:cNvSpPr txBox="1">
              <a:spLocks noChangeArrowheads="1"/>
            </p:cNvSpPr>
            <p:nvPr/>
          </p:nvSpPr>
          <p:spPr bwMode="auto">
            <a:xfrm>
              <a:off x="8155" y="10494"/>
              <a:ext cx="2879" cy="720"/>
            </a:xfrm>
            <a:prstGeom prst="rect">
              <a:avLst/>
            </a:prstGeom>
            <a:solidFill>
              <a:schemeClr val="bg1"/>
            </a:solidFill>
            <a:ln w="9525">
              <a:solidFill>
                <a:srgbClr val="000000"/>
              </a:solidFill>
              <a:miter lim="800000"/>
              <a:headEnd/>
              <a:tailEnd/>
            </a:ln>
          </p:spPr>
          <p:txBody>
            <a:bodyPr/>
            <a:lstStyle/>
            <a:p>
              <a:pPr algn="ctr" eaLnBrk="1" hangingPunct="1">
                <a:defRPr/>
              </a:pPr>
              <a:r>
                <a:rPr lang="en-GB" sz="1050" dirty="0" err="1">
                  <a:ea typeface="Times New Roman" pitchFamily="18" charset="0"/>
                </a:rPr>
                <a:t>Диуретици</a:t>
              </a:r>
              <a:endParaRPr lang="en-GB" sz="1050" dirty="0"/>
            </a:p>
          </p:txBody>
        </p:sp>
        <p:sp>
          <p:nvSpPr>
            <p:cNvPr id="126980" name="Text Box 4"/>
            <p:cNvSpPr txBox="1">
              <a:spLocks noChangeArrowheads="1"/>
            </p:cNvSpPr>
            <p:nvPr/>
          </p:nvSpPr>
          <p:spPr bwMode="auto">
            <a:xfrm>
              <a:off x="1674" y="1314"/>
              <a:ext cx="2880" cy="540"/>
            </a:xfrm>
            <a:prstGeom prst="rect">
              <a:avLst/>
            </a:prstGeom>
            <a:grpFill/>
            <a:ln w="9525">
              <a:noFill/>
              <a:miter lim="800000"/>
              <a:headEnd/>
              <a:tailEnd/>
            </a:ln>
          </p:spPr>
          <p:txBody>
            <a:bodyPr/>
            <a:lstStyle/>
            <a:p>
              <a:pPr algn="ctr" eaLnBrk="1" hangingPunct="1">
                <a:defRPr/>
              </a:pPr>
              <a:r>
                <a:rPr lang="en-GB" sz="1050" dirty="0" err="1">
                  <a:ea typeface="Times New Roman" pitchFamily="18" charset="0"/>
                </a:rPr>
                <a:t>Западна</a:t>
              </a:r>
              <a:r>
                <a:rPr lang="en-GB" sz="1050" dirty="0">
                  <a:ea typeface="Times New Roman" pitchFamily="18" charset="0"/>
                </a:rPr>
                <a:t> </a:t>
              </a:r>
              <a:r>
                <a:rPr lang="en-GB" sz="1050" dirty="0" err="1">
                  <a:ea typeface="Times New Roman" pitchFamily="18" charset="0"/>
                </a:rPr>
                <a:t>Европа</a:t>
              </a:r>
              <a:endParaRPr lang="en-GB" sz="1050" dirty="0"/>
            </a:p>
          </p:txBody>
        </p:sp>
        <p:sp>
          <p:nvSpPr>
            <p:cNvPr id="126979" name="Text Box 3"/>
            <p:cNvSpPr txBox="1">
              <a:spLocks noChangeArrowheads="1"/>
            </p:cNvSpPr>
            <p:nvPr/>
          </p:nvSpPr>
          <p:spPr bwMode="auto">
            <a:xfrm>
              <a:off x="4913" y="1314"/>
              <a:ext cx="2880" cy="614"/>
            </a:xfrm>
            <a:prstGeom prst="rect">
              <a:avLst/>
            </a:prstGeom>
            <a:grpFill/>
            <a:ln w="9525">
              <a:noFill/>
              <a:miter lim="800000"/>
              <a:headEnd/>
              <a:tailEnd/>
            </a:ln>
          </p:spPr>
          <p:txBody>
            <a:bodyPr/>
            <a:lstStyle/>
            <a:p>
              <a:pPr algn="ctr" eaLnBrk="1" hangingPunct="1">
                <a:defRPr/>
              </a:pPr>
              <a:r>
                <a:rPr lang="en-GB" sz="1050" dirty="0" err="1">
                  <a:ea typeface="Times New Roman" pitchFamily="18" charset="0"/>
                </a:rPr>
                <a:t>Централна</a:t>
              </a:r>
              <a:r>
                <a:rPr lang="en-GB" sz="1050" dirty="0">
                  <a:ea typeface="Times New Roman" pitchFamily="18" charset="0"/>
                </a:rPr>
                <a:t> и </a:t>
              </a:r>
              <a:r>
                <a:rPr lang="en-GB" sz="1050" dirty="0" err="1">
                  <a:ea typeface="Times New Roman" pitchFamily="18" charset="0"/>
                </a:rPr>
                <a:t>Източна</a:t>
              </a:r>
              <a:r>
                <a:rPr lang="en-GB" sz="1050" dirty="0">
                  <a:ea typeface="Times New Roman" pitchFamily="18" charset="0"/>
                </a:rPr>
                <a:t> </a:t>
              </a:r>
              <a:r>
                <a:rPr lang="en-GB" sz="1050" dirty="0" err="1">
                  <a:ea typeface="Times New Roman" pitchFamily="18" charset="0"/>
                </a:rPr>
                <a:t>Европа</a:t>
              </a:r>
              <a:endParaRPr lang="en-GB" sz="1050" dirty="0"/>
            </a:p>
          </p:txBody>
        </p:sp>
        <p:sp>
          <p:nvSpPr>
            <p:cNvPr id="126978" name="Text Box 2"/>
            <p:cNvSpPr txBox="1">
              <a:spLocks noChangeArrowheads="1"/>
            </p:cNvSpPr>
            <p:nvPr/>
          </p:nvSpPr>
          <p:spPr bwMode="auto">
            <a:xfrm>
              <a:off x="8154" y="1314"/>
              <a:ext cx="2879" cy="540"/>
            </a:xfrm>
            <a:prstGeom prst="rect">
              <a:avLst/>
            </a:prstGeom>
            <a:grpFill/>
            <a:ln w="9525">
              <a:noFill/>
              <a:miter lim="800000"/>
              <a:headEnd/>
              <a:tailEnd/>
            </a:ln>
          </p:spPr>
          <p:txBody>
            <a:bodyPr/>
            <a:lstStyle/>
            <a:p>
              <a:pPr algn="ctr" eaLnBrk="1" hangingPunct="1">
                <a:defRPr/>
              </a:pPr>
              <a:r>
                <a:rPr lang="en-GB" sz="1050">
                  <a:ea typeface="Times New Roman" pitchFamily="18" charset="0"/>
                </a:rPr>
                <a:t>България</a:t>
              </a:r>
              <a:endParaRPr lang="en-GB" sz="1050"/>
            </a:p>
          </p:txBody>
        </p:sp>
      </p:grpSp>
      <p:sp>
        <p:nvSpPr>
          <p:cNvPr id="96262" name="Rectangle 70"/>
          <p:cNvSpPr>
            <a:spLocks noChangeArrowheads="1"/>
          </p:cNvSpPr>
          <p:nvPr/>
        </p:nvSpPr>
        <p:spPr bwMode="auto">
          <a:xfrm>
            <a:off x="0" y="69723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83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127F52B-D30E-44E3-8D01-D22EAB295DDB}" type="slidenum">
              <a:rPr lang="fr-FR" altLang="en-US" sz="1400" smtClean="0">
                <a:solidFill>
                  <a:srgbClr val="FFC000"/>
                </a:solidFill>
              </a:rPr>
              <a:pPr>
                <a:spcBef>
                  <a:spcPct val="0"/>
                </a:spcBef>
                <a:buFontTx/>
                <a:buNone/>
              </a:pPr>
              <a:t>83</a:t>
            </a:fld>
            <a:endParaRPr lang="fr-FR" altLang="en-US" sz="1400" smtClean="0">
              <a:solidFill>
                <a:srgbClr val="FFC000"/>
              </a:solidFill>
            </a:endParaRPr>
          </a:p>
        </p:txBody>
      </p:sp>
      <p:sp>
        <p:nvSpPr>
          <p:cNvPr id="98307" name="Rectangle 2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pic>
        <p:nvPicPr>
          <p:cNvPr id="9830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63" y="1079500"/>
            <a:ext cx="890905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9" name="TextBox 4"/>
          <p:cNvSpPr txBox="1">
            <a:spLocks noChangeArrowheads="1"/>
          </p:cNvSpPr>
          <p:nvPr/>
        </p:nvSpPr>
        <p:spPr bwMode="auto">
          <a:xfrm>
            <a:off x="250825" y="260350"/>
            <a:ext cx="8208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Генерично проникване на фармацевтичните пазари в Централна и Източна Европа</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03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9EC9367-E58F-4F3E-B03F-D51231147653}" type="slidenum">
              <a:rPr lang="fr-FR" altLang="en-US" sz="1400" smtClean="0">
                <a:solidFill>
                  <a:srgbClr val="FFC000"/>
                </a:solidFill>
              </a:rPr>
              <a:pPr>
                <a:spcBef>
                  <a:spcPct val="0"/>
                </a:spcBef>
                <a:buFontTx/>
                <a:buNone/>
              </a:pPr>
              <a:t>84</a:t>
            </a:fld>
            <a:endParaRPr lang="fr-FR" altLang="en-US" sz="1400" smtClean="0">
              <a:solidFill>
                <a:srgbClr val="FFC000"/>
              </a:solidFill>
            </a:endParaRPr>
          </a:p>
        </p:txBody>
      </p:sp>
      <p:graphicFrame>
        <p:nvGraphicFramePr>
          <p:cNvPr id="5" name="Table 4"/>
          <p:cNvGraphicFramePr>
            <a:graphicFrameLocks noGrp="1"/>
          </p:cNvGraphicFramePr>
          <p:nvPr/>
        </p:nvGraphicFramePr>
        <p:xfrm>
          <a:off x="468313" y="808038"/>
          <a:ext cx="7704137" cy="5932487"/>
        </p:xfrm>
        <a:graphic>
          <a:graphicData uri="http://schemas.openxmlformats.org/drawingml/2006/table">
            <a:tbl>
              <a:tblPr/>
              <a:tblGrid>
                <a:gridCol w="1925637">
                  <a:extLst>
                    <a:ext uri="{9D8B030D-6E8A-4147-A177-3AD203B41FA5}">
                      <a16:colId xmlns:a16="http://schemas.microsoft.com/office/drawing/2014/main" val="20000"/>
                    </a:ext>
                  </a:extLst>
                </a:gridCol>
                <a:gridCol w="1925638">
                  <a:extLst>
                    <a:ext uri="{9D8B030D-6E8A-4147-A177-3AD203B41FA5}">
                      <a16:colId xmlns:a16="http://schemas.microsoft.com/office/drawing/2014/main" val="20001"/>
                    </a:ext>
                  </a:extLst>
                </a:gridCol>
                <a:gridCol w="1925637">
                  <a:extLst>
                    <a:ext uri="{9D8B030D-6E8A-4147-A177-3AD203B41FA5}">
                      <a16:colId xmlns:a16="http://schemas.microsoft.com/office/drawing/2014/main" val="20002"/>
                    </a:ext>
                  </a:extLst>
                </a:gridCol>
                <a:gridCol w="1927225">
                  <a:extLst>
                    <a:ext uri="{9D8B030D-6E8A-4147-A177-3AD203B41FA5}">
                      <a16:colId xmlns:a16="http://schemas.microsoft.com/office/drawing/2014/main" val="20003"/>
                    </a:ext>
                  </a:extLst>
                </a:gridCol>
              </a:tblGrid>
              <a:tr h="10973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Arial" charset="0"/>
                          <a:cs typeface="Times New Roman" pitchFamily="18" charset="0"/>
                        </a:rPr>
                        <a:t>Производител</a:t>
                      </a:r>
                      <a:endParaRPr kumimoji="0" lang="en-US" sz="18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Arial" charset="0"/>
                          <a:cs typeface="Times New Roman" pitchFamily="18" charset="0"/>
                        </a:rPr>
                        <a:t>Продажби, 2010, лв.</a:t>
                      </a:r>
                      <a:endParaRPr kumimoji="0" lang="en-US" sz="18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Arial" charset="0"/>
                          <a:cs typeface="Times New Roman" pitchFamily="18" charset="0"/>
                        </a:rPr>
                        <a:t>Промяна спрямо предходна година, %</a:t>
                      </a:r>
                      <a:endParaRPr kumimoji="0" lang="en-US" sz="18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Arial" charset="0"/>
                          <a:cs typeface="Times New Roman" pitchFamily="18" charset="0"/>
                        </a:rPr>
                        <a:t>Относителен пазарен дял, %</a:t>
                      </a:r>
                      <a:endParaRPr kumimoji="0" lang="en-US" sz="1800" b="0" i="0" u="none" strike="noStrike" cap="none" normalizeH="0" baseline="0" smtClean="0">
                        <a:ln>
                          <a:noFill/>
                        </a:ln>
                        <a:solidFill>
                          <a:schemeClr val="tx1"/>
                        </a:solidFill>
                        <a:effectLst/>
                        <a:latin typeface="Arial" charset="0"/>
                        <a:cs typeface="Times New Roman" pitchFamily="18" charset="0"/>
                      </a:endParaRP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Actavis</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130’558’594</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+ 1.2</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7.5</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Novartis</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119’283’472</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+ 9.0</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6.9</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Roche</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113’586’360</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+ 52.3</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6.5</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Sanofi-Aventis</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113’005’171</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+ 8.9</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6.5</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Sopharma</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108’432’849</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+ 1.6</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6.2</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4866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Glaxo Smith Kline</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86’249’771</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+ 15.5</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5.0</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Servier</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75’900’426</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+ 12.9</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4.4</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Pfizer</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62’076’816</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+ 17.9</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3.6</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Menarini</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52’808’967</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+ 2.1</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3.0</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Bayer</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52’555’883</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+ 14.1</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Times New Roman" pitchFamily="18" charset="0"/>
                        </a:rPr>
                        <a:t>3.0</a:t>
                      </a:r>
                    </a:p>
                  </a:txBody>
                  <a:tcPr marL="67325" marR="673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
        <p:nvSpPr>
          <p:cNvPr id="100417" name="TextBox 5"/>
          <p:cNvSpPr txBox="1">
            <a:spLocks noChangeArrowheads="1"/>
          </p:cNvSpPr>
          <p:nvPr/>
        </p:nvSpPr>
        <p:spPr bwMode="auto">
          <a:xfrm>
            <a:off x="395288" y="188913"/>
            <a:ext cx="784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Първите десет производителя по продажби за 2010 г.</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02" name="Title 5"/>
          <p:cNvSpPr>
            <a:spLocks noGrp="1"/>
          </p:cNvSpPr>
          <p:nvPr>
            <p:ph type="title"/>
          </p:nvPr>
        </p:nvSpPr>
        <p:spPr/>
        <p:txBody>
          <a:bodyPr/>
          <a:lstStyle/>
          <a:p>
            <a:r>
              <a:rPr lang="bg-BG" altLang="en-US" sz="3200" smtClean="0">
                <a:solidFill>
                  <a:schemeClr val="bg1"/>
                </a:solidFill>
              </a:rPr>
              <a:t>Реимбурсен лекарствен пазар в България</a:t>
            </a:r>
          </a:p>
        </p:txBody>
      </p:sp>
      <p:sp>
        <p:nvSpPr>
          <p:cNvPr id="102403" name="Content Placeholder 6"/>
          <p:cNvSpPr>
            <a:spLocks noGrp="1"/>
          </p:cNvSpPr>
          <p:nvPr>
            <p:ph idx="1"/>
          </p:nvPr>
        </p:nvSpPr>
        <p:spPr>
          <a:xfrm>
            <a:off x="457200" y="1341438"/>
            <a:ext cx="8229600" cy="1179512"/>
          </a:xfrm>
        </p:spPr>
        <p:txBody>
          <a:bodyPr/>
          <a:lstStyle/>
          <a:p>
            <a:pPr>
              <a:buFontTx/>
              <a:buNone/>
            </a:pPr>
            <a:r>
              <a:rPr lang="bg-BG" altLang="en-US" sz="2000" smtClean="0">
                <a:solidFill>
                  <a:schemeClr val="bg1"/>
                </a:solidFill>
              </a:rPr>
              <a:t>Средствата, изразходвани за лекарствени продукти и консумативи </a:t>
            </a:r>
          </a:p>
          <a:p>
            <a:pPr>
              <a:buFontTx/>
              <a:buNone/>
            </a:pPr>
            <a:r>
              <a:rPr lang="bg-BG" altLang="en-US" sz="2000" smtClean="0">
                <a:solidFill>
                  <a:schemeClr val="bg1"/>
                </a:solidFill>
              </a:rPr>
              <a:t>представляват 19,2 % от общо направените разходи за здравни </a:t>
            </a:r>
          </a:p>
          <a:p>
            <a:pPr>
              <a:buFontTx/>
              <a:buNone/>
            </a:pPr>
            <a:r>
              <a:rPr lang="bg-BG" altLang="en-US" sz="2000" smtClean="0">
                <a:solidFill>
                  <a:schemeClr val="bg1"/>
                </a:solidFill>
              </a:rPr>
              <a:t>плащания през 2009г.</a:t>
            </a:r>
          </a:p>
        </p:txBody>
      </p:sp>
      <p:sp>
        <p:nvSpPr>
          <p:cNvPr id="1024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711F9C-DCD5-4BA1-A87C-7F04AA6EA1F2}" type="slidenum">
              <a:rPr lang="fr-FR" altLang="en-US" sz="1400" smtClean="0">
                <a:solidFill>
                  <a:srgbClr val="FFC000"/>
                </a:solidFill>
              </a:rPr>
              <a:pPr>
                <a:spcBef>
                  <a:spcPct val="0"/>
                </a:spcBef>
                <a:buFontTx/>
                <a:buNone/>
              </a:pPr>
              <a:t>85</a:t>
            </a:fld>
            <a:endParaRPr lang="fr-FR" altLang="en-US" sz="1400" smtClean="0">
              <a:solidFill>
                <a:srgbClr val="FFC000"/>
              </a:solidFill>
            </a:endParaRPr>
          </a:p>
        </p:txBody>
      </p:sp>
      <p:pic>
        <p:nvPicPr>
          <p:cNvPr id="10240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2492375"/>
            <a:ext cx="7488238"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44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CB7BD48-FEF5-46DE-BB94-A09F21C4F463}" type="slidenum">
              <a:rPr lang="fr-FR" altLang="en-US" sz="1400" smtClean="0">
                <a:solidFill>
                  <a:srgbClr val="FFC000"/>
                </a:solidFill>
              </a:rPr>
              <a:pPr>
                <a:spcBef>
                  <a:spcPct val="0"/>
                </a:spcBef>
                <a:buFontTx/>
                <a:buNone/>
              </a:pPr>
              <a:t>86</a:t>
            </a:fld>
            <a:endParaRPr lang="fr-FR" altLang="en-US" sz="1400" smtClean="0">
              <a:solidFill>
                <a:srgbClr val="FFC000"/>
              </a:solidFill>
            </a:endParaRPr>
          </a:p>
        </p:txBody>
      </p:sp>
      <p:pic>
        <p:nvPicPr>
          <p:cNvPr id="104451"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725" y="1052513"/>
            <a:ext cx="7451725"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52" name="TextBox 4"/>
          <p:cNvSpPr txBox="1">
            <a:spLocks noChangeArrowheads="1"/>
          </p:cNvSpPr>
          <p:nvPr/>
        </p:nvSpPr>
        <p:spPr bwMode="auto">
          <a:xfrm>
            <a:off x="755650" y="260350"/>
            <a:ext cx="741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bg-BG" altLang="en-US" sz="2000" b="1">
                <a:solidFill>
                  <a:schemeClr val="bg1"/>
                </a:solidFill>
              </a:rPr>
              <a:t>Терапевтичен анализ на реимбурсираните лекарствени продукти през 2009 г.</a:t>
            </a:r>
            <a:endParaRPr lang="en-US" altLang="en-US" sz="2000" b="1">
              <a:solidFill>
                <a:schemeClr val="bg1"/>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6498" name="Title 5"/>
          <p:cNvSpPr>
            <a:spLocks noGrp="1"/>
          </p:cNvSpPr>
          <p:nvPr>
            <p:ph type="title"/>
          </p:nvPr>
        </p:nvSpPr>
        <p:spPr/>
        <p:txBody>
          <a:bodyPr/>
          <a:lstStyle/>
          <a:p>
            <a:pPr algn="l"/>
            <a:r>
              <a:rPr lang="bg-BG" altLang="en-US" sz="3200" smtClean="0">
                <a:solidFill>
                  <a:schemeClr val="bg1"/>
                </a:solidFill>
              </a:rPr>
              <a:t>Динамика на средните разходи за ЗОЛ за лекарствени продукти</a:t>
            </a:r>
          </a:p>
        </p:txBody>
      </p:sp>
      <p:sp>
        <p:nvSpPr>
          <p:cNvPr id="1064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B4565C0-B762-4F32-A32C-1A1EEC83F2AB}" type="slidenum">
              <a:rPr lang="fr-FR" altLang="en-US" sz="1400" smtClean="0">
                <a:solidFill>
                  <a:srgbClr val="FFC000"/>
                </a:solidFill>
              </a:rPr>
              <a:pPr>
                <a:spcBef>
                  <a:spcPct val="0"/>
                </a:spcBef>
                <a:buFontTx/>
                <a:buNone/>
              </a:pPr>
              <a:t>87</a:t>
            </a:fld>
            <a:endParaRPr lang="fr-FR" altLang="en-US" sz="1400" smtClean="0">
              <a:solidFill>
                <a:srgbClr val="FFC000"/>
              </a:solidFill>
            </a:endParaRPr>
          </a:p>
        </p:txBody>
      </p:sp>
      <p:pic>
        <p:nvPicPr>
          <p:cNvPr id="10650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63" y="1514475"/>
            <a:ext cx="8243887" cy="522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8546" name="Title 5"/>
          <p:cNvSpPr>
            <a:spLocks noGrp="1"/>
          </p:cNvSpPr>
          <p:nvPr>
            <p:ph type="title"/>
          </p:nvPr>
        </p:nvSpPr>
        <p:spPr>
          <a:xfrm>
            <a:off x="457200" y="115888"/>
            <a:ext cx="8229600" cy="1143000"/>
          </a:xfrm>
        </p:spPr>
        <p:txBody>
          <a:bodyPr/>
          <a:lstStyle/>
          <a:p>
            <a:pPr algn="l"/>
            <a:r>
              <a:rPr lang="bg-BG" altLang="en-US" sz="3200" smtClean="0">
                <a:solidFill>
                  <a:schemeClr val="bg1"/>
                </a:solidFill>
              </a:rPr>
              <a:t>Пазарен дял на производителите в реимбурсния фармацевтичен пазар</a:t>
            </a:r>
          </a:p>
        </p:txBody>
      </p:sp>
      <p:sp>
        <p:nvSpPr>
          <p:cNvPr id="1085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A08286F-BD46-46A8-91B1-9AB8493A5B29}" type="slidenum">
              <a:rPr lang="fr-FR" altLang="en-US" sz="1400" smtClean="0">
                <a:solidFill>
                  <a:srgbClr val="FFC000"/>
                </a:solidFill>
              </a:rPr>
              <a:pPr>
                <a:spcBef>
                  <a:spcPct val="0"/>
                </a:spcBef>
                <a:buFontTx/>
                <a:buNone/>
              </a:pPr>
              <a:t>88</a:t>
            </a:fld>
            <a:endParaRPr lang="fr-FR" altLang="en-US" sz="1400" smtClean="0">
              <a:solidFill>
                <a:srgbClr val="FFC000"/>
              </a:solidFill>
            </a:endParaRPr>
          </a:p>
        </p:txBody>
      </p:sp>
      <p:pic>
        <p:nvPicPr>
          <p:cNvPr id="10854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338" y="1268413"/>
            <a:ext cx="789146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0594" name="Title 5"/>
          <p:cNvSpPr>
            <a:spLocks noGrp="1"/>
          </p:cNvSpPr>
          <p:nvPr>
            <p:ph type="title"/>
          </p:nvPr>
        </p:nvSpPr>
        <p:spPr>
          <a:xfrm>
            <a:off x="457200" y="2286000"/>
            <a:ext cx="8229600" cy="1143000"/>
          </a:xfrm>
        </p:spPr>
        <p:txBody>
          <a:bodyPr/>
          <a:lstStyle/>
          <a:p>
            <a:r>
              <a:rPr lang="bg-BG" altLang="en-US" sz="4000" smtClean="0">
                <a:solidFill>
                  <a:schemeClr val="bg1"/>
                </a:solidFill>
              </a:rPr>
              <a:t>Благодаря за вниманието</a:t>
            </a:r>
          </a:p>
        </p:txBody>
      </p:sp>
      <p:sp>
        <p:nvSpPr>
          <p:cNvPr id="1105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7C7245-5F25-4EE4-AF79-4ACB1F0851F9}" type="slidenum">
              <a:rPr lang="fr-FR" altLang="en-US" sz="1400" smtClean="0">
                <a:solidFill>
                  <a:srgbClr val="FFC000"/>
                </a:solidFill>
              </a:rPr>
              <a:pPr>
                <a:spcBef>
                  <a:spcPct val="0"/>
                </a:spcBef>
                <a:buFontTx/>
                <a:buNone/>
              </a:pPr>
              <a:t>89</a:t>
            </a:fld>
            <a:endParaRPr lang="fr-FR" altLang="en-US" sz="1400" smtClean="0">
              <a:solidFill>
                <a:srgbClr val="FFC000"/>
              </a:solidFill>
            </a:endParaRPr>
          </a:p>
        </p:txBody>
      </p:sp>
      <p:sp>
        <p:nvSpPr>
          <p:cNvPr id="110596" name="Rectangle 12"/>
          <p:cNvSpPr>
            <a:spLocks noChangeArrowheads="1"/>
          </p:cNvSpPr>
          <p:nvPr/>
        </p:nvSpPr>
        <p:spPr bwMode="auto">
          <a:xfrm>
            <a:off x="0" y="194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836613"/>
            <a:ext cx="8229600" cy="5040312"/>
          </a:xfrm>
        </p:spPr>
        <p:txBody>
          <a:bodyPr/>
          <a:lstStyle/>
          <a:p>
            <a:pPr eaLnBrk="1" hangingPunct="1">
              <a:buFontTx/>
              <a:buNone/>
            </a:pPr>
            <a:r>
              <a:rPr lang="bg-BG" altLang="en-US" sz="2000" smtClean="0">
                <a:solidFill>
                  <a:schemeClr val="bg1"/>
                </a:solidFill>
              </a:rPr>
              <a:t>В България, за разлика от развитите икономически страни в ЕС, достъпа до лекарствени терапии е значително усложнен, най-вече поради финасова достъпност.</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През периода 2009-2010 беше проведено проследяване на 1553 пациента с артериална хипертония. Установи се, че едва 24,67% от пациентите остават с непроменена терапия през първата година. Основен дял (35,10%) преставляват прекъснатите терапии през годината, като най-често това се случва веднага след първия месец – при 15,49% от всички проследени пациенти.</a:t>
            </a:r>
          </a:p>
          <a:p>
            <a:pPr eaLnBrk="1" hangingPunct="1">
              <a:buFontTx/>
              <a:buNone/>
            </a:pPr>
            <a:endParaRPr lang="bg-BG" altLang="en-US" sz="2000" smtClean="0">
              <a:solidFill>
                <a:schemeClr val="bg1"/>
              </a:solidFill>
            </a:endParaRPr>
          </a:p>
          <a:p>
            <a:pPr eaLnBrk="1" hangingPunct="1">
              <a:buFontTx/>
              <a:buNone/>
            </a:pPr>
            <a:r>
              <a:rPr lang="bg-BG" altLang="en-US" sz="2000" smtClean="0">
                <a:solidFill>
                  <a:schemeClr val="bg1"/>
                </a:solidFill>
              </a:rPr>
              <a:t>Основният фактор, влияещ върху преустановяване на лечението е цената на терапиите, което преставлява бариера пред достъпността.</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04D685D-43CB-4D5F-9BF8-27E67C4BF7CA}" type="slidenum">
              <a:rPr lang="fr-FR" altLang="en-US" sz="1400" smtClean="0">
                <a:solidFill>
                  <a:srgbClr val="FFC000"/>
                </a:solidFill>
              </a:rPr>
              <a:pPr>
                <a:spcBef>
                  <a:spcPct val="0"/>
                </a:spcBef>
                <a:buFontTx/>
                <a:buNone/>
              </a:pPr>
              <a:t>9</a:t>
            </a:fld>
            <a:endParaRPr lang="fr-FR" altLang="en-US" sz="1400" smtClean="0">
              <a:solidFill>
                <a:srgbClr val="FFC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3369</TotalTime>
  <Words>7377</Words>
  <Application>Microsoft Office PowerPoint</Application>
  <PresentationFormat>On-screen Show (4:3)</PresentationFormat>
  <Paragraphs>1049</Paragraphs>
  <Slides>89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89</vt:i4>
      </vt:variant>
    </vt:vector>
  </HeadingPairs>
  <TitlesOfParts>
    <vt:vector size="96" baseType="lpstr">
      <vt:lpstr>Arial</vt:lpstr>
      <vt:lpstr>Calibri</vt:lpstr>
      <vt:lpstr>Times New Roman</vt:lpstr>
      <vt:lpstr>Tahoma</vt:lpstr>
      <vt:lpstr>Arial Unicode MS</vt:lpstr>
      <vt:lpstr>Wingdings</vt:lpstr>
      <vt:lpstr>Modèle par défaut</vt:lpstr>
      <vt:lpstr>ЛЕКАРСТВЕНА ПОЛИТИКА</vt:lpstr>
      <vt:lpstr>Световен фармацевтичен пазар – разходи и стратегически перспективи за развитие</vt:lpstr>
      <vt:lpstr>Основни фактори за растящите фармацевтични продажби</vt:lpstr>
      <vt:lpstr>Разпределение на фармацевтичните продажби по световни региони</vt:lpstr>
      <vt:lpstr>Разходите за фармацевтични продукти са основен компонент от световните разходи за здравеопазване</vt:lpstr>
      <vt:lpstr>PowerPoint Presentation</vt:lpstr>
      <vt:lpstr>PowerPoint Presentation</vt:lpstr>
      <vt:lpstr>PowerPoint Presentation</vt:lpstr>
      <vt:lpstr>PowerPoint Presentation</vt:lpstr>
      <vt:lpstr>Публичните и частните разходи се различават значително в различните страни по света</vt:lpstr>
      <vt:lpstr>Цените на фармацевтичните продукти също се разминават значително в зависимост от страната</vt:lpstr>
      <vt:lpstr>PowerPoint Presentation</vt:lpstr>
      <vt:lpstr>Фактори които влияят върху разходите за лекарствени продукти</vt:lpstr>
      <vt:lpstr>Разходи за научно-изследователска дейност във фармацевтичния сектор по групи заболявания</vt:lpstr>
      <vt:lpstr>Защо иновациите оскъпяват до такава степен лекарствените продукти?</vt:lpstr>
      <vt:lpstr>Каква е ценовата стратегия на фармацевтичните компании?</vt:lpstr>
      <vt:lpstr>Стратегии на СЗО, свързани с достъпа до лекарства</vt:lpstr>
      <vt:lpstr>Защо в нашето съвремие теорията за диференцираните цени не работи?</vt:lpstr>
      <vt:lpstr>Какво представляват етичните проблеми на ценообразуването?</vt:lpstr>
      <vt:lpstr>Ценообразуване на лекарствени  продукти - съвременна теория</vt:lpstr>
      <vt:lpstr>Традиционно (нормативно) ценообразуване</vt:lpstr>
      <vt:lpstr>Основни фактори които влияят върху ценообразуването</vt:lpstr>
      <vt:lpstr>Ценообразуване и жизнен цикъл на лекарствените продукти</vt:lpstr>
      <vt:lpstr>Световни модели на реимбурсация и ценообразуване на лекарствени продукти </vt:lpstr>
      <vt:lpstr>Разходите за лекарства с рецепта се реимбурсират предимно от частно здравно осигуряване</vt:lpstr>
      <vt:lpstr>PowerPoint Presentation</vt:lpstr>
      <vt:lpstr>PowerPoint Presentation</vt:lpstr>
      <vt:lpstr>Разходи за стимулиране на предписването на лекарствени продукти в САЩ, $млрд</vt:lpstr>
      <vt:lpstr>Темпа на ръст на фармацевтичните разходи след 2005 г. се ограничава, поради следните причини:</vt:lpstr>
      <vt:lpstr>Пазарни дялове на генерични и оригинални лекарствени продукти в САЩ през 2008 г.</vt:lpstr>
      <vt:lpstr>Принципи за ценообразуване в САЩ</vt:lpstr>
      <vt:lpstr>Цените на лекарствените средства също се влияят от типа канал</vt:lpstr>
      <vt:lpstr>Разходи за лекарствени средства от финансиращата институция</vt:lpstr>
      <vt:lpstr>Европейски съюз</vt:lpstr>
      <vt:lpstr>PowerPoint Presentation</vt:lpstr>
      <vt:lpstr>PowerPoint Presentation</vt:lpstr>
      <vt:lpstr>Германия</vt:lpstr>
      <vt:lpstr>PowerPoint Presentation</vt:lpstr>
      <vt:lpstr>PowerPoint Presentation</vt:lpstr>
      <vt:lpstr>Франция</vt:lpstr>
      <vt:lpstr>Мерки за ограничение на разходите за лекарствопотребление - Франция</vt:lpstr>
      <vt:lpstr>PowerPoint Presentation</vt:lpstr>
      <vt:lpstr>Великобритания</vt:lpstr>
      <vt:lpstr>Правителството е избрало два основни пътя за ограничаване на разходите:</vt:lpstr>
      <vt:lpstr>Италия </vt:lpstr>
      <vt:lpstr>PowerPoint Presentation</vt:lpstr>
      <vt:lpstr>Испания </vt:lpstr>
      <vt:lpstr>PowerPoint Presentation</vt:lpstr>
      <vt:lpstr>Япония </vt:lpstr>
      <vt:lpstr>PowerPoint Presentation</vt:lpstr>
      <vt:lpstr>PowerPoint Presentation</vt:lpstr>
      <vt:lpstr>PowerPoint Presentation</vt:lpstr>
      <vt:lpstr>Водещите фармацевтични производители в света</vt:lpstr>
      <vt:lpstr>PowerPoint Presentation</vt:lpstr>
      <vt:lpstr>PowerPoint Presentation</vt:lpstr>
      <vt:lpstr>PowerPoint Presentation</vt:lpstr>
      <vt:lpstr>PowerPoint Presentation</vt:lpstr>
      <vt:lpstr>PowerPoint Presentation</vt:lpstr>
      <vt:lpstr>Blоck busters за 2009 г.</vt:lpstr>
      <vt:lpstr>Нормативна регулация на лекарствените продукти в ЕС</vt:lpstr>
      <vt:lpstr>PowerPoint Presentation</vt:lpstr>
      <vt:lpstr>PowerPoint Presentation</vt:lpstr>
      <vt:lpstr>PowerPoint Presentation</vt:lpstr>
      <vt:lpstr>PowerPoint Presentation</vt:lpstr>
      <vt:lpstr>PowerPoint Presentation</vt:lpstr>
      <vt:lpstr>Европейска Агенция по Лекарствата (ЕМА) – отговорности и структури</vt:lpstr>
      <vt:lpstr>Основни задачи на ЕМА</vt:lpstr>
      <vt:lpstr>PowerPoint Presentation</vt:lpstr>
      <vt:lpstr>PowerPoint Presentation</vt:lpstr>
      <vt:lpstr>Изпълнителен директор на ЕМА</vt:lpstr>
      <vt:lpstr>Управителен съвет на ЕМА</vt:lpstr>
      <vt:lpstr>PowerPoint Presentation</vt:lpstr>
      <vt:lpstr>Развитие на фармацевтичния пазар в България </vt:lpstr>
      <vt:lpstr>PowerPoint Presentation</vt:lpstr>
      <vt:lpstr>Годишен ръст на фармацевтичният пазар в България и секторно структуриране</vt:lpstr>
      <vt:lpstr>PowerPoint Presentation</vt:lpstr>
      <vt:lpstr>PowerPoint Presentation</vt:lpstr>
      <vt:lpstr>PowerPoint Presentation</vt:lpstr>
      <vt:lpstr>Абсолютни стойности на средната цена на генерични и оригинални лекарствени продукти</vt:lpstr>
      <vt:lpstr>Сравнителни характеристики на фармацевтичните сектори в България и страните от ЕС</vt:lpstr>
      <vt:lpstr>PowerPoint Presentation</vt:lpstr>
      <vt:lpstr>PowerPoint Presentation</vt:lpstr>
      <vt:lpstr>PowerPoint Presentation</vt:lpstr>
      <vt:lpstr>PowerPoint Presentation</vt:lpstr>
      <vt:lpstr>Реимбурсен лекарствен пазар в България</vt:lpstr>
      <vt:lpstr>PowerPoint Presentation</vt:lpstr>
      <vt:lpstr>Динамика на средните разходи за ЗОЛ за лекарствени продукти</vt:lpstr>
      <vt:lpstr>Пазарен дял на производителите в реимбурсния фармацевтичен пазар</vt:lpstr>
      <vt:lpstr>Благодаря за вниманието</vt:lpstr>
    </vt:vector>
  </TitlesOfParts>
  <Company>Party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Mediac</dc:creator>
  <cp:lastModifiedBy>Tzanev-Home</cp:lastModifiedBy>
  <cp:revision>327</cp:revision>
  <dcterms:created xsi:type="dcterms:W3CDTF">2007-08-13T21:32:14Z</dcterms:created>
  <dcterms:modified xsi:type="dcterms:W3CDTF">2020-02-11T15:55:14Z</dcterms:modified>
</cp:coreProperties>
</file>