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259" r:id="rId5"/>
    <p:sldId id="260" r:id="rId6"/>
    <p:sldId id="261" r:id="rId7"/>
    <p:sldId id="269" r:id="rId8"/>
    <p:sldId id="270" r:id="rId9"/>
    <p:sldId id="272" r:id="rId10"/>
    <p:sldId id="327" r:id="rId11"/>
    <p:sldId id="380" r:id="rId12"/>
    <p:sldId id="436" r:id="rId13"/>
    <p:sldId id="441" r:id="rId14"/>
    <p:sldId id="442" r:id="rId15"/>
    <p:sldId id="381" r:id="rId16"/>
    <p:sldId id="394" r:id="rId17"/>
    <p:sldId id="437" r:id="rId18"/>
    <p:sldId id="438" r:id="rId19"/>
    <p:sldId id="439" r:id="rId20"/>
    <p:sldId id="382" r:id="rId21"/>
    <p:sldId id="383" r:id="rId22"/>
    <p:sldId id="440" r:id="rId23"/>
    <p:sldId id="385" r:id="rId24"/>
    <p:sldId id="384" r:id="rId25"/>
    <p:sldId id="386" r:id="rId26"/>
    <p:sldId id="387" r:id="rId27"/>
    <p:sldId id="388" r:id="rId28"/>
    <p:sldId id="338" r:id="rId29"/>
    <p:sldId id="340" r:id="rId30"/>
    <p:sldId id="354" r:id="rId31"/>
    <p:sldId id="353" r:id="rId32"/>
    <p:sldId id="356" r:id="rId33"/>
    <p:sldId id="352" r:id="rId34"/>
    <p:sldId id="357" r:id="rId35"/>
    <p:sldId id="358" r:id="rId36"/>
    <p:sldId id="355" r:id="rId37"/>
    <p:sldId id="359" r:id="rId38"/>
    <p:sldId id="360" r:id="rId39"/>
    <p:sldId id="361" r:id="rId40"/>
    <p:sldId id="293" r:id="rId41"/>
    <p:sldId id="406" r:id="rId42"/>
    <p:sldId id="416" r:id="rId43"/>
    <p:sldId id="427" r:id="rId44"/>
    <p:sldId id="420" r:id="rId45"/>
    <p:sldId id="419" r:id="rId46"/>
    <p:sldId id="372" r:id="rId47"/>
    <p:sldId id="306" r:id="rId48"/>
    <p:sldId id="415" r:id="rId49"/>
    <p:sldId id="408" r:id="rId50"/>
    <p:sldId id="308" r:id="rId51"/>
    <p:sldId id="421" r:id="rId52"/>
    <p:sldId id="309" r:id="rId53"/>
    <p:sldId id="429" r:id="rId54"/>
    <p:sldId id="417" r:id="rId55"/>
    <p:sldId id="369" r:id="rId56"/>
    <p:sldId id="366" r:id="rId57"/>
    <p:sldId id="426" r:id="rId58"/>
    <p:sldId id="425" r:id="rId59"/>
    <p:sldId id="312" r:id="rId60"/>
    <p:sldId id="313" r:id="rId61"/>
    <p:sldId id="314" r:id="rId62"/>
    <p:sldId id="315" r:id="rId63"/>
    <p:sldId id="317" r:id="rId64"/>
    <p:sldId id="318" r:id="rId65"/>
    <p:sldId id="377" r:id="rId66"/>
    <p:sldId id="319" r:id="rId67"/>
    <p:sldId id="374" r:id="rId68"/>
    <p:sldId id="379" r:id="rId69"/>
    <p:sldId id="390" r:id="rId70"/>
    <p:sldId id="375" r:id="rId71"/>
    <p:sldId id="322" r:id="rId72"/>
    <p:sldId id="323" r:id="rId73"/>
    <p:sldId id="413" r:id="rId74"/>
    <p:sldId id="432" r:id="rId75"/>
    <p:sldId id="411" r:id="rId76"/>
    <p:sldId id="414"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DEE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8" autoAdjust="0"/>
  </p:normalViewPr>
  <p:slideViewPr>
    <p:cSldViewPr>
      <p:cViewPr varScale="1">
        <p:scale>
          <a:sx n="75" d="100"/>
          <a:sy n="75" d="100"/>
        </p:scale>
        <p:origin x="69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bg-BG"/>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bg-BG"/>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bg-BG"/>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3617BC-275A-46C2-B3B7-CE4C1C44563B}" type="slidenum">
              <a:rPr lang="en-US" altLang="bg-BG"/>
              <a:pPr/>
              <a:t>‹#›</a:t>
            </a:fld>
            <a:endParaRPr lang="en-US" altLang="bg-BG"/>
          </a:p>
        </p:txBody>
      </p:sp>
    </p:spTree>
    <p:extLst>
      <p:ext uri="{BB962C8B-B14F-4D97-AF65-F5344CB8AC3E}">
        <p14:creationId xmlns:p14="http://schemas.microsoft.com/office/powerpoint/2010/main" val="1845826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617BC-275A-46C2-B3B7-CE4C1C44563B}" type="slidenum">
              <a:rPr lang="en-US" altLang="bg-BG" smtClean="0"/>
              <a:pPr/>
              <a:t>15</a:t>
            </a:fld>
            <a:endParaRPr lang="en-US" altLang="bg-BG"/>
          </a:p>
        </p:txBody>
      </p:sp>
    </p:spTree>
    <p:extLst>
      <p:ext uri="{BB962C8B-B14F-4D97-AF65-F5344CB8AC3E}">
        <p14:creationId xmlns:p14="http://schemas.microsoft.com/office/powerpoint/2010/main" val="307193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fld id="{8AD3D3B7-ADDC-43CA-A04F-6BD09CDE83BA}" type="datetime1">
              <a:rPr lang="bg-BG" altLang="bg-BG" smtClean="0"/>
              <a:t>5.10.2019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3F079F52-B98E-4AC1-A3C5-08FAD305EBB8}" type="slidenum">
              <a:rPr lang="en-US" altLang="bg-BG"/>
              <a:pPr/>
              <a:t>‹#›</a:t>
            </a:fld>
            <a:endParaRPr lang="en-US" altLang="bg-BG"/>
          </a:p>
        </p:txBody>
      </p:sp>
    </p:spTree>
    <p:extLst>
      <p:ext uri="{BB962C8B-B14F-4D97-AF65-F5344CB8AC3E}">
        <p14:creationId xmlns:p14="http://schemas.microsoft.com/office/powerpoint/2010/main" val="30412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421DE957-BC6E-42E9-99FD-6A760473A5F9}" type="datetime1">
              <a:rPr lang="bg-BG" altLang="bg-BG" smtClean="0"/>
              <a:t>5.10.2019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31917A14-9A64-473B-9D52-C7007D273FB2}" type="slidenum">
              <a:rPr lang="en-US" altLang="bg-BG"/>
              <a:pPr/>
              <a:t>‹#›</a:t>
            </a:fld>
            <a:endParaRPr lang="en-US" altLang="bg-BG"/>
          </a:p>
        </p:txBody>
      </p:sp>
    </p:spTree>
    <p:extLst>
      <p:ext uri="{BB962C8B-B14F-4D97-AF65-F5344CB8AC3E}">
        <p14:creationId xmlns:p14="http://schemas.microsoft.com/office/powerpoint/2010/main" val="292174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1D3DC85B-6F1B-4FAD-8312-64A95F1F2B45}" type="datetime1">
              <a:rPr lang="bg-BG" altLang="bg-BG" smtClean="0"/>
              <a:t>5.10.2019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D8486176-2248-4C8D-A9B4-AD5EE2EDE910}" type="slidenum">
              <a:rPr lang="en-US" altLang="bg-BG"/>
              <a:pPr/>
              <a:t>‹#›</a:t>
            </a:fld>
            <a:endParaRPr lang="en-US" altLang="bg-BG"/>
          </a:p>
        </p:txBody>
      </p:sp>
    </p:spTree>
    <p:extLst>
      <p:ext uri="{BB962C8B-B14F-4D97-AF65-F5344CB8AC3E}">
        <p14:creationId xmlns:p14="http://schemas.microsoft.com/office/powerpoint/2010/main" val="309097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6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7CA0747B-CB3B-4A77-99B8-E1402292CFD0}" type="datetime1">
              <a:rPr lang="bg-BG" altLang="bg-BG" smtClean="0"/>
              <a:t>5.10.2019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661442DF-F2DB-4354-95E5-7B0C4176B88D}" type="slidenum">
              <a:rPr lang="en-US" altLang="bg-BG"/>
              <a:pPr/>
              <a:t>‹#›</a:t>
            </a:fld>
            <a:endParaRPr lang="en-US" altLang="bg-BG"/>
          </a:p>
        </p:txBody>
      </p:sp>
    </p:spTree>
    <p:extLst>
      <p:ext uri="{BB962C8B-B14F-4D97-AF65-F5344CB8AC3E}">
        <p14:creationId xmlns:p14="http://schemas.microsoft.com/office/powerpoint/2010/main" val="368174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7DD166E-6E10-43DD-8380-E726F659C7AA}" type="datetime1">
              <a:rPr lang="bg-BG" altLang="bg-BG" smtClean="0"/>
              <a:t>5.10.2019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64287CB0-84CE-4546-AAA3-D9E5C3D031CF}" type="slidenum">
              <a:rPr lang="en-US" altLang="bg-BG"/>
              <a:pPr/>
              <a:t>‹#›</a:t>
            </a:fld>
            <a:endParaRPr lang="en-US" altLang="bg-BG"/>
          </a:p>
        </p:txBody>
      </p:sp>
    </p:spTree>
    <p:extLst>
      <p:ext uri="{BB962C8B-B14F-4D97-AF65-F5344CB8AC3E}">
        <p14:creationId xmlns:p14="http://schemas.microsoft.com/office/powerpoint/2010/main" val="292402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lvl1pPr>
              <a:defRPr/>
            </a:lvl1pPr>
          </a:lstStyle>
          <a:p>
            <a:fld id="{08045495-18D1-4351-9A14-4BE2F4D855B2}" type="datetime1">
              <a:rPr lang="bg-BG" altLang="bg-BG" smtClean="0"/>
              <a:t>5.10.2019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F80E2DEA-8DDC-4922-8D7B-752622AC3D66}" type="slidenum">
              <a:rPr lang="en-US" altLang="bg-BG"/>
              <a:pPr/>
              <a:t>‹#›</a:t>
            </a:fld>
            <a:endParaRPr lang="en-US" altLang="bg-BG"/>
          </a:p>
        </p:txBody>
      </p:sp>
    </p:spTree>
    <p:extLst>
      <p:ext uri="{BB962C8B-B14F-4D97-AF65-F5344CB8AC3E}">
        <p14:creationId xmlns:p14="http://schemas.microsoft.com/office/powerpoint/2010/main" val="359200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lvl1pPr>
              <a:defRPr/>
            </a:lvl1pPr>
          </a:lstStyle>
          <a:p>
            <a:fld id="{DE600039-0130-47D1-A679-A86E34BFAF94}" type="datetime1">
              <a:rPr lang="bg-BG" altLang="bg-BG" smtClean="0"/>
              <a:t>5.10.2019 г.</a:t>
            </a:fld>
            <a:endParaRPr lang="en-US" altLang="bg-BG"/>
          </a:p>
        </p:txBody>
      </p:sp>
      <p:sp>
        <p:nvSpPr>
          <p:cNvPr id="8" name="Footer Placeholder 7"/>
          <p:cNvSpPr>
            <a:spLocks noGrp="1"/>
          </p:cNvSpPr>
          <p:nvPr>
            <p:ph type="ftr" sz="quarter" idx="11"/>
          </p:nvPr>
        </p:nvSpPr>
        <p:spPr/>
        <p:txBody>
          <a:bodyPr/>
          <a:lstStyle>
            <a:lvl1pPr>
              <a:defRPr/>
            </a:lvl1pPr>
          </a:lstStyle>
          <a:p>
            <a:endParaRPr lang="en-US" altLang="bg-BG"/>
          </a:p>
        </p:txBody>
      </p:sp>
      <p:sp>
        <p:nvSpPr>
          <p:cNvPr id="9" name="Slide Number Placeholder 8"/>
          <p:cNvSpPr>
            <a:spLocks noGrp="1"/>
          </p:cNvSpPr>
          <p:nvPr>
            <p:ph type="sldNum" sz="quarter" idx="12"/>
          </p:nvPr>
        </p:nvSpPr>
        <p:spPr/>
        <p:txBody>
          <a:bodyPr/>
          <a:lstStyle>
            <a:lvl1pPr>
              <a:defRPr/>
            </a:lvl1pPr>
          </a:lstStyle>
          <a:p>
            <a:fld id="{81D1C394-BB6B-4C02-A4D9-FA297FC2920D}" type="slidenum">
              <a:rPr lang="en-US" altLang="bg-BG"/>
              <a:pPr/>
              <a:t>‹#›</a:t>
            </a:fld>
            <a:endParaRPr lang="en-US" altLang="bg-BG"/>
          </a:p>
        </p:txBody>
      </p:sp>
    </p:spTree>
    <p:extLst>
      <p:ext uri="{BB962C8B-B14F-4D97-AF65-F5344CB8AC3E}">
        <p14:creationId xmlns:p14="http://schemas.microsoft.com/office/powerpoint/2010/main" val="76847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lvl1pPr>
              <a:defRPr/>
            </a:lvl1pPr>
          </a:lstStyle>
          <a:p>
            <a:fld id="{4CF1F9DB-BBAA-4FA3-9428-4DE33BD3EAAD}" type="datetime1">
              <a:rPr lang="bg-BG" altLang="bg-BG" smtClean="0"/>
              <a:t>5.10.2019 г.</a:t>
            </a:fld>
            <a:endParaRPr lang="en-US" altLang="bg-BG"/>
          </a:p>
        </p:txBody>
      </p:sp>
      <p:sp>
        <p:nvSpPr>
          <p:cNvPr id="4" name="Footer Placeholder 3"/>
          <p:cNvSpPr>
            <a:spLocks noGrp="1"/>
          </p:cNvSpPr>
          <p:nvPr>
            <p:ph type="ftr" sz="quarter" idx="11"/>
          </p:nvPr>
        </p:nvSpPr>
        <p:spPr/>
        <p:txBody>
          <a:bodyPr/>
          <a:lstStyle>
            <a:lvl1pPr>
              <a:defRPr/>
            </a:lvl1pPr>
          </a:lstStyle>
          <a:p>
            <a:endParaRPr lang="en-US" altLang="bg-BG"/>
          </a:p>
        </p:txBody>
      </p:sp>
      <p:sp>
        <p:nvSpPr>
          <p:cNvPr id="5" name="Slide Number Placeholder 4"/>
          <p:cNvSpPr>
            <a:spLocks noGrp="1"/>
          </p:cNvSpPr>
          <p:nvPr>
            <p:ph type="sldNum" sz="quarter" idx="12"/>
          </p:nvPr>
        </p:nvSpPr>
        <p:spPr/>
        <p:txBody>
          <a:bodyPr/>
          <a:lstStyle>
            <a:lvl1pPr>
              <a:defRPr/>
            </a:lvl1pPr>
          </a:lstStyle>
          <a:p>
            <a:fld id="{C06CB2B0-8DF5-4D56-ABA8-8FCF4CD4D583}" type="slidenum">
              <a:rPr lang="en-US" altLang="bg-BG"/>
              <a:pPr/>
              <a:t>‹#›</a:t>
            </a:fld>
            <a:endParaRPr lang="en-US" altLang="bg-BG"/>
          </a:p>
        </p:txBody>
      </p:sp>
    </p:spTree>
    <p:extLst>
      <p:ext uri="{BB962C8B-B14F-4D97-AF65-F5344CB8AC3E}">
        <p14:creationId xmlns:p14="http://schemas.microsoft.com/office/powerpoint/2010/main" val="11987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F808E1-90DA-4B79-9029-53925154370A}" type="datetime1">
              <a:rPr lang="bg-BG" altLang="bg-BG" smtClean="0"/>
              <a:t>5.10.2019 г.</a:t>
            </a:fld>
            <a:endParaRPr lang="en-US" altLang="bg-BG"/>
          </a:p>
        </p:txBody>
      </p:sp>
      <p:sp>
        <p:nvSpPr>
          <p:cNvPr id="3" name="Footer Placeholder 2"/>
          <p:cNvSpPr>
            <a:spLocks noGrp="1"/>
          </p:cNvSpPr>
          <p:nvPr>
            <p:ph type="ftr" sz="quarter" idx="11"/>
          </p:nvPr>
        </p:nvSpPr>
        <p:spPr/>
        <p:txBody>
          <a:bodyPr/>
          <a:lstStyle>
            <a:lvl1pPr>
              <a:defRPr/>
            </a:lvl1pPr>
          </a:lstStyle>
          <a:p>
            <a:endParaRPr lang="en-US" altLang="bg-BG"/>
          </a:p>
        </p:txBody>
      </p:sp>
      <p:sp>
        <p:nvSpPr>
          <p:cNvPr id="4" name="Slide Number Placeholder 3"/>
          <p:cNvSpPr>
            <a:spLocks noGrp="1"/>
          </p:cNvSpPr>
          <p:nvPr>
            <p:ph type="sldNum" sz="quarter" idx="12"/>
          </p:nvPr>
        </p:nvSpPr>
        <p:spPr/>
        <p:txBody>
          <a:bodyPr/>
          <a:lstStyle>
            <a:lvl1pPr>
              <a:defRPr/>
            </a:lvl1pPr>
          </a:lstStyle>
          <a:p>
            <a:fld id="{7E7D2D26-9B03-4EDF-ACDD-59088A4CA850}" type="slidenum">
              <a:rPr lang="en-US" altLang="bg-BG"/>
              <a:pPr/>
              <a:t>‹#›</a:t>
            </a:fld>
            <a:endParaRPr lang="en-US" altLang="bg-BG"/>
          </a:p>
        </p:txBody>
      </p:sp>
    </p:spTree>
    <p:extLst>
      <p:ext uri="{BB962C8B-B14F-4D97-AF65-F5344CB8AC3E}">
        <p14:creationId xmlns:p14="http://schemas.microsoft.com/office/powerpoint/2010/main" val="84296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F5B090A-D59A-4F09-A06E-116753F403F5}" type="datetime1">
              <a:rPr lang="bg-BG" altLang="bg-BG" smtClean="0"/>
              <a:t>5.10.2019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07180306-8628-4FF3-ACF3-32A0D268CB8D}" type="slidenum">
              <a:rPr lang="en-US" altLang="bg-BG"/>
              <a:pPr/>
              <a:t>‹#›</a:t>
            </a:fld>
            <a:endParaRPr lang="en-US" altLang="bg-BG"/>
          </a:p>
        </p:txBody>
      </p:sp>
    </p:spTree>
    <p:extLst>
      <p:ext uri="{BB962C8B-B14F-4D97-AF65-F5344CB8AC3E}">
        <p14:creationId xmlns:p14="http://schemas.microsoft.com/office/powerpoint/2010/main" val="406478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373C9D4-F095-4D5A-BA48-FC5D9EB10CCF}" type="datetime1">
              <a:rPr lang="bg-BG" altLang="bg-BG" smtClean="0"/>
              <a:t>5.10.2019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E32D6516-2B72-4CAB-BD71-EBD08D4C6053}" type="slidenum">
              <a:rPr lang="en-US" altLang="bg-BG"/>
              <a:pPr/>
              <a:t>‹#›</a:t>
            </a:fld>
            <a:endParaRPr lang="en-US" altLang="bg-BG"/>
          </a:p>
        </p:txBody>
      </p:sp>
    </p:spTree>
    <p:extLst>
      <p:ext uri="{BB962C8B-B14F-4D97-AF65-F5344CB8AC3E}">
        <p14:creationId xmlns:p14="http://schemas.microsoft.com/office/powerpoint/2010/main" val="29727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1CAA757-CB26-437B-87BB-EA521E9E59AA}" type="datetime1">
              <a:rPr lang="bg-BG" altLang="bg-BG" smtClean="0"/>
              <a:t>5.10.2019 г.</a:t>
            </a:fld>
            <a:endParaRPr lang="en-US"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EDF37EB-754E-4A8A-A858-CBC399FAD880}" type="slidenum">
              <a:rPr lang="en-US" altLang="bg-BG"/>
              <a:pPr/>
              <a:t>‹#›</a:t>
            </a:fld>
            <a:endParaRPr lang="en-US"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59216A2-8E94-4174-8206-89B7453BE609}" type="slidenum">
              <a:rPr lang="en-US" altLang="bg-BG"/>
              <a:pPr/>
              <a:t>1</a:t>
            </a:fld>
            <a:endParaRPr lang="en-US" altLang="bg-BG"/>
          </a:p>
        </p:txBody>
      </p:sp>
      <p:sp>
        <p:nvSpPr>
          <p:cNvPr id="2052" name="Rectangle 4"/>
          <p:cNvSpPr>
            <a:spLocks noGrp="1" noChangeArrowheads="1"/>
          </p:cNvSpPr>
          <p:nvPr>
            <p:ph type="title"/>
          </p:nvPr>
        </p:nvSpPr>
        <p:spPr>
          <a:xfrm>
            <a:off x="457200" y="274638"/>
            <a:ext cx="8229600" cy="6034087"/>
          </a:xfrm>
        </p:spPr>
        <p:txBody>
          <a:bodyPr/>
          <a:lstStyle/>
          <a:p>
            <a:r>
              <a:rPr lang="ru-RU" b="1" dirty="0"/>
              <a:t>Презентация </a:t>
            </a:r>
            <a:r>
              <a:rPr lang="ru-RU" b="1" dirty="0" err="1"/>
              <a:t>към</a:t>
            </a:r>
            <a:r>
              <a:rPr lang="ru-RU" b="1" dirty="0"/>
              <a:t> глава 14</a:t>
            </a:r>
            <a:br>
              <a:rPr lang="bg-BG" b="1" dirty="0">
                <a:solidFill>
                  <a:srgbClr val="0070C0"/>
                </a:solidFill>
                <a:effectLst>
                  <a:outerShdw blurRad="38100" dist="38100" dir="2700000" algn="tl">
                    <a:srgbClr val="000000">
                      <a:alpha val="43137"/>
                    </a:srgbClr>
                  </a:outerShdw>
                </a:effectLst>
              </a:rPr>
            </a:br>
            <a:br>
              <a:rPr lang="bg-BG" altLang="en-US" b="1">
                <a:solidFill>
                  <a:srgbClr val="FF0000"/>
                </a:solidFill>
                <a:effectLst>
                  <a:outerShdw blurRad="38100" dist="38100" dir="2700000" algn="tl">
                    <a:srgbClr val="C0C0C0"/>
                  </a:outerShdw>
                </a:effectLst>
              </a:rPr>
            </a:br>
            <a:br>
              <a:rPr lang="en-US" altLang="bg-BG" b="1">
                <a:solidFill>
                  <a:srgbClr val="FF0000"/>
                </a:solidFill>
              </a:rPr>
            </a:br>
            <a:r>
              <a:rPr lang="bg-BG" altLang="bg-BG" sz="4000" b="1" dirty="0">
                <a:solidFill>
                  <a:srgbClr val="C00000"/>
                </a:solidFill>
              </a:rPr>
              <a:t>ГЛОБАЛНИ ПРОБЛЕМИ НА ЗАРАЗНИТЕ ЗАБОЛЯВАНИЯ</a:t>
            </a:r>
            <a:r>
              <a:rPr lang="en-US" altLang="bg-BG" sz="4000" dirty="0">
                <a:solidFill>
                  <a:srgbClr val="C00000"/>
                </a:solidFill>
              </a:rPr>
              <a:t> </a:t>
            </a:r>
            <a:br>
              <a:rPr lang="bg-BG" altLang="bg-BG" sz="4000" dirty="0">
                <a:solidFill>
                  <a:srgbClr val="C00000"/>
                </a:solidFill>
              </a:rPr>
            </a:br>
            <a:endParaRPr lang="en-US" altLang="bg-BG" sz="4000" dirty="0">
              <a:solidFill>
                <a:srgbClr val="C00000"/>
              </a:solidFill>
            </a:endParaRPr>
          </a:p>
        </p:txBody>
      </p:sp>
      <p:sp>
        <p:nvSpPr>
          <p:cNvPr id="2" name="Date Placeholder 1"/>
          <p:cNvSpPr>
            <a:spLocks noGrp="1"/>
          </p:cNvSpPr>
          <p:nvPr>
            <p:ph type="dt" sz="half" idx="10"/>
          </p:nvPr>
        </p:nvSpPr>
        <p:spPr/>
        <p:txBody>
          <a:bodyPr/>
          <a:lstStyle/>
          <a:p>
            <a:fld id="{FD570C3A-B434-4DF6-ADAA-628D6C7AF1BD}" type="datetime1">
              <a:rPr lang="bg-BG" altLang="bg-BG" smtClean="0"/>
              <a:t>5.10.2019 г.</a:t>
            </a:fld>
            <a:endParaRPr lang="en-US" altLang="bg-B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F8133BE-6E78-4D96-BD4E-38D024159F7A}" type="slidenum">
              <a:rPr lang="en-US" altLang="bg-BG"/>
              <a:pPr/>
              <a:t>10</a:t>
            </a:fld>
            <a:endParaRPr lang="en-US" altLang="bg-BG"/>
          </a:p>
        </p:txBody>
      </p:sp>
      <p:sp>
        <p:nvSpPr>
          <p:cNvPr id="7987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AA06C8E5-BBAA-44FB-87B5-1CD44205DE77}" type="slidenum">
              <a:rPr lang="en-US" altLang="en-US" sz="1400">
                <a:solidFill>
                  <a:srgbClr val="000000"/>
                </a:solidFill>
              </a:rPr>
              <a:pPr algn="r">
                <a:spcBef>
                  <a:spcPct val="0"/>
                </a:spcBef>
                <a:buFontTx/>
                <a:buNone/>
              </a:pPr>
              <a:t>10</a:t>
            </a:fld>
            <a:endParaRPr lang="en-US" altLang="en-US" sz="1400">
              <a:solidFill>
                <a:srgbClr val="000000"/>
              </a:solidFill>
            </a:endParaRPr>
          </a:p>
        </p:txBody>
      </p:sp>
      <p:sp>
        <p:nvSpPr>
          <p:cNvPr id="79875" name="Rectangle 2"/>
          <p:cNvSpPr>
            <a:spLocks noGrp="1" noChangeArrowheads="1"/>
          </p:cNvSpPr>
          <p:nvPr>
            <p:ph type="title" idx="4294967295"/>
          </p:nvPr>
        </p:nvSpPr>
        <p:spPr>
          <a:xfrm>
            <a:off x="457200" y="274638"/>
            <a:ext cx="8229600" cy="6178550"/>
          </a:xfrm>
        </p:spPr>
        <p:txBody>
          <a:bodyPr/>
          <a:lstStyle/>
          <a:p>
            <a:r>
              <a:rPr lang="bg-BG" altLang="en-US" sz="3600" b="1" dirty="0">
                <a:solidFill>
                  <a:srgbClr val="C00000"/>
                </a:solidFill>
              </a:rPr>
              <a:t>3. Глобална тежест и тенденции на </a:t>
            </a:r>
            <a:r>
              <a:rPr lang="bg-BG" altLang="en-US" sz="3600" b="1" dirty="0" err="1">
                <a:solidFill>
                  <a:srgbClr val="C00000"/>
                </a:solidFill>
              </a:rPr>
              <a:t>ХИВ</a:t>
            </a:r>
            <a:r>
              <a:rPr lang="bg-BG" altLang="en-US" sz="3600" b="1" dirty="0">
                <a:solidFill>
                  <a:srgbClr val="C00000"/>
                </a:solidFill>
              </a:rPr>
              <a:t>/СПИН</a:t>
            </a:r>
            <a:br>
              <a:rPr lang="bg-BG" altLang="en-US" b="1" dirty="0">
                <a:solidFill>
                  <a:srgbClr val="FF0000"/>
                </a:solidFill>
              </a:rPr>
            </a:br>
            <a:endParaRPr lang="en-US" altLang="en-US" b="1" dirty="0">
              <a:solidFill>
                <a:srgbClr val="FF0000"/>
              </a:solidFill>
            </a:endParaRPr>
          </a:p>
        </p:txBody>
      </p:sp>
      <p:sp>
        <p:nvSpPr>
          <p:cNvPr id="2" name="Date Placeholder 1"/>
          <p:cNvSpPr>
            <a:spLocks noGrp="1"/>
          </p:cNvSpPr>
          <p:nvPr>
            <p:ph type="dt" sz="half" idx="10"/>
          </p:nvPr>
        </p:nvSpPr>
        <p:spPr/>
        <p:txBody>
          <a:bodyPr/>
          <a:lstStyle/>
          <a:p>
            <a:fld id="{BB0E7202-5130-470E-AF36-D65D48BF0725}" type="datetime1">
              <a:rPr lang="bg-BG" altLang="bg-BG" smtClean="0"/>
              <a:t>5.10.2019 г.</a:t>
            </a:fld>
            <a:endParaRPr lang="en-US" altLang="bg-B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6012160" y="1403853"/>
            <a:ext cx="3023242" cy="413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tabLst>
                <a:tab pos="2863850" algn="l"/>
                <a:tab pos="6578600" algn="l"/>
              </a:tabLst>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tabLst>
                <a:tab pos="2863850" algn="l"/>
                <a:tab pos="6578600" algn="l"/>
              </a:tabLst>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tabLst>
                <a:tab pos="2863850" algn="l"/>
                <a:tab pos="6578600" algn="l"/>
              </a:tabLst>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tabLst>
                <a:tab pos="2863850" algn="l"/>
                <a:tab pos="6578600" algn="l"/>
              </a:tabLst>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9pPr>
          </a:lstStyle>
          <a:p>
            <a:pPr rtl="1">
              <a:lnSpc>
                <a:spcPts val="2126"/>
              </a:lnSpc>
              <a:spcBef>
                <a:spcPct val="0"/>
              </a:spcBef>
              <a:spcAft>
                <a:spcPct val="0"/>
              </a:spcAft>
              <a:buNone/>
            </a:pPr>
            <a:r>
              <a:rPr lang="en-GB" altLang="en-US" sz="2400" b="1" dirty="0">
                <a:solidFill>
                  <a:srgbClr val="FF0000"/>
                </a:solidFill>
                <a:latin typeface="Arial Narrow" pitchFamily="34" charset="0"/>
                <a:ea typeface="MS PGothic" pitchFamily="34" charset="-128"/>
              </a:rPr>
              <a:t>36.</a:t>
            </a:r>
            <a:r>
              <a:rPr lang="bg-BG" altLang="en-US" sz="2400" b="1" dirty="0">
                <a:solidFill>
                  <a:srgbClr val="FF0000"/>
                </a:solidFill>
                <a:latin typeface="Arial Narrow" pitchFamily="34" charset="0"/>
                <a:ea typeface="MS PGothic" pitchFamily="34" charset="-128"/>
              </a:rPr>
              <a:t>9</a:t>
            </a:r>
            <a:r>
              <a:rPr lang="en-GB" altLang="en-US" sz="2400" b="1" dirty="0">
                <a:solidFill>
                  <a:srgbClr val="FF0000"/>
                </a:solidFill>
                <a:latin typeface="Arial Narrow" pitchFamily="34" charset="0"/>
                <a:ea typeface="MS PGothic" pitchFamily="34" charset="-128"/>
              </a:rPr>
              <a:t> </a:t>
            </a:r>
            <a:r>
              <a:rPr lang="bg-BG" altLang="en-US" sz="2400" b="1" dirty="0">
                <a:solidFill>
                  <a:srgbClr val="FF0000"/>
                </a:solidFill>
                <a:latin typeface="Arial Narrow" pitchFamily="34" charset="0"/>
                <a:ea typeface="MS PGothic" pitchFamily="34" charset="-128"/>
              </a:rPr>
              <a:t>милиона</a:t>
            </a:r>
            <a:endParaRPr lang="en-GB"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GB" altLang="en-US" sz="2400" b="1" dirty="0">
                <a:latin typeface="Arial Narrow" pitchFamily="34" charset="0"/>
                <a:ea typeface="MS PGothic" pitchFamily="34" charset="-128"/>
              </a:rPr>
              <a:t>3</a:t>
            </a:r>
            <a:r>
              <a:rPr lang="bg-BG" altLang="en-US" sz="2400" b="1" dirty="0">
                <a:latin typeface="Arial Narrow" pitchFamily="34" charset="0"/>
                <a:ea typeface="MS PGothic" pitchFamily="34" charset="-128"/>
              </a:rPr>
              <a:t>5.1</a:t>
            </a:r>
            <a:r>
              <a:rPr lang="en-GB" altLang="en-US" sz="2400" b="1" dirty="0">
                <a:latin typeface="Arial Narrow" pitchFamily="34" charset="0"/>
                <a:ea typeface="MS PGothic" pitchFamily="34" charset="-128"/>
              </a:rPr>
              <a:t> </a:t>
            </a:r>
            <a:r>
              <a:rPr lang="bg-BG" altLang="en-US" sz="2400" b="1" dirty="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bg-BG" altLang="en-US" sz="2400" b="1" dirty="0">
                <a:latin typeface="Arial Narrow" pitchFamily="34" charset="0"/>
                <a:ea typeface="MS PGothic" pitchFamily="34" charset="-128"/>
              </a:rPr>
              <a:t>1.8</a:t>
            </a:r>
            <a:r>
              <a:rPr lang="en-US" altLang="en-US" sz="2400" b="1" dirty="0">
                <a:latin typeface="Arial Narrow" pitchFamily="34" charset="0"/>
                <a:ea typeface="MS PGothic" pitchFamily="34" charset="-128"/>
              </a:rPr>
              <a:t> </a:t>
            </a:r>
            <a:r>
              <a:rPr lang="bg-BG" altLang="en-US" sz="2400" b="1" dirty="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bg-BG" altLang="en-US" sz="2400" b="1" dirty="0">
              <a:solidFill>
                <a:srgbClr val="FF0000"/>
              </a:solidFill>
              <a:latin typeface="Arial Narrow" pitchFamily="34" charset="0"/>
              <a:ea typeface="MS PGothic" pitchFamily="34" charset="-128"/>
            </a:endParaRPr>
          </a:p>
          <a:p>
            <a:pPr rtl="1">
              <a:lnSpc>
                <a:spcPts val="2126"/>
              </a:lnSpc>
              <a:spcBef>
                <a:spcPct val="0"/>
              </a:spcBef>
              <a:spcAft>
                <a:spcPct val="0"/>
              </a:spcAft>
              <a:buNone/>
            </a:pPr>
            <a:r>
              <a:rPr lang="bg-BG" altLang="en-US" sz="2400" b="1" dirty="0">
                <a:solidFill>
                  <a:srgbClr val="FF0000"/>
                </a:solidFill>
                <a:latin typeface="Arial Narrow" pitchFamily="34" charset="0"/>
                <a:ea typeface="MS PGothic" pitchFamily="34" charset="-128"/>
              </a:rPr>
              <a:t>1.8</a:t>
            </a:r>
            <a:r>
              <a:rPr lang="en-US" altLang="en-US" sz="2400" b="1" dirty="0">
                <a:solidFill>
                  <a:srgbClr val="FF0000"/>
                </a:solidFill>
                <a:latin typeface="Arial Narrow" pitchFamily="34" charset="0"/>
                <a:ea typeface="MS PGothic" pitchFamily="34" charset="-128"/>
              </a:rPr>
              <a:t> </a:t>
            </a:r>
            <a:r>
              <a:rPr lang="bg-BG" altLang="en-US" sz="2400" b="1" dirty="0">
                <a:solidFill>
                  <a:srgbClr val="FF0000"/>
                </a:solidFill>
                <a:latin typeface="Arial Narrow" pitchFamily="34" charset="0"/>
                <a:ea typeface="MS PGothic" pitchFamily="34" charset="-128"/>
              </a:rPr>
              <a:t>милиона</a:t>
            </a:r>
          </a:p>
          <a:p>
            <a:pPr rtl="1">
              <a:lnSpc>
                <a:spcPts val="2126"/>
              </a:lnSpc>
              <a:spcBef>
                <a:spcPct val="0"/>
              </a:spcBef>
              <a:spcAft>
                <a:spcPct val="0"/>
              </a:spcAft>
              <a:buNone/>
            </a:pPr>
            <a:r>
              <a:rPr lang="en-GB" altLang="en-US" sz="2400" b="1" dirty="0">
                <a:latin typeface="Arial Narrow" pitchFamily="34" charset="0"/>
                <a:ea typeface="MS PGothic" pitchFamily="34" charset="-128"/>
              </a:rPr>
              <a:t>1.</a:t>
            </a:r>
            <a:r>
              <a:rPr lang="bg-BG" altLang="en-US" sz="2400" b="1" dirty="0">
                <a:latin typeface="Arial Narrow" pitchFamily="34" charset="0"/>
                <a:ea typeface="MS PGothic" pitchFamily="34" charset="-128"/>
              </a:rPr>
              <a:t>6</a:t>
            </a:r>
            <a:r>
              <a:rPr lang="en-GB" altLang="en-US" sz="2400" b="1" dirty="0">
                <a:latin typeface="Arial Narrow" pitchFamily="34" charset="0"/>
                <a:ea typeface="MS PGothic" pitchFamily="34" charset="-128"/>
              </a:rPr>
              <a:t> </a:t>
            </a:r>
            <a:r>
              <a:rPr lang="bg-BG" altLang="en-US" sz="2400" b="1" dirty="0">
                <a:latin typeface="Arial Narrow" pitchFamily="34" charset="0"/>
                <a:ea typeface="MS PGothic" pitchFamily="34" charset="-128"/>
              </a:rPr>
              <a:t>милиона</a:t>
            </a:r>
            <a:r>
              <a:rPr lang="en-GB" altLang="en-US" sz="2400" b="1" dirty="0">
                <a:solidFill>
                  <a:srgbClr val="7F7F7F"/>
                </a:solidFill>
                <a:latin typeface="Arial Narrow" pitchFamily="34" charset="0"/>
                <a:ea typeface="MS PGothic" pitchFamily="34" charset="-128"/>
              </a:rPr>
              <a:t> </a:t>
            </a:r>
          </a:p>
          <a:p>
            <a:pPr rtl="1">
              <a:lnSpc>
                <a:spcPts val="2126"/>
              </a:lnSpc>
              <a:spcBef>
                <a:spcPct val="0"/>
              </a:spcBef>
              <a:spcAft>
                <a:spcPct val="0"/>
              </a:spcAft>
              <a:buNone/>
            </a:pPr>
            <a:r>
              <a:rPr lang="bg-BG" altLang="en-US" sz="2400" b="1" dirty="0">
                <a:solidFill>
                  <a:srgbClr val="000000"/>
                </a:solidFill>
                <a:latin typeface="Arial Narrow" pitchFamily="34" charset="0"/>
                <a:ea typeface="MS PGothic" pitchFamily="34" charset="-128"/>
              </a:rPr>
              <a:t>180</a:t>
            </a:r>
            <a:r>
              <a:rPr lang="en-US" altLang="en-US" sz="2400" b="1" dirty="0">
                <a:solidFill>
                  <a:srgbClr val="000000"/>
                </a:solidFill>
                <a:latin typeface="Arial Narrow" pitchFamily="34" charset="0"/>
                <a:ea typeface="MS PGothic" pitchFamily="34" charset="-128"/>
              </a:rPr>
              <a:t> 000 </a:t>
            </a: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bg-BG" altLang="en-US" sz="2400" b="1" dirty="0">
              <a:solidFill>
                <a:srgbClr val="FF0000"/>
              </a:solidFill>
              <a:latin typeface="Arial Narrow" pitchFamily="34" charset="0"/>
              <a:ea typeface="MS PGothic" pitchFamily="34" charset="-128"/>
            </a:endParaRPr>
          </a:p>
          <a:p>
            <a:pPr rtl="1">
              <a:lnSpc>
                <a:spcPts val="2126"/>
              </a:lnSpc>
              <a:spcBef>
                <a:spcPct val="0"/>
              </a:spcBef>
              <a:spcAft>
                <a:spcPct val="0"/>
              </a:spcAft>
              <a:buNone/>
            </a:pPr>
            <a:endParaRPr lang="bg-BG" altLang="en-US" sz="2400" b="1" dirty="0">
              <a:solidFill>
                <a:srgbClr val="FF0000"/>
              </a:solidFill>
              <a:latin typeface="Arial Narrow" pitchFamily="34" charset="0"/>
              <a:ea typeface="MS PGothic" pitchFamily="34" charset="-128"/>
            </a:endParaRPr>
          </a:p>
          <a:p>
            <a:pPr rtl="1">
              <a:lnSpc>
                <a:spcPts val="2126"/>
              </a:lnSpc>
              <a:spcBef>
                <a:spcPct val="0"/>
              </a:spcBef>
              <a:spcAft>
                <a:spcPct val="0"/>
              </a:spcAft>
              <a:buNone/>
            </a:pPr>
            <a:r>
              <a:rPr lang="bg-BG" altLang="en-US" sz="2400" b="1" dirty="0">
                <a:solidFill>
                  <a:srgbClr val="FF0000"/>
                </a:solidFill>
                <a:latin typeface="Arial Narrow" pitchFamily="34" charset="0"/>
                <a:ea typeface="MS PGothic" pitchFamily="34" charset="-128"/>
              </a:rPr>
              <a:t>940 000</a:t>
            </a:r>
          </a:p>
          <a:p>
            <a:pPr rtl="1">
              <a:lnSpc>
                <a:spcPts val="2126"/>
              </a:lnSpc>
              <a:spcBef>
                <a:spcPct val="0"/>
              </a:spcBef>
              <a:spcAft>
                <a:spcPct val="0"/>
              </a:spcAft>
              <a:buNone/>
            </a:pPr>
            <a:r>
              <a:rPr lang="en-GB" altLang="en-US" sz="2400" b="1" dirty="0">
                <a:latin typeface="Arial Narrow" pitchFamily="34" charset="0"/>
                <a:ea typeface="MS PGothic" pitchFamily="34" charset="-128"/>
              </a:rPr>
              <a:t>1.0 </a:t>
            </a:r>
            <a:r>
              <a:rPr lang="bg-BG" altLang="en-US" sz="2400" b="1" dirty="0">
                <a:latin typeface="Arial Narrow" pitchFamily="34" charset="0"/>
                <a:ea typeface="MS PGothic" pitchFamily="34" charset="-128"/>
              </a:rPr>
              <a:t>милион</a:t>
            </a:r>
            <a:r>
              <a:rPr lang="en-GB" altLang="en-US" sz="2400" b="1" dirty="0">
                <a:solidFill>
                  <a:srgbClr val="7F7F7F"/>
                </a:solidFill>
                <a:latin typeface="Arial Narrow" pitchFamily="34" charset="0"/>
                <a:ea typeface="MS PGothic" pitchFamily="34" charset="-128"/>
              </a:rPr>
              <a:t> </a:t>
            </a:r>
          </a:p>
          <a:p>
            <a:pPr rtl="1">
              <a:lnSpc>
                <a:spcPts val="2126"/>
              </a:lnSpc>
              <a:spcBef>
                <a:spcPct val="0"/>
              </a:spcBef>
              <a:spcAft>
                <a:spcPct val="0"/>
              </a:spcAft>
              <a:buNone/>
            </a:pPr>
            <a:r>
              <a:rPr lang="en-US" altLang="en-US" sz="2400" b="1" dirty="0">
                <a:latin typeface="Arial Narrow" pitchFamily="34" charset="0"/>
                <a:ea typeface="MS PGothic" pitchFamily="34" charset="-128"/>
              </a:rPr>
              <a:t>190 000 </a:t>
            </a:r>
            <a:endParaRPr lang="en-GB" altLang="en-US" sz="2400" b="1" dirty="0">
              <a:solidFill>
                <a:srgbClr val="7F7F7F"/>
              </a:solidFill>
              <a:latin typeface="Arial Narrow" pitchFamily="34" charset="0"/>
              <a:ea typeface="MS PGothic" pitchFamily="34" charset="-128"/>
            </a:endParaRPr>
          </a:p>
        </p:txBody>
      </p:sp>
      <p:sp>
        <p:nvSpPr>
          <p:cNvPr id="56323" name="Text Box 4"/>
          <p:cNvSpPr txBox="1">
            <a:spLocks noChangeArrowheads="1"/>
          </p:cNvSpPr>
          <p:nvPr/>
        </p:nvSpPr>
        <p:spPr bwMode="auto">
          <a:xfrm>
            <a:off x="699104" y="1403853"/>
            <a:ext cx="2385096"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a:latin typeface="Arial Narrow" pitchFamily="34" charset="0"/>
                <a:ea typeface="MS PGothic" pitchFamily="34" charset="-128"/>
                <a:cs typeface="Arial Bold" pitchFamily="34" charset="0"/>
              </a:rPr>
              <a:t>Брой лица с </a:t>
            </a:r>
            <a:r>
              <a:rPr lang="bg-BG" altLang="en-US" sz="2400" b="1" dirty="0" err="1">
                <a:latin typeface="Arial Narrow" pitchFamily="34" charset="0"/>
                <a:ea typeface="MS PGothic" pitchFamily="34" charset="-128"/>
                <a:cs typeface="Arial Bold" pitchFamily="34" charset="0"/>
              </a:rPr>
              <a:t>ХИВ</a:t>
            </a:r>
            <a:r>
              <a:rPr lang="bg-BG" altLang="en-US" sz="2400" b="1" dirty="0">
                <a:latin typeface="Arial Narrow" pitchFamily="34" charset="0"/>
                <a:ea typeface="MS PGothic" pitchFamily="34" charset="-128"/>
                <a:cs typeface="Arial Bold" pitchFamily="34" charset="0"/>
              </a:rPr>
              <a:t> </a:t>
            </a:r>
          </a:p>
          <a:p>
            <a:pPr rtl="1" eaLnBrk="1" hangingPunct="1">
              <a:spcBef>
                <a:spcPct val="0"/>
              </a:spcBef>
              <a:spcAft>
                <a:spcPct val="0"/>
              </a:spcAft>
              <a:buFontTx/>
              <a:buNone/>
            </a:pPr>
            <a:r>
              <a:rPr lang="bg-BG" altLang="en-US" sz="2400" b="1" dirty="0">
                <a:latin typeface="Arial Narrow" pitchFamily="34" charset="0"/>
                <a:ea typeface="MS PGothic" pitchFamily="34" charset="-128"/>
                <a:cs typeface="Arial Bold" pitchFamily="34" charset="0"/>
              </a:rPr>
              <a:t> през  </a:t>
            </a:r>
            <a:r>
              <a:rPr lang="en-US" altLang="en-US" sz="2400" b="1" dirty="0">
                <a:latin typeface="Arial Narrow" pitchFamily="34" charset="0"/>
                <a:ea typeface="MS PGothic" pitchFamily="34" charset="-128"/>
                <a:cs typeface="Arial Bold" pitchFamily="34" charset="0"/>
              </a:rPr>
              <a:t>201</a:t>
            </a:r>
            <a:r>
              <a:rPr lang="bg-BG" altLang="en-US" sz="2400" b="1" dirty="0">
                <a:latin typeface="Arial Narrow" pitchFamily="34" charset="0"/>
                <a:ea typeface="MS PGothic" pitchFamily="34" charset="-128"/>
                <a:cs typeface="Arial Bold" pitchFamily="34" charset="0"/>
              </a:rPr>
              <a:t>7 г.</a:t>
            </a:r>
            <a:endParaRPr lang="en-US" altLang="en-US" sz="2400" b="1" dirty="0">
              <a:latin typeface="Arial Narrow" pitchFamily="34" charset="0"/>
              <a:ea typeface="MS PGothic" pitchFamily="34" charset="-128"/>
              <a:cs typeface="Arial Bold" pitchFamily="34" charset="0"/>
            </a:endParaRPr>
          </a:p>
        </p:txBody>
      </p:sp>
      <p:sp>
        <p:nvSpPr>
          <p:cNvPr id="56324" name="Text Box 5"/>
          <p:cNvSpPr txBox="1">
            <a:spLocks noChangeArrowheads="1"/>
          </p:cNvSpPr>
          <p:nvPr/>
        </p:nvSpPr>
        <p:spPr bwMode="auto">
          <a:xfrm>
            <a:off x="699104" y="2999206"/>
            <a:ext cx="2385096"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err="1">
                <a:latin typeface="Arial Narrow" pitchFamily="34" charset="0"/>
                <a:ea typeface="MS PGothic" pitchFamily="34" charset="-128"/>
                <a:cs typeface="Arial Bold" pitchFamily="34" charset="0"/>
              </a:rPr>
              <a:t>Новозаразени</a:t>
            </a:r>
            <a:r>
              <a:rPr lang="bg-BG" altLang="en-US" sz="2400" b="1" dirty="0">
                <a:latin typeface="Arial Narrow" pitchFamily="34" charset="0"/>
                <a:ea typeface="MS PGothic" pitchFamily="34" charset="-128"/>
                <a:cs typeface="Arial Bold" pitchFamily="34" charset="0"/>
              </a:rPr>
              <a:t> лица през 2017 г.</a:t>
            </a:r>
            <a:endParaRPr lang="en-US" altLang="en-US" sz="2400" b="1" dirty="0">
              <a:latin typeface="Arial Narrow" pitchFamily="34" charset="0"/>
              <a:ea typeface="MS PGothic" pitchFamily="34" charset="-128"/>
              <a:cs typeface="Arial Bold" pitchFamily="34" charset="0"/>
            </a:endParaRPr>
          </a:p>
        </p:txBody>
      </p:sp>
      <p:sp>
        <p:nvSpPr>
          <p:cNvPr id="56325" name="Text Box 6"/>
          <p:cNvSpPr txBox="1">
            <a:spLocks noChangeArrowheads="1"/>
          </p:cNvSpPr>
          <p:nvPr/>
        </p:nvSpPr>
        <p:spPr bwMode="auto">
          <a:xfrm>
            <a:off x="699104" y="4433295"/>
            <a:ext cx="2576752"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err="1">
                <a:latin typeface="Arial Narrow" pitchFamily="34" charset="0"/>
                <a:ea typeface="MS PGothic" pitchFamily="34" charset="-128"/>
                <a:cs typeface="Arial Bold" pitchFamily="34" charset="0"/>
              </a:rPr>
              <a:t>Умирания</a:t>
            </a:r>
            <a:r>
              <a:rPr lang="bg-BG" altLang="en-US" sz="2400" b="1" dirty="0">
                <a:latin typeface="Arial Narrow" pitchFamily="34" charset="0"/>
                <a:ea typeface="MS PGothic" pitchFamily="34" charset="-128"/>
                <a:cs typeface="Arial Bold" pitchFamily="34" charset="0"/>
              </a:rPr>
              <a:t> от СПИН през 2017 г.</a:t>
            </a:r>
            <a:endParaRPr lang="en-US" altLang="en-US" sz="2400" b="1" dirty="0">
              <a:latin typeface="Arial Narrow" pitchFamily="34" charset="0"/>
              <a:ea typeface="MS PGothic" pitchFamily="34" charset="-128"/>
              <a:cs typeface="Arial Bold" pitchFamily="34" charset="0"/>
            </a:endParaRPr>
          </a:p>
        </p:txBody>
      </p:sp>
      <p:sp>
        <p:nvSpPr>
          <p:cNvPr id="56326" name="Line 7"/>
          <p:cNvSpPr>
            <a:spLocks noChangeShapeType="1"/>
          </p:cNvSpPr>
          <p:nvPr/>
        </p:nvSpPr>
        <p:spPr bwMode="auto">
          <a:xfrm>
            <a:off x="779195" y="2794747"/>
            <a:ext cx="7447147" cy="0"/>
          </a:xfrm>
          <a:prstGeom prst="line">
            <a:avLst/>
          </a:prstGeom>
          <a:noFill/>
          <a:ln w="9525">
            <a:solidFill>
              <a:srgbClr val="BEBEBE"/>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56327" name="Line 8"/>
          <p:cNvSpPr>
            <a:spLocks noChangeShapeType="1"/>
          </p:cNvSpPr>
          <p:nvPr/>
        </p:nvSpPr>
        <p:spPr bwMode="auto">
          <a:xfrm>
            <a:off x="779195" y="4135246"/>
            <a:ext cx="7447147" cy="0"/>
          </a:xfrm>
          <a:prstGeom prst="line">
            <a:avLst/>
          </a:prstGeom>
          <a:noFill/>
          <a:ln w="9525">
            <a:solidFill>
              <a:srgbClr val="BEBEBE"/>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56328" name="TextBox 10"/>
          <p:cNvSpPr txBox="1">
            <a:spLocks noChangeArrowheads="1"/>
          </p:cNvSpPr>
          <p:nvPr/>
        </p:nvSpPr>
        <p:spPr bwMode="auto">
          <a:xfrm>
            <a:off x="3275856" y="1403853"/>
            <a:ext cx="2592288" cy="413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Общо</a:t>
            </a:r>
            <a:r>
              <a:rPr lang="en-US" altLang="en-US" sz="2400" b="1" dirty="0">
                <a:latin typeface="Arial Narrow" pitchFamily="34" charset="0"/>
                <a:ea typeface="MS PGothic" pitchFamily="34" charset="-128"/>
              </a:rPr>
              <a:t>l</a:t>
            </a: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Възрастни</a:t>
            </a: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Деца</a:t>
            </a:r>
            <a:r>
              <a:rPr lang="en-US" altLang="en-US" sz="2400" b="1" dirty="0">
                <a:latin typeface="Arial Narrow" pitchFamily="34" charset="0"/>
                <a:ea typeface="MS PGothic" pitchFamily="34" charset="-128"/>
              </a:rPr>
              <a:t> (&lt;15 </a:t>
            </a:r>
            <a:r>
              <a:rPr lang="bg-BG" altLang="en-US" sz="2400" b="1" dirty="0">
                <a:latin typeface="Arial Narrow" pitchFamily="34" charset="0"/>
                <a:ea typeface="MS PGothic" pitchFamily="34" charset="-128"/>
              </a:rPr>
              <a:t>години</a:t>
            </a:r>
            <a:r>
              <a:rPr lang="en-US" altLang="en-US" sz="2400" b="1" dirty="0">
                <a:latin typeface="Arial Narrow" pitchFamily="34" charset="0"/>
                <a:ea typeface="MS PGothic" pitchFamily="34" charset="-128"/>
              </a:rPr>
              <a:t>)</a:t>
            </a: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Общо</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Възрастни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Деца</a:t>
            </a:r>
            <a:r>
              <a:rPr lang="en-US" altLang="en-US" sz="2400" b="1" dirty="0">
                <a:latin typeface="Arial Narrow" pitchFamily="34" charset="0"/>
                <a:ea typeface="MS PGothic" pitchFamily="34" charset="-128"/>
              </a:rPr>
              <a:t> (&lt;15 </a:t>
            </a:r>
            <a:r>
              <a:rPr lang="bg-BG" altLang="en-US" sz="2400" b="1" dirty="0">
                <a:latin typeface="Arial Narrow" pitchFamily="34" charset="0"/>
                <a:ea typeface="MS PGothic" pitchFamily="34" charset="-128"/>
              </a:rPr>
              <a:t>години</a:t>
            </a:r>
            <a:r>
              <a:rPr lang="en-US" altLang="en-US" sz="2400" b="1" dirty="0">
                <a:latin typeface="Arial Narrow" pitchFamily="34" charset="0"/>
                <a:ea typeface="MS PGothic" pitchFamily="34" charset="-128"/>
              </a:rPr>
              <a:t>)</a:t>
            </a: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Общо</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Възрастни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Деца</a:t>
            </a:r>
            <a:r>
              <a:rPr lang="en-US" altLang="en-US" sz="2400" b="1" dirty="0">
                <a:latin typeface="Arial Narrow" pitchFamily="34" charset="0"/>
                <a:ea typeface="MS PGothic" pitchFamily="34" charset="-128"/>
              </a:rPr>
              <a:t> (&lt;15 </a:t>
            </a:r>
            <a:r>
              <a:rPr lang="bg-BG" altLang="en-US" sz="2400" b="1" dirty="0">
                <a:latin typeface="Arial Narrow" pitchFamily="34" charset="0"/>
                <a:ea typeface="MS PGothic" pitchFamily="34" charset="-128"/>
              </a:rPr>
              <a:t>години</a:t>
            </a:r>
            <a:r>
              <a:rPr lang="en-US" altLang="en-US" sz="2400" b="1" dirty="0">
                <a:latin typeface="Arial Narrow" pitchFamily="34" charset="0"/>
                <a:ea typeface="MS PGothic" pitchFamily="34" charset="-128"/>
              </a:rPr>
              <a:t>)</a:t>
            </a:r>
          </a:p>
        </p:txBody>
      </p:sp>
      <p:sp>
        <p:nvSpPr>
          <p:cNvPr id="4105" name="TextBox 3"/>
          <p:cNvSpPr txBox="1">
            <a:spLocks noChangeArrowheads="1"/>
          </p:cNvSpPr>
          <p:nvPr/>
        </p:nvSpPr>
        <p:spPr bwMode="auto">
          <a:xfrm>
            <a:off x="327154" y="374361"/>
            <a:ext cx="8708248" cy="40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33" tIns="42666" rIns="85333" bIns="42666">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100" b="1" dirty="0">
                <a:solidFill>
                  <a:srgbClr val="C00000"/>
                </a:solidFill>
                <a:ea typeface="MS PGothic" pitchFamily="34" charset="-128"/>
                <a:cs typeface="Arial Bold" pitchFamily="34" charset="0"/>
              </a:rPr>
              <a:t>ГЛОБАЛНИ ОБОБЩАВАЩИ ДАННИ ЗА ЕПИДЕМИЯТА ОТ СПИН – 2017 г.</a:t>
            </a:r>
            <a:endParaRPr lang="en-US" altLang="en-US" sz="2100" b="1" dirty="0">
              <a:solidFill>
                <a:srgbClr val="C00000"/>
              </a:solidFill>
              <a:ea typeface="MS PGothic" pitchFamily="34" charset="-128"/>
              <a:cs typeface="Arial Bold" pitchFamily="34" charset="0"/>
            </a:endParaRPr>
          </a:p>
        </p:txBody>
      </p:sp>
      <p:cxnSp>
        <p:nvCxnSpPr>
          <p:cNvPr id="10" name="Straight Connector 9"/>
          <p:cNvCxnSpPr/>
          <p:nvPr/>
        </p:nvCxnSpPr>
        <p:spPr>
          <a:xfrm>
            <a:off x="386883" y="961819"/>
            <a:ext cx="8537205" cy="1440"/>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6331" name="TextBox 11"/>
          <p:cNvSpPr txBox="1">
            <a:spLocks noChangeArrowheads="1"/>
          </p:cNvSpPr>
          <p:nvPr/>
        </p:nvSpPr>
        <p:spPr bwMode="auto">
          <a:xfrm>
            <a:off x="619012" y="6220147"/>
            <a:ext cx="3105919" cy="2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rtl="0"/>
            <a:r>
              <a:rPr lang="fr-CH" altLang="en-US" sz="1200"/>
              <a:t>Source: UNAIDS/WHO estimates.</a:t>
            </a:r>
          </a:p>
        </p:txBody>
      </p:sp>
    </p:spTree>
    <p:extLst>
      <p:ext uri="{BB962C8B-B14F-4D97-AF65-F5344CB8AC3E}">
        <p14:creationId xmlns:p14="http://schemas.microsoft.com/office/powerpoint/2010/main" val="361121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64896" cy="5962674"/>
          </a:xfrm>
          <a:solidFill>
            <a:schemeClr val="accent1">
              <a:lumMod val="90000"/>
            </a:schemeClr>
          </a:solidFill>
          <a:ln>
            <a:solidFill>
              <a:schemeClr val="tx1"/>
            </a:solidFill>
          </a:ln>
        </p:spPr>
        <p:txBody>
          <a:bodyPr/>
          <a:lstStyle/>
          <a:p>
            <a:pPr algn="l"/>
            <a:r>
              <a:rPr lang="bg-BG" b="1" dirty="0">
                <a:effectLst>
                  <a:outerShdw blurRad="38100" dist="38100" dir="2700000" algn="tl">
                    <a:srgbClr val="000000">
                      <a:alpha val="43137"/>
                    </a:srgbClr>
                  </a:outerShdw>
                </a:effectLst>
              </a:rPr>
              <a:t>От началото на епидемията до 2017 г. </a:t>
            </a:r>
            <a:br>
              <a:rPr lang="bg-BG" b="1" dirty="0">
                <a:effectLst>
                  <a:outerShdw blurRad="38100" dist="38100" dir="2700000" algn="tl">
                    <a:srgbClr val="000000">
                      <a:alpha val="43137"/>
                    </a:srgbClr>
                  </a:outerShdw>
                </a:effectLst>
              </a:rPr>
            </a:br>
            <a:br>
              <a:rPr lang="bg-BG" dirty="0"/>
            </a:br>
            <a:r>
              <a:rPr lang="bg-BG" sz="4000" b="1" dirty="0">
                <a:solidFill>
                  <a:srgbClr val="C00000"/>
                </a:solidFill>
              </a:rPr>
              <a:t>= </a:t>
            </a:r>
            <a:r>
              <a:rPr lang="bg-BG" sz="3600" b="1" dirty="0">
                <a:solidFill>
                  <a:srgbClr val="C00000"/>
                </a:solidFill>
              </a:rPr>
              <a:t>77.3 млн заразени с ХИВ</a:t>
            </a:r>
            <a:br>
              <a:rPr lang="bg-BG" sz="3600" b="1" dirty="0">
                <a:solidFill>
                  <a:srgbClr val="C00000"/>
                </a:solidFill>
              </a:rPr>
            </a:br>
            <a:br>
              <a:rPr lang="bg-BG" sz="3600" b="1" dirty="0">
                <a:solidFill>
                  <a:srgbClr val="002060"/>
                </a:solidFill>
              </a:rPr>
            </a:br>
            <a:r>
              <a:rPr lang="bg-BG" sz="3600" b="1" dirty="0">
                <a:solidFill>
                  <a:srgbClr val="002060"/>
                </a:solidFill>
              </a:rPr>
              <a:t>= 35.4 млн умирания от свързани със СПИН заболявания</a:t>
            </a: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12</a:t>
            </a:fld>
            <a:endParaRPr lang="en-US" altLang="bg-BG" dirty="0"/>
          </a:p>
        </p:txBody>
      </p:sp>
    </p:spTree>
    <p:extLst>
      <p:ext uri="{BB962C8B-B14F-4D97-AF65-F5344CB8AC3E}">
        <p14:creationId xmlns:p14="http://schemas.microsoft.com/office/powerpoint/2010/main" val="145313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13</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0588"/>
            <a:ext cx="8382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52873"/>
            <a:ext cx="8382000" cy="369332"/>
          </a:xfrm>
          <a:prstGeom prst="rect">
            <a:avLst/>
          </a:prstGeom>
          <a:noFill/>
        </p:spPr>
        <p:txBody>
          <a:bodyPr wrap="square" rtlCol="0">
            <a:spAutoFit/>
          </a:bodyPr>
          <a:lstStyle/>
          <a:p>
            <a:pPr algn="ctr"/>
            <a:r>
              <a:rPr lang="bg-BG" b="1" dirty="0"/>
              <a:t>Оценъчни данни за броя на лицата с ХИВ по региони на СЗО, 2016</a:t>
            </a:r>
            <a:endParaRPr lang="en-US" b="1" dirty="0"/>
          </a:p>
        </p:txBody>
      </p:sp>
    </p:spTree>
    <p:extLst>
      <p:ext uri="{BB962C8B-B14F-4D97-AF65-F5344CB8AC3E}">
        <p14:creationId xmlns:p14="http://schemas.microsoft.com/office/powerpoint/2010/main" val="31998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14</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80728"/>
            <a:ext cx="84582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252873"/>
            <a:ext cx="8382000" cy="646331"/>
          </a:xfrm>
          <a:prstGeom prst="rect">
            <a:avLst/>
          </a:prstGeom>
          <a:noFill/>
        </p:spPr>
        <p:txBody>
          <a:bodyPr wrap="square" rtlCol="0">
            <a:spAutoFit/>
          </a:bodyPr>
          <a:lstStyle/>
          <a:p>
            <a:pPr algn="ctr"/>
            <a:r>
              <a:rPr lang="bg-BG" b="1" dirty="0"/>
              <a:t>Оценъчни данни за броя на умиранията от свързани с ХИВ причини</a:t>
            </a:r>
          </a:p>
          <a:p>
            <a:pPr algn="ctr"/>
            <a:r>
              <a:rPr lang="bg-BG" b="1" dirty="0"/>
              <a:t>по региони на СЗО, 2016</a:t>
            </a:r>
            <a:endParaRPr lang="en-US" b="1" dirty="0"/>
          </a:p>
        </p:txBody>
      </p:sp>
    </p:spTree>
    <p:extLst>
      <p:ext uri="{BB962C8B-B14F-4D97-AF65-F5344CB8AC3E}">
        <p14:creationId xmlns:p14="http://schemas.microsoft.com/office/powerpoint/2010/main" val="113866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15</a:t>
            </a:fld>
            <a:endParaRPr lang="en-US" altLang="bg-B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6764"/>
            <a:ext cx="7211233" cy="498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288032"/>
            <a:ext cx="9164461" cy="461665"/>
          </a:xfrm>
          <a:prstGeom prst="rect">
            <a:avLst/>
          </a:prstGeom>
          <a:noFill/>
        </p:spPr>
        <p:txBody>
          <a:bodyPr wrap="square" rtlCol="0">
            <a:spAutoFit/>
          </a:bodyPr>
          <a:lstStyle/>
          <a:p>
            <a:pPr algn="ctr"/>
            <a:r>
              <a:rPr lang="bg-BG" sz="2400" b="1" dirty="0"/>
              <a:t>Снижение на </a:t>
            </a:r>
            <a:r>
              <a:rPr lang="bg-BG" sz="2400" b="1" dirty="0" err="1"/>
              <a:t>заболяемостта</a:t>
            </a:r>
            <a:r>
              <a:rPr lang="bg-BG" sz="2400" b="1" dirty="0"/>
              <a:t> и смъртността от </a:t>
            </a:r>
            <a:r>
              <a:rPr lang="bg-BG" sz="2400" b="1" dirty="0" err="1"/>
              <a:t>ХИВ</a:t>
            </a:r>
            <a:r>
              <a:rPr lang="bg-BG" sz="2400" b="1" dirty="0"/>
              <a:t>/СПИН</a:t>
            </a:r>
            <a:endParaRPr lang="en-US" sz="2400" b="1" dirty="0"/>
          </a:p>
        </p:txBody>
      </p:sp>
      <p:sp>
        <p:nvSpPr>
          <p:cNvPr id="5" name="TextBox 4"/>
          <p:cNvSpPr txBox="1"/>
          <p:nvPr/>
        </p:nvSpPr>
        <p:spPr>
          <a:xfrm>
            <a:off x="2699792" y="5814213"/>
            <a:ext cx="1689501" cy="369332"/>
          </a:xfrm>
          <a:prstGeom prst="rect">
            <a:avLst/>
          </a:prstGeom>
          <a:noFill/>
          <a:ln>
            <a:solidFill>
              <a:schemeClr val="tx1"/>
            </a:solidFill>
          </a:ln>
        </p:spPr>
        <p:txBody>
          <a:bodyPr wrap="none" rtlCol="0">
            <a:spAutoFit/>
          </a:bodyPr>
          <a:lstStyle/>
          <a:p>
            <a:r>
              <a:rPr lang="bg-BG" b="1" dirty="0" err="1">
                <a:solidFill>
                  <a:srgbClr val="002060"/>
                </a:solidFill>
              </a:rPr>
              <a:t>Заболяемост</a:t>
            </a:r>
            <a:endParaRPr lang="en-US" b="1" dirty="0">
              <a:solidFill>
                <a:srgbClr val="002060"/>
              </a:solidFill>
            </a:endParaRPr>
          </a:p>
        </p:txBody>
      </p:sp>
      <p:sp>
        <p:nvSpPr>
          <p:cNvPr id="6" name="TextBox 5"/>
          <p:cNvSpPr txBox="1"/>
          <p:nvPr/>
        </p:nvSpPr>
        <p:spPr>
          <a:xfrm>
            <a:off x="5054207" y="5814213"/>
            <a:ext cx="1526765" cy="369332"/>
          </a:xfrm>
          <a:prstGeom prst="rect">
            <a:avLst/>
          </a:prstGeom>
          <a:noFill/>
          <a:ln>
            <a:solidFill>
              <a:schemeClr val="tx1"/>
            </a:solidFill>
          </a:ln>
        </p:spPr>
        <p:txBody>
          <a:bodyPr wrap="none" rtlCol="0">
            <a:spAutoFit/>
          </a:bodyPr>
          <a:lstStyle/>
          <a:p>
            <a:r>
              <a:rPr lang="bg-BG" b="1" dirty="0">
                <a:solidFill>
                  <a:srgbClr val="C00000"/>
                </a:solidFill>
              </a:rPr>
              <a:t>Смъртност </a:t>
            </a:r>
            <a:endParaRPr lang="en-US" b="1" dirty="0">
              <a:solidFill>
                <a:srgbClr val="C00000"/>
              </a:solidFill>
            </a:endParaRPr>
          </a:p>
        </p:txBody>
      </p:sp>
      <p:cxnSp>
        <p:nvCxnSpPr>
          <p:cNvPr id="8" name="Straight Connector 7"/>
          <p:cNvCxnSpPr/>
          <p:nvPr/>
        </p:nvCxnSpPr>
        <p:spPr>
          <a:xfrm>
            <a:off x="899592" y="613394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5576" y="594928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79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3200" dirty="0"/>
              <a:t>Ясно се вижда добре очертаващата се след 2000 г. тенденция за намаляване на общия брой на </a:t>
            </a:r>
            <a:r>
              <a:rPr lang="bg-BG" sz="3200" dirty="0" err="1"/>
              <a:t>новозаразените</a:t>
            </a:r>
            <a:r>
              <a:rPr lang="bg-BG" sz="3200" dirty="0"/>
              <a:t> лица (заболяемостта – </a:t>
            </a:r>
            <a:r>
              <a:rPr lang="bg-BG" sz="3200" dirty="0">
                <a:solidFill>
                  <a:srgbClr val="0070C0"/>
                </a:solidFill>
              </a:rPr>
              <a:t>синята линия</a:t>
            </a:r>
            <a:r>
              <a:rPr lang="bg-BG" sz="3200" dirty="0"/>
              <a:t>) и низходящата тенденция на смъртността от ХИВ/СПИН (</a:t>
            </a:r>
            <a:r>
              <a:rPr lang="bg-BG" sz="3200" dirty="0">
                <a:solidFill>
                  <a:srgbClr val="C00000"/>
                </a:solidFill>
              </a:rPr>
              <a:t>червената линия</a:t>
            </a:r>
            <a:r>
              <a:rPr lang="bg-BG" sz="3200" dirty="0"/>
              <a:t>) след 2005 г., което дава надежда за съществени промени и постигане на обратно развитие в пандемията от ХИВ/СПИН.</a:t>
            </a:r>
            <a:endParaRPr lang="en-US" sz="3200" dirty="0">
              <a:solidFill>
                <a:srgbClr val="C00000"/>
              </a:solidFill>
            </a:endParaRP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16</a:t>
            </a:fld>
            <a:endParaRPr lang="en-US" altLang="bg-BG"/>
          </a:p>
        </p:txBody>
      </p:sp>
    </p:spTree>
    <p:extLst>
      <p:ext uri="{BB962C8B-B14F-4D97-AF65-F5344CB8AC3E}">
        <p14:creationId xmlns:p14="http://schemas.microsoft.com/office/powerpoint/2010/main" val="189802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17</a:t>
            </a:fld>
            <a:endParaRPr lang="en-US" altLang="bg-BG"/>
          </a:p>
        </p:txBody>
      </p:sp>
      <p:graphicFrame>
        <p:nvGraphicFramePr>
          <p:cNvPr id="5" name="Table 4"/>
          <p:cNvGraphicFramePr>
            <a:graphicFrameLocks noGrp="1"/>
          </p:cNvGraphicFramePr>
          <p:nvPr>
            <p:extLst>
              <p:ext uri="{D42A27DB-BD31-4B8C-83A1-F6EECF244321}">
                <p14:modId xmlns:p14="http://schemas.microsoft.com/office/powerpoint/2010/main" val="1292040036"/>
              </p:ext>
            </p:extLst>
          </p:nvPr>
        </p:nvGraphicFramePr>
        <p:xfrm>
          <a:off x="581539" y="1340768"/>
          <a:ext cx="8229600" cy="4526474"/>
        </p:xfrm>
        <a:graphic>
          <a:graphicData uri="http://schemas.openxmlformats.org/drawingml/2006/table">
            <a:tbl>
              <a:tblPr firstRow="1" firstCol="1" bandRow="1"/>
              <a:tblGrid>
                <a:gridCol w="4687186">
                  <a:extLst>
                    <a:ext uri="{9D8B030D-6E8A-4147-A177-3AD203B41FA5}">
                      <a16:colId xmlns:a16="http://schemas.microsoft.com/office/drawing/2014/main" val="20000"/>
                    </a:ext>
                  </a:extLst>
                </a:gridCol>
                <a:gridCol w="1771207">
                  <a:extLst>
                    <a:ext uri="{9D8B030D-6E8A-4147-A177-3AD203B41FA5}">
                      <a16:colId xmlns:a16="http://schemas.microsoft.com/office/drawing/2014/main" val="20001"/>
                    </a:ext>
                  </a:extLst>
                </a:gridCol>
                <a:gridCol w="1771207">
                  <a:extLst>
                    <a:ext uri="{9D8B030D-6E8A-4147-A177-3AD203B41FA5}">
                      <a16:colId xmlns:a16="http://schemas.microsoft.com/office/drawing/2014/main" val="20002"/>
                    </a:ext>
                  </a:extLst>
                </a:gridCol>
              </a:tblGrid>
              <a:tr h="435429">
                <a:tc>
                  <a:txBody>
                    <a:bodyPr/>
                    <a:lstStyle/>
                    <a:p>
                      <a:pPr>
                        <a:lnSpc>
                          <a:spcPct val="200000"/>
                        </a:lnSpc>
                        <a:spcAft>
                          <a:spcPts val="0"/>
                        </a:spcAft>
                      </a:pPr>
                      <a:r>
                        <a:rPr lang="bg-BG" sz="1900" b="1" dirty="0">
                          <a:effectLst/>
                          <a:latin typeface="Times New Roman"/>
                          <a:ea typeface="Times New Roman"/>
                        </a:rPr>
                        <a:t> </a:t>
                      </a: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a:effectLst/>
                          <a:latin typeface="Times New Roman"/>
                          <a:ea typeface="Times New Roman"/>
                        </a:rPr>
                        <a:t>2000</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2017</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0"/>
                  </a:ext>
                </a:extLst>
              </a:tr>
              <a:tr h="435429">
                <a:tc>
                  <a:txBody>
                    <a:bodyPr/>
                    <a:lstStyle/>
                    <a:p>
                      <a:pPr>
                        <a:lnSpc>
                          <a:spcPct val="200000"/>
                        </a:lnSpc>
                        <a:spcAft>
                          <a:spcPts val="0"/>
                        </a:spcAft>
                      </a:pPr>
                      <a:r>
                        <a:rPr lang="bg-BG" sz="1900" b="1" dirty="0">
                          <a:effectLst/>
                          <a:latin typeface="Times New Roman"/>
                          <a:ea typeface="Times New Roman"/>
                        </a:rPr>
                        <a:t>Брой лица с ХИВ</a:t>
                      </a: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27.4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36.9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1"/>
                  </a:ext>
                </a:extLst>
              </a:tr>
              <a:tr h="435429">
                <a:tc>
                  <a:txBody>
                    <a:bodyPr/>
                    <a:lstStyle/>
                    <a:p>
                      <a:pPr>
                        <a:lnSpc>
                          <a:spcPct val="200000"/>
                        </a:lnSpc>
                        <a:spcAft>
                          <a:spcPts val="0"/>
                        </a:spcAft>
                      </a:pPr>
                      <a:r>
                        <a:rPr lang="bg-BG" sz="1900" b="1" dirty="0">
                          <a:effectLst/>
                          <a:latin typeface="Times New Roman"/>
                          <a:ea typeface="Times New Roman"/>
                        </a:rPr>
                        <a:t>Брой </a:t>
                      </a:r>
                      <a:r>
                        <a:rPr lang="bg-BG" sz="1900" b="1" dirty="0" err="1">
                          <a:effectLst/>
                          <a:latin typeface="Times New Roman"/>
                          <a:ea typeface="Times New Roman"/>
                        </a:rPr>
                        <a:t>новозаразени</a:t>
                      </a:r>
                      <a:r>
                        <a:rPr lang="bg-BG" sz="1900" b="1" dirty="0">
                          <a:effectLst/>
                          <a:latin typeface="Times New Roman"/>
                          <a:ea typeface="Times New Roman"/>
                        </a:rPr>
                        <a:t> (общо)</a:t>
                      </a: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2.8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1.8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2"/>
                  </a:ext>
                </a:extLst>
              </a:tr>
              <a:tr h="435429">
                <a:tc>
                  <a:txBody>
                    <a:bodyPr/>
                    <a:lstStyle/>
                    <a:p>
                      <a:pPr>
                        <a:lnSpc>
                          <a:spcPct val="200000"/>
                        </a:lnSpc>
                        <a:spcAft>
                          <a:spcPts val="0"/>
                        </a:spcAft>
                      </a:pPr>
                      <a:r>
                        <a:rPr lang="bg-BG" sz="1900" b="1">
                          <a:effectLst/>
                          <a:latin typeface="Times New Roman"/>
                          <a:ea typeface="Times New Roman"/>
                        </a:rPr>
                        <a:t>Брой новозаразени над 15 г.</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2.4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1.6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3"/>
                  </a:ext>
                </a:extLst>
              </a:tr>
              <a:tr h="435429">
                <a:tc>
                  <a:txBody>
                    <a:bodyPr/>
                    <a:lstStyle/>
                    <a:p>
                      <a:pPr>
                        <a:lnSpc>
                          <a:spcPct val="200000"/>
                        </a:lnSpc>
                        <a:spcAft>
                          <a:spcPts val="0"/>
                        </a:spcAft>
                      </a:pPr>
                      <a:r>
                        <a:rPr lang="bg-BG" sz="1900" b="1">
                          <a:effectLst/>
                          <a:latin typeface="Times New Roman"/>
                          <a:ea typeface="Times New Roman"/>
                        </a:rPr>
                        <a:t>Брой новозаразени деца </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420 000</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dirty="0">
                          <a:effectLst/>
                          <a:latin typeface="Times New Roman"/>
                          <a:ea typeface="Times New Roman"/>
                        </a:rPr>
                        <a:t>180 000</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4"/>
                  </a:ext>
                </a:extLst>
              </a:tr>
              <a:tr h="435429">
                <a:tc>
                  <a:txBody>
                    <a:bodyPr/>
                    <a:lstStyle/>
                    <a:p>
                      <a:pPr>
                        <a:lnSpc>
                          <a:spcPct val="200000"/>
                        </a:lnSpc>
                        <a:spcAft>
                          <a:spcPts val="0"/>
                        </a:spcAft>
                      </a:pPr>
                      <a:r>
                        <a:rPr lang="bg-BG" sz="1900" b="1">
                          <a:effectLst/>
                          <a:latin typeface="Times New Roman"/>
                          <a:ea typeface="Times New Roman"/>
                        </a:rPr>
                        <a:t>Брой умирания от СПИН</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a:effectLst/>
                          <a:latin typeface="Times New Roman"/>
                          <a:ea typeface="Times New Roman"/>
                        </a:rPr>
                        <a:t>1.5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dirty="0">
                          <a:effectLst/>
                          <a:latin typeface="Times New Roman"/>
                          <a:ea typeface="Times New Roman"/>
                        </a:rPr>
                        <a:t>940 000</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5"/>
                  </a:ext>
                </a:extLst>
              </a:tr>
              <a:tr h="435429">
                <a:tc>
                  <a:txBody>
                    <a:bodyPr/>
                    <a:lstStyle/>
                    <a:p>
                      <a:pPr>
                        <a:lnSpc>
                          <a:spcPct val="200000"/>
                        </a:lnSpc>
                        <a:spcAft>
                          <a:spcPts val="0"/>
                        </a:spcAft>
                      </a:pPr>
                      <a:r>
                        <a:rPr lang="bg-BG" sz="1900" b="1">
                          <a:effectLst/>
                          <a:latin typeface="Times New Roman"/>
                          <a:ea typeface="Times New Roman"/>
                        </a:rPr>
                        <a:t>Обхванати с АРВ-терапия</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a:effectLst/>
                          <a:latin typeface="Times New Roman"/>
                          <a:ea typeface="Times New Roman"/>
                        </a:rPr>
                        <a:t>611 000</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dirty="0">
                          <a:effectLst/>
                          <a:latin typeface="Times New Roman"/>
                          <a:ea typeface="Times New Roman"/>
                        </a:rPr>
                        <a:t>21.7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6"/>
                  </a:ext>
                </a:extLst>
              </a:tr>
              <a:tr h="667657">
                <a:tc>
                  <a:txBody>
                    <a:bodyPr/>
                    <a:lstStyle/>
                    <a:p>
                      <a:pPr>
                        <a:lnSpc>
                          <a:spcPct val="150000"/>
                        </a:lnSpc>
                        <a:spcAft>
                          <a:spcPts val="0"/>
                        </a:spcAft>
                      </a:pPr>
                      <a:r>
                        <a:rPr lang="bg-BG" sz="1900" b="1" dirty="0">
                          <a:effectLst/>
                          <a:latin typeface="Times New Roman"/>
                          <a:ea typeface="Times New Roman"/>
                        </a:rPr>
                        <a:t>Налични ресурси за ХИВ (за страните с нисък доход и доход по-нисък от средния)</a:t>
                      </a:r>
                      <a:endParaRPr lang="en-US" sz="1900" b="1" dirty="0">
                        <a:effectLst/>
                        <a:latin typeface="Times New Roman"/>
                        <a:ea typeface="Times New Roman"/>
                      </a:endParaRPr>
                    </a:p>
                    <a:p>
                      <a:pPr>
                        <a:lnSpc>
                          <a:spcPct val="150000"/>
                        </a:lnSpc>
                        <a:spcAft>
                          <a:spcPts val="0"/>
                        </a:spcAft>
                      </a:pP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10D6E0"/>
                    </a:solidFill>
                  </a:tcPr>
                </a:tc>
                <a:tc>
                  <a:txBody>
                    <a:bodyPr/>
                    <a:lstStyle/>
                    <a:p>
                      <a:pPr algn="ctr">
                        <a:lnSpc>
                          <a:spcPct val="150000"/>
                        </a:lnSpc>
                        <a:spcAft>
                          <a:spcPts val="0"/>
                        </a:spcAft>
                      </a:pPr>
                      <a:r>
                        <a:rPr lang="en-US" sz="1900" b="1" dirty="0">
                          <a:effectLst/>
                          <a:latin typeface="Times New Roman"/>
                          <a:ea typeface="Times New Roman"/>
                        </a:rPr>
                        <a:t>US$ 4.8 </a:t>
                      </a:r>
                      <a:r>
                        <a:rPr lang="bg-BG" sz="1900" b="1" dirty="0">
                          <a:effectLst/>
                          <a:latin typeface="Times New Roman"/>
                          <a:ea typeface="Times New Roman"/>
                        </a:rPr>
                        <a:t>млрд</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2DD23"/>
                    </a:solidFill>
                  </a:tcPr>
                </a:tc>
                <a:tc>
                  <a:txBody>
                    <a:bodyPr/>
                    <a:lstStyle/>
                    <a:p>
                      <a:pPr algn="ctr">
                        <a:lnSpc>
                          <a:spcPct val="150000"/>
                        </a:lnSpc>
                        <a:spcAft>
                          <a:spcPts val="0"/>
                        </a:spcAft>
                      </a:pPr>
                      <a:r>
                        <a:rPr lang="en-US" sz="1900" b="1" dirty="0">
                          <a:effectLst/>
                          <a:latin typeface="Times New Roman"/>
                          <a:ea typeface="Times New Roman"/>
                        </a:rPr>
                        <a:t>US$</a:t>
                      </a:r>
                      <a:r>
                        <a:rPr lang="bg-BG" sz="1900" b="1" dirty="0">
                          <a:effectLst/>
                          <a:latin typeface="Times New Roman"/>
                          <a:ea typeface="Times New Roman"/>
                        </a:rPr>
                        <a:t> 21.3 млрд</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611560" y="260648"/>
            <a:ext cx="8064896" cy="954107"/>
          </a:xfrm>
          <a:prstGeom prst="rect">
            <a:avLst/>
          </a:prstGeom>
        </p:spPr>
        <p:txBody>
          <a:bodyPr wrap="square">
            <a:spAutoFit/>
          </a:bodyPr>
          <a:lstStyle/>
          <a:p>
            <a:pPr algn="ctr">
              <a:spcAft>
                <a:spcPts val="0"/>
              </a:spcAft>
            </a:pPr>
            <a:r>
              <a:rPr lang="bg-BG" sz="2800" b="1" dirty="0">
                <a:latin typeface="+mj-lt"/>
                <a:ea typeface="Times New Roman"/>
              </a:rPr>
              <a:t>Тенденции на ХИВ/СПИН (оценъчни данни) 2000-2017 г.</a:t>
            </a:r>
            <a:endParaRPr lang="bg-BG" sz="2800" dirty="0">
              <a:effectLst/>
              <a:latin typeface="+mj-lt"/>
              <a:ea typeface="Times New Roman"/>
            </a:endParaRPr>
          </a:p>
        </p:txBody>
      </p:sp>
    </p:spTree>
    <p:extLst>
      <p:ext uri="{BB962C8B-B14F-4D97-AF65-F5344CB8AC3E}">
        <p14:creationId xmlns:p14="http://schemas.microsoft.com/office/powerpoint/2010/main" val="276897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18</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1" y="1504950"/>
            <a:ext cx="8816701" cy="4156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106756" y="440623"/>
            <a:ext cx="6930487" cy="707886"/>
          </a:xfrm>
          <a:prstGeom prst="rect">
            <a:avLst/>
          </a:prstGeom>
          <a:noFill/>
        </p:spPr>
        <p:txBody>
          <a:bodyPr wrap="none" rtlCol="0">
            <a:spAutoFit/>
          </a:bodyPr>
          <a:lstStyle/>
          <a:p>
            <a:pPr algn="ctr"/>
            <a:r>
              <a:rPr lang="bg-BG" sz="2000" b="1" dirty="0"/>
              <a:t>Снижаването на смъртността е по-силно при жените</a:t>
            </a:r>
          </a:p>
          <a:p>
            <a:pPr algn="ctr"/>
            <a:r>
              <a:rPr lang="bg-BG" sz="2000" b="1" dirty="0"/>
              <a:t>(зелената линия) в сравнение с мъжете </a:t>
            </a:r>
            <a:endParaRPr lang="bg-BG" sz="2400" b="1" dirty="0"/>
          </a:p>
        </p:txBody>
      </p:sp>
    </p:spTree>
    <p:extLst>
      <p:ext uri="{BB962C8B-B14F-4D97-AF65-F5344CB8AC3E}">
        <p14:creationId xmlns:p14="http://schemas.microsoft.com/office/powerpoint/2010/main" val="419981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35" y="1690688"/>
            <a:ext cx="8649988" cy="4042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219633" y="548680"/>
            <a:ext cx="6726392" cy="830997"/>
          </a:xfrm>
          <a:prstGeom prst="rect">
            <a:avLst/>
          </a:prstGeom>
          <a:noFill/>
        </p:spPr>
        <p:txBody>
          <a:bodyPr wrap="none" rtlCol="0">
            <a:spAutoFit/>
          </a:bodyPr>
          <a:lstStyle/>
          <a:p>
            <a:pPr algn="ctr"/>
            <a:r>
              <a:rPr lang="bg-BG" sz="2400" b="1" dirty="0"/>
              <a:t>Тенденциите на новите инфекции с ХИВ и </a:t>
            </a:r>
          </a:p>
          <a:p>
            <a:pPr algn="ctr"/>
            <a:r>
              <a:rPr lang="bg-BG" sz="2400" b="1" dirty="0"/>
              <a:t>поставената цел към  2020 г. </a:t>
            </a:r>
          </a:p>
        </p:txBody>
      </p:sp>
    </p:spTree>
    <p:extLst>
      <p:ext uri="{BB962C8B-B14F-4D97-AF65-F5344CB8AC3E}">
        <p14:creationId xmlns:p14="http://schemas.microsoft.com/office/powerpoint/2010/main" val="5238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37C80F-82DB-4E9C-901D-AA4AA86E15B3}" type="slidenum">
              <a:rPr lang="en-US" altLang="bg-BG"/>
              <a:pPr/>
              <a:t>2</a:t>
            </a:fld>
            <a:endParaRPr lang="en-US" altLang="bg-BG"/>
          </a:p>
        </p:txBody>
      </p:sp>
      <p:sp>
        <p:nvSpPr>
          <p:cNvPr id="4100" name="Rectangle 4"/>
          <p:cNvSpPr>
            <a:spLocks noGrp="1" noChangeArrowheads="1"/>
          </p:cNvSpPr>
          <p:nvPr>
            <p:ph type="title"/>
          </p:nvPr>
        </p:nvSpPr>
        <p:spPr>
          <a:xfrm>
            <a:off x="457200" y="274638"/>
            <a:ext cx="8229600" cy="6178550"/>
          </a:xfrm>
        </p:spPr>
        <p:txBody>
          <a:bodyPr/>
          <a:lstStyle/>
          <a:p>
            <a:r>
              <a:rPr lang="bg-BG" altLang="bg-BG" sz="4000" b="1" dirty="0">
                <a:solidFill>
                  <a:srgbClr val="C00000"/>
                </a:solidFill>
              </a:rPr>
              <a:t>1. Значимост на заразните заболявания</a:t>
            </a:r>
            <a:endParaRPr lang="en-US" altLang="bg-BG" sz="4000" b="1" dirty="0">
              <a:solidFill>
                <a:srgbClr val="C00000"/>
              </a:solidFill>
            </a:endParaRPr>
          </a:p>
        </p:txBody>
      </p:sp>
      <p:sp>
        <p:nvSpPr>
          <p:cNvPr id="2" name="Date Placeholder 1"/>
          <p:cNvSpPr>
            <a:spLocks noGrp="1"/>
          </p:cNvSpPr>
          <p:nvPr>
            <p:ph type="dt" sz="half" idx="10"/>
          </p:nvPr>
        </p:nvSpPr>
        <p:spPr/>
        <p:txBody>
          <a:bodyPr/>
          <a:lstStyle/>
          <a:p>
            <a:fld id="{A4DD1052-7F6D-43EB-AC94-A6FC42C7804C}" type="datetime1">
              <a:rPr lang="bg-BG" altLang="bg-BG" smtClean="0"/>
              <a:t>5.10.2019 г.</a:t>
            </a:fld>
            <a:endParaRPr lang="en-US" altLang="bg-B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20</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971550"/>
            <a:ext cx="74485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48680"/>
            <a:ext cx="9036496" cy="400110"/>
          </a:xfrm>
          <a:prstGeom prst="rect">
            <a:avLst/>
          </a:prstGeom>
          <a:noFill/>
        </p:spPr>
        <p:txBody>
          <a:bodyPr wrap="square" rtlCol="0">
            <a:spAutoFit/>
          </a:bodyPr>
          <a:lstStyle/>
          <a:p>
            <a:pPr algn="ctr"/>
            <a:r>
              <a:rPr lang="bg-BG" sz="2000" b="1" dirty="0">
                <a:solidFill>
                  <a:srgbClr val="C00000"/>
                </a:solidFill>
              </a:rPr>
              <a:t>БРОЙ </a:t>
            </a:r>
            <a:r>
              <a:rPr lang="bg-BG" sz="2000" b="1" dirty="0" err="1">
                <a:solidFill>
                  <a:srgbClr val="C00000"/>
                </a:solidFill>
              </a:rPr>
              <a:t>НОВОЗАРАЗЕНИ</a:t>
            </a:r>
            <a:r>
              <a:rPr lang="bg-BG" sz="2000" b="1" dirty="0">
                <a:solidFill>
                  <a:srgbClr val="C00000"/>
                </a:solidFill>
              </a:rPr>
              <a:t> с </a:t>
            </a:r>
            <a:r>
              <a:rPr lang="bg-BG" sz="2000" b="1" dirty="0" err="1">
                <a:solidFill>
                  <a:srgbClr val="C00000"/>
                </a:solidFill>
              </a:rPr>
              <a:t>ХИВ</a:t>
            </a:r>
            <a:r>
              <a:rPr lang="bg-BG" sz="2000" b="1" dirty="0">
                <a:solidFill>
                  <a:srgbClr val="C00000"/>
                </a:solidFill>
              </a:rPr>
              <a:t>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366365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21</a:t>
            </a:fld>
            <a:endParaRPr lang="en-US" altLang="bg-BG"/>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809625"/>
            <a:ext cx="74771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БРОЙ </a:t>
            </a:r>
            <a:r>
              <a:rPr lang="bg-BG" sz="2000" b="1" dirty="0" err="1">
                <a:solidFill>
                  <a:srgbClr val="C00000"/>
                </a:solidFill>
              </a:rPr>
              <a:t>УМИРАНИЯ</a:t>
            </a:r>
            <a:r>
              <a:rPr lang="bg-BG" sz="2000" b="1" dirty="0">
                <a:solidFill>
                  <a:srgbClr val="C00000"/>
                </a:solidFill>
              </a:rPr>
              <a:t> от </a:t>
            </a:r>
            <a:r>
              <a:rPr lang="bg-BG" sz="2000" b="1" dirty="0" err="1">
                <a:solidFill>
                  <a:srgbClr val="C00000"/>
                </a:solidFill>
              </a:rPr>
              <a:t>ХИВ</a:t>
            </a:r>
            <a:r>
              <a:rPr lang="bg-BG" sz="2000" b="1" dirty="0">
                <a:solidFill>
                  <a:srgbClr val="C00000"/>
                </a:solidFill>
              </a:rPr>
              <a:t>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341606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90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lstStyle/>
          <a:p>
            <a:r>
              <a:rPr lang="bg-BG" sz="3600" b="1" dirty="0">
                <a:effectLst>
                  <a:outerShdw blurRad="38100" dist="38100" dir="2700000" algn="tl">
                    <a:srgbClr val="000000">
                      <a:alpha val="43137"/>
                    </a:srgbClr>
                  </a:outerShdw>
                </a:effectLst>
              </a:rPr>
              <a:t>Три цели към 2030 г. - 90-90-90</a:t>
            </a:r>
          </a:p>
        </p:txBody>
      </p:sp>
      <p:sp>
        <p:nvSpPr>
          <p:cNvPr id="3" name="Content Placeholder 2"/>
          <p:cNvSpPr>
            <a:spLocks noGrp="1"/>
          </p:cNvSpPr>
          <p:nvPr>
            <p:ph idx="1"/>
          </p:nvPr>
        </p:nvSpPr>
        <p:spPr>
          <a:xfrm>
            <a:off x="323528" y="908720"/>
            <a:ext cx="8568952" cy="5256584"/>
          </a:xfrm>
          <a:ln>
            <a:solidFill>
              <a:schemeClr val="tx1"/>
            </a:solidFill>
          </a:ln>
        </p:spPr>
        <p:txBody>
          <a:bodyPr/>
          <a:lstStyle/>
          <a:p>
            <a:r>
              <a:rPr lang="bg-BG" b="1" dirty="0">
                <a:solidFill>
                  <a:srgbClr val="C00000"/>
                </a:solidFill>
              </a:rPr>
              <a:t>Цел 1 - 90% от лицата с ХИВ да знаят своя ХИВ-статус. През 2017 г.  - </a:t>
            </a:r>
            <a:r>
              <a:rPr lang="en-US" b="1" dirty="0">
                <a:solidFill>
                  <a:srgbClr val="C00000"/>
                </a:solidFill>
              </a:rPr>
              <a:t>75%</a:t>
            </a:r>
            <a:r>
              <a:rPr lang="bg-BG" b="1" dirty="0">
                <a:solidFill>
                  <a:srgbClr val="C00000"/>
                </a:solidFill>
              </a:rPr>
              <a:t> са знаели своя статус.</a:t>
            </a:r>
            <a:r>
              <a:rPr lang="en-US" b="1" dirty="0">
                <a:solidFill>
                  <a:srgbClr val="C00000"/>
                </a:solidFill>
              </a:rPr>
              <a:t> </a:t>
            </a:r>
          </a:p>
          <a:p>
            <a:r>
              <a:rPr lang="bg-BG" b="1" dirty="0">
                <a:solidFill>
                  <a:srgbClr val="0070C0"/>
                </a:solidFill>
              </a:rPr>
              <a:t>Цел 2 -  90% от знаещите своя ХИВ статус да бъдат лекувани. През 2017 г. </a:t>
            </a:r>
            <a:r>
              <a:rPr lang="en-US" b="1" dirty="0">
                <a:solidFill>
                  <a:srgbClr val="0070C0"/>
                </a:solidFill>
              </a:rPr>
              <a:t>79%</a:t>
            </a:r>
            <a:r>
              <a:rPr lang="bg-BG" b="1" dirty="0">
                <a:solidFill>
                  <a:srgbClr val="0070C0"/>
                </a:solidFill>
              </a:rPr>
              <a:t> са били на АРВ-терапия.</a:t>
            </a:r>
            <a:r>
              <a:rPr lang="en-US" b="1" dirty="0">
                <a:solidFill>
                  <a:srgbClr val="0070C0"/>
                </a:solidFill>
              </a:rPr>
              <a:t> </a:t>
            </a:r>
          </a:p>
          <a:p>
            <a:r>
              <a:rPr lang="bg-BG" b="1" dirty="0">
                <a:solidFill>
                  <a:srgbClr val="00B050"/>
                </a:solidFill>
              </a:rPr>
              <a:t>Цел 3 – 90% от лекуваните да бъдат с потиснати вирусни нива. През 2017 г. </a:t>
            </a:r>
            <a:r>
              <a:rPr lang="en-US" b="1" dirty="0">
                <a:solidFill>
                  <a:srgbClr val="00B050"/>
                </a:solidFill>
              </a:rPr>
              <a:t>81%</a:t>
            </a:r>
            <a:r>
              <a:rPr lang="bg-BG" b="1" dirty="0">
                <a:solidFill>
                  <a:srgbClr val="00B050"/>
                </a:solidFill>
              </a:rPr>
              <a:t> от лекуваните са били вирусно потиснати</a:t>
            </a:r>
            <a:r>
              <a:rPr lang="en-US" b="1" dirty="0">
                <a:solidFill>
                  <a:srgbClr val="00B050"/>
                </a:solidFill>
              </a:rPr>
              <a:t>.</a:t>
            </a:r>
            <a:endParaRPr lang="bg-BG" b="1" dirty="0">
              <a:solidFill>
                <a:srgbClr val="00B050"/>
              </a:solidFill>
            </a:endParaRPr>
          </a:p>
          <a:p>
            <a:pPr marL="0" indent="0">
              <a:buNone/>
            </a:pPr>
            <a:r>
              <a:rPr lang="en-US" dirty="0"/>
              <a:t> </a:t>
            </a:r>
          </a:p>
          <a:p>
            <a:endParaRPr lang="bg-BG" dirty="0"/>
          </a:p>
        </p:txBody>
      </p:sp>
      <p:sp>
        <p:nvSpPr>
          <p:cNvPr id="4" name="Date Placeholder 3"/>
          <p:cNvSpPr>
            <a:spLocks noGrp="1"/>
          </p:cNvSpPr>
          <p:nvPr>
            <p:ph type="dt" sz="half" idx="10"/>
          </p:nvPr>
        </p:nvSpPr>
        <p:spPr/>
        <p:txBody>
          <a:bodyPr/>
          <a:lstStyle/>
          <a:p>
            <a:fld id="{7CA0747B-CB3B-4A77-99B8-E1402292CFD0}" type="datetime1">
              <a:rPr lang="bg-BG" altLang="bg-BG" smtClean="0"/>
              <a:t>5.10.2019 г.</a:t>
            </a:fld>
            <a:endParaRPr lang="en-US" altLang="bg-BG" dirty="0"/>
          </a:p>
        </p:txBody>
      </p:sp>
      <p:sp>
        <p:nvSpPr>
          <p:cNvPr id="5" name="Slide Number Placeholder 4"/>
          <p:cNvSpPr>
            <a:spLocks noGrp="1"/>
          </p:cNvSpPr>
          <p:nvPr>
            <p:ph type="sldNum" sz="quarter" idx="12"/>
          </p:nvPr>
        </p:nvSpPr>
        <p:spPr/>
        <p:txBody>
          <a:bodyPr/>
          <a:lstStyle/>
          <a:p>
            <a:fld id="{661442DF-F2DB-4354-95E5-7B0C4176B88D}" type="slidenum">
              <a:rPr lang="en-US" altLang="bg-BG" smtClean="0"/>
              <a:pPr/>
              <a:t>22</a:t>
            </a:fld>
            <a:endParaRPr lang="en-US" altLang="bg-BG"/>
          </a:p>
        </p:txBody>
      </p:sp>
    </p:spTree>
    <p:extLst>
      <p:ext uri="{BB962C8B-B14F-4D97-AF65-F5344CB8AC3E}">
        <p14:creationId xmlns:p14="http://schemas.microsoft.com/office/powerpoint/2010/main" val="22279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23</a:t>
            </a:fld>
            <a:endParaRPr lang="en-US" altLang="bg-BG"/>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704850"/>
            <a:ext cx="76295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НЕОБХОДИМИ ПОДОБРЕНИЯ В ТЕСТВАНЕТО И ЛЕЧЕНИЕТО НА </a:t>
            </a:r>
            <a:r>
              <a:rPr lang="bg-BG" sz="2000" b="1" dirty="0" err="1">
                <a:solidFill>
                  <a:srgbClr val="C00000"/>
                </a:solidFill>
              </a:rPr>
              <a:t>ХИВ</a:t>
            </a:r>
            <a:r>
              <a:rPr lang="bg-BG" sz="2000" b="1" dirty="0">
                <a:solidFill>
                  <a:srgbClr val="C00000"/>
                </a:solidFill>
              </a:rPr>
              <a:t> </a:t>
            </a:r>
            <a:endParaRPr lang="en-US" sz="2000" b="1" dirty="0">
              <a:solidFill>
                <a:srgbClr val="C00000"/>
              </a:solidFill>
            </a:endParaRPr>
          </a:p>
        </p:txBody>
      </p:sp>
    </p:spTree>
    <p:extLst>
      <p:ext uri="{BB962C8B-B14F-4D97-AF65-F5344CB8AC3E}">
        <p14:creationId xmlns:p14="http://schemas.microsoft.com/office/powerpoint/2010/main" val="99754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24</a:t>
            </a:fld>
            <a:endParaRPr lang="en-US" altLang="bg-BG"/>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БРОЙ ЛИЦА НА </a:t>
            </a:r>
            <a:r>
              <a:rPr lang="en-US" sz="2000" b="1" dirty="0">
                <a:solidFill>
                  <a:srgbClr val="C00000"/>
                </a:solidFill>
              </a:rPr>
              <a:t>ARV-</a:t>
            </a:r>
            <a:r>
              <a:rPr lang="bg-BG" sz="2000" b="1" dirty="0">
                <a:solidFill>
                  <a:srgbClr val="C00000"/>
                </a:solidFill>
              </a:rPr>
              <a:t>ТЕРАПИЯ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255442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25</a:t>
            </a:fld>
            <a:endParaRPr lang="en-US" altLang="bg-BG"/>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747713"/>
            <a:ext cx="77628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РЪСТ НА ЛИЦАТА НА </a:t>
            </a:r>
            <a:r>
              <a:rPr lang="en-US" sz="2000" b="1" dirty="0">
                <a:solidFill>
                  <a:srgbClr val="C00000"/>
                </a:solidFill>
              </a:rPr>
              <a:t>ARV-</a:t>
            </a:r>
            <a:r>
              <a:rPr lang="bg-BG" sz="2000" b="1" dirty="0">
                <a:solidFill>
                  <a:srgbClr val="C00000"/>
                </a:solidFill>
              </a:rPr>
              <a:t>ТЕРАПИЯ  - 2000-2030 г.</a:t>
            </a:r>
            <a:endParaRPr lang="en-US" sz="2000" b="1" dirty="0">
              <a:solidFill>
                <a:srgbClr val="C00000"/>
              </a:solidFill>
            </a:endParaRPr>
          </a:p>
        </p:txBody>
      </p:sp>
    </p:spTree>
    <p:extLst>
      <p:ext uri="{BB962C8B-B14F-4D97-AF65-F5344CB8AC3E}">
        <p14:creationId xmlns:p14="http://schemas.microsoft.com/office/powerpoint/2010/main" val="182574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26</a:t>
            </a:fld>
            <a:endParaRPr lang="en-US" altLang="bg-BG"/>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62000"/>
            <a:ext cx="76390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ОБХВАТ С </a:t>
            </a:r>
            <a:r>
              <a:rPr lang="en-US" sz="2000" b="1" dirty="0">
                <a:solidFill>
                  <a:srgbClr val="C00000"/>
                </a:solidFill>
              </a:rPr>
              <a:t>ARV-</a:t>
            </a:r>
            <a:r>
              <a:rPr lang="bg-BG" sz="2000" b="1" dirty="0">
                <a:solidFill>
                  <a:srgbClr val="C00000"/>
                </a:solidFill>
              </a:rPr>
              <a:t>ТЕРАПИЯ  - 2000-2015 г.</a:t>
            </a:r>
            <a:endParaRPr lang="en-US" sz="2000" b="1" dirty="0">
              <a:solidFill>
                <a:srgbClr val="C00000"/>
              </a:solidFill>
            </a:endParaRPr>
          </a:p>
        </p:txBody>
      </p:sp>
    </p:spTree>
    <p:extLst>
      <p:ext uri="{BB962C8B-B14F-4D97-AF65-F5344CB8AC3E}">
        <p14:creationId xmlns:p14="http://schemas.microsoft.com/office/powerpoint/2010/main" val="64130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27</a:t>
            </a:fld>
            <a:endParaRPr lang="en-US" altLang="bg-BG"/>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776288"/>
            <a:ext cx="75914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ОБХВАТ С </a:t>
            </a:r>
            <a:r>
              <a:rPr lang="en-US" sz="2000" b="1" dirty="0">
                <a:solidFill>
                  <a:srgbClr val="C00000"/>
                </a:solidFill>
              </a:rPr>
              <a:t>ARV-</a:t>
            </a:r>
            <a:r>
              <a:rPr lang="bg-BG" sz="2000" b="1" dirty="0">
                <a:solidFill>
                  <a:srgbClr val="C00000"/>
                </a:solidFill>
              </a:rPr>
              <a:t>ТЕРАПИЯ  ПО ПОЛ И РЕГИОНИ - 2015 г.</a:t>
            </a:r>
            <a:endParaRPr lang="en-US" sz="2000" b="1" dirty="0">
              <a:solidFill>
                <a:srgbClr val="C00000"/>
              </a:solidFill>
            </a:endParaRPr>
          </a:p>
        </p:txBody>
      </p:sp>
    </p:spTree>
    <p:extLst>
      <p:ext uri="{BB962C8B-B14F-4D97-AF65-F5344CB8AC3E}">
        <p14:creationId xmlns:p14="http://schemas.microsoft.com/office/powerpoint/2010/main" val="2168990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7A5FA22-4954-4699-A895-19F80BB1A1B8}" type="slidenum">
              <a:rPr lang="en-US" altLang="bg-BG"/>
              <a:pPr/>
              <a:t>28</a:t>
            </a:fld>
            <a:endParaRPr lang="en-US" altLang="bg-BG"/>
          </a:p>
        </p:txBody>
      </p:sp>
      <p:sp>
        <p:nvSpPr>
          <p:cNvPr id="91138"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2B85E18C-097A-4644-A74A-B7CDAD6AB30A}" type="slidenum">
              <a:rPr lang="en-US" altLang="en-US" sz="1400">
                <a:solidFill>
                  <a:srgbClr val="000000"/>
                </a:solidFill>
              </a:rPr>
              <a:pPr algn="r">
                <a:spcBef>
                  <a:spcPct val="0"/>
                </a:spcBef>
                <a:buFontTx/>
                <a:buNone/>
              </a:pPr>
              <a:t>28</a:t>
            </a:fld>
            <a:endParaRPr lang="en-US" altLang="en-US" sz="1400">
              <a:solidFill>
                <a:srgbClr val="000000"/>
              </a:solidFill>
            </a:endParaRPr>
          </a:p>
        </p:txBody>
      </p:sp>
      <p:sp>
        <p:nvSpPr>
          <p:cNvPr id="91139" name="Rectangle 2"/>
          <p:cNvSpPr>
            <a:spLocks noGrp="1" noChangeArrowheads="1"/>
          </p:cNvSpPr>
          <p:nvPr>
            <p:ph type="title" idx="4294967295"/>
          </p:nvPr>
        </p:nvSpPr>
        <p:spPr>
          <a:xfrm>
            <a:off x="457200" y="274638"/>
            <a:ext cx="8229600" cy="6178550"/>
          </a:xfrm>
        </p:spPr>
        <p:txBody>
          <a:bodyPr/>
          <a:lstStyle/>
          <a:p>
            <a:pPr algn="l"/>
            <a:r>
              <a:rPr lang="bg-BG" altLang="en-US" sz="3200" dirty="0"/>
              <a:t>От началото на епидемията СЗО провежда глобална стратегия срещу </a:t>
            </a:r>
            <a:r>
              <a:rPr lang="bg-BG" altLang="en-US" sz="3200" dirty="0" err="1"/>
              <a:t>ХИВ</a:t>
            </a:r>
            <a:r>
              <a:rPr lang="bg-BG" altLang="en-US" sz="3200" dirty="0"/>
              <a:t>/СПИН. Като участник и спонсор на Общата програма на ООН срещу СПИН (</a:t>
            </a:r>
            <a:r>
              <a:rPr lang="bg-BG" altLang="en-US" sz="3200" dirty="0" err="1"/>
              <a:t>UNAIDS</a:t>
            </a:r>
            <a:r>
              <a:rPr lang="bg-BG" altLang="en-US" sz="3200" dirty="0"/>
              <a:t>), СЗО насочва усилията си към приоритетните области на лечение и грижи за заразените с </a:t>
            </a:r>
            <a:r>
              <a:rPr lang="bg-BG" altLang="en-US" sz="3200" dirty="0" err="1"/>
              <a:t>ХИВ</a:t>
            </a:r>
            <a:r>
              <a:rPr lang="bg-BG" altLang="en-US" sz="3200" dirty="0"/>
              <a:t>, с </a:t>
            </a:r>
            <a:r>
              <a:rPr lang="bg-BG" altLang="en-US" sz="3200" dirty="0" err="1"/>
              <a:t>ХИВ</a:t>
            </a:r>
            <a:r>
              <a:rPr lang="bg-BG" altLang="en-US" sz="3200" dirty="0"/>
              <a:t> и туберкулоза едновременно и координира действията си с УНИЦЕФ по отношение на елиминирането на трансмисията на </a:t>
            </a:r>
            <a:r>
              <a:rPr lang="bg-BG" altLang="en-US" sz="3200" dirty="0" err="1"/>
              <a:t>ХИВ</a:t>
            </a:r>
            <a:r>
              <a:rPr lang="bg-BG" altLang="en-US" sz="3200" dirty="0"/>
              <a:t> от майките към децата. </a:t>
            </a:r>
            <a:endParaRPr lang="en-US" altLang="en-US" sz="3200" dirty="0"/>
          </a:p>
        </p:txBody>
      </p:sp>
      <p:sp>
        <p:nvSpPr>
          <p:cNvPr id="2" name="Date Placeholder 1"/>
          <p:cNvSpPr>
            <a:spLocks noGrp="1"/>
          </p:cNvSpPr>
          <p:nvPr>
            <p:ph type="dt" sz="half" idx="10"/>
          </p:nvPr>
        </p:nvSpPr>
        <p:spPr/>
        <p:txBody>
          <a:bodyPr/>
          <a:lstStyle/>
          <a:p>
            <a:fld id="{82824CF5-FC1E-4DD1-9598-F44B1E596DE6}" type="datetime1">
              <a:rPr lang="bg-BG" altLang="bg-BG" smtClean="0"/>
              <a:t>5.10.2019 г.</a:t>
            </a:fld>
            <a:endParaRPr lang="en-US" altLang="bg-BG"/>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A837317-6F0F-47BF-B458-F3B95F94C60C}" type="slidenum">
              <a:rPr lang="en-US" altLang="bg-BG"/>
              <a:pPr/>
              <a:t>29</a:t>
            </a:fld>
            <a:endParaRPr lang="en-US" altLang="bg-BG"/>
          </a:p>
        </p:txBody>
      </p:sp>
      <p:sp>
        <p:nvSpPr>
          <p:cNvPr id="93186"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5DA32F5F-CF5B-4068-B383-0AEA8DCC00FA}" type="slidenum">
              <a:rPr lang="en-US" altLang="en-US" sz="1400">
                <a:solidFill>
                  <a:srgbClr val="000000"/>
                </a:solidFill>
              </a:rPr>
              <a:pPr algn="r">
                <a:spcBef>
                  <a:spcPct val="0"/>
                </a:spcBef>
                <a:buFontTx/>
                <a:buNone/>
              </a:pPr>
              <a:t>29</a:t>
            </a:fld>
            <a:endParaRPr lang="en-US" altLang="en-US" sz="1400">
              <a:solidFill>
                <a:srgbClr val="000000"/>
              </a:solidFill>
            </a:endParaRPr>
          </a:p>
        </p:txBody>
      </p:sp>
      <p:sp>
        <p:nvSpPr>
          <p:cNvPr id="93187" name="Rectangle 2"/>
          <p:cNvSpPr>
            <a:spLocks noGrp="1" noChangeArrowheads="1"/>
          </p:cNvSpPr>
          <p:nvPr>
            <p:ph type="title" idx="4294967295"/>
          </p:nvPr>
        </p:nvSpPr>
        <p:spPr>
          <a:xfrm>
            <a:off x="457200" y="274638"/>
            <a:ext cx="8229600" cy="6178550"/>
          </a:xfrm>
        </p:spPr>
        <p:txBody>
          <a:bodyPr/>
          <a:lstStyle/>
          <a:p>
            <a:r>
              <a:rPr lang="bg-BG" altLang="en-US" sz="4000" b="1" dirty="0">
                <a:solidFill>
                  <a:srgbClr val="FF0000"/>
                </a:solidFill>
              </a:rPr>
              <a:t>10 факта на СЗО за </a:t>
            </a:r>
            <a:r>
              <a:rPr lang="bg-BG" altLang="en-US" sz="4000" b="1" dirty="0" err="1">
                <a:solidFill>
                  <a:srgbClr val="FF0000"/>
                </a:solidFill>
              </a:rPr>
              <a:t>ХИВ</a:t>
            </a:r>
            <a:r>
              <a:rPr lang="bg-BG" altLang="en-US" sz="4000" b="1" dirty="0">
                <a:solidFill>
                  <a:srgbClr val="FF0000"/>
                </a:solidFill>
              </a:rPr>
              <a:t>/СПИН</a:t>
            </a:r>
            <a:endParaRPr lang="en-US" altLang="en-US" sz="4000" b="1" dirty="0">
              <a:solidFill>
                <a:srgbClr val="FF0000"/>
              </a:solidFill>
            </a:endParaRPr>
          </a:p>
        </p:txBody>
      </p:sp>
      <p:sp>
        <p:nvSpPr>
          <p:cNvPr id="2" name="Date Placeholder 1"/>
          <p:cNvSpPr>
            <a:spLocks noGrp="1"/>
          </p:cNvSpPr>
          <p:nvPr>
            <p:ph type="dt" sz="half" idx="10"/>
          </p:nvPr>
        </p:nvSpPr>
        <p:spPr/>
        <p:txBody>
          <a:bodyPr/>
          <a:lstStyle/>
          <a:p>
            <a:fld id="{9BDDC71F-BC88-42A7-9DEE-EEA973014A0F}" type="datetime1">
              <a:rPr lang="bg-BG" altLang="bg-BG" smtClean="0"/>
              <a:t>5.10.2019 г.</a:t>
            </a:fld>
            <a:endParaRPr lang="en-US" altLang="bg-B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BDE8A5-7357-44F9-868A-64234353835D}" type="slidenum">
              <a:rPr lang="en-US" altLang="bg-BG"/>
              <a:pPr/>
              <a:t>3</a:t>
            </a:fld>
            <a:endParaRPr lang="en-US" altLang="bg-BG"/>
          </a:p>
        </p:txBody>
      </p:sp>
      <p:sp>
        <p:nvSpPr>
          <p:cNvPr id="6146" name="Rectangle 2"/>
          <p:cNvSpPr>
            <a:spLocks noGrp="1" noChangeArrowheads="1"/>
          </p:cNvSpPr>
          <p:nvPr>
            <p:ph type="title"/>
          </p:nvPr>
        </p:nvSpPr>
        <p:spPr>
          <a:xfrm>
            <a:off x="251520" y="274638"/>
            <a:ext cx="8712968" cy="6178550"/>
          </a:xfrm>
        </p:spPr>
        <p:txBody>
          <a:bodyPr/>
          <a:lstStyle/>
          <a:p>
            <a:pPr algn="l"/>
            <a:r>
              <a:rPr lang="bg-BG" altLang="bg-BG" sz="3200" b="1" dirty="0">
                <a:solidFill>
                  <a:srgbClr val="C00000"/>
                </a:solidFill>
              </a:rPr>
              <a:t>Заразните заболявания са изключително важни за глобалната тежест на заболяванията:</a:t>
            </a:r>
            <a:br>
              <a:rPr lang="bg-BG" altLang="bg-BG" sz="3200" b="1" dirty="0">
                <a:solidFill>
                  <a:srgbClr val="C00000"/>
                </a:solidFill>
              </a:rPr>
            </a:br>
            <a:br>
              <a:rPr lang="bg-BG" altLang="bg-BG" sz="3200" dirty="0"/>
            </a:br>
            <a:r>
              <a:rPr lang="bg-BG" altLang="bg-BG" sz="3200" dirty="0"/>
              <a:t>= те причиняват около 40% от тежестта на заболяванията в страните с нисък и среден доход, особено в Африка и Южна Азия;</a:t>
            </a:r>
            <a:br>
              <a:rPr lang="bg-BG" altLang="bg-BG" sz="3200" dirty="0"/>
            </a:br>
            <a:br>
              <a:rPr lang="bg-BG" altLang="bg-BG" sz="3200" dirty="0"/>
            </a:br>
            <a:r>
              <a:rPr lang="bg-BG" altLang="bg-BG" sz="3200" dirty="0"/>
              <a:t>= засягат в по-голяма степен бедните слоеве на населението; </a:t>
            </a:r>
            <a:endParaRPr lang="en-US" altLang="bg-BG" sz="3200" dirty="0"/>
          </a:p>
        </p:txBody>
      </p:sp>
      <p:sp>
        <p:nvSpPr>
          <p:cNvPr id="2" name="Date Placeholder 1"/>
          <p:cNvSpPr>
            <a:spLocks noGrp="1"/>
          </p:cNvSpPr>
          <p:nvPr>
            <p:ph type="dt" sz="half" idx="10"/>
          </p:nvPr>
        </p:nvSpPr>
        <p:spPr/>
        <p:txBody>
          <a:bodyPr/>
          <a:lstStyle/>
          <a:p>
            <a:fld id="{1C6F81BE-D158-4BEA-8BC7-72AFA89B377F}" type="datetime1">
              <a:rPr lang="bg-BG" altLang="bg-BG" smtClean="0"/>
              <a:t>5.10.2019 г.</a:t>
            </a:fld>
            <a:endParaRPr lang="en-US" altLang="bg-BG"/>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A7BCD8B-52B3-4376-80F3-4E922DDB681C}" type="slidenum">
              <a:rPr lang="en-US" altLang="bg-BG"/>
              <a:pPr/>
              <a:t>30</a:t>
            </a:fld>
            <a:endParaRPr lang="en-US" altLang="bg-BG"/>
          </a:p>
        </p:txBody>
      </p:sp>
      <p:sp>
        <p:nvSpPr>
          <p:cNvPr id="108548" name="Rectangle 4"/>
          <p:cNvSpPr>
            <a:spLocks noChangeArrowheads="1"/>
          </p:cNvSpPr>
          <p:nvPr/>
        </p:nvSpPr>
        <p:spPr bwMode="auto">
          <a:xfrm>
            <a:off x="179388" y="548680"/>
            <a:ext cx="87852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3200" b="1" dirty="0">
                <a:solidFill>
                  <a:srgbClr val="FF0000"/>
                </a:solidFill>
              </a:rPr>
              <a:t>Факт 1. </a:t>
            </a:r>
            <a:r>
              <a:rPr lang="bg-BG" altLang="en-US" sz="3200" b="1" dirty="0" err="1">
                <a:solidFill>
                  <a:srgbClr val="FF0000"/>
                </a:solidFill>
              </a:rPr>
              <a:t>ХИВ</a:t>
            </a:r>
            <a:r>
              <a:rPr lang="bg-BG" altLang="en-US" sz="3200" b="1" dirty="0">
                <a:solidFill>
                  <a:srgbClr val="FF0000"/>
                </a:solidFill>
              </a:rPr>
              <a:t> инфектира клетките на имунната система.</a:t>
            </a:r>
            <a:r>
              <a:rPr lang="bg-BG" altLang="en-US" sz="3200" b="1" dirty="0">
                <a:solidFill>
                  <a:schemeClr val="tx2"/>
                </a:solidFill>
              </a:rPr>
              <a:t> </a:t>
            </a:r>
            <a:r>
              <a:rPr lang="bg-BG" altLang="en-US" sz="3200" dirty="0">
                <a:solidFill>
                  <a:schemeClr val="tx2"/>
                </a:solidFill>
              </a:rPr>
              <a:t>Инфекцията води до прогресивно разрушаване на имунната система, снижавайки способността на организма да се справя с някои инфекции и други заболявания. СПИН се отнася до напредналите стадии на </a:t>
            </a:r>
            <a:r>
              <a:rPr lang="bg-BG" altLang="en-US" sz="3200" dirty="0" err="1">
                <a:solidFill>
                  <a:schemeClr val="tx2"/>
                </a:solidFill>
              </a:rPr>
              <a:t>ХИВ-инфекцията</a:t>
            </a:r>
            <a:r>
              <a:rPr lang="bg-BG" altLang="en-US" sz="3200" dirty="0">
                <a:solidFill>
                  <a:schemeClr val="tx2"/>
                </a:solidFill>
              </a:rPr>
              <a:t>, определяни от честотата на всяка от над 20-те опортюнистични инфекции или свързани с </a:t>
            </a:r>
            <a:r>
              <a:rPr lang="bg-BG" altLang="en-US" sz="3200" dirty="0" err="1">
                <a:solidFill>
                  <a:schemeClr val="tx2"/>
                </a:solidFill>
              </a:rPr>
              <a:t>ХИВ</a:t>
            </a:r>
            <a:r>
              <a:rPr lang="bg-BG" altLang="en-US" sz="3200" dirty="0">
                <a:solidFill>
                  <a:schemeClr val="tx2"/>
                </a:solidFill>
              </a:rPr>
              <a:t> съответни форми на рак.</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D97BB482-D093-4E5A-8B63-FA85D228FCD5}" type="datetime1">
              <a:rPr lang="bg-BG" altLang="bg-BG" smtClean="0"/>
              <a:t>5.10.2019 г.</a:t>
            </a:fld>
            <a:endParaRPr lang="en-US" altLang="bg-BG"/>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9E5E2CF-68FC-4E90-A74F-8723CBA96DAF}" type="slidenum">
              <a:rPr lang="en-US" altLang="bg-BG"/>
              <a:pPr/>
              <a:t>31</a:t>
            </a:fld>
            <a:endParaRPr lang="en-US" altLang="bg-BG"/>
          </a:p>
        </p:txBody>
      </p:sp>
      <p:sp>
        <p:nvSpPr>
          <p:cNvPr id="107526" name="Rectangle 6"/>
          <p:cNvSpPr>
            <a:spLocks noChangeArrowheads="1"/>
          </p:cNvSpPr>
          <p:nvPr/>
        </p:nvSpPr>
        <p:spPr bwMode="auto">
          <a:xfrm>
            <a:off x="179512" y="425450"/>
            <a:ext cx="871296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600" b="1" dirty="0">
                <a:solidFill>
                  <a:srgbClr val="FF0000"/>
                </a:solidFill>
              </a:rPr>
              <a:t>Факт 2. </a:t>
            </a:r>
            <a:r>
              <a:rPr lang="bg-BG" altLang="en-US" sz="2600" b="1" dirty="0" err="1">
                <a:solidFill>
                  <a:srgbClr val="FF0000"/>
                </a:solidFill>
              </a:rPr>
              <a:t>ХИВ</a:t>
            </a:r>
            <a:r>
              <a:rPr lang="bg-BG" altLang="en-US" sz="2600" b="1" dirty="0">
                <a:solidFill>
                  <a:srgbClr val="FF0000"/>
                </a:solidFill>
              </a:rPr>
              <a:t> може да се предава по няколко начина:</a:t>
            </a:r>
            <a:r>
              <a:rPr lang="bg-BG" altLang="en-US" sz="2600" dirty="0">
                <a:solidFill>
                  <a:schemeClr val="tx2"/>
                </a:solidFill>
              </a:rPr>
              <a:t> </a:t>
            </a:r>
          </a:p>
          <a:p>
            <a:pPr marL="457200" indent="-457200">
              <a:buFontTx/>
              <a:buChar char="-"/>
            </a:pPr>
            <a:r>
              <a:rPr lang="bg-BG" altLang="en-US" sz="2600" dirty="0">
                <a:solidFill>
                  <a:schemeClr val="tx2"/>
                </a:solidFill>
              </a:rPr>
              <a:t>небезопасен секс (вагинален или анален) или орален секс със заразени лица; </a:t>
            </a:r>
          </a:p>
          <a:p>
            <a:pPr marL="457200" indent="-457200">
              <a:buFontTx/>
              <a:buChar char="-"/>
            </a:pPr>
            <a:r>
              <a:rPr lang="bg-BG" altLang="en-US" sz="2600" dirty="0">
                <a:solidFill>
                  <a:schemeClr val="tx2"/>
                </a:solidFill>
              </a:rPr>
              <a:t>преливания на заразена кръв или кръвни продукти, или трансплантация на заразена тъкан; </a:t>
            </a:r>
          </a:p>
          <a:p>
            <a:pPr marL="457200" indent="-457200">
              <a:buFontTx/>
              <a:buChar char="-"/>
            </a:pPr>
            <a:r>
              <a:rPr lang="bg-BG" altLang="en-US" sz="2600" dirty="0">
                <a:solidFill>
                  <a:schemeClr val="tx2"/>
                </a:solidFill>
              </a:rPr>
              <a:t>размяна на заразено инжекционно оборудване или разтвори (игли, спринцовки) или оборудване за татуировки; </a:t>
            </a:r>
          </a:p>
          <a:p>
            <a:pPr marL="457200" indent="-457200">
              <a:buFontTx/>
              <a:buChar char="-"/>
            </a:pPr>
            <a:r>
              <a:rPr lang="bg-BG" altLang="en-US" sz="2600" dirty="0">
                <a:solidFill>
                  <a:schemeClr val="tx2"/>
                </a:solidFill>
              </a:rPr>
              <a:t>Чрез използване на заразена хирургична</a:t>
            </a:r>
            <a:r>
              <a:rPr lang="en-US" altLang="en-US" sz="2600" dirty="0">
                <a:solidFill>
                  <a:schemeClr val="tx2"/>
                </a:solidFill>
              </a:rPr>
              <a:t> </a:t>
            </a:r>
            <a:r>
              <a:rPr lang="bg-BG" altLang="en-US" sz="2600" dirty="0">
                <a:solidFill>
                  <a:schemeClr val="tx2"/>
                </a:solidFill>
              </a:rPr>
              <a:t>апаратура или други остри инструменти;</a:t>
            </a:r>
          </a:p>
          <a:p>
            <a:pPr marL="457200" indent="-457200">
              <a:buFontTx/>
              <a:buChar char="-"/>
            </a:pPr>
            <a:r>
              <a:rPr lang="bg-BG" altLang="en-US" sz="2600" dirty="0">
                <a:solidFill>
                  <a:schemeClr val="tx2"/>
                </a:solidFill>
              </a:rPr>
              <a:t>Чрез трансмисия на вируса между майката и детето по време на бременността, раждането и кърменето.</a:t>
            </a:r>
            <a:endParaRPr lang="bg-BG" altLang="bg-BG" sz="2600" dirty="0">
              <a:solidFill>
                <a:schemeClr val="tx2"/>
              </a:solidFill>
            </a:endParaRPr>
          </a:p>
        </p:txBody>
      </p:sp>
      <p:sp>
        <p:nvSpPr>
          <p:cNvPr id="2" name="Date Placeholder 1"/>
          <p:cNvSpPr>
            <a:spLocks noGrp="1"/>
          </p:cNvSpPr>
          <p:nvPr>
            <p:ph type="dt" sz="half" idx="10"/>
          </p:nvPr>
        </p:nvSpPr>
        <p:spPr/>
        <p:txBody>
          <a:bodyPr/>
          <a:lstStyle/>
          <a:p>
            <a:fld id="{CFC6899F-5B51-4B53-BFB3-A0F6204867EF}" type="datetime1">
              <a:rPr lang="bg-BG" altLang="bg-BG" smtClean="0"/>
              <a:t>5.10.2019 г.</a:t>
            </a:fld>
            <a:endParaRPr lang="en-US" altLang="bg-BG"/>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276440A-3D26-4959-AF47-E31B469723D1}" type="slidenum">
              <a:rPr lang="en-US" altLang="bg-BG"/>
              <a:pPr/>
              <a:t>32</a:t>
            </a:fld>
            <a:endParaRPr lang="en-US" altLang="bg-BG"/>
          </a:p>
        </p:txBody>
      </p:sp>
      <p:sp>
        <p:nvSpPr>
          <p:cNvPr id="110598" name="Rectangle 6"/>
          <p:cNvSpPr>
            <a:spLocks noChangeArrowheads="1"/>
          </p:cNvSpPr>
          <p:nvPr/>
        </p:nvSpPr>
        <p:spPr bwMode="auto">
          <a:xfrm>
            <a:off x="251520" y="116632"/>
            <a:ext cx="856895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bg-BG" altLang="bg-BG" sz="2200" b="1" dirty="0">
                <a:solidFill>
                  <a:srgbClr val="FF0000"/>
                </a:solidFill>
              </a:rPr>
              <a:t>Факт 3. Предаването на </a:t>
            </a:r>
            <a:r>
              <a:rPr lang="bg-BG" altLang="bg-BG" sz="2200" b="1" dirty="0" err="1">
                <a:solidFill>
                  <a:srgbClr val="FF0000"/>
                </a:solidFill>
              </a:rPr>
              <a:t>ХИВ</a:t>
            </a:r>
            <a:r>
              <a:rPr lang="bg-BG" altLang="bg-BG" sz="2200" b="1" dirty="0">
                <a:solidFill>
                  <a:srgbClr val="FF0000"/>
                </a:solidFill>
              </a:rPr>
              <a:t> може да се предотврати чрез: </a:t>
            </a:r>
          </a:p>
          <a:p>
            <a:pPr>
              <a:buFontTx/>
              <a:buChar char="-"/>
            </a:pPr>
            <a:r>
              <a:rPr lang="bg-BG" altLang="bg-BG" sz="2200" dirty="0"/>
              <a:t> безопасно сексуално поведение с използване на кондоми;</a:t>
            </a:r>
          </a:p>
          <a:p>
            <a:pPr>
              <a:buFontTx/>
              <a:buChar char="-"/>
            </a:pPr>
            <a:r>
              <a:rPr lang="bg-BG" altLang="bg-BG" sz="2200" dirty="0"/>
              <a:t> тестване за и лечение на </a:t>
            </a:r>
            <a:r>
              <a:rPr lang="bg-BG" altLang="bg-BG" sz="2200" dirty="0" err="1"/>
              <a:t>половопредавани</a:t>
            </a:r>
            <a:r>
              <a:rPr lang="bg-BG" altLang="bg-BG" sz="2200" dirty="0"/>
              <a:t> инфекции, вкл. и </a:t>
            </a:r>
            <a:r>
              <a:rPr lang="bg-BG" altLang="bg-BG" sz="2200" dirty="0" err="1"/>
              <a:t>ХИВ</a:t>
            </a:r>
            <a:r>
              <a:rPr lang="bg-BG" altLang="bg-BG" sz="2200" dirty="0"/>
              <a:t>;</a:t>
            </a:r>
          </a:p>
          <a:p>
            <a:pPr>
              <a:buFontTx/>
              <a:buChar char="-"/>
            </a:pPr>
            <a:r>
              <a:rPr lang="bg-BG" altLang="bg-BG" sz="2200" dirty="0"/>
              <a:t> избягване на употребата на инжекционни наркотици или използване винаги на нови игли и спринцовки за еднократна употреба; </a:t>
            </a:r>
            <a:endParaRPr lang="en-US" altLang="bg-BG" sz="2200" dirty="0"/>
          </a:p>
          <a:p>
            <a:r>
              <a:rPr lang="bg-BG" altLang="bg-BG" sz="2200" dirty="0"/>
              <a:t>- тестване за </a:t>
            </a:r>
            <a:r>
              <a:rPr lang="bg-BG" altLang="bg-BG" sz="2200" dirty="0" err="1"/>
              <a:t>ХИВ</a:t>
            </a:r>
            <a:r>
              <a:rPr lang="bg-BG" altLang="bg-BG" sz="2200" dirty="0"/>
              <a:t> на всяка кръв или кръвен продукт за преливане;</a:t>
            </a:r>
          </a:p>
          <a:p>
            <a:r>
              <a:rPr lang="bg-BG" altLang="bg-BG" sz="2200" dirty="0"/>
              <a:t>- незабавно започване на </a:t>
            </a:r>
            <a:r>
              <a:rPr lang="bg-BG" altLang="bg-BG" sz="2200" dirty="0" err="1"/>
              <a:t>антиретровирусна</a:t>
            </a:r>
            <a:r>
              <a:rPr lang="bg-BG" altLang="bg-BG" sz="2200" dirty="0"/>
              <a:t> терапия при наличие на заболяване - не само с цел собственото здраве, но и за предотвратяване на предаването на инфекцията на партньора или на детето по време на бременността или кърменето;</a:t>
            </a:r>
          </a:p>
          <a:p>
            <a:r>
              <a:rPr lang="bg-BG" altLang="bg-BG" sz="2200" dirty="0"/>
              <a:t>- вземане на предварителни профилактични мерки при високорисково поведение или </a:t>
            </a:r>
            <a:r>
              <a:rPr lang="bg-BG" altLang="bg-BG" sz="2200" dirty="0" err="1"/>
              <a:t>постекспозиционна</a:t>
            </a:r>
            <a:r>
              <a:rPr lang="bg-BG" altLang="bg-BG" sz="2200" dirty="0"/>
              <a:t> профилактика, ако има риск за излагане на </a:t>
            </a:r>
            <a:r>
              <a:rPr lang="bg-BG" altLang="bg-BG" sz="2200" dirty="0" err="1"/>
              <a:t>ХИВ-инфекция</a:t>
            </a:r>
            <a:r>
              <a:rPr lang="bg-BG" altLang="bg-BG" sz="2200" dirty="0"/>
              <a:t> в условията на професионална заетост или при други условия.</a:t>
            </a:r>
            <a:endParaRPr lang="en-US" altLang="bg-BG" sz="2200" dirty="0"/>
          </a:p>
        </p:txBody>
      </p:sp>
      <p:sp>
        <p:nvSpPr>
          <p:cNvPr id="2" name="Date Placeholder 1"/>
          <p:cNvSpPr>
            <a:spLocks noGrp="1"/>
          </p:cNvSpPr>
          <p:nvPr>
            <p:ph type="dt" sz="half" idx="10"/>
          </p:nvPr>
        </p:nvSpPr>
        <p:spPr/>
        <p:txBody>
          <a:bodyPr/>
          <a:lstStyle/>
          <a:p>
            <a:fld id="{C8FEBDE6-C95D-475C-94CF-ACDACA693D45}" type="datetime1">
              <a:rPr lang="bg-BG" altLang="bg-BG" smtClean="0"/>
              <a:t>5.10.2019 г.</a:t>
            </a:fld>
            <a:endParaRPr lang="en-US" altLang="bg-BG"/>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90FC0FB-918B-41A3-ACD7-E122242F3AA2}" type="slidenum">
              <a:rPr lang="en-US" altLang="bg-BG"/>
              <a:pPr/>
              <a:t>33</a:t>
            </a:fld>
            <a:endParaRPr lang="en-US" altLang="bg-BG"/>
          </a:p>
        </p:txBody>
      </p:sp>
      <p:sp>
        <p:nvSpPr>
          <p:cNvPr id="106502" name="Rectangle 6"/>
          <p:cNvSpPr>
            <a:spLocks noChangeArrowheads="1"/>
          </p:cNvSpPr>
          <p:nvPr/>
        </p:nvSpPr>
        <p:spPr bwMode="auto">
          <a:xfrm>
            <a:off x="323528" y="260648"/>
            <a:ext cx="849694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3200" b="1" dirty="0">
                <a:solidFill>
                  <a:srgbClr val="FF0000"/>
                </a:solidFill>
              </a:rPr>
              <a:t>Факт 4. Над 36 милиона души в света живеят с </a:t>
            </a:r>
            <a:r>
              <a:rPr lang="bg-BG" altLang="en-US" sz="3200" b="1" dirty="0" err="1">
                <a:solidFill>
                  <a:srgbClr val="FF0000"/>
                </a:solidFill>
              </a:rPr>
              <a:t>ХИВ</a:t>
            </a:r>
            <a:r>
              <a:rPr lang="bg-BG" altLang="en-US" sz="3200" b="1" dirty="0">
                <a:solidFill>
                  <a:srgbClr val="FF0000"/>
                </a:solidFill>
              </a:rPr>
              <a:t>/СПИН. </a:t>
            </a:r>
          </a:p>
          <a:p>
            <a:r>
              <a:rPr lang="bg-BG" altLang="en-US" sz="3200" dirty="0"/>
              <a:t>- Глобално, около 36,9 милиона души са заразените с ХИВ през 2017 г. и 1,8 милиона от тях са деца. </a:t>
            </a:r>
          </a:p>
          <a:p>
            <a:r>
              <a:rPr lang="bg-BG" altLang="en-US" sz="3200" dirty="0"/>
              <a:t>- Огромното мнозинство от хората с </a:t>
            </a:r>
            <a:r>
              <a:rPr lang="bg-BG" altLang="en-US" sz="3200" dirty="0" err="1"/>
              <a:t>ХИВ</a:t>
            </a:r>
            <a:r>
              <a:rPr lang="bg-BG" altLang="en-US" sz="3200" dirty="0"/>
              <a:t> са в страните с нисък и среден доход. </a:t>
            </a:r>
          </a:p>
          <a:p>
            <a:r>
              <a:rPr lang="bg-BG" altLang="en-US" sz="3200" dirty="0"/>
              <a:t>- Около 1.8 милиона са </a:t>
            </a:r>
            <a:r>
              <a:rPr lang="bg-BG" altLang="en-US" sz="3200" dirty="0" err="1"/>
              <a:t>новозаразените</a:t>
            </a:r>
            <a:r>
              <a:rPr lang="bg-BG" altLang="en-US" sz="3200" dirty="0"/>
              <a:t> с ХИВ през 2017 </a:t>
            </a:r>
            <a:r>
              <a:rPr lang="bg-BG" altLang="en-US" sz="3200" dirty="0">
                <a:solidFill>
                  <a:schemeClr val="tx2"/>
                </a:solidFill>
              </a:rPr>
              <a:t>г. </a:t>
            </a:r>
          </a:p>
          <a:p>
            <a:r>
              <a:rPr lang="bg-BG" altLang="en-US" sz="3200" dirty="0">
                <a:solidFill>
                  <a:schemeClr val="tx2"/>
                </a:solidFill>
              </a:rPr>
              <a:t>- Около 35 милиона са умиранията от свързани с ХИВ причини досега, включително 940 000 само през 2017 г.</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06E689D3-FB4A-4154-A019-E13785C0C5FE}" type="datetime1">
              <a:rPr lang="bg-BG" altLang="bg-BG" smtClean="0"/>
              <a:t>5.10.2019 г.</a:t>
            </a:fld>
            <a:endParaRPr lang="en-US" altLang="bg-BG"/>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953A41A-EC9F-46BE-9D72-5E09E34DE978}" type="slidenum">
              <a:rPr lang="en-US" altLang="bg-BG"/>
              <a:pPr/>
              <a:t>34</a:t>
            </a:fld>
            <a:endParaRPr lang="en-US" altLang="bg-BG"/>
          </a:p>
        </p:txBody>
      </p:sp>
      <p:sp>
        <p:nvSpPr>
          <p:cNvPr id="111622" name="Rectangle 6"/>
          <p:cNvSpPr>
            <a:spLocks noChangeArrowheads="1"/>
          </p:cNvSpPr>
          <p:nvPr/>
        </p:nvSpPr>
        <p:spPr bwMode="auto">
          <a:xfrm>
            <a:off x="179387" y="188640"/>
            <a:ext cx="871378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2800" b="1" dirty="0">
                <a:solidFill>
                  <a:srgbClr val="FF0000"/>
                </a:solidFill>
              </a:rPr>
              <a:t>Факт 5. Комбинираната </a:t>
            </a:r>
            <a:r>
              <a:rPr lang="bg-BG" altLang="en-US" sz="2800" b="1" dirty="0" err="1">
                <a:solidFill>
                  <a:srgbClr val="FF0000"/>
                </a:solidFill>
              </a:rPr>
              <a:t>ARV</a:t>
            </a:r>
            <a:r>
              <a:rPr lang="bg-BG" altLang="en-US" sz="2800" b="1" dirty="0">
                <a:solidFill>
                  <a:srgbClr val="FF0000"/>
                </a:solidFill>
              </a:rPr>
              <a:t> терапия предпазва </a:t>
            </a:r>
            <a:r>
              <a:rPr lang="bg-BG" altLang="en-US" sz="2800" b="1" dirty="0" err="1">
                <a:solidFill>
                  <a:srgbClr val="FF0000"/>
                </a:solidFill>
              </a:rPr>
              <a:t>ХИВ</a:t>
            </a:r>
            <a:r>
              <a:rPr lang="bg-BG" altLang="en-US" sz="2800" b="1" dirty="0">
                <a:solidFill>
                  <a:srgbClr val="FF0000"/>
                </a:solidFill>
              </a:rPr>
              <a:t> от размножаване в човешкия организъм.</a:t>
            </a:r>
            <a:r>
              <a:rPr lang="bg-BG" altLang="en-US" sz="2800" dirty="0">
                <a:solidFill>
                  <a:schemeClr val="tx2"/>
                </a:solidFill>
              </a:rPr>
              <a:t> Ако размножаването на </a:t>
            </a:r>
            <a:r>
              <a:rPr lang="bg-BG" altLang="en-US" sz="2800" dirty="0" err="1">
                <a:solidFill>
                  <a:schemeClr val="tx2"/>
                </a:solidFill>
              </a:rPr>
              <a:t>ХИВ</a:t>
            </a:r>
            <a:r>
              <a:rPr lang="bg-BG" altLang="en-US" sz="2800" dirty="0">
                <a:solidFill>
                  <a:schemeClr val="tx2"/>
                </a:solidFill>
              </a:rPr>
              <a:t> бъде спряно, тогава клетките на имунната система са способни да живеят по-дълго и да защитават организма от  инфекции. </a:t>
            </a:r>
          </a:p>
          <a:p>
            <a:r>
              <a:rPr lang="bg-BG" altLang="en-US" sz="2800" dirty="0">
                <a:solidFill>
                  <a:schemeClr val="tx2"/>
                </a:solidFill>
              </a:rPr>
              <a:t>Ефективната </a:t>
            </a:r>
            <a:r>
              <a:rPr lang="bg-BG" altLang="en-US" sz="2800" dirty="0" err="1">
                <a:solidFill>
                  <a:schemeClr val="tx2"/>
                </a:solidFill>
              </a:rPr>
              <a:t>антиретровирусна</a:t>
            </a:r>
            <a:r>
              <a:rPr lang="bg-BG" altLang="en-US" sz="2800" dirty="0">
                <a:solidFill>
                  <a:schemeClr val="tx2"/>
                </a:solidFill>
              </a:rPr>
              <a:t> терапия води до намаляване на количеството на вируса в човешкото тяло, намалявайки по такъв начин риска за трансмисия на вируса на сексуалния партньор. Ако </a:t>
            </a:r>
            <a:r>
              <a:rPr lang="bg-BG" altLang="en-US" sz="2800" dirty="0" err="1">
                <a:solidFill>
                  <a:schemeClr val="tx2"/>
                </a:solidFill>
              </a:rPr>
              <a:t>ХИВ-позитивен</a:t>
            </a:r>
            <a:r>
              <a:rPr lang="bg-BG" altLang="en-US" sz="2800" dirty="0">
                <a:solidFill>
                  <a:schemeClr val="tx2"/>
                </a:solidFill>
              </a:rPr>
              <a:t> партньор е на </a:t>
            </a:r>
            <a:r>
              <a:rPr lang="bg-BG" altLang="en-US" sz="2800" dirty="0" err="1">
                <a:solidFill>
                  <a:schemeClr val="tx2"/>
                </a:solidFill>
              </a:rPr>
              <a:t>ARV</a:t>
            </a:r>
            <a:r>
              <a:rPr lang="bg-BG" altLang="en-US" sz="2800" dirty="0">
                <a:solidFill>
                  <a:schemeClr val="tx2"/>
                </a:solidFill>
              </a:rPr>
              <a:t> терапия, вероятността за трансмисия на </a:t>
            </a:r>
            <a:r>
              <a:rPr lang="bg-BG" altLang="en-US" sz="2800" dirty="0" err="1">
                <a:solidFill>
                  <a:schemeClr val="tx2"/>
                </a:solidFill>
              </a:rPr>
              <a:t>ХИВ</a:t>
            </a:r>
            <a:r>
              <a:rPr lang="bg-BG" altLang="en-US" sz="2800" dirty="0">
                <a:solidFill>
                  <a:schemeClr val="tx2"/>
                </a:solidFill>
              </a:rPr>
              <a:t> по полов път към здравия партньор може да бъде намалена на 96%.</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6E4714B3-F63D-4BA4-ACD8-FBA78F5C4DDB}" type="datetime1">
              <a:rPr lang="bg-BG" altLang="bg-BG" smtClean="0"/>
              <a:t>5.10.2019 г.</a:t>
            </a:fld>
            <a:endParaRPr lang="en-US" altLang="bg-BG"/>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27BA07C-101E-427F-B0D5-74B58FAF8DEC}" type="slidenum">
              <a:rPr lang="en-US" altLang="bg-BG"/>
              <a:pPr/>
              <a:t>35</a:t>
            </a:fld>
            <a:endParaRPr lang="en-US" altLang="bg-BG"/>
          </a:p>
        </p:txBody>
      </p:sp>
      <p:sp>
        <p:nvSpPr>
          <p:cNvPr id="112646" name="Rectangle 6"/>
          <p:cNvSpPr>
            <a:spLocks noChangeArrowheads="1"/>
          </p:cNvSpPr>
          <p:nvPr/>
        </p:nvSpPr>
        <p:spPr bwMode="auto">
          <a:xfrm>
            <a:off x="412294" y="476672"/>
            <a:ext cx="83529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6. Към средата на 2017 г. около 21.7 милиона HIV-позитивни лица в света са получавали ARV терапия. </a:t>
            </a:r>
            <a:r>
              <a:rPr lang="bg-BG" altLang="en-US" sz="2800" dirty="0"/>
              <a:t>През 2016 г. СЗО публикува второто издание на „Общи насоки за използване на </a:t>
            </a:r>
            <a:r>
              <a:rPr lang="bg-BG" altLang="en-US" sz="2800" dirty="0" err="1"/>
              <a:t>антиретровирусните</a:t>
            </a:r>
            <a:r>
              <a:rPr lang="bg-BG" altLang="en-US" sz="2800" dirty="0"/>
              <a:t> медикаменти за лечение и профилактика на </a:t>
            </a:r>
            <a:r>
              <a:rPr lang="bg-BG" altLang="en-US" sz="2800" dirty="0" err="1"/>
              <a:t>ХИВ-инфекцията</a:t>
            </a:r>
            <a:r>
              <a:rPr lang="bg-BG" altLang="en-US" sz="2800" dirty="0"/>
              <a:t>“. Тези нови насоки представят няколко препоръки, вкл. препоръка за предоставяне на продължителна А</a:t>
            </a:r>
            <a:r>
              <a:rPr lang="en-US" altLang="en-US" sz="2800" dirty="0"/>
              <a:t>RV</a:t>
            </a:r>
            <a:r>
              <a:rPr lang="bg-BG" altLang="en-US" sz="2800" dirty="0">
                <a:solidFill>
                  <a:schemeClr val="tx2"/>
                </a:solidFill>
              </a:rPr>
              <a:t>-терапия на всички заразени деца, юноши и възрастни, вкл. всички бременни жени и кърмачки, колкото е възможно по-рано след диагнозата.</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1C418452-BD22-4072-ADEC-F9D72DBD63FD}" type="datetime1">
              <a:rPr lang="bg-BG" altLang="bg-BG" smtClean="0"/>
              <a:t>5.10.2019 г.</a:t>
            </a:fld>
            <a:endParaRPr lang="en-US" altLang="bg-B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6370D49-FF01-493A-B7DE-E8D9C4B523A6}" type="slidenum">
              <a:rPr lang="en-US" altLang="bg-BG"/>
              <a:pPr/>
              <a:t>36</a:t>
            </a:fld>
            <a:endParaRPr lang="en-US" altLang="bg-BG"/>
          </a:p>
        </p:txBody>
      </p:sp>
      <p:sp>
        <p:nvSpPr>
          <p:cNvPr id="109574" name="Rectangle 6"/>
          <p:cNvSpPr>
            <a:spLocks noChangeArrowheads="1"/>
          </p:cNvSpPr>
          <p:nvPr/>
        </p:nvSpPr>
        <p:spPr bwMode="auto">
          <a:xfrm>
            <a:off x="353839" y="476672"/>
            <a:ext cx="838993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3200" b="1" dirty="0">
                <a:solidFill>
                  <a:srgbClr val="FF0000"/>
                </a:solidFill>
              </a:rPr>
              <a:t>Факт 7. Тестването за </a:t>
            </a:r>
            <a:r>
              <a:rPr lang="bg-BG" altLang="en-US" sz="3200" b="1" dirty="0" err="1">
                <a:solidFill>
                  <a:srgbClr val="FF0000"/>
                </a:solidFill>
              </a:rPr>
              <a:t>ХИВ</a:t>
            </a:r>
            <a:r>
              <a:rPr lang="bg-BG" altLang="en-US" sz="3200" b="1" dirty="0">
                <a:solidFill>
                  <a:srgbClr val="FF0000"/>
                </a:solidFill>
              </a:rPr>
              <a:t> може да помогне да се осигури лечение на нуждаещите се. </a:t>
            </a:r>
          </a:p>
          <a:p>
            <a:r>
              <a:rPr lang="bg-BG" altLang="bg-BG" sz="2600" dirty="0"/>
              <a:t>Достъпът до тестване и лекарства трябва да нарасне драматично, за да се постигне целта за ликвидиране на СПИН към 2030 г. </a:t>
            </a:r>
          </a:p>
          <a:p>
            <a:r>
              <a:rPr lang="bg-BG" altLang="bg-BG" sz="2600" dirty="0"/>
              <a:t>Тестването за ХИВ е все още недостатъчно – 25%  от лицата с ХИВ не знаят своя инфекциозен статус. </a:t>
            </a:r>
          </a:p>
          <a:p>
            <a:r>
              <a:rPr lang="bg-BG" altLang="bg-BG" sz="2600" dirty="0"/>
              <a:t>СЗО препоръчва иновативни подходи за </a:t>
            </a:r>
            <a:r>
              <a:rPr lang="bg-BG" altLang="bg-BG" sz="2600" dirty="0" err="1"/>
              <a:t>самотестуване</a:t>
            </a:r>
            <a:r>
              <a:rPr lang="bg-BG" altLang="bg-BG" sz="2600" dirty="0"/>
              <a:t> и уведомяване на партньора с цел разширяване на услугите за тестване сред </a:t>
            </a:r>
            <a:r>
              <a:rPr lang="bg-BG" altLang="bg-BG" sz="2600" dirty="0" err="1"/>
              <a:t>недиагностицираните</a:t>
            </a:r>
            <a:r>
              <a:rPr lang="bg-BG" altLang="bg-BG" sz="2600" dirty="0"/>
              <a:t> лица.</a:t>
            </a:r>
          </a:p>
        </p:txBody>
      </p:sp>
      <p:sp>
        <p:nvSpPr>
          <p:cNvPr id="2" name="Date Placeholder 1"/>
          <p:cNvSpPr>
            <a:spLocks noGrp="1"/>
          </p:cNvSpPr>
          <p:nvPr>
            <p:ph type="dt" sz="half" idx="10"/>
          </p:nvPr>
        </p:nvSpPr>
        <p:spPr/>
        <p:txBody>
          <a:bodyPr/>
          <a:lstStyle/>
          <a:p>
            <a:fld id="{73E11383-5A4C-4983-BC33-AAC1E6C90DB2}" type="datetime1">
              <a:rPr lang="bg-BG" altLang="bg-BG" smtClean="0"/>
              <a:t>5.10.2019 г.</a:t>
            </a:fld>
            <a:endParaRPr lang="en-US" altLang="bg-BG"/>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7398394-E336-45EA-ACA6-0A01B80FAEDE}" type="slidenum">
              <a:rPr lang="en-US" altLang="bg-BG"/>
              <a:pPr/>
              <a:t>37</a:t>
            </a:fld>
            <a:endParaRPr lang="en-US" altLang="bg-BG"/>
          </a:p>
        </p:txBody>
      </p:sp>
      <p:sp>
        <p:nvSpPr>
          <p:cNvPr id="113670" name="Rectangle 6"/>
          <p:cNvSpPr>
            <a:spLocks noChangeArrowheads="1"/>
          </p:cNvSpPr>
          <p:nvPr/>
        </p:nvSpPr>
        <p:spPr bwMode="auto">
          <a:xfrm>
            <a:off x="611561" y="548680"/>
            <a:ext cx="81369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3200" b="1" dirty="0">
                <a:solidFill>
                  <a:srgbClr val="FF0000"/>
                </a:solidFill>
              </a:rPr>
              <a:t>Факт 8. По оценъчни данни около 1.8 милиона деца живеят с </a:t>
            </a:r>
            <a:r>
              <a:rPr lang="bg-BG" altLang="en-US" sz="3200" b="1" dirty="0" err="1">
                <a:solidFill>
                  <a:srgbClr val="FF0000"/>
                </a:solidFill>
              </a:rPr>
              <a:t>ХИВ</a:t>
            </a:r>
            <a:r>
              <a:rPr lang="bg-BG" altLang="en-US" sz="3200" b="1" dirty="0">
                <a:solidFill>
                  <a:srgbClr val="FF0000"/>
                </a:solidFill>
              </a:rPr>
              <a:t>.</a:t>
            </a:r>
            <a:r>
              <a:rPr lang="bg-BG" altLang="en-US" sz="3200" dirty="0">
                <a:solidFill>
                  <a:schemeClr val="tx2"/>
                </a:solidFill>
              </a:rPr>
              <a:t> </a:t>
            </a:r>
          </a:p>
          <a:p>
            <a:endParaRPr lang="bg-BG" altLang="en-US" sz="3200" dirty="0">
              <a:solidFill>
                <a:schemeClr val="tx2"/>
              </a:solidFill>
            </a:endParaRPr>
          </a:p>
          <a:p>
            <a:r>
              <a:rPr lang="bg-BG" altLang="en-US" sz="3200" dirty="0">
                <a:solidFill>
                  <a:schemeClr val="tx2"/>
                </a:solidFill>
              </a:rPr>
              <a:t>Според данните за 2017 г. по-голямата част от тези деца живеят в Африка и са заразени от техните </a:t>
            </a:r>
            <a:r>
              <a:rPr lang="bg-BG" altLang="en-US" sz="3200" dirty="0" err="1">
                <a:solidFill>
                  <a:schemeClr val="tx2"/>
                </a:solidFill>
              </a:rPr>
              <a:t>ХИВ-позитивни</a:t>
            </a:r>
            <a:r>
              <a:rPr lang="bg-BG" altLang="en-US" sz="3200" dirty="0">
                <a:solidFill>
                  <a:schemeClr val="tx2"/>
                </a:solidFill>
              </a:rPr>
              <a:t> майки по време на бременността, раждането и кърменето. Близо 180 000 деца са </a:t>
            </a:r>
            <a:r>
              <a:rPr lang="bg-BG" altLang="en-US" sz="3200" dirty="0" err="1">
                <a:solidFill>
                  <a:schemeClr val="tx2"/>
                </a:solidFill>
              </a:rPr>
              <a:t>новозаразени</a:t>
            </a:r>
            <a:r>
              <a:rPr lang="bg-BG" altLang="en-US" sz="3200" dirty="0">
                <a:solidFill>
                  <a:schemeClr val="tx2"/>
                </a:solidFill>
              </a:rPr>
              <a:t> през 2017 г.</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30BE9103-EE67-45BA-8FEA-3C3C4FC6162A}" type="datetime1">
              <a:rPr lang="bg-BG" altLang="bg-BG" smtClean="0"/>
              <a:t>5.10.2019 г.</a:t>
            </a:fld>
            <a:endParaRPr lang="en-US" altLang="bg-BG"/>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5BCABDED-304A-4A10-9FC3-DB01DFAD2504}" type="slidenum">
              <a:rPr lang="en-US" altLang="bg-BG"/>
              <a:pPr/>
              <a:t>38</a:t>
            </a:fld>
            <a:endParaRPr lang="en-US" altLang="bg-BG"/>
          </a:p>
        </p:txBody>
      </p:sp>
      <p:sp>
        <p:nvSpPr>
          <p:cNvPr id="114694" name="Rectangle 6"/>
          <p:cNvSpPr>
            <a:spLocks noChangeArrowheads="1"/>
          </p:cNvSpPr>
          <p:nvPr/>
        </p:nvSpPr>
        <p:spPr bwMode="auto">
          <a:xfrm>
            <a:off x="323528" y="332656"/>
            <a:ext cx="856895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9. Прекратяването на трансмисията на ХИВ от майките към децата става реалност,</a:t>
            </a:r>
          </a:p>
          <a:p>
            <a:r>
              <a:rPr lang="bg-BG" altLang="en-US" sz="2400" dirty="0">
                <a:solidFill>
                  <a:schemeClr val="tx2"/>
                </a:solidFill>
              </a:rPr>
              <a:t>Достъпът до профилактични интервенции остава ограничен в много страни с нисък и среден доход, но е постигнат напредък в предотвратяването на предаването на </a:t>
            </a:r>
            <a:r>
              <a:rPr lang="bg-BG" altLang="en-US" sz="2400" dirty="0" err="1">
                <a:solidFill>
                  <a:schemeClr val="tx2"/>
                </a:solidFill>
              </a:rPr>
              <a:t>ХИВ</a:t>
            </a:r>
            <a:r>
              <a:rPr lang="bg-BG" altLang="en-US" sz="2400" dirty="0">
                <a:solidFill>
                  <a:schemeClr val="tx2"/>
                </a:solidFill>
              </a:rPr>
              <a:t> от майката към детето и запазване на живота на майките. </a:t>
            </a:r>
          </a:p>
          <a:p>
            <a:r>
              <a:rPr lang="bg-BG" altLang="en-US" sz="2400" dirty="0">
                <a:solidFill>
                  <a:schemeClr val="tx2"/>
                </a:solidFill>
              </a:rPr>
              <a:t>През 2017 г. осем от десет бременни с </a:t>
            </a:r>
            <a:r>
              <a:rPr lang="bg-BG" altLang="en-US" sz="2400" dirty="0" err="1">
                <a:solidFill>
                  <a:schemeClr val="tx2"/>
                </a:solidFill>
              </a:rPr>
              <a:t>ХИВ</a:t>
            </a:r>
            <a:r>
              <a:rPr lang="bg-BG" altLang="en-US" sz="2400" dirty="0">
                <a:solidFill>
                  <a:schemeClr val="tx2"/>
                </a:solidFill>
              </a:rPr>
              <a:t> – 1.1 милиона жени в света - са получавали А</a:t>
            </a:r>
            <a:r>
              <a:rPr lang="en-US" altLang="en-US" sz="2400" dirty="0">
                <a:solidFill>
                  <a:schemeClr val="tx2"/>
                </a:solidFill>
              </a:rPr>
              <a:t>RV</a:t>
            </a:r>
            <a:r>
              <a:rPr lang="bg-BG" altLang="en-US" sz="2400" dirty="0">
                <a:solidFill>
                  <a:schemeClr val="tx2"/>
                </a:solidFill>
              </a:rPr>
              <a:t>-терапия</a:t>
            </a:r>
            <a:r>
              <a:rPr lang="en-US" altLang="en-US" sz="2400" dirty="0">
                <a:solidFill>
                  <a:schemeClr val="tx2"/>
                </a:solidFill>
              </a:rPr>
              <a:t>. </a:t>
            </a:r>
            <a:endParaRPr lang="bg-BG" altLang="en-US" sz="2400" dirty="0">
              <a:solidFill>
                <a:schemeClr val="tx2"/>
              </a:solidFill>
            </a:endParaRPr>
          </a:p>
          <a:p>
            <a:r>
              <a:rPr lang="bg-BG" altLang="en-US" sz="2400" dirty="0">
                <a:solidFill>
                  <a:schemeClr val="tx2"/>
                </a:solidFill>
              </a:rPr>
              <a:t>През 2015 г. Куба първа обяви чрез СЗО, че е елиминирала трансмисията на </a:t>
            </a:r>
            <a:r>
              <a:rPr lang="bg-BG" altLang="en-US" sz="2400" dirty="0" err="1">
                <a:solidFill>
                  <a:schemeClr val="tx2"/>
                </a:solidFill>
              </a:rPr>
              <a:t>ХИВ</a:t>
            </a:r>
            <a:r>
              <a:rPr lang="bg-BG" altLang="en-US" sz="2400" dirty="0">
                <a:solidFill>
                  <a:schemeClr val="tx2"/>
                </a:solidFill>
              </a:rPr>
              <a:t> и сифилис от майката към детето. </a:t>
            </a:r>
          </a:p>
          <a:p>
            <a:r>
              <a:rPr lang="bg-BG" altLang="en-US" sz="2400" dirty="0">
                <a:solidFill>
                  <a:schemeClr val="tx2"/>
                </a:solidFill>
              </a:rPr>
              <a:t>През м.юни 2016 г. три други страни: Армения, Беларус и Тайланд също са обявени за страни елиминирали трансмисията на </a:t>
            </a:r>
            <a:r>
              <a:rPr lang="bg-BG" altLang="en-US" sz="2400" dirty="0" err="1">
                <a:solidFill>
                  <a:schemeClr val="tx2"/>
                </a:solidFill>
              </a:rPr>
              <a:t>ХИВ</a:t>
            </a:r>
            <a:r>
              <a:rPr lang="bg-BG" altLang="en-US" sz="2400" dirty="0">
                <a:solidFill>
                  <a:schemeClr val="tx2"/>
                </a:solidFill>
              </a:rPr>
              <a:t> от майката към детето. </a:t>
            </a:r>
            <a:endParaRPr lang="bg-BG" altLang="bg-BG" sz="2400" dirty="0">
              <a:solidFill>
                <a:schemeClr val="tx2"/>
              </a:solidFill>
            </a:endParaRPr>
          </a:p>
        </p:txBody>
      </p:sp>
      <p:sp>
        <p:nvSpPr>
          <p:cNvPr id="2" name="Date Placeholder 1"/>
          <p:cNvSpPr>
            <a:spLocks noGrp="1"/>
          </p:cNvSpPr>
          <p:nvPr>
            <p:ph type="dt" sz="half" idx="10"/>
          </p:nvPr>
        </p:nvSpPr>
        <p:spPr/>
        <p:txBody>
          <a:bodyPr/>
          <a:lstStyle/>
          <a:p>
            <a:fld id="{3D8CAB8C-CD54-47B1-808C-7F523DF119DF}" type="datetime1">
              <a:rPr lang="bg-BG" altLang="bg-BG" smtClean="0"/>
              <a:t>5.10.2019 г.</a:t>
            </a:fld>
            <a:endParaRPr lang="en-US" altLang="bg-B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9503955-E3FF-4D25-AAB6-92CF22A237B0}" type="slidenum">
              <a:rPr lang="en-US" altLang="bg-BG"/>
              <a:pPr/>
              <a:t>39</a:t>
            </a:fld>
            <a:endParaRPr lang="en-US" altLang="bg-BG"/>
          </a:p>
        </p:txBody>
      </p:sp>
      <p:sp>
        <p:nvSpPr>
          <p:cNvPr id="115718" name="Rectangle 6"/>
          <p:cNvSpPr>
            <a:spLocks noChangeArrowheads="1"/>
          </p:cNvSpPr>
          <p:nvPr/>
        </p:nvSpPr>
        <p:spPr bwMode="auto">
          <a:xfrm>
            <a:off x="395536" y="453232"/>
            <a:ext cx="82809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10. ХИВ е най-силният рисков фактор за развитие на активна туберкулоза.</a:t>
            </a:r>
            <a:r>
              <a:rPr lang="bg-BG" altLang="en-US" sz="2800" dirty="0">
                <a:solidFill>
                  <a:schemeClr val="tx2"/>
                </a:solidFill>
              </a:rPr>
              <a:t> </a:t>
            </a:r>
          </a:p>
          <a:p>
            <a:endParaRPr lang="bg-BG" altLang="en-US" sz="2800" dirty="0">
              <a:solidFill>
                <a:schemeClr val="tx2"/>
              </a:solidFill>
            </a:endParaRPr>
          </a:p>
          <a:p>
            <a:r>
              <a:rPr lang="bg-BG" altLang="en-US" sz="2800" dirty="0">
                <a:solidFill>
                  <a:schemeClr val="tx2"/>
                </a:solidFill>
              </a:rPr>
              <a:t>През 2016 г. около 1.2 милиона (11%) от общо 10.4 милиона болни от туберкулоза са били </a:t>
            </a:r>
            <a:r>
              <a:rPr lang="bg-BG" altLang="en-US" sz="2800" dirty="0" err="1">
                <a:solidFill>
                  <a:schemeClr val="tx2"/>
                </a:solidFill>
              </a:rPr>
              <a:t>ХИВ-позитивни</a:t>
            </a:r>
            <a:r>
              <a:rPr lang="bg-BG" altLang="en-US" sz="2800" dirty="0">
                <a:solidFill>
                  <a:schemeClr val="tx2"/>
                </a:solidFill>
              </a:rPr>
              <a:t>. </a:t>
            </a:r>
          </a:p>
          <a:p>
            <a:r>
              <a:rPr lang="bg-BG" altLang="en-US" sz="2800" dirty="0">
                <a:solidFill>
                  <a:schemeClr val="tx2"/>
                </a:solidFill>
              </a:rPr>
              <a:t>През същата година близо 390000 </a:t>
            </a:r>
            <a:r>
              <a:rPr lang="bg-BG" altLang="en-US" sz="2800" dirty="0" err="1">
                <a:solidFill>
                  <a:schemeClr val="tx2"/>
                </a:solidFill>
              </a:rPr>
              <a:t>умирания</a:t>
            </a:r>
            <a:r>
              <a:rPr lang="bg-BG" altLang="en-US" sz="2800" dirty="0">
                <a:solidFill>
                  <a:schemeClr val="tx2"/>
                </a:solidFill>
              </a:rPr>
              <a:t> от туберкулоза са наблюдавани сред лица заразени с ХИВ. </a:t>
            </a:r>
          </a:p>
          <a:p>
            <a:r>
              <a:rPr lang="bg-BG" altLang="en-US" sz="2800" dirty="0">
                <a:solidFill>
                  <a:schemeClr val="tx2"/>
                </a:solidFill>
              </a:rPr>
              <a:t>На Африканския регион на СЗО се падат около 75% от всички </a:t>
            </a:r>
            <a:r>
              <a:rPr lang="bg-BG" altLang="en-US" sz="2800" dirty="0" err="1">
                <a:solidFill>
                  <a:schemeClr val="tx2"/>
                </a:solidFill>
              </a:rPr>
              <a:t>умирания</a:t>
            </a:r>
            <a:r>
              <a:rPr lang="bg-BG" altLang="en-US" sz="2800" dirty="0">
                <a:solidFill>
                  <a:schemeClr val="tx2"/>
                </a:solidFill>
              </a:rPr>
              <a:t> от свързана с </a:t>
            </a:r>
            <a:r>
              <a:rPr lang="bg-BG" altLang="en-US" sz="2800" dirty="0" err="1">
                <a:solidFill>
                  <a:schemeClr val="tx2"/>
                </a:solidFill>
              </a:rPr>
              <a:t>ХИВ</a:t>
            </a:r>
            <a:r>
              <a:rPr lang="bg-BG" altLang="en-US" sz="2800" dirty="0">
                <a:solidFill>
                  <a:schemeClr val="tx2"/>
                </a:solidFill>
              </a:rPr>
              <a:t>  туберкулоза.</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CB3C4629-2A88-47DB-B470-81BBD088B17A}" type="datetime1">
              <a:rPr lang="bg-BG" altLang="bg-BG" smtClean="0"/>
              <a:t>5.10.2019 г.</a:t>
            </a:fld>
            <a:endParaRPr lang="en-US" altLang="bg-B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737D63-67D8-4E32-8B7A-A5EFF5090556}" type="slidenum">
              <a:rPr lang="en-US" altLang="bg-BG"/>
              <a:pPr/>
              <a:t>4</a:t>
            </a:fld>
            <a:endParaRPr lang="en-US" altLang="bg-BG"/>
          </a:p>
        </p:txBody>
      </p:sp>
      <p:sp>
        <p:nvSpPr>
          <p:cNvPr id="7170" name="Rectangle 2"/>
          <p:cNvSpPr>
            <a:spLocks noGrp="1" noChangeArrowheads="1"/>
          </p:cNvSpPr>
          <p:nvPr>
            <p:ph type="title"/>
          </p:nvPr>
        </p:nvSpPr>
        <p:spPr>
          <a:xfrm>
            <a:off x="457200" y="274638"/>
            <a:ext cx="8229600" cy="6178550"/>
          </a:xfrm>
        </p:spPr>
        <p:txBody>
          <a:bodyPr/>
          <a:lstStyle/>
          <a:p>
            <a:pPr algn="l"/>
            <a:r>
              <a:rPr lang="bg-BG" altLang="bg-BG" sz="2800" dirty="0"/>
              <a:t>= имат огромни икономически последици, тъй като появата на нови и завръщането на стари заразни заболявания причинява милиарди долари загуби на индивидите, общностите и страните;</a:t>
            </a:r>
            <a:br>
              <a:rPr lang="bg-BG" altLang="bg-BG" sz="2800" dirty="0"/>
            </a:br>
            <a:br>
              <a:rPr lang="bg-BG" altLang="bg-BG" sz="2800" dirty="0"/>
            </a:br>
            <a:r>
              <a:rPr lang="bg-BG" altLang="bg-BG" sz="2800" dirty="0"/>
              <a:t>= задържат физическото и психическо развитие на кърмачетата и малките деца и намаляват техните бъдещи икономически перспективи;</a:t>
            </a:r>
            <a:br>
              <a:rPr lang="bg-BG" altLang="bg-BG" sz="2800" dirty="0"/>
            </a:br>
            <a:r>
              <a:rPr lang="bg-BG" altLang="bg-BG" sz="2800" dirty="0"/>
              <a:t> </a:t>
            </a:r>
            <a:br>
              <a:rPr lang="bg-BG" altLang="bg-BG" sz="2800" dirty="0"/>
            </a:br>
            <a:r>
              <a:rPr lang="bg-BG" altLang="bg-BG" sz="2800" dirty="0"/>
              <a:t>= оказват значително влияние върху продуктивността на възрастното население</a:t>
            </a:r>
            <a:r>
              <a:rPr lang="en-US" altLang="bg-BG" sz="2800" dirty="0"/>
              <a:t>;</a:t>
            </a:r>
            <a:r>
              <a:rPr lang="bg-BG" altLang="bg-BG" sz="2800" dirty="0"/>
              <a:t> </a:t>
            </a:r>
            <a:endParaRPr lang="en-US" altLang="bg-BG" sz="2800" dirty="0"/>
          </a:p>
        </p:txBody>
      </p:sp>
      <p:sp>
        <p:nvSpPr>
          <p:cNvPr id="2" name="Date Placeholder 1"/>
          <p:cNvSpPr>
            <a:spLocks noGrp="1"/>
          </p:cNvSpPr>
          <p:nvPr>
            <p:ph type="dt" sz="half" idx="10"/>
          </p:nvPr>
        </p:nvSpPr>
        <p:spPr/>
        <p:txBody>
          <a:bodyPr/>
          <a:lstStyle/>
          <a:p>
            <a:fld id="{EE7328A8-B587-44A0-9EFD-9E9C116AF4EC}" type="datetime1">
              <a:rPr lang="bg-BG" altLang="bg-BG" smtClean="0"/>
              <a:t>5.10.2019 г.</a:t>
            </a:fld>
            <a:endParaRPr lang="en-US" altLang="bg-BG"/>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509DBD-02C0-4EC9-9DE8-2B1A2C3565C5}" type="slidenum">
              <a:rPr lang="en-US" altLang="bg-BG"/>
              <a:pPr/>
              <a:t>40</a:t>
            </a:fld>
            <a:endParaRPr lang="en-US" altLang="bg-BG"/>
          </a:p>
        </p:txBody>
      </p:sp>
      <p:sp>
        <p:nvSpPr>
          <p:cNvPr id="43010" name="Rectangle 2"/>
          <p:cNvSpPr>
            <a:spLocks noGrp="1" noChangeArrowheads="1"/>
          </p:cNvSpPr>
          <p:nvPr>
            <p:ph type="title"/>
          </p:nvPr>
        </p:nvSpPr>
        <p:spPr>
          <a:xfrm>
            <a:off x="457200" y="274638"/>
            <a:ext cx="8229600" cy="6178550"/>
          </a:xfrm>
        </p:spPr>
        <p:txBody>
          <a:bodyPr/>
          <a:lstStyle/>
          <a:p>
            <a:r>
              <a:rPr lang="bg-BG" altLang="bg-BG" sz="4000" b="1" dirty="0">
                <a:solidFill>
                  <a:srgbClr val="C00000"/>
                </a:solidFill>
              </a:rPr>
              <a:t>4. Глобална тежест и тенденции на туберкулозата</a:t>
            </a:r>
            <a:endParaRPr lang="en-US" altLang="bg-BG" sz="4000" b="1" dirty="0">
              <a:solidFill>
                <a:srgbClr val="C00000"/>
              </a:solidFill>
            </a:endParaRPr>
          </a:p>
        </p:txBody>
      </p:sp>
      <p:sp>
        <p:nvSpPr>
          <p:cNvPr id="2" name="Date Placeholder 1"/>
          <p:cNvSpPr>
            <a:spLocks noGrp="1"/>
          </p:cNvSpPr>
          <p:nvPr>
            <p:ph type="dt" sz="half" idx="10"/>
          </p:nvPr>
        </p:nvSpPr>
        <p:spPr/>
        <p:txBody>
          <a:bodyPr/>
          <a:lstStyle/>
          <a:p>
            <a:fld id="{A8844619-C07D-47FA-8BBE-DF8A73C4C6AE}" type="datetime1">
              <a:rPr lang="bg-BG" altLang="bg-BG" smtClean="0"/>
              <a:t>5.10.2019 г.</a:t>
            </a:fld>
            <a:endParaRPr lang="en-US" altLang="bg-BG"/>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890666"/>
          </a:xfrm>
        </p:spPr>
        <p:txBody>
          <a:bodyPr/>
          <a:lstStyle/>
          <a:p>
            <a:pPr algn="l">
              <a:lnSpc>
                <a:spcPct val="114000"/>
              </a:lnSpc>
            </a:pPr>
            <a:r>
              <a:rPr lang="bg-BG" sz="4000" b="1" dirty="0">
                <a:solidFill>
                  <a:srgbClr val="C00000"/>
                </a:solidFill>
              </a:rPr>
              <a:t>Глобална ситуация и тенденции</a:t>
            </a:r>
            <a:br>
              <a:rPr lang="bg-BG" sz="4000" b="1" dirty="0">
                <a:solidFill>
                  <a:srgbClr val="C00000"/>
                </a:solidFill>
              </a:rPr>
            </a:br>
            <a:br>
              <a:rPr lang="bg-BG" sz="4000" b="1" dirty="0">
                <a:solidFill>
                  <a:srgbClr val="C00000"/>
                </a:solidFill>
              </a:rPr>
            </a:br>
            <a:r>
              <a:rPr lang="bg-BG" sz="4000" b="1" dirty="0">
                <a:solidFill>
                  <a:schemeClr val="tx1"/>
                </a:solidFill>
              </a:rPr>
              <a:t>Туберкулозата (ТБ) </a:t>
            </a:r>
            <a:r>
              <a:rPr lang="bg-BG" sz="4000" dirty="0"/>
              <a:t>е една от 10-те водещи причини за смърт в света и водеща причина, причинена от единичен инфекциозен агент, нареждайки се вече преди ХИВ/СПИН.</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41</a:t>
            </a:fld>
            <a:endParaRPr lang="en-US" altLang="bg-BG"/>
          </a:p>
        </p:txBody>
      </p:sp>
    </p:spTree>
    <p:extLst>
      <p:ext uri="{BB962C8B-B14F-4D97-AF65-F5344CB8AC3E}">
        <p14:creationId xmlns:p14="http://schemas.microsoft.com/office/powerpoint/2010/main" val="3424641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42</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1839"/>
            <a:ext cx="4464495" cy="648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655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890666"/>
          </a:xfrm>
        </p:spPr>
        <p:txBody>
          <a:bodyPr/>
          <a:lstStyle/>
          <a:p>
            <a:pPr algn="l">
              <a:lnSpc>
                <a:spcPct val="114000"/>
              </a:lnSpc>
            </a:pPr>
            <a:r>
              <a:rPr lang="bg-BG" sz="3200" b="1" dirty="0">
                <a:solidFill>
                  <a:srgbClr val="C00000"/>
                </a:solidFill>
              </a:rPr>
              <a:t>Глобална ситуация и тенденции</a:t>
            </a:r>
            <a:br>
              <a:rPr lang="bg-BG" sz="3200" b="1" dirty="0">
                <a:solidFill>
                  <a:srgbClr val="C00000"/>
                </a:solidFill>
              </a:rPr>
            </a:br>
            <a:br>
              <a:rPr lang="bg-BG" sz="2800" b="1" dirty="0">
                <a:solidFill>
                  <a:srgbClr val="C00000"/>
                </a:solidFill>
              </a:rPr>
            </a:br>
            <a:r>
              <a:rPr lang="bg-BG" sz="3200" b="1" dirty="0"/>
              <a:t>По данните на СЗО през 2017 г.:</a:t>
            </a:r>
            <a:br>
              <a:rPr lang="bg-BG" sz="3200" b="1" dirty="0"/>
            </a:br>
            <a:r>
              <a:rPr lang="bg-BG" sz="3200" dirty="0"/>
              <a:t>= </a:t>
            </a:r>
            <a:r>
              <a:rPr lang="bg-BG" sz="3200" b="1" dirty="0"/>
              <a:t>1</a:t>
            </a:r>
            <a:r>
              <a:rPr lang="en-GB" sz="3200" b="1" dirty="0"/>
              <a:t>0 </a:t>
            </a:r>
            <a:r>
              <a:rPr lang="bg-BG" sz="3200" b="1" dirty="0"/>
              <a:t>милиона </a:t>
            </a:r>
            <a:r>
              <a:rPr lang="bg-BG" sz="3200" b="1" dirty="0" err="1"/>
              <a:t>новозаболели</a:t>
            </a:r>
            <a:r>
              <a:rPr lang="en-GB" sz="3200" dirty="0"/>
              <a:t>: </a:t>
            </a:r>
            <a:br>
              <a:rPr lang="bg-BG" sz="3200" dirty="0"/>
            </a:br>
            <a:r>
              <a:rPr lang="bg-BG" sz="3200" dirty="0"/>
              <a:t>= </a:t>
            </a:r>
            <a:r>
              <a:rPr lang="bg-BG" sz="3200" b="1" dirty="0"/>
              <a:t>5,8 милиона мъже; </a:t>
            </a:r>
            <a:br>
              <a:rPr lang="bg-BG" sz="3200" b="1" dirty="0"/>
            </a:br>
            <a:r>
              <a:rPr lang="bg-BG" sz="3200" b="1" dirty="0"/>
              <a:t>= 3,2 милиона жени и </a:t>
            </a:r>
            <a:br>
              <a:rPr lang="bg-BG" sz="3200" b="1" dirty="0"/>
            </a:br>
            <a:r>
              <a:rPr lang="bg-BG" sz="3200" b="1" dirty="0"/>
              <a:t>= 1,0 милион деца. </a:t>
            </a:r>
            <a:br>
              <a:rPr lang="bg-BG" sz="3200" b="1" dirty="0"/>
            </a:br>
            <a:r>
              <a:rPr lang="bg-BG" sz="3200" b="1" dirty="0"/>
              <a:t>= </a:t>
            </a:r>
            <a:r>
              <a:rPr lang="en-US" sz="3200" b="1" dirty="0"/>
              <a:t>9% </a:t>
            </a:r>
            <a:r>
              <a:rPr lang="bg-BG" sz="3200" b="1" dirty="0"/>
              <a:t>от новите случаи са при лица с </a:t>
            </a:r>
            <a:r>
              <a:rPr lang="en-US" sz="3200" b="1" dirty="0"/>
              <a:t>HIV (72%</a:t>
            </a:r>
            <a:r>
              <a:rPr lang="bg-BG" sz="3200" b="1" dirty="0"/>
              <a:t> от тях в Африка</a:t>
            </a:r>
            <a:r>
              <a:rPr lang="en-US" sz="3200" b="1" dirty="0"/>
              <a:t>)</a:t>
            </a:r>
            <a:r>
              <a:rPr lang="bg-BG" sz="3200" b="1" dirty="0"/>
              <a:t>.</a:t>
            </a:r>
            <a:r>
              <a:rPr lang="en-US" sz="3200" b="1" dirty="0"/>
              <a:t> </a:t>
            </a: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43</a:t>
            </a:fld>
            <a:endParaRPr lang="en-US" altLang="bg-BG"/>
          </a:p>
        </p:txBody>
      </p:sp>
    </p:spTree>
    <p:extLst>
      <p:ext uri="{BB962C8B-B14F-4D97-AF65-F5344CB8AC3E}">
        <p14:creationId xmlns:p14="http://schemas.microsoft.com/office/powerpoint/2010/main" val="289289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890666"/>
          </a:xfrm>
        </p:spPr>
        <p:txBody>
          <a:bodyPr/>
          <a:lstStyle/>
          <a:p>
            <a:pPr algn="l">
              <a:lnSpc>
                <a:spcPct val="114000"/>
              </a:lnSpc>
            </a:pPr>
            <a:r>
              <a:rPr lang="bg-BG" sz="2600" dirty="0">
                <a:solidFill>
                  <a:schemeClr val="tx1"/>
                </a:solidFill>
              </a:rPr>
              <a:t>= Две трети от всички случаи на ТБ са съсредоточени в 8 страни: Индия</a:t>
            </a:r>
            <a:r>
              <a:rPr lang="en-US" sz="2600" dirty="0"/>
              <a:t> (27%), </a:t>
            </a:r>
            <a:r>
              <a:rPr lang="bg-BG" sz="2600" dirty="0"/>
              <a:t>Китай </a:t>
            </a:r>
            <a:r>
              <a:rPr lang="en-US" sz="2600" dirty="0"/>
              <a:t>(9%), </a:t>
            </a:r>
            <a:r>
              <a:rPr lang="bg-BG" sz="2600" dirty="0"/>
              <a:t>Индонезия</a:t>
            </a:r>
            <a:r>
              <a:rPr lang="en-US" sz="2600" dirty="0"/>
              <a:t> (8%), </a:t>
            </a:r>
            <a:r>
              <a:rPr lang="bg-BG" sz="2600" dirty="0"/>
              <a:t>Филипините</a:t>
            </a:r>
            <a:r>
              <a:rPr lang="en-US" sz="2600" dirty="0"/>
              <a:t> (6%), </a:t>
            </a:r>
            <a:r>
              <a:rPr lang="bg-BG" sz="2600" dirty="0"/>
              <a:t>Пакистан</a:t>
            </a:r>
            <a:r>
              <a:rPr lang="en-US" sz="2600" dirty="0"/>
              <a:t> (5%), </a:t>
            </a:r>
            <a:r>
              <a:rPr lang="bg-BG" sz="2600" dirty="0"/>
              <a:t>Нигерия</a:t>
            </a:r>
            <a:r>
              <a:rPr lang="en-US" sz="2600" dirty="0"/>
              <a:t> (4%), </a:t>
            </a:r>
            <a:r>
              <a:rPr lang="bg-BG" sz="2600" dirty="0"/>
              <a:t>Бангладеш </a:t>
            </a:r>
            <a:r>
              <a:rPr lang="en-US" sz="2600" dirty="0"/>
              <a:t>(4%) </a:t>
            </a:r>
            <a:r>
              <a:rPr lang="bg-BG" sz="2600" dirty="0"/>
              <a:t>и Южна Африка</a:t>
            </a:r>
            <a:r>
              <a:rPr lang="en-US" sz="2600" dirty="0"/>
              <a:t> (3%).</a:t>
            </a:r>
            <a:br>
              <a:rPr lang="bg-BG" sz="2600" dirty="0"/>
            </a:br>
            <a:r>
              <a:rPr lang="en-US" sz="2600" dirty="0"/>
              <a:t> </a:t>
            </a:r>
            <a:br>
              <a:rPr lang="bg-BG" sz="2600" dirty="0"/>
            </a:br>
            <a:r>
              <a:rPr lang="bg-BG" sz="2600" dirty="0"/>
              <a:t>= Тези 8 страни и още 22 страни са в списъка на СЗО като 30 страни е най-висока тежест на ТБ, на които се падат общо </a:t>
            </a:r>
            <a:r>
              <a:rPr lang="en-US" sz="2600" dirty="0"/>
              <a:t>87% </a:t>
            </a:r>
            <a:r>
              <a:rPr lang="bg-BG" sz="2600" dirty="0"/>
              <a:t>от всички случаи на ТБ в света. </a:t>
            </a:r>
            <a:br>
              <a:rPr lang="bg-BG" sz="2600" dirty="0"/>
            </a:br>
            <a:br>
              <a:rPr lang="bg-BG" sz="2600" dirty="0"/>
            </a:br>
            <a:r>
              <a:rPr lang="bg-BG" sz="2600" dirty="0"/>
              <a:t>= Само</a:t>
            </a:r>
            <a:r>
              <a:rPr lang="en-US" sz="2600" dirty="0"/>
              <a:t> 6% </a:t>
            </a:r>
            <a:r>
              <a:rPr lang="bg-BG" sz="2600" dirty="0"/>
              <a:t>от глобалните случаи на ТБ са в Европейския и в Американския регион на СЗО.</a:t>
            </a:r>
            <a:r>
              <a:rPr lang="en-US" sz="2600" dirty="0"/>
              <a:t> </a:t>
            </a:r>
            <a:r>
              <a:rPr lang="bg-BG" sz="2600" dirty="0"/>
              <a:t> </a:t>
            </a:r>
            <a:endParaRPr lang="en-US" sz="2600"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44</a:t>
            </a:fld>
            <a:endParaRPr lang="en-US" altLang="bg-BG"/>
          </a:p>
        </p:txBody>
      </p:sp>
    </p:spTree>
    <p:extLst>
      <p:ext uri="{BB962C8B-B14F-4D97-AF65-F5344CB8AC3E}">
        <p14:creationId xmlns:p14="http://schemas.microsoft.com/office/powerpoint/2010/main" val="493797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45</a:t>
            </a:fld>
            <a:endParaRPr lang="en-US" altLang="bg-BG"/>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38249"/>
            <a:ext cx="6984775" cy="4875563"/>
          </a:xfrm>
          <a:prstGeom prst="rect">
            <a:avLst/>
          </a:prstGeom>
          <a:solidFill>
            <a:schemeClr val="accent5">
              <a:alpha val="16000"/>
            </a:schemeClr>
          </a:solidFill>
          <a:ln>
            <a:noFill/>
          </a:ln>
        </p:spPr>
      </p:pic>
      <p:sp>
        <p:nvSpPr>
          <p:cNvPr id="4" name="TextBox 3"/>
          <p:cNvSpPr txBox="1"/>
          <p:nvPr/>
        </p:nvSpPr>
        <p:spPr>
          <a:xfrm>
            <a:off x="395536" y="332772"/>
            <a:ext cx="8410572" cy="707886"/>
          </a:xfrm>
          <a:prstGeom prst="rect">
            <a:avLst/>
          </a:prstGeom>
          <a:noFill/>
        </p:spPr>
        <p:txBody>
          <a:bodyPr wrap="none" rtlCol="0">
            <a:spAutoFit/>
          </a:bodyPr>
          <a:lstStyle/>
          <a:p>
            <a:pPr algn="ctr"/>
            <a:r>
              <a:rPr lang="bg-BG" sz="2000" b="1" dirty="0"/>
              <a:t>Страни с най-висока заболяемост от туберкулоза, множествена </a:t>
            </a:r>
          </a:p>
          <a:p>
            <a:pPr algn="ctr"/>
            <a:r>
              <a:rPr lang="bg-BG" sz="2000" b="1" dirty="0" err="1"/>
              <a:t>резистентност</a:t>
            </a:r>
            <a:r>
              <a:rPr lang="bg-BG" sz="2000" b="1" dirty="0"/>
              <a:t>  и с туберкулоза и ХИВ</a:t>
            </a:r>
            <a:endParaRPr lang="en-US" sz="2000" b="1" dirty="0"/>
          </a:p>
        </p:txBody>
      </p:sp>
    </p:spTree>
    <p:extLst>
      <p:ext uri="{BB962C8B-B14F-4D97-AF65-F5344CB8AC3E}">
        <p14:creationId xmlns:p14="http://schemas.microsoft.com/office/powerpoint/2010/main" val="4194013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46</a:t>
            </a:fld>
            <a:endParaRPr lang="en-US" altLang="bg-BG"/>
          </a:p>
        </p:txBody>
      </p:sp>
      <p:sp>
        <p:nvSpPr>
          <p:cNvPr id="44034" name="Rectangle 2"/>
          <p:cNvSpPr>
            <a:spLocks noGrp="1" noChangeArrowheads="1"/>
          </p:cNvSpPr>
          <p:nvPr>
            <p:ph type="title"/>
          </p:nvPr>
        </p:nvSpPr>
        <p:spPr>
          <a:xfrm>
            <a:off x="323528" y="274638"/>
            <a:ext cx="8496944" cy="5962674"/>
          </a:xfrm>
        </p:spPr>
        <p:txBody>
          <a:bodyPr/>
          <a:lstStyle/>
          <a:p>
            <a:pPr algn="l">
              <a:lnSpc>
                <a:spcPct val="114000"/>
              </a:lnSpc>
            </a:pPr>
            <a:r>
              <a:rPr lang="bg-BG" sz="3200" dirty="0"/>
              <a:t>= </a:t>
            </a:r>
            <a:r>
              <a:rPr lang="en-GB" sz="3200" b="1" dirty="0"/>
              <a:t>1.3</a:t>
            </a:r>
            <a:r>
              <a:rPr lang="bg-BG" sz="3200" b="1" dirty="0"/>
              <a:t> милиона </a:t>
            </a:r>
            <a:r>
              <a:rPr lang="bg-BG" sz="3200" b="1" dirty="0" err="1"/>
              <a:t>умирания</a:t>
            </a:r>
            <a:r>
              <a:rPr lang="bg-BG" sz="3200" b="1" dirty="0"/>
              <a:t> сред </a:t>
            </a:r>
            <a:r>
              <a:rPr lang="bg-BG" sz="3200" b="1" dirty="0" err="1"/>
              <a:t>ХИВ-отрицателни</a:t>
            </a:r>
            <a:r>
              <a:rPr lang="bg-BG" sz="3200" b="1" dirty="0"/>
              <a:t> лица </a:t>
            </a:r>
            <a:r>
              <a:rPr lang="bg-BG" sz="3200" dirty="0"/>
              <a:t>(</a:t>
            </a:r>
            <a:r>
              <a:rPr lang="en-GB" sz="3200" dirty="0"/>
              <a:t>1.7 </a:t>
            </a:r>
            <a:r>
              <a:rPr lang="bg-BG" sz="3200" dirty="0" err="1"/>
              <a:t>млн</a:t>
            </a:r>
            <a:r>
              <a:rPr lang="bg-BG" sz="3200" dirty="0"/>
              <a:t> през </a:t>
            </a:r>
            <a:r>
              <a:rPr lang="en-GB" sz="3200" dirty="0"/>
              <a:t>2000</a:t>
            </a:r>
            <a:r>
              <a:rPr lang="bg-BG" sz="3200" dirty="0"/>
              <a:t> г.</a:t>
            </a:r>
            <a:r>
              <a:rPr lang="en-GB" sz="3200" dirty="0"/>
              <a:t>)</a:t>
            </a:r>
            <a:r>
              <a:rPr lang="bg-BG" sz="3200" dirty="0"/>
              <a:t>;</a:t>
            </a:r>
            <a:br>
              <a:rPr lang="bg-BG" sz="3200" dirty="0"/>
            </a:br>
            <a:r>
              <a:rPr lang="bg-BG" sz="3200" dirty="0"/>
              <a:t>= </a:t>
            </a:r>
            <a:r>
              <a:rPr lang="en-GB" sz="3200" b="1" dirty="0"/>
              <a:t>3</a:t>
            </a:r>
            <a:r>
              <a:rPr lang="bg-BG" sz="3200" b="1" dirty="0"/>
              <a:t>00</a:t>
            </a:r>
            <a:r>
              <a:rPr lang="en-GB" sz="3200" b="1" dirty="0"/>
              <a:t> 000 </a:t>
            </a:r>
            <a:r>
              <a:rPr lang="bg-BG" sz="3200" b="1" dirty="0" err="1"/>
              <a:t>умирания</a:t>
            </a:r>
            <a:r>
              <a:rPr lang="bg-BG" sz="3200" b="1" dirty="0"/>
              <a:t> сред </a:t>
            </a:r>
            <a:r>
              <a:rPr lang="bg-BG" sz="3200" b="1" dirty="0" err="1"/>
              <a:t>ХИВ-позитивни</a:t>
            </a:r>
            <a:r>
              <a:rPr lang="bg-BG" sz="3200" b="1" dirty="0"/>
              <a:t> лица</a:t>
            </a:r>
            <a:r>
              <a:rPr lang="bg-BG" sz="3200" dirty="0"/>
              <a:t>.</a:t>
            </a:r>
            <a:br>
              <a:rPr lang="bg-BG" sz="3200" dirty="0"/>
            </a:br>
            <a:r>
              <a:rPr lang="bg-BG" altLang="bg-BG" sz="3200" dirty="0"/>
              <a:t>= </a:t>
            </a:r>
            <a:r>
              <a:rPr lang="bg-BG" altLang="bg-BG" sz="3200" b="1" dirty="0"/>
              <a:t>1 милион </a:t>
            </a:r>
            <a:r>
              <a:rPr lang="bg-BG" altLang="bg-BG" sz="3200" b="1" dirty="0" err="1"/>
              <a:t>новозаболели</a:t>
            </a:r>
            <a:r>
              <a:rPr lang="bg-BG" altLang="bg-BG" sz="3200" b="1" dirty="0"/>
              <a:t> </a:t>
            </a:r>
            <a:r>
              <a:rPr lang="bg-BG" altLang="bg-BG" sz="3200" dirty="0"/>
              <a:t>и </a:t>
            </a:r>
            <a:r>
              <a:rPr lang="bg-BG" altLang="bg-BG" sz="3200" b="1" dirty="0"/>
              <a:t>210000 </a:t>
            </a:r>
            <a:r>
              <a:rPr lang="bg-BG" altLang="bg-BG" sz="3200" b="1" dirty="0" err="1"/>
              <a:t>умирания</a:t>
            </a:r>
            <a:r>
              <a:rPr lang="bg-BG" altLang="bg-BG" sz="3200" b="1" dirty="0"/>
              <a:t> при деца</a:t>
            </a:r>
            <a:r>
              <a:rPr lang="bg-BG" altLang="bg-BG" sz="3200" dirty="0"/>
              <a:t> (вкл. 40000 с ХИВ); </a:t>
            </a:r>
            <a:br>
              <a:rPr lang="bg-BG" altLang="bg-BG" sz="3200" dirty="0"/>
            </a:br>
            <a:r>
              <a:rPr lang="bg-BG" altLang="bg-BG" sz="3200" dirty="0"/>
              <a:t>= Чрез успешно лечение през 2000-2017 г. са </a:t>
            </a:r>
            <a:r>
              <a:rPr lang="bg-BG" altLang="bg-BG" sz="3200" b="1" dirty="0"/>
              <a:t>спасени над 50 милиона </a:t>
            </a:r>
            <a:r>
              <a:rPr lang="bg-BG" altLang="bg-BG" sz="3200" dirty="0"/>
              <a:t>души. </a:t>
            </a: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5.10.2019 г.</a:t>
            </a:fld>
            <a:endParaRPr lang="en-US" altLang="bg-BG"/>
          </a:p>
        </p:txBody>
      </p:sp>
    </p:spTree>
    <p:extLst>
      <p:ext uri="{BB962C8B-B14F-4D97-AF65-F5344CB8AC3E}">
        <p14:creationId xmlns:p14="http://schemas.microsoft.com/office/powerpoint/2010/main" val="1280510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E85259-2953-4E29-AFBA-C5CD9307F1AB}" type="slidenum">
              <a:rPr lang="en-US" altLang="bg-BG"/>
              <a:pPr/>
              <a:t>47</a:t>
            </a:fld>
            <a:endParaRPr lang="en-US" altLang="bg-BG"/>
          </a:p>
        </p:txBody>
      </p:sp>
      <p:sp>
        <p:nvSpPr>
          <p:cNvPr id="56322" name="Rectangle 2"/>
          <p:cNvSpPr>
            <a:spLocks noGrp="1" noChangeArrowheads="1"/>
          </p:cNvSpPr>
          <p:nvPr>
            <p:ph type="title"/>
          </p:nvPr>
        </p:nvSpPr>
        <p:spPr>
          <a:xfrm>
            <a:off x="457200" y="274638"/>
            <a:ext cx="8229600" cy="5890666"/>
          </a:xfrm>
        </p:spPr>
        <p:txBody>
          <a:bodyPr/>
          <a:lstStyle/>
          <a:p>
            <a:pPr algn="l"/>
            <a:br>
              <a:rPr lang="bg-BG" altLang="bg-BG" sz="3200" b="1" i="1" dirty="0"/>
            </a:br>
            <a:r>
              <a:rPr lang="bg-BG" altLang="bg-BG" sz="3200" b="1" i="1" dirty="0"/>
              <a:t>Туберкулоза и </a:t>
            </a:r>
            <a:r>
              <a:rPr lang="bg-BG" altLang="bg-BG" sz="3200" b="1" i="1" dirty="0" err="1"/>
              <a:t>ХИВ</a:t>
            </a:r>
            <a:r>
              <a:rPr lang="bg-BG" altLang="bg-BG" sz="3200" b="1" i="1" dirty="0"/>
              <a:t>.</a:t>
            </a:r>
            <a:r>
              <a:rPr lang="bg-BG" altLang="bg-BG" sz="3200" b="1" dirty="0"/>
              <a:t> </a:t>
            </a:r>
            <a:r>
              <a:rPr lang="bg-BG" altLang="bg-BG" sz="3200" dirty="0"/>
              <a:t>Най-малко една трета от лицата с </a:t>
            </a:r>
            <a:r>
              <a:rPr lang="bg-BG" altLang="bg-BG" sz="3200" dirty="0" err="1"/>
              <a:t>ХИВ</a:t>
            </a:r>
            <a:r>
              <a:rPr lang="bg-BG" altLang="bg-BG" sz="3200" dirty="0"/>
              <a:t> в света са заразени и с туберкулоза, макар и неразвили още активна форма на ТБ. Такива лица имат 26-31 пъти по-висок риск да заболеят от ТБ в сравнение с лицата без </a:t>
            </a:r>
            <a:r>
              <a:rPr lang="bg-BG" altLang="bg-BG" sz="3200" dirty="0" err="1"/>
              <a:t>ХИВ</a:t>
            </a:r>
            <a:r>
              <a:rPr lang="bg-BG" altLang="bg-BG" sz="3200" dirty="0"/>
              <a:t>.</a:t>
            </a:r>
            <a:br>
              <a:rPr lang="bg-BG" altLang="bg-BG" sz="3200" dirty="0"/>
            </a:br>
            <a:r>
              <a:rPr lang="bg-BG" altLang="bg-BG" sz="3200" dirty="0" err="1"/>
              <a:t>ХИВ</a:t>
            </a:r>
            <a:r>
              <a:rPr lang="bg-BG" altLang="bg-BG" sz="3200" dirty="0"/>
              <a:t> и ТБ формират летална комбинация, като всяко от двете заболявания ускорява развитието на другото заболяване. Почти 25% от </a:t>
            </a:r>
            <a:r>
              <a:rPr lang="bg-BG" altLang="bg-BG" sz="3200" dirty="0" err="1"/>
              <a:t>умиранията</a:t>
            </a:r>
            <a:r>
              <a:rPr lang="bg-BG" altLang="bg-BG" sz="3200" dirty="0"/>
              <a:t> сред лицата с </a:t>
            </a:r>
            <a:r>
              <a:rPr lang="bg-BG" altLang="bg-BG" sz="3200" dirty="0" err="1"/>
              <a:t>ХИВ</a:t>
            </a:r>
            <a:r>
              <a:rPr lang="bg-BG" altLang="bg-BG" sz="3200" dirty="0"/>
              <a:t> се дължат на ТБ.</a:t>
            </a:r>
            <a:br>
              <a:rPr lang="bg-BG" altLang="bg-BG" sz="3200" dirty="0"/>
            </a:br>
            <a:r>
              <a:rPr lang="bg-BG" altLang="bg-BG" sz="3200" dirty="0"/>
              <a:t> </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35521D68-D238-4EB5-AA6F-F2C0ABC15A5A}" type="datetime1">
              <a:rPr lang="bg-BG" altLang="bg-BG" smtClean="0"/>
              <a:t>5.10.2019 г.</a:t>
            </a:fld>
            <a:endParaRPr lang="en-US" altLang="bg-BG"/>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48</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714500"/>
            <a:ext cx="81343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692696"/>
            <a:ext cx="7560840" cy="646331"/>
          </a:xfrm>
          <a:prstGeom prst="rect">
            <a:avLst/>
          </a:prstGeom>
          <a:noFill/>
        </p:spPr>
        <p:txBody>
          <a:bodyPr wrap="square" rtlCol="0">
            <a:spAutoFit/>
          </a:bodyPr>
          <a:lstStyle/>
          <a:p>
            <a:pPr algn="ctr"/>
            <a:r>
              <a:rPr lang="bg-BG" b="1" dirty="0"/>
              <a:t>Глобални тенденции  на заболяемостта и смъртността от </a:t>
            </a:r>
          </a:p>
          <a:p>
            <a:pPr algn="ctr"/>
            <a:r>
              <a:rPr lang="bg-BG" b="1" dirty="0"/>
              <a:t>туберкулоза (в милиони) 2000-2017 г.</a:t>
            </a:r>
            <a:endParaRPr lang="en-US" b="1" dirty="0"/>
          </a:p>
        </p:txBody>
      </p:sp>
      <p:sp>
        <p:nvSpPr>
          <p:cNvPr id="5" name="TextBox 4"/>
          <p:cNvSpPr txBox="1"/>
          <p:nvPr/>
        </p:nvSpPr>
        <p:spPr>
          <a:xfrm>
            <a:off x="797595" y="5364030"/>
            <a:ext cx="3945952" cy="307777"/>
          </a:xfrm>
          <a:prstGeom prst="rect">
            <a:avLst/>
          </a:prstGeom>
          <a:noFill/>
        </p:spPr>
        <p:txBody>
          <a:bodyPr wrap="none" rtlCol="0">
            <a:spAutoFit/>
          </a:bodyPr>
          <a:lstStyle/>
          <a:p>
            <a:r>
              <a:rPr lang="bg-BG" sz="1400" b="1" dirty="0"/>
              <a:t>Източник: </a:t>
            </a:r>
            <a:r>
              <a:rPr lang="en-US" sz="1400" b="1" dirty="0"/>
              <a:t>Global Tuberculosis Report, 2018</a:t>
            </a:r>
          </a:p>
        </p:txBody>
      </p:sp>
    </p:spTree>
    <p:extLst>
      <p:ext uri="{BB962C8B-B14F-4D97-AF65-F5344CB8AC3E}">
        <p14:creationId xmlns:p14="http://schemas.microsoft.com/office/powerpoint/2010/main" val="3550061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2800" i="1" dirty="0">
                <a:solidFill>
                  <a:schemeClr val="tx1"/>
                </a:solidFill>
              </a:rPr>
              <a:t>Очертават се </a:t>
            </a:r>
            <a:r>
              <a:rPr lang="bg-BG" sz="2800" dirty="0">
                <a:solidFill>
                  <a:schemeClr val="tx1"/>
                </a:solidFill>
              </a:rPr>
              <a:t>няколко </a:t>
            </a:r>
            <a:r>
              <a:rPr lang="bg-BG" sz="2800" dirty="0"/>
              <a:t>важни тенденции:</a:t>
            </a:r>
            <a:br>
              <a:rPr lang="bg-BG" sz="2800" dirty="0"/>
            </a:br>
            <a:br>
              <a:rPr lang="bg-BG" sz="2800" dirty="0"/>
            </a:br>
            <a:r>
              <a:rPr lang="bg-BG" sz="2800" dirty="0"/>
              <a:t>= През 2000-2017 г. нараства регистрацията на новите случай на туберкулоза;</a:t>
            </a:r>
            <a:br>
              <a:rPr lang="bg-BG" sz="2800" dirty="0"/>
            </a:br>
            <a:br>
              <a:rPr lang="bg-BG" sz="2800" dirty="0"/>
            </a:br>
            <a:r>
              <a:rPr lang="bg-BG" sz="2800" dirty="0"/>
              <a:t>= След 2008 г. се наблюдава бавно снижение на всички нови случаи на ТБ и на ХИВ-позитивните случаи на ТБ; </a:t>
            </a:r>
            <a:br>
              <a:rPr lang="bg-BG" sz="2800" dirty="0"/>
            </a:br>
            <a:br>
              <a:rPr lang="bg-BG" sz="2800" dirty="0"/>
            </a:br>
            <a:r>
              <a:rPr lang="bg-BG" sz="2800" dirty="0"/>
              <a:t>= Снижението на смъртността от туберкулоза е с по-ясно изразено сред ХИВ-негативните лица в сравнение с ХИВ-позитивните лица.</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49</a:t>
            </a:fld>
            <a:endParaRPr lang="en-US" altLang="bg-BG"/>
          </a:p>
        </p:txBody>
      </p:sp>
    </p:spTree>
    <p:extLst>
      <p:ext uri="{BB962C8B-B14F-4D97-AF65-F5344CB8AC3E}">
        <p14:creationId xmlns:p14="http://schemas.microsoft.com/office/powerpoint/2010/main" val="330440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5751DA-A820-408D-8F75-596C4E75ADC1}" type="slidenum">
              <a:rPr lang="en-US" altLang="bg-BG"/>
              <a:pPr/>
              <a:t>5</a:t>
            </a:fld>
            <a:endParaRPr lang="en-US" altLang="bg-BG"/>
          </a:p>
        </p:txBody>
      </p:sp>
      <p:sp>
        <p:nvSpPr>
          <p:cNvPr id="8194" name="Rectangle 2"/>
          <p:cNvSpPr>
            <a:spLocks noGrp="1" noChangeArrowheads="1"/>
          </p:cNvSpPr>
          <p:nvPr>
            <p:ph type="title"/>
          </p:nvPr>
        </p:nvSpPr>
        <p:spPr>
          <a:xfrm>
            <a:off x="179512" y="274638"/>
            <a:ext cx="8784976" cy="5890666"/>
          </a:xfrm>
        </p:spPr>
        <p:txBody>
          <a:bodyPr/>
          <a:lstStyle/>
          <a:p>
            <a:pPr algn="l"/>
            <a:r>
              <a:rPr lang="bg-BG" altLang="bg-BG" sz="3200" dirty="0"/>
              <a:t>= преките и непреки разходи за лечение често съставляват значителен дял от дохода на лицата и семействата, довеждайки ги до крайна бедност;</a:t>
            </a:r>
            <a:br>
              <a:rPr lang="bg-BG" altLang="bg-BG" sz="3200" dirty="0"/>
            </a:br>
            <a:br>
              <a:rPr lang="bg-BG" altLang="bg-BG" sz="3200" dirty="0"/>
            </a:br>
            <a:r>
              <a:rPr lang="bg-BG" altLang="bg-BG" sz="3200" dirty="0"/>
              <a:t>= високата </a:t>
            </a:r>
            <a:r>
              <a:rPr lang="bg-BG" altLang="bg-BG" sz="3200" dirty="0" err="1"/>
              <a:t>заболяемост</a:t>
            </a:r>
            <a:r>
              <a:rPr lang="bg-BG" altLang="bg-BG" sz="3200" dirty="0"/>
              <a:t> и смъртност от тези заболявания забавя икономическото развитие на страните;</a:t>
            </a:r>
            <a:br>
              <a:rPr lang="bg-BG" altLang="bg-BG" sz="3200" dirty="0"/>
            </a:br>
            <a:br>
              <a:rPr lang="bg-BG" altLang="bg-BG" sz="3200" dirty="0"/>
            </a:br>
            <a:r>
              <a:rPr lang="bg-BG" altLang="bg-BG" sz="3200" dirty="0"/>
              <a:t>= голяма част от тежестта на заразните заболявания може да бъде избегната през </a:t>
            </a:r>
            <a:r>
              <a:rPr lang="bg-BG" altLang="bg-BG" sz="3200" dirty="0" err="1"/>
              <a:t>имунопрофилактика</a:t>
            </a:r>
            <a:r>
              <a:rPr lang="bg-BG" altLang="bg-BG" sz="3200" dirty="0"/>
              <a:t> и лечение; </a:t>
            </a:r>
            <a:endParaRPr lang="en-US" altLang="bg-BG" sz="3200" dirty="0"/>
          </a:p>
        </p:txBody>
      </p:sp>
      <p:sp>
        <p:nvSpPr>
          <p:cNvPr id="2" name="Date Placeholder 1"/>
          <p:cNvSpPr>
            <a:spLocks noGrp="1"/>
          </p:cNvSpPr>
          <p:nvPr>
            <p:ph type="dt" sz="half" idx="10"/>
          </p:nvPr>
        </p:nvSpPr>
        <p:spPr/>
        <p:txBody>
          <a:bodyPr/>
          <a:lstStyle/>
          <a:p>
            <a:fld id="{AD711D5F-DCAC-4AB5-8DD3-E1021583073F}" type="datetime1">
              <a:rPr lang="bg-BG" altLang="bg-BG" smtClean="0"/>
              <a:t>5.10.2019 г.</a:t>
            </a:fld>
            <a:endParaRPr lang="en-US" altLang="bg-BG"/>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8191DE-994F-4871-B973-A9CE9FCFC701}" type="slidenum">
              <a:rPr lang="en-US" altLang="bg-BG"/>
              <a:pPr/>
              <a:t>50</a:t>
            </a:fld>
            <a:endParaRPr lang="en-US" altLang="bg-BG"/>
          </a:p>
        </p:txBody>
      </p:sp>
      <p:sp>
        <p:nvSpPr>
          <p:cNvPr id="58370" name="Rectangle 2"/>
          <p:cNvSpPr>
            <a:spLocks noGrp="1" noChangeArrowheads="1"/>
          </p:cNvSpPr>
          <p:nvPr>
            <p:ph type="title"/>
          </p:nvPr>
        </p:nvSpPr>
        <p:spPr>
          <a:xfrm>
            <a:off x="457200" y="274638"/>
            <a:ext cx="8229600" cy="6178550"/>
          </a:xfrm>
        </p:spPr>
        <p:txBody>
          <a:bodyPr/>
          <a:lstStyle/>
          <a:p>
            <a:pPr algn="l"/>
            <a:r>
              <a:rPr lang="bg-BG" altLang="bg-BG" sz="4000" dirty="0"/>
              <a:t>СЗО препоръчва 12-компонентен подход към интегрирани </a:t>
            </a:r>
            <a:r>
              <a:rPr lang="bg-BG" altLang="bg-BG" sz="4000" dirty="0" err="1"/>
              <a:t>ТВ-ХИВ</a:t>
            </a:r>
            <a:r>
              <a:rPr lang="bg-BG" altLang="bg-BG" sz="4000" dirty="0"/>
              <a:t> услуги, включващ мерки за превенция и лечение на инфекцията и заболяването до намаляване на </a:t>
            </a:r>
            <a:r>
              <a:rPr lang="bg-BG" altLang="bg-BG" sz="4000" dirty="0" err="1"/>
              <a:t>умиранията</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477D14C3-A300-4410-B24B-004D9C0E64CD}" type="datetime1">
              <a:rPr lang="bg-BG" altLang="bg-BG" smtClean="0"/>
              <a:t>5.10.2019 г.</a:t>
            </a:fld>
            <a:endParaRPr lang="en-US" altLang="bg-BG"/>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51</a:t>
            </a:fld>
            <a:endParaRPr lang="en-US" altLang="bg-BG"/>
          </a:p>
        </p:txBody>
      </p:sp>
      <p:sp>
        <p:nvSpPr>
          <p:cNvPr id="44034" name="Rectangle 2"/>
          <p:cNvSpPr>
            <a:spLocks noGrp="1" noChangeArrowheads="1"/>
          </p:cNvSpPr>
          <p:nvPr>
            <p:ph type="title"/>
          </p:nvPr>
        </p:nvSpPr>
        <p:spPr>
          <a:xfrm>
            <a:off x="457200" y="274638"/>
            <a:ext cx="8229600" cy="5818658"/>
          </a:xfrm>
        </p:spPr>
        <p:txBody>
          <a:bodyPr/>
          <a:lstStyle/>
          <a:p>
            <a:pPr algn="l"/>
            <a:r>
              <a:rPr lang="bg-BG" altLang="bg-BG" sz="3200" dirty="0"/>
              <a:t>От 1995 г. СЗО прилага две основни стратегии за борба с туберкулозата (ТБ):</a:t>
            </a:r>
            <a:br>
              <a:rPr lang="bg-BG" altLang="bg-BG" sz="3200" dirty="0"/>
            </a:br>
            <a:r>
              <a:rPr lang="bg-BG" altLang="bg-BG" sz="3200" dirty="0"/>
              <a:t> </a:t>
            </a:r>
            <a:br>
              <a:rPr lang="bg-BG" altLang="bg-BG" sz="3200" dirty="0"/>
            </a:br>
            <a:r>
              <a:rPr lang="bg-BG" altLang="bg-BG" sz="3200" dirty="0"/>
              <a:t>- </a:t>
            </a:r>
            <a:r>
              <a:rPr lang="bg-BG" altLang="bg-BG" sz="3200" b="1" i="1" dirty="0" err="1"/>
              <a:t>DOTS</a:t>
            </a:r>
            <a:r>
              <a:rPr lang="bg-BG" altLang="bg-BG" sz="3200" b="1" i="1" dirty="0"/>
              <a:t> стратегията</a:t>
            </a:r>
            <a:r>
              <a:rPr lang="bg-BG" altLang="bg-BG" sz="3200" dirty="0"/>
              <a:t> (Кратък курс директно наблюдавано лечение) и </a:t>
            </a:r>
            <a:br>
              <a:rPr lang="bg-BG" altLang="bg-BG" sz="3200" dirty="0"/>
            </a:br>
            <a:br>
              <a:rPr lang="bg-BG" altLang="bg-BG" sz="3200" dirty="0"/>
            </a:br>
            <a:r>
              <a:rPr lang="bg-BG" altLang="bg-BG" sz="3200" dirty="0"/>
              <a:t>- </a:t>
            </a:r>
            <a:r>
              <a:rPr lang="bg-BG" altLang="bg-BG" sz="3200" b="1" i="1" dirty="0" err="1"/>
              <a:t>Stop</a:t>
            </a:r>
            <a:r>
              <a:rPr lang="bg-BG" altLang="bg-BG" sz="3200" b="1" i="1" dirty="0"/>
              <a:t> </a:t>
            </a:r>
            <a:r>
              <a:rPr lang="bg-BG" altLang="bg-BG" sz="3200" b="1" i="1" dirty="0" err="1"/>
              <a:t>TB</a:t>
            </a:r>
            <a:r>
              <a:rPr lang="bg-BG" altLang="bg-BG" sz="3200" b="1" i="1" dirty="0"/>
              <a:t> стратегията, </a:t>
            </a:r>
            <a:r>
              <a:rPr lang="bg-BG" altLang="bg-BG" sz="3200" dirty="0"/>
              <a:t>с които над 51 мил. души са лекувани успешно и е спасен животът на 20 милиона души.</a:t>
            </a: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5.10.2019 г.</a:t>
            </a:fld>
            <a:endParaRPr lang="en-US" altLang="bg-BG"/>
          </a:p>
        </p:txBody>
      </p:sp>
    </p:spTree>
    <p:extLst>
      <p:ext uri="{BB962C8B-B14F-4D97-AF65-F5344CB8AC3E}">
        <p14:creationId xmlns:p14="http://schemas.microsoft.com/office/powerpoint/2010/main" val="238797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EC5566-58A8-44D8-9674-28D2720E5FA3}" type="slidenum">
              <a:rPr lang="en-US" altLang="bg-BG"/>
              <a:pPr/>
              <a:t>52</a:t>
            </a:fld>
            <a:endParaRPr lang="en-US" altLang="bg-BG"/>
          </a:p>
        </p:txBody>
      </p:sp>
      <p:sp>
        <p:nvSpPr>
          <p:cNvPr id="59394" name="Rectangle 2"/>
          <p:cNvSpPr>
            <a:spLocks noGrp="1" noChangeArrowheads="1"/>
          </p:cNvSpPr>
          <p:nvPr>
            <p:ph type="title"/>
          </p:nvPr>
        </p:nvSpPr>
        <p:spPr>
          <a:xfrm>
            <a:off x="457200" y="274638"/>
            <a:ext cx="8229600" cy="5890666"/>
          </a:xfrm>
        </p:spPr>
        <p:txBody>
          <a:bodyPr/>
          <a:lstStyle/>
          <a:p>
            <a:pPr algn="l"/>
            <a:r>
              <a:rPr lang="bg-BG" altLang="bg-BG" sz="2800" dirty="0"/>
              <a:t>Един от най-сериозните и най-трудни за решаване проблеми в борбата с туберкулозата е нарастването на случаите на развитие на </a:t>
            </a:r>
            <a:r>
              <a:rPr lang="bg-BG" altLang="bg-BG" sz="2800" b="1" dirty="0"/>
              <a:t>множествена лекарствена </a:t>
            </a:r>
            <a:r>
              <a:rPr lang="bg-BG" altLang="bg-BG" sz="2800" b="1" dirty="0" err="1"/>
              <a:t>резистентност</a:t>
            </a:r>
            <a:r>
              <a:rPr lang="bg-BG" altLang="bg-BG" sz="2800" b="1" dirty="0"/>
              <a:t> </a:t>
            </a:r>
            <a:r>
              <a:rPr lang="bg-BG" altLang="bg-BG" sz="2800" dirty="0"/>
              <a:t>или т.нар. </a:t>
            </a:r>
            <a:r>
              <a:rPr lang="bg-BG" altLang="bg-BG" sz="2800" b="1" dirty="0" err="1"/>
              <a:t>мултирезистентна</a:t>
            </a:r>
            <a:r>
              <a:rPr lang="bg-BG" altLang="bg-BG" sz="2800" b="1" i="1" dirty="0"/>
              <a:t> туберкулоза, </a:t>
            </a:r>
            <a:r>
              <a:rPr lang="bg-BG" altLang="bg-BG" sz="2800" dirty="0"/>
              <a:t>която се превръща с изключително сериозен обществено-здравен проблем.</a:t>
            </a:r>
            <a:br>
              <a:rPr lang="bg-BG" altLang="bg-BG" sz="2800" dirty="0"/>
            </a:br>
            <a:br>
              <a:rPr lang="bg-BG" altLang="bg-BG" sz="2800" dirty="0"/>
            </a:br>
            <a:r>
              <a:rPr lang="bg-BG" altLang="bg-BG" sz="2800" dirty="0"/>
              <a:t>С </a:t>
            </a:r>
            <a:r>
              <a:rPr lang="bg-BG" altLang="bg-BG" sz="2800" dirty="0" err="1"/>
              <a:t>мултирезистентност</a:t>
            </a:r>
            <a:r>
              <a:rPr lang="bg-BG" altLang="bg-BG" sz="2800" dirty="0"/>
              <a:t> се свързват 558 000 случаи по оценъчни данни за 2017 г.  Броят на разкритите, регистрирани и обхванати с лечение случаи обаче е  доста по-нисък – едва 160 000, т.е. около 25%.</a:t>
            </a:r>
            <a:endParaRPr lang="en-US" altLang="bg-BG" sz="2800" dirty="0"/>
          </a:p>
        </p:txBody>
      </p:sp>
      <p:sp>
        <p:nvSpPr>
          <p:cNvPr id="2" name="Date Placeholder 1"/>
          <p:cNvSpPr>
            <a:spLocks noGrp="1"/>
          </p:cNvSpPr>
          <p:nvPr>
            <p:ph type="dt" sz="half" idx="10"/>
          </p:nvPr>
        </p:nvSpPr>
        <p:spPr/>
        <p:txBody>
          <a:bodyPr/>
          <a:lstStyle/>
          <a:p>
            <a:fld id="{DB40A5E5-ECDB-43B9-BE0F-25F378A3D297}" type="datetime1">
              <a:rPr lang="bg-BG" altLang="bg-BG" smtClean="0"/>
              <a:t>5.10.2019 г.</a:t>
            </a:fld>
            <a:endParaRPr lang="en-US" altLang="bg-BG"/>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EC5566-58A8-44D8-9674-28D2720E5FA3}" type="slidenum">
              <a:rPr lang="en-US" altLang="bg-BG"/>
              <a:pPr/>
              <a:t>53</a:t>
            </a:fld>
            <a:endParaRPr lang="en-US" altLang="bg-BG"/>
          </a:p>
        </p:txBody>
      </p:sp>
      <p:sp>
        <p:nvSpPr>
          <p:cNvPr id="59394" name="Rectangle 2"/>
          <p:cNvSpPr>
            <a:spLocks noGrp="1" noChangeArrowheads="1"/>
          </p:cNvSpPr>
          <p:nvPr>
            <p:ph type="title"/>
          </p:nvPr>
        </p:nvSpPr>
        <p:spPr>
          <a:xfrm>
            <a:off x="457200" y="274638"/>
            <a:ext cx="8229600" cy="5890666"/>
          </a:xfrm>
        </p:spPr>
        <p:txBody>
          <a:bodyPr/>
          <a:lstStyle/>
          <a:p>
            <a:pPr algn="l"/>
            <a:r>
              <a:rPr lang="bg-BG" altLang="bg-BG" sz="2800" dirty="0"/>
              <a:t>Един от най-сериозните и най-трудни за решаване проблеми в борбата с туберкулозата е нарастването на случаите на развитие на </a:t>
            </a:r>
            <a:r>
              <a:rPr lang="bg-BG" altLang="bg-BG" sz="2800" b="1" dirty="0"/>
              <a:t>множествена лекарствена </a:t>
            </a:r>
            <a:r>
              <a:rPr lang="bg-BG" altLang="bg-BG" sz="2800" b="1" dirty="0" err="1"/>
              <a:t>резистентност</a:t>
            </a:r>
            <a:r>
              <a:rPr lang="bg-BG" altLang="bg-BG" sz="2800" b="1" dirty="0"/>
              <a:t> </a:t>
            </a:r>
            <a:r>
              <a:rPr lang="bg-BG" altLang="bg-BG" sz="2800" dirty="0"/>
              <a:t>или т.нар. </a:t>
            </a:r>
            <a:r>
              <a:rPr lang="bg-BG" altLang="bg-BG" sz="2800" b="1" dirty="0" err="1"/>
              <a:t>мултирезистентна</a:t>
            </a:r>
            <a:r>
              <a:rPr lang="bg-BG" altLang="bg-BG" sz="2800" b="1" i="1" dirty="0"/>
              <a:t> туберкулоза, </a:t>
            </a:r>
            <a:r>
              <a:rPr lang="bg-BG" altLang="bg-BG" sz="2800" dirty="0"/>
              <a:t>която се превръща с изключително сериозен обществено-здравен проблем. </a:t>
            </a:r>
            <a:br>
              <a:rPr lang="bg-BG" altLang="bg-BG" sz="2800" dirty="0"/>
            </a:br>
            <a:br>
              <a:rPr lang="bg-BG" altLang="bg-BG" sz="2800" dirty="0"/>
            </a:br>
            <a:r>
              <a:rPr lang="bg-BG" altLang="bg-BG" sz="2800" dirty="0"/>
              <a:t>Основни причини за множествената лекарствена </a:t>
            </a:r>
            <a:r>
              <a:rPr lang="bg-BG" altLang="bg-BG" sz="2800" dirty="0" err="1"/>
              <a:t>резистентност</a:t>
            </a:r>
            <a:r>
              <a:rPr lang="bg-BG" altLang="bg-BG" sz="2800" dirty="0"/>
              <a:t> са неправилно лечение, неподходящо използване на </a:t>
            </a:r>
            <a:r>
              <a:rPr lang="bg-BG" altLang="bg-BG" sz="2800" dirty="0" err="1"/>
              <a:t>противотуберкулозни</a:t>
            </a:r>
            <a:r>
              <a:rPr lang="bg-BG" altLang="bg-BG" sz="2800" dirty="0"/>
              <a:t> лекарствени средства или използване на некачествени лекарствени продукти.</a:t>
            </a:r>
            <a:endParaRPr lang="en-US" altLang="bg-BG" sz="2800" dirty="0"/>
          </a:p>
        </p:txBody>
      </p:sp>
      <p:sp>
        <p:nvSpPr>
          <p:cNvPr id="2" name="Date Placeholder 1"/>
          <p:cNvSpPr>
            <a:spLocks noGrp="1"/>
          </p:cNvSpPr>
          <p:nvPr>
            <p:ph type="dt" sz="half" idx="10"/>
          </p:nvPr>
        </p:nvSpPr>
        <p:spPr/>
        <p:txBody>
          <a:bodyPr/>
          <a:lstStyle/>
          <a:p>
            <a:fld id="{DB40A5E5-ECDB-43B9-BE0F-25F378A3D297}" type="datetime1">
              <a:rPr lang="bg-BG" altLang="bg-BG" smtClean="0"/>
              <a:t>5.10.2019 г.</a:t>
            </a:fld>
            <a:endParaRPr lang="en-US" altLang="bg-BG"/>
          </a:p>
        </p:txBody>
      </p:sp>
    </p:spTree>
    <p:extLst>
      <p:ext uri="{BB962C8B-B14F-4D97-AF65-F5344CB8AC3E}">
        <p14:creationId xmlns:p14="http://schemas.microsoft.com/office/powerpoint/2010/main" val="1427816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54</a:t>
            </a:fld>
            <a:endParaRPr lang="en-US" altLang="bg-BG"/>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8639"/>
            <a:ext cx="4469142" cy="647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2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3600" b="1" dirty="0">
                <a:solidFill>
                  <a:srgbClr val="C00000"/>
                </a:solidFill>
              </a:rPr>
              <a:t>Глобалните цели за ликвидиране на епидемията от ТБ към 2030 г предвиждат постигане на:</a:t>
            </a:r>
            <a:br>
              <a:rPr lang="bg-BG" sz="3600" b="1" dirty="0">
                <a:solidFill>
                  <a:srgbClr val="C00000"/>
                </a:solidFill>
              </a:rPr>
            </a:br>
            <a:br>
              <a:rPr lang="bg-BG" sz="3200" dirty="0"/>
            </a:br>
            <a:r>
              <a:rPr lang="bg-BG" sz="2800" dirty="0"/>
              <a:t>- 90% снижение на </a:t>
            </a:r>
            <a:r>
              <a:rPr lang="bg-BG" sz="2800" dirty="0" err="1"/>
              <a:t>умиранията</a:t>
            </a:r>
            <a:r>
              <a:rPr lang="bg-BG" sz="2800" dirty="0"/>
              <a:t> от ТБ;</a:t>
            </a:r>
            <a:br>
              <a:rPr lang="bg-BG" sz="2800" dirty="0"/>
            </a:br>
            <a:br>
              <a:rPr lang="bg-BG" sz="2800" dirty="0"/>
            </a:br>
            <a:r>
              <a:rPr lang="bg-BG" sz="2800" dirty="0"/>
              <a:t>- 80% снижение на </a:t>
            </a:r>
            <a:r>
              <a:rPr lang="bg-BG" sz="2800" dirty="0" err="1"/>
              <a:t>заболяемостта</a:t>
            </a:r>
            <a:r>
              <a:rPr lang="bg-BG" sz="2800" dirty="0"/>
              <a:t> от ТБ.</a:t>
            </a:r>
            <a:br>
              <a:rPr lang="bg-BG" sz="2800" dirty="0"/>
            </a:br>
            <a:br>
              <a:rPr lang="bg-BG" sz="2800" dirty="0"/>
            </a:br>
            <a:r>
              <a:rPr lang="bg-BG" sz="2800" dirty="0"/>
              <a:t>Нужни са около 10 милиарда за </a:t>
            </a:r>
            <a:r>
              <a:rPr lang="bg-BG" altLang="bg-BG" sz="2800" dirty="0"/>
              <a:t>прилагане на съществуващите интервенции срещу туберкулозата </a:t>
            </a:r>
            <a:r>
              <a:rPr lang="bg-BG" sz="2800" dirty="0"/>
              <a:t>и за изследователска работа, но има недостиг от близо 3 милиарда.</a:t>
            </a:r>
            <a:endParaRPr lang="en-US" sz="2800" i="1" dirty="0">
              <a:solidFill>
                <a:srgbClr val="FF0000"/>
              </a:solidFill>
            </a:endParaRP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55</a:t>
            </a:fld>
            <a:endParaRPr lang="en-US" altLang="bg-BG"/>
          </a:p>
        </p:txBody>
      </p:sp>
    </p:spTree>
    <p:extLst>
      <p:ext uri="{BB962C8B-B14F-4D97-AF65-F5344CB8AC3E}">
        <p14:creationId xmlns:p14="http://schemas.microsoft.com/office/powerpoint/2010/main" val="1446542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56</a:t>
            </a:fld>
            <a:endParaRPr lang="en-US" altLang="bg-BG"/>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6633"/>
            <a:ext cx="8991600" cy="608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17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lstStyle/>
          <a:p>
            <a:pPr algn="l"/>
            <a:r>
              <a:rPr lang="bg-BG" sz="2800" dirty="0"/>
              <a:t>Основните интервенции за предотвратяване на нови случаи на </a:t>
            </a:r>
            <a:r>
              <a:rPr lang="en-US" sz="2800" dirty="0"/>
              <a:t>Mycobacterium tuberculosis </a:t>
            </a:r>
            <a:r>
              <a:rPr lang="bg-BG" sz="2800" dirty="0"/>
              <a:t>и на нейното прогресиране включват лечение на латентната </a:t>
            </a:r>
            <a:r>
              <a:rPr lang="en-US" sz="2800" dirty="0"/>
              <a:t>T</a:t>
            </a:r>
            <a:r>
              <a:rPr lang="bg-BG" sz="2800" dirty="0"/>
              <a:t>Б инфекция </a:t>
            </a:r>
            <a:r>
              <a:rPr lang="en-US" sz="2800" dirty="0"/>
              <a:t> </a:t>
            </a:r>
            <a:r>
              <a:rPr lang="bg-BG" sz="2800" dirty="0"/>
              <a:t>и ваксинация на децата с </a:t>
            </a:r>
            <a:r>
              <a:rPr lang="en-US" sz="2800" dirty="0" err="1"/>
              <a:t>Bacille</a:t>
            </a:r>
            <a:r>
              <a:rPr lang="en-US" sz="2800" dirty="0"/>
              <a:t> </a:t>
            </a:r>
            <a:r>
              <a:rPr lang="en-US" sz="2800" dirty="0" err="1"/>
              <a:t>Calmette-Guérin</a:t>
            </a:r>
            <a:r>
              <a:rPr lang="en-US" sz="2800" dirty="0"/>
              <a:t> (BCG) </a:t>
            </a:r>
            <a:r>
              <a:rPr lang="bg-BG" sz="2800" dirty="0"/>
              <a:t>ваксина</a:t>
            </a:r>
            <a:r>
              <a:rPr lang="en-US" sz="2800" dirty="0"/>
              <a:t>. </a:t>
            </a:r>
            <a:br>
              <a:rPr lang="bg-BG" sz="2800" dirty="0"/>
            </a:br>
            <a:br>
              <a:rPr lang="bg-BG" sz="2800" dirty="0"/>
            </a:br>
            <a:r>
              <a:rPr lang="bg-BG" sz="2800" dirty="0"/>
              <a:t>СЗО отчита, че превантивното лечение за латентна ТБ инфекция се разширява, но двете приоритетни групи, за които то се препоръчва все още не са достатъчно обхванати. Това са лицата с ХИВ и децата под 5-годишна възраст, които са в контакт в домовете си с други лица с бактериологично потвърдена белодробна туберкулоза. </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57</a:t>
            </a:fld>
            <a:endParaRPr lang="en-US" altLang="bg-BG"/>
          </a:p>
        </p:txBody>
      </p:sp>
    </p:spTree>
    <p:extLst>
      <p:ext uri="{BB962C8B-B14F-4D97-AF65-F5344CB8AC3E}">
        <p14:creationId xmlns:p14="http://schemas.microsoft.com/office/powerpoint/2010/main" val="2177753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2800" dirty="0"/>
              <a:t>= По оценки на СЗО най-малко 30 милиона души ще подлежат на превантивно лечение в периода 2018-2022. </a:t>
            </a:r>
            <a:br>
              <a:rPr lang="bg-BG" sz="2800" dirty="0"/>
            </a:br>
            <a:r>
              <a:rPr lang="bg-BG" sz="2800" dirty="0"/>
              <a:t>= Голямо значение има подобряването на </a:t>
            </a:r>
            <a:r>
              <a:rPr lang="bg-BG" sz="2800" dirty="0" err="1"/>
              <a:t>разкриваемостта</a:t>
            </a:r>
            <a:r>
              <a:rPr lang="bg-BG" sz="2800" dirty="0"/>
              <a:t> и регистрирането на новите случаи. През 2017 г. от </a:t>
            </a:r>
            <a:r>
              <a:rPr lang="bg-BG" altLang="bg-BG" sz="2800" dirty="0"/>
              <a:t>10 милиона нови случаи (по оценъчни данни) само 6,4 милиона са били разкрити и регистрирани.</a:t>
            </a:r>
            <a:br>
              <a:rPr lang="bg-BG" sz="2800" dirty="0"/>
            </a:br>
            <a:r>
              <a:rPr lang="bg-BG" sz="2800" dirty="0"/>
              <a:t>= </a:t>
            </a:r>
            <a:r>
              <a:rPr lang="en-US" sz="2800" dirty="0"/>
              <a:t>BCG </a:t>
            </a:r>
            <a:r>
              <a:rPr lang="bg-BG" sz="2800" dirty="0"/>
              <a:t>ваксинацията трябва да бъде част от всяка национална </a:t>
            </a:r>
            <a:r>
              <a:rPr lang="bg-BG" sz="2800" dirty="0" err="1"/>
              <a:t>имунизационна</a:t>
            </a:r>
            <a:r>
              <a:rPr lang="bg-BG" sz="2800" dirty="0"/>
              <a:t> програма за децата. През </a:t>
            </a:r>
            <a:r>
              <a:rPr lang="en-US" sz="2800" dirty="0"/>
              <a:t>2017</a:t>
            </a:r>
            <a:r>
              <a:rPr lang="bg-BG" sz="2800" dirty="0"/>
              <a:t> г. </a:t>
            </a:r>
            <a:r>
              <a:rPr lang="en-US" sz="2800" dirty="0"/>
              <a:t>158 </a:t>
            </a:r>
            <a:r>
              <a:rPr lang="bg-BG" sz="2800" dirty="0"/>
              <a:t>страни са предоставяли такава ваксинация, от които 120 страни с обхват минимум </a:t>
            </a:r>
            <a:r>
              <a:rPr lang="en-US" sz="2800" dirty="0"/>
              <a:t>90%.</a:t>
            </a: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58</a:t>
            </a:fld>
            <a:endParaRPr lang="en-US" altLang="bg-BG"/>
          </a:p>
        </p:txBody>
      </p:sp>
    </p:spTree>
    <p:extLst>
      <p:ext uri="{BB962C8B-B14F-4D97-AF65-F5344CB8AC3E}">
        <p14:creationId xmlns:p14="http://schemas.microsoft.com/office/powerpoint/2010/main" val="3244607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8758EFD-E913-484B-A2E9-C522A7D63856}" type="slidenum">
              <a:rPr lang="en-US" altLang="bg-BG"/>
              <a:pPr/>
              <a:t>59</a:t>
            </a:fld>
            <a:endParaRPr lang="en-US" altLang="bg-BG"/>
          </a:p>
        </p:txBody>
      </p:sp>
      <p:sp>
        <p:nvSpPr>
          <p:cNvPr id="62466" name="Rectangle 2"/>
          <p:cNvSpPr>
            <a:spLocks noGrp="1" noChangeArrowheads="1"/>
          </p:cNvSpPr>
          <p:nvPr>
            <p:ph type="title"/>
          </p:nvPr>
        </p:nvSpPr>
        <p:spPr>
          <a:xfrm>
            <a:off x="457200" y="274638"/>
            <a:ext cx="8229600" cy="6178550"/>
          </a:xfrm>
        </p:spPr>
        <p:txBody>
          <a:bodyPr/>
          <a:lstStyle/>
          <a:p>
            <a:r>
              <a:rPr lang="bg-BG" altLang="bg-BG" sz="4000" b="1" dirty="0">
                <a:solidFill>
                  <a:srgbClr val="C00000"/>
                </a:solidFill>
              </a:rPr>
              <a:t>5. Глобална тежест и тенденции на маларията </a:t>
            </a:r>
            <a:br>
              <a:rPr lang="bg-BG" altLang="bg-BG" b="1" dirty="0">
                <a:solidFill>
                  <a:srgbClr val="FF0000"/>
                </a:solidFill>
              </a:rPr>
            </a:br>
            <a:endParaRPr lang="en-US" altLang="bg-BG" b="1" dirty="0">
              <a:solidFill>
                <a:srgbClr val="FF0000"/>
              </a:solidFill>
            </a:endParaRPr>
          </a:p>
        </p:txBody>
      </p:sp>
      <p:sp>
        <p:nvSpPr>
          <p:cNvPr id="2" name="Date Placeholder 1"/>
          <p:cNvSpPr>
            <a:spLocks noGrp="1"/>
          </p:cNvSpPr>
          <p:nvPr>
            <p:ph type="dt" sz="half" idx="10"/>
          </p:nvPr>
        </p:nvSpPr>
        <p:spPr/>
        <p:txBody>
          <a:bodyPr/>
          <a:lstStyle/>
          <a:p>
            <a:fld id="{4F9E391F-4EEC-42D4-B178-330C96F5CF62}" type="datetime1">
              <a:rPr lang="bg-BG" altLang="bg-BG" smtClean="0"/>
              <a:t>5.10.2019 г.</a:t>
            </a:fld>
            <a:endParaRPr lang="en-US" altLang="bg-B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15FB20-2862-4696-8859-E18816BD5E1B}" type="slidenum">
              <a:rPr lang="en-US" altLang="bg-BG"/>
              <a:pPr/>
              <a:t>6</a:t>
            </a:fld>
            <a:endParaRPr lang="en-US" altLang="bg-BG"/>
          </a:p>
        </p:txBody>
      </p:sp>
      <p:sp>
        <p:nvSpPr>
          <p:cNvPr id="9218" name="Rectangle 2"/>
          <p:cNvSpPr>
            <a:spLocks noGrp="1" noChangeArrowheads="1"/>
          </p:cNvSpPr>
          <p:nvPr>
            <p:ph type="title"/>
          </p:nvPr>
        </p:nvSpPr>
        <p:spPr>
          <a:xfrm>
            <a:off x="251520" y="274638"/>
            <a:ext cx="8640960" cy="5890666"/>
          </a:xfrm>
        </p:spPr>
        <p:txBody>
          <a:bodyPr/>
          <a:lstStyle/>
          <a:p>
            <a:pPr algn="l"/>
            <a:r>
              <a:rPr lang="bg-BG" altLang="bg-BG" sz="3200" dirty="0"/>
              <a:t>= използването на безопасна питейна вода може да намали тежестта на </a:t>
            </a:r>
            <a:r>
              <a:rPr lang="bg-BG" altLang="bg-BG" sz="3200" dirty="0" err="1"/>
              <a:t>диарийните</a:t>
            </a:r>
            <a:r>
              <a:rPr lang="bg-BG" altLang="bg-BG" sz="3200" dirty="0"/>
              <a:t> заболявания и на някои паразитни заболявания;</a:t>
            </a:r>
            <a:br>
              <a:rPr lang="bg-BG" altLang="bg-BG" sz="3200" dirty="0"/>
            </a:br>
            <a:br>
              <a:rPr lang="bg-BG" altLang="bg-BG" sz="3200" dirty="0"/>
            </a:br>
            <a:r>
              <a:rPr lang="bg-BG" altLang="bg-BG" sz="3200" dirty="0"/>
              <a:t>= съществува нескъпо, безопасно и ефективно лечение на туберкулозата, маларията и редица паразитни заболявания, но тези технологии са недостатъчно използвани в страните с нисък и среден доход, особено сред бедните слоеве от населението. </a:t>
            </a:r>
            <a:endParaRPr lang="en-US" altLang="bg-BG" sz="3200" dirty="0"/>
          </a:p>
        </p:txBody>
      </p:sp>
      <p:sp>
        <p:nvSpPr>
          <p:cNvPr id="2" name="Date Placeholder 1"/>
          <p:cNvSpPr>
            <a:spLocks noGrp="1"/>
          </p:cNvSpPr>
          <p:nvPr>
            <p:ph type="dt" sz="half" idx="10"/>
          </p:nvPr>
        </p:nvSpPr>
        <p:spPr/>
        <p:txBody>
          <a:bodyPr/>
          <a:lstStyle/>
          <a:p>
            <a:fld id="{0149AE5B-C396-4715-BD89-D207DB7E04B6}" type="datetime1">
              <a:rPr lang="bg-BG" altLang="bg-BG" smtClean="0"/>
              <a:t>5.10.2019 г.</a:t>
            </a:fld>
            <a:endParaRPr lang="en-US" altLang="bg-BG"/>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EC4F9F-6251-44F7-A659-EC857BB6A154}" type="slidenum">
              <a:rPr lang="en-US" altLang="bg-BG"/>
              <a:pPr/>
              <a:t>60</a:t>
            </a:fld>
            <a:endParaRPr lang="en-US" altLang="bg-BG"/>
          </a:p>
        </p:txBody>
      </p:sp>
      <p:sp>
        <p:nvSpPr>
          <p:cNvPr id="63490" name="Rectangle 2"/>
          <p:cNvSpPr>
            <a:spLocks noGrp="1" noChangeArrowheads="1"/>
          </p:cNvSpPr>
          <p:nvPr>
            <p:ph type="title"/>
          </p:nvPr>
        </p:nvSpPr>
        <p:spPr>
          <a:xfrm>
            <a:off x="457200" y="274638"/>
            <a:ext cx="8229600" cy="6178550"/>
          </a:xfrm>
        </p:spPr>
        <p:txBody>
          <a:bodyPr/>
          <a:lstStyle/>
          <a:p>
            <a:pPr algn="l"/>
            <a:r>
              <a:rPr lang="bg-BG" altLang="bg-BG" sz="3600" dirty="0"/>
              <a:t>Маларията си остава неоспоримо свързана с бедността. Най-високите коефициенти за смъртност от малария са в страните, които имат и най-високи нива на крайна бедност (най-висок дял лица живеещи с по-малко от 1 долар на ден).</a:t>
            </a:r>
            <a:endParaRPr lang="en-US" altLang="bg-BG" sz="3600" dirty="0"/>
          </a:p>
        </p:txBody>
      </p:sp>
      <p:sp>
        <p:nvSpPr>
          <p:cNvPr id="2" name="Date Placeholder 1"/>
          <p:cNvSpPr>
            <a:spLocks noGrp="1"/>
          </p:cNvSpPr>
          <p:nvPr>
            <p:ph type="dt" sz="half" idx="10"/>
          </p:nvPr>
        </p:nvSpPr>
        <p:spPr/>
        <p:txBody>
          <a:bodyPr/>
          <a:lstStyle/>
          <a:p>
            <a:fld id="{5C858DB6-893A-45AC-B63A-375008750977}" type="datetime1">
              <a:rPr lang="bg-BG" altLang="bg-BG" smtClean="0"/>
              <a:t>5.10.2019 г.</a:t>
            </a:fld>
            <a:endParaRPr lang="en-US" altLang="bg-BG"/>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76D992F-AB23-4B96-965A-5B41AD161DE6}" type="slidenum">
              <a:rPr lang="en-US" altLang="bg-BG"/>
              <a:pPr/>
              <a:t>61</a:t>
            </a:fld>
            <a:endParaRPr lang="en-US" altLang="bg-BG"/>
          </a:p>
        </p:txBody>
      </p:sp>
      <p:sp>
        <p:nvSpPr>
          <p:cNvPr id="64514" name="Rectangle 2"/>
          <p:cNvSpPr>
            <a:spLocks noGrp="1" noChangeArrowheads="1"/>
          </p:cNvSpPr>
          <p:nvPr>
            <p:ph type="title"/>
          </p:nvPr>
        </p:nvSpPr>
        <p:spPr>
          <a:xfrm>
            <a:off x="457200" y="274638"/>
            <a:ext cx="8229600" cy="5818658"/>
          </a:xfrm>
        </p:spPr>
        <p:txBody>
          <a:bodyPr/>
          <a:lstStyle/>
          <a:p>
            <a:pPr algn="l"/>
            <a:r>
              <a:rPr lang="bg-BG" altLang="bg-BG" sz="3200" dirty="0"/>
              <a:t>По оценъчни данни над 200 милиона случаи на малария възникват в света годишно, от които едва около 10% се регистрират. Около 80% от случаите на заболявания са концентрирани в 17 страни. Страните с най-висока тежест на маларията са в Африканския регион на СЗО: Нигерия, Конго, Танзания, Уганда, Мозамбик. На тези страни се падат над 40% от всички случаи на малария в света. </a:t>
            </a:r>
            <a:endParaRPr lang="en-US" altLang="bg-BG" sz="3200" dirty="0"/>
          </a:p>
        </p:txBody>
      </p:sp>
      <p:sp>
        <p:nvSpPr>
          <p:cNvPr id="2" name="Date Placeholder 1"/>
          <p:cNvSpPr>
            <a:spLocks noGrp="1"/>
          </p:cNvSpPr>
          <p:nvPr>
            <p:ph type="dt" sz="half" idx="10"/>
          </p:nvPr>
        </p:nvSpPr>
        <p:spPr/>
        <p:txBody>
          <a:bodyPr/>
          <a:lstStyle/>
          <a:p>
            <a:fld id="{E12561EB-D132-40FC-8C1E-FD253B5E9DA6}" type="datetime1">
              <a:rPr lang="bg-BG" altLang="bg-BG" smtClean="0"/>
              <a:t>5.10.2019 г.</a:t>
            </a:fld>
            <a:endParaRPr lang="en-US" altLang="bg-BG"/>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9B4570-3D72-4B27-9A2D-106F5686CC3F}" type="slidenum">
              <a:rPr lang="en-US" altLang="bg-BG"/>
              <a:pPr/>
              <a:t>62</a:t>
            </a:fld>
            <a:endParaRPr lang="en-US" altLang="bg-BG"/>
          </a:p>
        </p:txBody>
      </p:sp>
      <p:sp>
        <p:nvSpPr>
          <p:cNvPr id="65538" name="Rectangle 2"/>
          <p:cNvSpPr>
            <a:spLocks noGrp="1" noChangeArrowheads="1"/>
          </p:cNvSpPr>
          <p:nvPr>
            <p:ph type="title"/>
          </p:nvPr>
        </p:nvSpPr>
        <p:spPr>
          <a:xfrm>
            <a:off x="457200" y="274638"/>
            <a:ext cx="8229600" cy="6178550"/>
          </a:xfrm>
        </p:spPr>
        <p:txBody>
          <a:bodyPr/>
          <a:lstStyle/>
          <a:p>
            <a:pPr algn="l"/>
            <a:r>
              <a:rPr lang="bg-BG" altLang="bg-BG" sz="3600" dirty="0"/>
              <a:t>В Югоизточна Азия, вторият най-засегнат регион в света, Индия има най-висока тежест на маларията  (24 милиона случаи годишно по оценъчни данни), следвана от Индонезия и Мианмар.</a:t>
            </a:r>
            <a:br>
              <a:rPr lang="bg-BG" altLang="bg-BG" sz="3600" dirty="0"/>
            </a:br>
            <a:endParaRPr lang="en-US" altLang="bg-BG" sz="3600" dirty="0"/>
          </a:p>
        </p:txBody>
      </p:sp>
      <p:sp>
        <p:nvSpPr>
          <p:cNvPr id="2" name="Date Placeholder 1"/>
          <p:cNvSpPr>
            <a:spLocks noGrp="1"/>
          </p:cNvSpPr>
          <p:nvPr>
            <p:ph type="dt" sz="half" idx="10"/>
          </p:nvPr>
        </p:nvSpPr>
        <p:spPr/>
        <p:txBody>
          <a:bodyPr/>
          <a:lstStyle/>
          <a:p>
            <a:fld id="{BD10D646-1CB9-45B3-B86D-78B3E5ED5833}" type="datetime1">
              <a:rPr lang="bg-BG" altLang="bg-BG" smtClean="0"/>
              <a:t>5.10.2019 г.</a:t>
            </a:fld>
            <a:endParaRPr lang="en-US" altLang="bg-BG"/>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2"/>
          </p:nvPr>
        </p:nvSpPr>
        <p:spPr/>
        <p:txBody>
          <a:bodyPr/>
          <a:lstStyle/>
          <a:p>
            <a:fld id="{9A296F9B-7CA4-4FFE-9A0F-68450899D2A3}" type="slidenum">
              <a:rPr lang="en-US" altLang="bg-BG"/>
              <a:pPr/>
              <a:t>63</a:t>
            </a:fld>
            <a:endParaRPr lang="en-US" altLang="bg-BG"/>
          </a:p>
        </p:txBody>
      </p:sp>
      <p:sp>
        <p:nvSpPr>
          <p:cNvPr id="67587" name="Rectangle 3"/>
          <p:cNvSpPr>
            <a:spLocks noChangeArrowheads="1"/>
          </p:cNvSpPr>
          <p:nvPr/>
        </p:nvSpPr>
        <p:spPr bwMode="auto">
          <a:xfrm>
            <a:off x="323850" y="105202"/>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bg-BG" altLang="bg-BG" sz="2400" b="1" i="1" dirty="0" err="1">
                <a:cs typeface="Times New Roman" pitchFamily="18" charset="0"/>
              </a:rPr>
              <a:t>Заболяемост</a:t>
            </a:r>
            <a:r>
              <a:rPr lang="bg-BG" altLang="bg-BG" sz="2400" b="1" i="1" dirty="0">
                <a:cs typeface="Times New Roman" pitchFamily="18" charset="0"/>
              </a:rPr>
              <a:t> от малария по региони на СЗО (брой регистрирани случаи и брой по оценъчни данни)</a:t>
            </a:r>
            <a:endParaRPr lang="en-US" altLang="bg-BG" sz="2400" dirty="0"/>
          </a:p>
        </p:txBody>
      </p:sp>
      <p:graphicFrame>
        <p:nvGraphicFramePr>
          <p:cNvPr id="67741" name="Group 157"/>
          <p:cNvGraphicFramePr>
            <a:graphicFrameLocks noGrp="1"/>
          </p:cNvGraphicFramePr>
          <p:nvPr/>
        </p:nvGraphicFramePr>
        <p:xfrm>
          <a:off x="395288" y="1125538"/>
          <a:ext cx="8137525" cy="4679954"/>
        </p:xfrm>
        <a:graphic>
          <a:graphicData uri="http://schemas.openxmlformats.org/drawingml/2006/table">
            <a:tbl>
              <a:tblPr/>
              <a:tblGrid>
                <a:gridCol w="3313112">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2490788">
                  <a:extLst>
                    <a:ext uri="{9D8B030D-6E8A-4147-A177-3AD203B41FA5}">
                      <a16:colId xmlns:a16="http://schemas.microsoft.com/office/drawing/2014/main" val="20002"/>
                    </a:ext>
                  </a:extLst>
                </a:gridCol>
              </a:tblGrid>
              <a:tr h="811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dirty="0">
                          <a:ln>
                            <a:noFill/>
                          </a:ln>
                          <a:solidFill>
                            <a:schemeClr val="tx1"/>
                          </a:solidFill>
                          <a:effectLst/>
                          <a:latin typeface="Times New Roman" pitchFamily="18" charset="0"/>
                          <a:cs typeface="Times New Roman" pitchFamily="18" charset="0"/>
                        </a:rPr>
                        <a:t>Региони на СЗО</a:t>
                      </a:r>
                      <a:endParaRPr kumimoji="0" lang="bg-BG" altLang="bg-BG"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Регистрирани случаи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Оценъчни данни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Африка</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20 200 000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174 288 000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Америка</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489 296</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1 061 000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Югоизточна Азия</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2 149 205</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32 041 000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Европа</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 </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1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Източносредиземноморски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796 178</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10 360 000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Западнотихоокеански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223 338</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1 699 000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Глобално</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23 800 000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219 000 000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A9423186-A336-42A4-A065-EF93930172D5}" type="datetime1">
              <a:rPr lang="bg-BG" altLang="bg-BG" smtClean="0"/>
              <a:t>5.10.2019 г.</a:t>
            </a:fld>
            <a:endParaRPr lang="en-US" altLang="bg-BG"/>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42107CB6-FF61-4352-9A05-67E0BAB445BE}" type="slidenum">
              <a:rPr lang="en-US" altLang="bg-BG"/>
              <a:pPr/>
              <a:t>64</a:t>
            </a:fld>
            <a:endParaRPr lang="en-US" altLang="bg-BG"/>
          </a:p>
        </p:txBody>
      </p:sp>
      <p:sp>
        <p:nvSpPr>
          <p:cNvPr id="68611" name="Rectangle 3"/>
          <p:cNvSpPr>
            <a:spLocks noChangeArrowheads="1"/>
          </p:cNvSpPr>
          <p:nvPr/>
        </p:nvSpPr>
        <p:spPr bwMode="auto">
          <a:xfrm>
            <a:off x="395288" y="107950"/>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bg-BG" altLang="bg-BG" sz="2400" b="1" i="1">
                <a:cs typeface="Times New Roman" pitchFamily="18" charset="0"/>
              </a:rPr>
              <a:t>Смъртност от малария по региони на Световната банка (оценъчни данни за 2010 г. -  на 100 000 души)</a:t>
            </a:r>
            <a:endParaRPr lang="en-US" altLang="bg-BG" sz="2400"/>
          </a:p>
        </p:txBody>
      </p:sp>
      <p:graphicFrame>
        <p:nvGraphicFramePr>
          <p:cNvPr id="68688" name="Group 80"/>
          <p:cNvGraphicFramePr>
            <a:graphicFrameLocks noGrp="1"/>
          </p:cNvGraphicFramePr>
          <p:nvPr>
            <p:extLst>
              <p:ext uri="{D42A27DB-BD31-4B8C-83A1-F6EECF244321}">
                <p14:modId xmlns:p14="http://schemas.microsoft.com/office/powerpoint/2010/main" val="2159293961"/>
              </p:ext>
            </p:extLst>
          </p:nvPr>
        </p:nvGraphicFramePr>
        <p:xfrm>
          <a:off x="719931" y="1124744"/>
          <a:ext cx="7775575" cy="4866959"/>
        </p:xfrm>
        <a:graphic>
          <a:graphicData uri="http://schemas.openxmlformats.org/drawingml/2006/table">
            <a:tbl>
              <a:tblPr/>
              <a:tblGrid>
                <a:gridCol w="4802187">
                  <a:extLst>
                    <a:ext uri="{9D8B030D-6E8A-4147-A177-3AD203B41FA5}">
                      <a16:colId xmlns:a16="http://schemas.microsoft.com/office/drawing/2014/main" val="20000"/>
                    </a:ext>
                  </a:extLst>
                </a:gridCol>
                <a:gridCol w="2973388">
                  <a:extLst>
                    <a:ext uri="{9D8B030D-6E8A-4147-A177-3AD203B41FA5}">
                      <a16:colId xmlns:a16="http://schemas.microsoft.com/office/drawing/2014/main" val="20001"/>
                    </a:ext>
                  </a:extLst>
                </a:gridCol>
              </a:tblGrid>
              <a:tr h="1111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dirty="0">
                          <a:ln>
                            <a:noFill/>
                          </a:ln>
                          <a:solidFill>
                            <a:schemeClr val="tx1"/>
                          </a:solidFill>
                          <a:effectLst/>
                          <a:latin typeface="Times New Roman" pitchFamily="18" charset="0"/>
                          <a:cs typeface="Times New Roman" pitchFamily="18" charset="0"/>
                        </a:rPr>
                        <a:t>Групи страни</a:t>
                      </a:r>
                      <a:endParaRPr kumimoji="0" lang="bg-BG" altLang="bg-BG"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Умирания на 100 000 души</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нисък доход</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39.46</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доход по-нисък от средния</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14.31</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доход по-висок от средния</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0.58</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23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висок доход</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Глобално</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dirty="0">
                          <a:ln>
                            <a:noFill/>
                          </a:ln>
                          <a:solidFill>
                            <a:schemeClr val="tx1"/>
                          </a:solidFill>
                          <a:effectLst/>
                          <a:latin typeface="Times New Roman" pitchFamily="18" charset="0"/>
                          <a:cs typeface="Times New Roman" pitchFamily="18" charset="0"/>
                        </a:rPr>
                        <a:t>11.92</a:t>
                      </a:r>
                      <a:endParaRPr kumimoji="0" lang="bg-BG" altLang="bg-BG"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fld id="{9F65060D-AA2F-4D3D-8BA1-0CFC8B689E9A}" type="datetime1">
              <a:rPr lang="bg-BG" altLang="bg-BG" smtClean="0"/>
              <a:t>5.10.2019 г.</a:t>
            </a:fld>
            <a:endParaRPr lang="en-US" altLang="bg-BG"/>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A0FEC1-ED36-4595-9AC0-8AAD2C7B6363}" type="slidenum">
              <a:rPr lang="en-US" altLang="bg-BG"/>
              <a:pPr/>
              <a:t>65</a:t>
            </a:fld>
            <a:endParaRPr lang="en-US" altLang="bg-BG"/>
          </a:p>
        </p:txBody>
      </p:sp>
      <p:sp>
        <p:nvSpPr>
          <p:cNvPr id="75778" name="Rectangle 2"/>
          <p:cNvSpPr>
            <a:spLocks noGrp="1" noChangeArrowheads="1"/>
          </p:cNvSpPr>
          <p:nvPr>
            <p:ph type="title"/>
          </p:nvPr>
        </p:nvSpPr>
        <p:spPr>
          <a:xfrm>
            <a:off x="457200" y="274638"/>
            <a:ext cx="8229600" cy="6178550"/>
          </a:xfrm>
        </p:spPr>
        <p:txBody>
          <a:bodyPr/>
          <a:lstStyle/>
          <a:p>
            <a:pPr algn="l"/>
            <a:r>
              <a:rPr lang="bg-BG" altLang="bg-BG" sz="3200" dirty="0"/>
              <a:t>СЗО е съосновател и домакин на програмата </a:t>
            </a:r>
            <a:r>
              <a:rPr lang="bg-BG" altLang="bg-BG" sz="3200" b="1" dirty="0" err="1"/>
              <a:t>Roll</a:t>
            </a:r>
            <a:r>
              <a:rPr lang="bg-BG" altLang="bg-BG" sz="3200" b="1" dirty="0"/>
              <a:t> </a:t>
            </a:r>
            <a:r>
              <a:rPr lang="bg-BG" altLang="bg-BG" sz="3200" b="1" dirty="0" err="1"/>
              <a:t>Back</a:t>
            </a:r>
            <a:r>
              <a:rPr lang="bg-BG" altLang="bg-BG" sz="3200" b="1" dirty="0"/>
              <a:t> </a:t>
            </a:r>
            <a:r>
              <a:rPr lang="bg-BG" altLang="bg-BG" sz="3200" b="1" dirty="0" err="1"/>
              <a:t>Malaria</a:t>
            </a:r>
            <a:r>
              <a:rPr lang="bg-BG" altLang="bg-BG" sz="3200" dirty="0"/>
              <a:t>, която представлява глобална рамка за прилагане на координирани действия против маларията, стартирала през 1995 г. Програмата включва над 500 партньори от ендемични страни, от частния сектор, неправителствени и базирани в общността организации, фондации, изследователски и академични институции. </a:t>
            </a:r>
            <a:endParaRPr lang="en-US" altLang="bg-BG" sz="3200" dirty="0"/>
          </a:p>
        </p:txBody>
      </p:sp>
      <p:sp>
        <p:nvSpPr>
          <p:cNvPr id="2" name="Date Placeholder 1"/>
          <p:cNvSpPr>
            <a:spLocks noGrp="1"/>
          </p:cNvSpPr>
          <p:nvPr>
            <p:ph type="dt" sz="half" idx="10"/>
          </p:nvPr>
        </p:nvSpPr>
        <p:spPr/>
        <p:txBody>
          <a:bodyPr/>
          <a:lstStyle/>
          <a:p>
            <a:fld id="{CAA85FA4-7B62-4408-8682-167EE11887C9}" type="datetime1">
              <a:rPr lang="bg-BG" altLang="bg-BG" smtClean="0"/>
              <a:t>5.10.2019 г.</a:t>
            </a:fld>
            <a:endParaRPr lang="en-US" altLang="bg-BG"/>
          </a:p>
        </p:txBody>
      </p:sp>
    </p:spTree>
    <p:extLst>
      <p:ext uri="{BB962C8B-B14F-4D97-AF65-F5344CB8AC3E}">
        <p14:creationId xmlns:p14="http://schemas.microsoft.com/office/powerpoint/2010/main" val="4202623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B9863D-5843-43C3-9750-9D3644F65AE6}" type="slidenum">
              <a:rPr lang="en-US" altLang="bg-BG"/>
              <a:pPr/>
              <a:t>66</a:t>
            </a:fld>
            <a:endParaRPr lang="en-US" altLang="bg-BG"/>
          </a:p>
        </p:txBody>
      </p:sp>
      <p:sp>
        <p:nvSpPr>
          <p:cNvPr id="69634" name="Rectangle 2"/>
          <p:cNvSpPr>
            <a:spLocks noGrp="1" noChangeArrowheads="1"/>
          </p:cNvSpPr>
          <p:nvPr>
            <p:ph type="title"/>
          </p:nvPr>
        </p:nvSpPr>
        <p:spPr>
          <a:xfrm>
            <a:off x="457200" y="274638"/>
            <a:ext cx="8229600" cy="5746650"/>
          </a:xfrm>
        </p:spPr>
        <p:txBody>
          <a:bodyPr/>
          <a:lstStyle/>
          <a:p>
            <a:pPr algn="l"/>
            <a:r>
              <a:rPr lang="bg-BG" altLang="bg-BG" sz="3600" dirty="0"/>
              <a:t>В съответствие с резолюцията на Световната здравна асамблея и Стратегията за ликвидиране на маларията (</a:t>
            </a:r>
            <a:r>
              <a:rPr lang="bg-BG" altLang="bg-BG" sz="3600" dirty="0" err="1"/>
              <a:t>Roll</a:t>
            </a:r>
            <a:r>
              <a:rPr lang="bg-BG" altLang="bg-BG" sz="3600" dirty="0"/>
              <a:t> </a:t>
            </a:r>
            <a:r>
              <a:rPr lang="bg-BG" altLang="bg-BG" sz="3600" dirty="0" err="1"/>
              <a:t>Back</a:t>
            </a:r>
            <a:r>
              <a:rPr lang="bg-BG" altLang="bg-BG" sz="3600" dirty="0"/>
              <a:t> </a:t>
            </a:r>
            <a:r>
              <a:rPr lang="bg-BG" altLang="bg-BG" sz="3600" dirty="0" err="1"/>
              <a:t>Malaria</a:t>
            </a:r>
            <a:r>
              <a:rPr lang="bg-BG" altLang="bg-BG" sz="3600" dirty="0"/>
              <a:t>), 50 страни са на път да намалят </a:t>
            </a:r>
            <a:r>
              <a:rPr lang="bg-BG" altLang="bg-BG" sz="3600" dirty="0" err="1"/>
              <a:t>заболяемостта</a:t>
            </a:r>
            <a:r>
              <a:rPr lang="bg-BG" altLang="bg-BG" sz="3600" dirty="0"/>
              <a:t> от малария с 75%, но тези страни отговарят само за 3% (7 милиона) от общия оценъчен брой 219 млн случаи на малария в света.</a:t>
            </a:r>
            <a:endParaRPr lang="en-US" altLang="bg-BG" sz="3600" dirty="0"/>
          </a:p>
        </p:txBody>
      </p:sp>
      <p:sp>
        <p:nvSpPr>
          <p:cNvPr id="2" name="Date Placeholder 1"/>
          <p:cNvSpPr>
            <a:spLocks noGrp="1"/>
          </p:cNvSpPr>
          <p:nvPr>
            <p:ph type="dt" sz="half" idx="10"/>
          </p:nvPr>
        </p:nvSpPr>
        <p:spPr/>
        <p:txBody>
          <a:bodyPr/>
          <a:lstStyle/>
          <a:p>
            <a:fld id="{5FCD3E25-D075-4EDE-8A4B-3FF0C9355B24}" type="datetime1">
              <a:rPr lang="bg-BG" altLang="bg-BG" smtClean="0"/>
              <a:t>5.10.2019 г.</a:t>
            </a:fld>
            <a:endParaRPr lang="en-US" altLang="bg-BG"/>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pPr algn="l"/>
            <a:r>
              <a:rPr lang="bg-BG" altLang="bg-BG" dirty="0"/>
              <a:t>Интересът към програмата е възобновен чрез приемането на </a:t>
            </a:r>
            <a:r>
              <a:rPr lang="en-US" b="1" dirty="0"/>
              <a:t>Global Technical Strategy for Malaria 2016–2030</a:t>
            </a:r>
            <a:r>
              <a:rPr lang="bg-BG" b="1" dirty="0"/>
              <a:t> по време на Световната здравна асамблея през м.май 2015 г.</a:t>
            </a:r>
            <a:endParaRPr lang="en-US"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67</a:t>
            </a:fld>
            <a:endParaRPr lang="en-US" altLang="bg-BG"/>
          </a:p>
        </p:txBody>
      </p:sp>
    </p:spTree>
    <p:extLst>
      <p:ext uri="{BB962C8B-B14F-4D97-AF65-F5344CB8AC3E}">
        <p14:creationId xmlns:p14="http://schemas.microsoft.com/office/powerpoint/2010/main" val="3455328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68</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014"/>
            <a:ext cx="5112567" cy="682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550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2800" b="1" dirty="0"/>
              <a:t>Стратегията</a:t>
            </a:r>
            <a:r>
              <a:rPr lang="bg-BG" sz="2800" dirty="0"/>
              <a:t> поставя амбициозни, но достижими цели за 2030 г. с междинни цели за проследяване на напредъка, които за 2020 г. включват</a:t>
            </a:r>
            <a:r>
              <a:rPr lang="en-US" sz="2800" dirty="0"/>
              <a:t>: </a:t>
            </a:r>
            <a:br>
              <a:rPr lang="en-US" sz="2800" dirty="0"/>
            </a:br>
            <a:r>
              <a:rPr lang="bg-BG" sz="2800" dirty="0"/>
              <a:t>- Намаляване на случаите на малария поне с 40%;</a:t>
            </a:r>
            <a:r>
              <a:rPr lang="en-US" sz="2800" dirty="0"/>
              <a:t> </a:t>
            </a:r>
            <a:br>
              <a:rPr lang="en-US" sz="2800" dirty="0"/>
            </a:br>
            <a:r>
              <a:rPr lang="bg-BG" sz="2800" dirty="0"/>
              <a:t>- Намаляване на смъртността от малария поне с 40%;</a:t>
            </a:r>
            <a:r>
              <a:rPr lang="en-US" sz="2800" dirty="0"/>
              <a:t>  </a:t>
            </a:r>
            <a:br>
              <a:rPr lang="en-US" sz="2800" dirty="0"/>
            </a:br>
            <a:r>
              <a:rPr lang="bg-BG" sz="2800" dirty="0"/>
              <a:t>- Елиминиране на маларията в поне 10 страни;</a:t>
            </a:r>
            <a:r>
              <a:rPr lang="en-US" sz="2800" dirty="0"/>
              <a:t> </a:t>
            </a:r>
            <a:br>
              <a:rPr lang="en-US" sz="2800" dirty="0"/>
            </a:br>
            <a:r>
              <a:rPr lang="bg-BG" sz="2800" dirty="0"/>
              <a:t>- Предотвратяване на възвръщането на маларията във всички страни, които вече са я елиминирали.</a:t>
            </a:r>
            <a:br>
              <a:rPr lang="en-US" sz="2800" dirty="0"/>
            </a:b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69</a:t>
            </a:fld>
            <a:endParaRPr lang="en-US" altLang="bg-BG"/>
          </a:p>
        </p:txBody>
      </p:sp>
    </p:spTree>
    <p:extLst>
      <p:ext uri="{BB962C8B-B14F-4D97-AF65-F5344CB8AC3E}">
        <p14:creationId xmlns:p14="http://schemas.microsoft.com/office/powerpoint/2010/main" val="423532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7BF559-75D5-4FC4-B454-79005B1907B2}" type="slidenum">
              <a:rPr lang="en-US" altLang="bg-BG"/>
              <a:pPr/>
              <a:t>7</a:t>
            </a:fld>
            <a:endParaRPr lang="en-US" altLang="bg-BG"/>
          </a:p>
        </p:txBody>
      </p:sp>
      <p:sp>
        <p:nvSpPr>
          <p:cNvPr id="17410" name="Rectangle 2"/>
          <p:cNvSpPr>
            <a:spLocks noGrp="1" noChangeArrowheads="1"/>
          </p:cNvSpPr>
          <p:nvPr>
            <p:ph type="title"/>
          </p:nvPr>
        </p:nvSpPr>
        <p:spPr>
          <a:xfrm>
            <a:off x="457200" y="274638"/>
            <a:ext cx="8229600" cy="6178550"/>
          </a:xfrm>
        </p:spPr>
        <p:txBody>
          <a:bodyPr/>
          <a:lstStyle/>
          <a:p>
            <a:r>
              <a:rPr lang="bg-BG" altLang="bg-BG" sz="3200" b="1" dirty="0">
                <a:solidFill>
                  <a:srgbClr val="C00000"/>
                </a:solidFill>
              </a:rPr>
              <a:t>2. Глобална тежест на заразните заболявания</a:t>
            </a:r>
            <a:endParaRPr lang="en-US" altLang="bg-BG" sz="3200" b="1" dirty="0">
              <a:solidFill>
                <a:srgbClr val="C00000"/>
              </a:solidFill>
            </a:endParaRPr>
          </a:p>
        </p:txBody>
      </p:sp>
      <p:sp>
        <p:nvSpPr>
          <p:cNvPr id="2" name="Date Placeholder 1"/>
          <p:cNvSpPr>
            <a:spLocks noGrp="1"/>
          </p:cNvSpPr>
          <p:nvPr>
            <p:ph type="dt" sz="half" idx="10"/>
          </p:nvPr>
        </p:nvSpPr>
        <p:spPr/>
        <p:txBody>
          <a:bodyPr/>
          <a:lstStyle/>
          <a:p>
            <a:fld id="{CEDC16E9-79D1-4CCD-9CB4-7870E8A9DAFD}" type="datetime1">
              <a:rPr lang="bg-BG" altLang="bg-BG" smtClean="0"/>
              <a:t>5.10.2019 г.</a:t>
            </a:fld>
            <a:endParaRPr lang="en-US" altLang="bg-BG"/>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70</a:t>
            </a:fld>
            <a:endParaRPr lang="en-US" altLang="bg-BG"/>
          </a:p>
        </p:txBody>
      </p:sp>
      <p:graphicFrame>
        <p:nvGraphicFramePr>
          <p:cNvPr id="5" name="Table 4"/>
          <p:cNvGraphicFramePr>
            <a:graphicFrameLocks noGrp="1"/>
          </p:cNvGraphicFramePr>
          <p:nvPr>
            <p:extLst>
              <p:ext uri="{D42A27DB-BD31-4B8C-83A1-F6EECF244321}">
                <p14:modId xmlns:p14="http://schemas.microsoft.com/office/powerpoint/2010/main" val="2310468735"/>
              </p:ext>
            </p:extLst>
          </p:nvPr>
        </p:nvGraphicFramePr>
        <p:xfrm>
          <a:off x="206587" y="1196752"/>
          <a:ext cx="8856984" cy="3501246"/>
        </p:xfrm>
        <a:graphic>
          <a:graphicData uri="http://schemas.openxmlformats.org/drawingml/2006/table">
            <a:tbl>
              <a:tblPr firstRow="1" firstCol="1" bandRow="1">
                <a:tableStyleId>{5C22544A-7EE6-4342-B048-85BDC9FD1C3A}</a:tableStyleId>
              </a:tblPr>
              <a:tblGrid>
                <a:gridCol w="2214246">
                  <a:extLst>
                    <a:ext uri="{9D8B030D-6E8A-4147-A177-3AD203B41FA5}">
                      <a16:colId xmlns:a16="http://schemas.microsoft.com/office/drawing/2014/main" val="20000"/>
                    </a:ext>
                  </a:extLst>
                </a:gridCol>
                <a:gridCol w="2214246">
                  <a:extLst>
                    <a:ext uri="{9D8B030D-6E8A-4147-A177-3AD203B41FA5}">
                      <a16:colId xmlns:a16="http://schemas.microsoft.com/office/drawing/2014/main" val="20001"/>
                    </a:ext>
                  </a:extLst>
                </a:gridCol>
                <a:gridCol w="2214246">
                  <a:extLst>
                    <a:ext uri="{9D8B030D-6E8A-4147-A177-3AD203B41FA5}">
                      <a16:colId xmlns:a16="http://schemas.microsoft.com/office/drawing/2014/main" val="20002"/>
                    </a:ext>
                  </a:extLst>
                </a:gridCol>
                <a:gridCol w="2214246">
                  <a:extLst>
                    <a:ext uri="{9D8B030D-6E8A-4147-A177-3AD203B41FA5}">
                      <a16:colId xmlns:a16="http://schemas.microsoft.com/office/drawing/2014/main" val="20003"/>
                    </a:ext>
                  </a:extLst>
                </a:gridCol>
              </a:tblGrid>
              <a:tr h="488751">
                <a:tc rowSpan="2">
                  <a:txBody>
                    <a:bodyPr/>
                    <a:lstStyle/>
                    <a:p>
                      <a:pPr>
                        <a:lnSpc>
                          <a:spcPct val="115000"/>
                        </a:lnSpc>
                        <a:spcAft>
                          <a:spcPts val="1500"/>
                        </a:spcAft>
                      </a:pPr>
                      <a:r>
                        <a:rPr lang="en-US" sz="1800" dirty="0">
                          <a:effectLst/>
                        </a:rPr>
                        <a:t>Goals</a:t>
                      </a:r>
                      <a:endParaRPr lang="en-US" sz="1800" dirty="0">
                        <a:effectLst/>
                        <a:latin typeface="Calibri"/>
                        <a:ea typeface="Calibri"/>
                        <a:cs typeface="Times New Roman"/>
                      </a:endParaRPr>
                    </a:p>
                  </a:txBody>
                  <a:tcPr marL="0" marR="0" marT="0" marB="0" anchor="ctr"/>
                </a:tc>
                <a:tc gridSpan="2">
                  <a:txBody>
                    <a:bodyPr/>
                    <a:lstStyle/>
                    <a:p>
                      <a:pPr>
                        <a:lnSpc>
                          <a:spcPct val="115000"/>
                        </a:lnSpc>
                        <a:spcAft>
                          <a:spcPts val="1500"/>
                        </a:spcAft>
                      </a:pPr>
                      <a:r>
                        <a:rPr lang="en-US" sz="1800">
                          <a:effectLst/>
                        </a:rPr>
                        <a:t>Milestones</a:t>
                      </a:r>
                      <a:endParaRPr lang="en-US" sz="1800">
                        <a:effectLst/>
                        <a:latin typeface="Calibri"/>
                        <a:ea typeface="Calibri"/>
                        <a:cs typeface="Times New Roman"/>
                      </a:endParaRPr>
                    </a:p>
                  </a:txBody>
                  <a:tcPr marL="0" marR="0" marT="0" marB="0" anchor="ctr"/>
                </a:tc>
                <a:tc hMerge="1">
                  <a:txBody>
                    <a:bodyPr/>
                    <a:lstStyle/>
                    <a:p>
                      <a:endParaRPr lang="en-US"/>
                    </a:p>
                  </a:txBody>
                  <a:tcPr/>
                </a:tc>
                <a:tc>
                  <a:txBody>
                    <a:bodyPr/>
                    <a:lstStyle/>
                    <a:p>
                      <a:pPr>
                        <a:lnSpc>
                          <a:spcPct val="115000"/>
                        </a:lnSpc>
                        <a:spcAft>
                          <a:spcPts val="1500"/>
                        </a:spcAft>
                      </a:pPr>
                      <a:r>
                        <a:rPr lang="en-US" sz="1800">
                          <a:effectLst/>
                        </a:rPr>
                        <a:t>Targets</a:t>
                      </a:r>
                      <a:endParaRPr lang="en-US" sz="180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488751">
                <a:tc vMerge="1">
                  <a:txBody>
                    <a:bodyPr/>
                    <a:lstStyle/>
                    <a:p>
                      <a:endParaRPr lang="en-US"/>
                    </a:p>
                  </a:txBody>
                  <a:tcPr/>
                </a:tc>
                <a:tc>
                  <a:txBody>
                    <a:bodyPr/>
                    <a:lstStyle/>
                    <a:p>
                      <a:pPr>
                        <a:lnSpc>
                          <a:spcPct val="115000"/>
                        </a:lnSpc>
                        <a:spcAft>
                          <a:spcPts val="1500"/>
                        </a:spcAft>
                      </a:pPr>
                      <a:r>
                        <a:rPr lang="en-US" sz="1800">
                          <a:effectLst/>
                        </a:rPr>
                        <a:t>2020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2025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2030</a:t>
                      </a:r>
                      <a:endParaRPr lang="en-US" sz="18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1011173">
                <a:tc>
                  <a:txBody>
                    <a:bodyPr/>
                    <a:lstStyle/>
                    <a:p>
                      <a:pPr>
                        <a:lnSpc>
                          <a:spcPct val="115000"/>
                        </a:lnSpc>
                        <a:spcAft>
                          <a:spcPts val="1500"/>
                        </a:spcAft>
                      </a:pPr>
                      <a:r>
                        <a:rPr lang="en-US" sz="1800" dirty="0">
                          <a:effectLst/>
                        </a:rPr>
                        <a:t>Reduce malaria mortality rates globally compared with 2015</a:t>
                      </a:r>
                      <a:endParaRPr lang="en-US" sz="18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40%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75%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90%</a:t>
                      </a:r>
                      <a:endParaRPr lang="en-US" sz="18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1011173">
                <a:tc>
                  <a:txBody>
                    <a:bodyPr/>
                    <a:lstStyle/>
                    <a:p>
                      <a:pPr>
                        <a:lnSpc>
                          <a:spcPct val="115000"/>
                        </a:lnSpc>
                        <a:spcAft>
                          <a:spcPts val="1500"/>
                        </a:spcAft>
                      </a:pPr>
                      <a:r>
                        <a:rPr lang="en-US" sz="1800" dirty="0">
                          <a:effectLst/>
                        </a:rPr>
                        <a:t>Reduce malaria case incidence globally compared with 2015</a:t>
                      </a:r>
                      <a:endParaRPr lang="en-US" sz="18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40%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75%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dirty="0">
                          <a:effectLst/>
                        </a:rPr>
                        <a:t>At least 90%</a:t>
                      </a:r>
                      <a:endParaRPr lang="en-US" sz="1800" dirty="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6"/>
          <p:cNvSpPr/>
          <p:nvPr/>
        </p:nvSpPr>
        <p:spPr>
          <a:xfrm>
            <a:off x="469177" y="184666"/>
            <a:ext cx="8208912" cy="646331"/>
          </a:xfrm>
          <a:prstGeom prst="rect">
            <a:avLst/>
          </a:prstGeom>
        </p:spPr>
        <p:txBody>
          <a:bodyPr wrap="square">
            <a:spAutoFit/>
          </a:bodyPr>
          <a:lstStyle/>
          <a:p>
            <a:r>
              <a:rPr lang="bg-BG" altLang="en-US" b="1" dirty="0">
                <a:solidFill>
                  <a:srgbClr val="000000"/>
                </a:solidFill>
                <a:latin typeface="Arial" pitchFamily="34" charset="0"/>
                <a:ea typeface="Times New Roman" pitchFamily="18" charset="0"/>
                <a:cs typeface="Arial" pitchFamily="34" charset="0"/>
              </a:rPr>
              <a:t>Общи цели за намаляване на </a:t>
            </a:r>
            <a:r>
              <a:rPr lang="bg-BG" altLang="en-US" b="1" dirty="0" err="1">
                <a:solidFill>
                  <a:srgbClr val="000000"/>
                </a:solidFill>
                <a:latin typeface="Arial" pitchFamily="34" charset="0"/>
                <a:ea typeface="Times New Roman" pitchFamily="18" charset="0"/>
                <a:cs typeface="Arial" pitchFamily="34" charset="0"/>
              </a:rPr>
              <a:t>заболяемостта</a:t>
            </a:r>
            <a:r>
              <a:rPr lang="bg-BG" altLang="en-US" b="1" dirty="0">
                <a:solidFill>
                  <a:srgbClr val="000000"/>
                </a:solidFill>
                <a:latin typeface="Arial" pitchFamily="34" charset="0"/>
                <a:ea typeface="Times New Roman" pitchFamily="18" charset="0"/>
                <a:cs typeface="Arial" pitchFamily="34" charset="0"/>
              </a:rPr>
              <a:t>, смъртността от малария за периода 2016-2030 г.</a:t>
            </a:r>
            <a:r>
              <a:rPr lang="en-US" altLang="en-US" b="1" dirty="0">
                <a:solidFill>
                  <a:srgbClr val="000000"/>
                </a:solidFill>
                <a:latin typeface="Arial" pitchFamily="34" charset="0"/>
                <a:ea typeface="Times New Roman" pitchFamily="18" charset="0"/>
                <a:cs typeface="Arial" pitchFamily="34" charset="0"/>
              </a:rPr>
              <a:t> </a:t>
            </a:r>
            <a:endParaRPr lang="en-US" dirty="0"/>
          </a:p>
        </p:txBody>
      </p:sp>
    </p:spTree>
    <p:extLst>
      <p:ext uri="{BB962C8B-B14F-4D97-AF65-F5344CB8AC3E}">
        <p14:creationId xmlns:p14="http://schemas.microsoft.com/office/powerpoint/2010/main" val="3695689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7AB91B-E19C-4E36-B85A-0A1989C047CC}" type="slidenum">
              <a:rPr lang="en-US" altLang="bg-BG"/>
              <a:pPr/>
              <a:t>71</a:t>
            </a:fld>
            <a:endParaRPr lang="en-US" altLang="bg-BG"/>
          </a:p>
        </p:txBody>
      </p:sp>
      <p:sp>
        <p:nvSpPr>
          <p:cNvPr id="72706" name="Rectangle 2"/>
          <p:cNvSpPr>
            <a:spLocks noGrp="1" noChangeArrowheads="1"/>
          </p:cNvSpPr>
          <p:nvPr>
            <p:ph type="title"/>
          </p:nvPr>
        </p:nvSpPr>
        <p:spPr>
          <a:xfrm>
            <a:off x="457200" y="274638"/>
            <a:ext cx="8229600" cy="6178550"/>
          </a:xfrm>
        </p:spPr>
        <p:txBody>
          <a:bodyPr/>
          <a:lstStyle/>
          <a:p>
            <a:pPr algn="l"/>
            <a:r>
              <a:rPr lang="bg-BG" altLang="bg-BG" sz="2800" b="1" i="1" dirty="0"/>
              <a:t>Специфични рискови групи за заболяване от малария са</a:t>
            </a:r>
            <a:r>
              <a:rPr lang="bg-BG" altLang="bg-BG" sz="2800" dirty="0"/>
              <a:t>: </a:t>
            </a:r>
            <a:r>
              <a:rPr lang="bg-BG" altLang="bg-BG" sz="2800" b="1" i="1" dirty="0"/>
              <a:t>малките деца</a:t>
            </a:r>
            <a:r>
              <a:rPr lang="bg-BG" altLang="bg-BG" sz="2800" b="1" dirty="0"/>
              <a:t> </a:t>
            </a:r>
            <a:r>
              <a:rPr lang="bg-BG" altLang="bg-BG" sz="2800" dirty="0"/>
              <a:t>в</a:t>
            </a:r>
            <a:r>
              <a:rPr lang="bg-BG" altLang="bg-BG" sz="2800" b="1" dirty="0"/>
              <a:t> </a:t>
            </a:r>
            <a:r>
              <a:rPr lang="bg-BG" altLang="bg-BG" sz="2800" dirty="0"/>
              <a:t>райони с постоянно</a:t>
            </a:r>
            <a:r>
              <a:rPr lang="bg-BG" altLang="bg-BG" sz="2800" b="1" dirty="0"/>
              <a:t> </a:t>
            </a:r>
            <a:r>
              <a:rPr lang="bg-BG" altLang="bg-BG" sz="2800" dirty="0"/>
              <a:t>предаване на инфекцията; </a:t>
            </a:r>
            <a:r>
              <a:rPr lang="bg-BG" altLang="bg-BG" sz="2800" b="1" i="1" dirty="0"/>
              <a:t>неимунизирани и </a:t>
            </a:r>
            <a:r>
              <a:rPr lang="bg-BG" altLang="bg-BG" sz="2800" b="1" i="1" dirty="0" err="1"/>
              <a:t>полуимунизирани</a:t>
            </a:r>
            <a:r>
              <a:rPr lang="bg-BG" altLang="bg-BG" sz="2800" b="1" i="1" dirty="0"/>
              <a:t> бременни жени</a:t>
            </a:r>
            <a:r>
              <a:rPr lang="bg-BG" altLang="bg-BG" sz="2800" b="1" dirty="0"/>
              <a:t> </a:t>
            </a:r>
            <a:r>
              <a:rPr lang="bg-BG" altLang="bg-BG" sz="2800" dirty="0"/>
              <a:t>в области с висока  честота на трансмисия на инфекцията</a:t>
            </a:r>
            <a:r>
              <a:rPr lang="bg-BG" altLang="bg-BG" sz="2800" b="1" dirty="0"/>
              <a:t> – </a:t>
            </a:r>
            <a:r>
              <a:rPr lang="bg-BG" altLang="bg-BG" sz="2800" dirty="0"/>
              <a:t>маларията причинява висока честота на спонтанни аборти, раждания на деца с ниско тегло и може да доведе до умиране на майката; жените с малария имат също висок риск за предаване на </a:t>
            </a:r>
            <a:r>
              <a:rPr lang="bg-BG" altLang="bg-BG" sz="2800" dirty="0" err="1"/>
              <a:t>ХИВ</a:t>
            </a:r>
            <a:r>
              <a:rPr lang="bg-BG" altLang="bg-BG" sz="2800" dirty="0"/>
              <a:t> към новородените от тях деца; </a:t>
            </a:r>
            <a:r>
              <a:rPr lang="bg-BG" altLang="bg-BG" sz="2800" b="1" i="1" dirty="0"/>
              <a:t>лица с </a:t>
            </a:r>
            <a:r>
              <a:rPr lang="bg-BG" altLang="bg-BG" sz="2800" b="1" i="1" dirty="0" err="1"/>
              <a:t>ХИВ</a:t>
            </a:r>
            <a:r>
              <a:rPr lang="bg-BG" altLang="bg-BG" sz="2800" b="1" i="1" dirty="0"/>
              <a:t>/СПИН; пътуващи лица от неендемични райони; имигранти от неендемични райони и техните деца.</a:t>
            </a:r>
            <a:endParaRPr lang="en-US" altLang="bg-BG" sz="2800" b="1" i="1" dirty="0"/>
          </a:p>
        </p:txBody>
      </p:sp>
      <p:sp>
        <p:nvSpPr>
          <p:cNvPr id="2" name="Date Placeholder 1"/>
          <p:cNvSpPr>
            <a:spLocks noGrp="1"/>
          </p:cNvSpPr>
          <p:nvPr>
            <p:ph type="dt" sz="half" idx="10"/>
          </p:nvPr>
        </p:nvSpPr>
        <p:spPr/>
        <p:txBody>
          <a:bodyPr/>
          <a:lstStyle/>
          <a:p>
            <a:fld id="{9DDD5B89-4FDB-4F8E-95F1-15B853021C3D}" type="datetime1">
              <a:rPr lang="bg-BG" altLang="bg-BG" smtClean="0"/>
              <a:t>5.10.2019 г.</a:t>
            </a:fld>
            <a:endParaRPr lang="en-US" altLang="bg-BG"/>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8DCF49-E55A-49ED-8512-67BE468AD1BC}" type="slidenum">
              <a:rPr lang="en-US" altLang="bg-BG"/>
              <a:pPr/>
              <a:t>72</a:t>
            </a:fld>
            <a:endParaRPr lang="en-US" altLang="bg-BG"/>
          </a:p>
        </p:txBody>
      </p:sp>
      <p:sp>
        <p:nvSpPr>
          <p:cNvPr id="73730" name="Rectangle 2"/>
          <p:cNvSpPr>
            <a:spLocks noGrp="1" noChangeArrowheads="1"/>
          </p:cNvSpPr>
          <p:nvPr>
            <p:ph type="title"/>
          </p:nvPr>
        </p:nvSpPr>
        <p:spPr>
          <a:xfrm>
            <a:off x="457200" y="274638"/>
            <a:ext cx="8229600" cy="6178550"/>
          </a:xfrm>
        </p:spPr>
        <p:txBody>
          <a:bodyPr/>
          <a:lstStyle/>
          <a:p>
            <a:pPr algn="l"/>
            <a:r>
              <a:rPr lang="bg-BG" altLang="bg-BG" sz="3200" dirty="0"/>
              <a:t>Единствената интервенция, която може да намали предаването на малария на ниво на общността е </a:t>
            </a:r>
            <a:r>
              <a:rPr lang="bg-BG" altLang="bg-BG" sz="3200" b="1" i="1" dirty="0"/>
              <a:t>контролът върху преносителите (комарите)</a:t>
            </a:r>
            <a:r>
              <a:rPr lang="bg-BG" altLang="bg-BG" sz="3200" dirty="0"/>
              <a:t>. Две форми на контрол са доказали своята ефективност: </a:t>
            </a:r>
            <a:r>
              <a:rPr lang="bg-BG" altLang="bg-BG" sz="3200" b="1" i="1" dirty="0"/>
              <a:t>използване на защитни мрежи против комари и използване на инсектициди вътре в помещенията. </a:t>
            </a:r>
            <a:r>
              <a:rPr lang="bg-BG" altLang="bg-BG" sz="3200" dirty="0"/>
              <a:t>СЗО препоръчва обхващане на всички рискови групи лица в болшинството рискови области с предоставяне на безплатни защитни мрежи. </a:t>
            </a:r>
            <a:endParaRPr lang="en-US" altLang="bg-BG" sz="3200" dirty="0"/>
          </a:p>
        </p:txBody>
      </p:sp>
      <p:sp>
        <p:nvSpPr>
          <p:cNvPr id="2" name="Date Placeholder 1"/>
          <p:cNvSpPr>
            <a:spLocks noGrp="1"/>
          </p:cNvSpPr>
          <p:nvPr>
            <p:ph type="dt" sz="half" idx="10"/>
          </p:nvPr>
        </p:nvSpPr>
        <p:spPr/>
        <p:txBody>
          <a:bodyPr/>
          <a:lstStyle/>
          <a:p>
            <a:fld id="{03F77ED6-A42B-48BD-A0E1-E4A48AC9963D}" type="datetime1">
              <a:rPr lang="bg-BG" altLang="bg-BG" smtClean="0"/>
              <a:t>5.10.2019 г.</a:t>
            </a:fld>
            <a:endParaRPr lang="en-US" altLang="bg-BG"/>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3200" dirty="0"/>
              <a:t>Необходима е инвестиция минимум от </a:t>
            </a:r>
            <a:r>
              <a:rPr lang="en-US" sz="3200" dirty="0"/>
              <a:t>US$ 6.5 </a:t>
            </a:r>
            <a:r>
              <a:rPr lang="bg-BG" sz="3200" dirty="0"/>
              <a:t>милиарда годишно до </a:t>
            </a:r>
            <a:r>
              <a:rPr lang="en-US" sz="3200" dirty="0"/>
              <a:t>2020</a:t>
            </a:r>
            <a:r>
              <a:rPr lang="bg-BG" sz="3200" dirty="0"/>
              <a:t> г. за постигане на целите </a:t>
            </a:r>
            <a:r>
              <a:rPr lang="bg-BG" sz="3200"/>
              <a:t>за 2030 </a:t>
            </a:r>
            <a:r>
              <a:rPr lang="bg-BG" sz="3200" dirty="0"/>
              <a:t>г. на Глобалната стратегия на СЗО против</a:t>
            </a:r>
            <a:r>
              <a:rPr lang="en-US" sz="3200" dirty="0"/>
              <a:t>.</a:t>
            </a:r>
            <a:r>
              <a:rPr lang="bg-BG" sz="3200" dirty="0"/>
              <a:t> Инвестираните през 2016 г. </a:t>
            </a:r>
            <a:r>
              <a:rPr lang="en-US" sz="3200" dirty="0"/>
              <a:t>US$ 2.7 </a:t>
            </a:r>
            <a:r>
              <a:rPr lang="bg-BG" sz="3200" dirty="0"/>
              <a:t>милиарда представляват по-малко от половината от това количество.</a:t>
            </a:r>
            <a:r>
              <a:rPr lang="en-US" sz="3200" dirty="0"/>
              <a:t> </a:t>
            </a:r>
            <a:r>
              <a:rPr lang="bg-BG" sz="3200" dirty="0"/>
              <a:t>Основание за безпокойство е и факта, че от 2014 г. инвестициите в </a:t>
            </a:r>
            <a:r>
              <a:rPr lang="bg-BG" sz="3200" dirty="0" err="1"/>
              <a:t>противомаларйния</a:t>
            </a:r>
            <a:r>
              <a:rPr lang="bg-BG" sz="3200" dirty="0"/>
              <a:t> контрол средно са намалели е много от най-силно засегнатите райони</a:t>
            </a:r>
            <a:r>
              <a:rPr lang="en-US" sz="3200" dirty="0"/>
              <a:t>.</a:t>
            </a: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73</a:t>
            </a:fld>
            <a:endParaRPr lang="en-US" altLang="bg-BG"/>
          </a:p>
        </p:txBody>
      </p:sp>
    </p:spTree>
    <p:extLst>
      <p:ext uri="{BB962C8B-B14F-4D97-AF65-F5344CB8AC3E}">
        <p14:creationId xmlns:p14="http://schemas.microsoft.com/office/powerpoint/2010/main" val="2070761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5.10.2019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74</a:t>
            </a:fld>
            <a:endParaRPr lang="en-US" altLang="bg-BG"/>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3442"/>
            <a:ext cx="4680520" cy="657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409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2800" dirty="0"/>
              <a:t>Докладът представя данни за </a:t>
            </a:r>
            <a:r>
              <a:rPr lang="en-US" sz="2800" dirty="0"/>
              <a:t>9</a:t>
            </a:r>
            <a:r>
              <a:rPr lang="bg-BG" sz="2800" dirty="0"/>
              <a:t>0</a:t>
            </a:r>
            <a:r>
              <a:rPr lang="en-US" sz="2800" dirty="0"/>
              <a:t> </a:t>
            </a:r>
            <a:r>
              <a:rPr lang="bg-BG" sz="2800" dirty="0"/>
              <a:t>страни и области с продължаваща трансмисия на малария и подчертава, че след безпрецедентния успех в глобалния контрол на маларията, напредъкът е забавен и даже обратен в някои региони. </a:t>
            </a:r>
            <a:br>
              <a:rPr lang="bg-BG" sz="2800" dirty="0"/>
            </a:br>
            <a:br>
              <a:rPr lang="bg-BG" sz="2800" dirty="0"/>
            </a:br>
            <a:r>
              <a:rPr lang="bg-BG" sz="2800" dirty="0"/>
              <a:t>През 2016 г. в света е имало по оценъчни данни </a:t>
            </a:r>
            <a:r>
              <a:rPr lang="en-US" sz="2800" dirty="0"/>
              <a:t>216 </a:t>
            </a:r>
            <a:r>
              <a:rPr lang="bg-BG" sz="2800" dirty="0"/>
              <a:t>милиона случаи на малария, а през 2017 г.  - 219 милиона (нарастване с около 3 милиона). </a:t>
            </a:r>
            <a:r>
              <a:rPr lang="bg-BG" sz="2800" dirty="0" err="1"/>
              <a:t>Умиранията</a:t>
            </a:r>
            <a:r>
              <a:rPr lang="bg-BG" sz="2800" dirty="0"/>
              <a:t> през 2017 г. за били</a:t>
            </a:r>
            <a:r>
              <a:rPr lang="en-US" sz="2800" dirty="0"/>
              <a:t> 4</a:t>
            </a:r>
            <a:r>
              <a:rPr lang="bg-BG" sz="2800" dirty="0"/>
              <a:t>3</a:t>
            </a:r>
            <a:r>
              <a:rPr lang="en-US" sz="2800" dirty="0"/>
              <a:t>5 000, </a:t>
            </a:r>
            <a:r>
              <a:rPr lang="bg-BG" sz="2800" dirty="0"/>
              <a:t>което е само с 10 000 по-малко от 2016 и 2015 г.</a:t>
            </a:r>
            <a:r>
              <a:rPr lang="en-US" sz="2800" dirty="0"/>
              <a:t> </a:t>
            </a:r>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75</a:t>
            </a:fld>
            <a:endParaRPr lang="en-US" altLang="bg-BG"/>
          </a:p>
        </p:txBody>
      </p:sp>
    </p:spTree>
    <p:extLst>
      <p:ext uri="{BB962C8B-B14F-4D97-AF65-F5344CB8AC3E}">
        <p14:creationId xmlns:p14="http://schemas.microsoft.com/office/powerpoint/2010/main" val="920564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5890666"/>
          </a:xfrm>
          <a:ln>
            <a:solidFill>
              <a:schemeClr val="accent1"/>
            </a:solidFill>
          </a:ln>
        </p:spPr>
        <p:txBody>
          <a:bodyPr/>
          <a:lstStyle/>
          <a:p>
            <a:pPr algn="l"/>
            <a:br>
              <a:rPr lang="en-US" sz="2800" dirty="0"/>
            </a:br>
            <a:r>
              <a:rPr lang="bg-BG" sz="2800" dirty="0"/>
              <a:t>Африка продължава да държи около 90% от глобалния брой на случаите и </a:t>
            </a:r>
            <a:r>
              <a:rPr lang="bg-BG" sz="2800" dirty="0" err="1"/>
              <a:t>умиранията</a:t>
            </a:r>
            <a:r>
              <a:rPr lang="bg-BG" sz="2800" dirty="0"/>
              <a:t> от малария. Петнадесет страни от в </a:t>
            </a:r>
            <a:r>
              <a:rPr lang="bg-BG" sz="2800" dirty="0" err="1"/>
              <a:t>Суб-Сахарска</a:t>
            </a:r>
            <a:r>
              <a:rPr lang="bg-BG" sz="2800" dirty="0"/>
              <a:t> Африка понасят </a:t>
            </a:r>
            <a:r>
              <a:rPr lang="en-US" sz="2800" dirty="0"/>
              <a:t>80% </a:t>
            </a:r>
            <a:r>
              <a:rPr lang="bg-BG" sz="2800" dirty="0"/>
              <a:t>от глобалната тежест на маларията. </a:t>
            </a:r>
            <a:br>
              <a:rPr lang="bg-BG" sz="2800" dirty="0"/>
            </a:br>
            <a:r>
              <a:rPr lang="bg-BG" sz="2800" dirty="0"/>
              <a:t>	Следователно, постигането на крайните цели в борбата с маларията изисква силна подкрепа на най-силно засегнатите страни:</a:t>
            </a:r>
            <a:br>
              <a:rPr lang="bg-BG" sz="2800" dirty="0"/>
            </a:br>
            <a:r>
              <a:rPr lang="bg-BG" sz="2800" dirty="0"/>
              <a:t>- подобряване на достъпа до здравни услуги;</a:t>
            </a:r>
            <a:br>
              <a:rPr lang="bg-BG" sz="2800" dirty="0"/>
            </a:br>
            <a:r>
              <a:rPr lang="bg-BG" sz="2800" dirty="0"/>
              <a:t>- инвестиране в двата основни метода на контрол – обезпечаване на семействата с </a:t>
            </a:r>
            <a:r>
              <a:rPr lang="bg-BG" sz="2800" dirty="0" err="1"/>
              <a:t>противомаларийни</a:t>
            </a:r>
            <a:r>
              <a:rPr lang="bg-BG" sz="2800" dirty="0"/>
              <a:t> мрежи и със средства за  пръскане вътре в помещенията.</a:t>
            </a:r>
            <a:br>
              <a:rPr lang="bg-BG" sz="2800" dirty="0"/>
            </a:br>
            <a:r>
              <a:rPr lang="bg-BG" sz="2800" dirty="0"/>
              <a:t>  </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5.10.2019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76</a:t>
            </a:fld>
            <a:endParaRPr lang="en-US" altLang="bg-BG"/>
          </a:p>
        </p:txBody>
      </p:sp>
    </p:spTree>
    <p:extLst>
      <p:ext uri="{BB962C8B-B14F-4D97-AF65-F5344CB8AC3E}">
        <p14:creationId xmlns:p14="http://schemas.microsoft.com/office/powerpoint/2010/main" val="407410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04D69D-760C-4F45-AB55-F9A2060104ED}" type="slidenum">
              <a:rPr lang="en-US" altLang="bg-BG"/>
              <a:pPr/>
              <a:t>8</a:t>
            </a:fld>
            <a:endParaRPr lang="en-US" altLang="bg-BG"/>
          </a:p>
        </p:txBody>
      </p:sp>
      <p:sp>
        <p:nvSpPr>
          <p:cNvPr id="18434" name="Rectangle 2"/>
          <p:cNvSpPr>
            <a:spLocks noGrp="1" noChangeArrowheads="1"/>
          </p:cNvSpPr>
          <p:nvPr>
            <p:ph type="title"/>
          </p:nvPr>
        </p:nvSpPr>
        <p:spPr>
          <a:xfrm>
            <a:off x="457200" y="274638"/>
            <a:ext cx="8229600" cy="6178550"/>
          </a:xfrm>
        </p:spPr>
        <p:txBody>
          <a:bodyPr/>
          <a:lstStyle/>
          <a:p>
            <a:pPr algn="l">
              <a:lnSpc>
                <a:spcPct val="110000"/>
              </a:lnSpc>
              <a:buFontTx/>
              <a:buChar char="-"/>
            </a:pPr>
            <a:r>
              <a:rPr lang="bg-BG" altLang="bg-BG" sz="3200" dirty="0"/>
              <a:t> По данни от </a:t>
            </a:r>
            <a:r>
              <a:rPr lang="bg-BG" altLang="bg-BG" sz="3200" dirty="0" err="1"/>
              <a:t>GBD</a:t>
            </a:r>
            <a:r>
              <a:rPr lang="bg-BG" altLang="bg-BG" sz="3200" dirty="0"/>
              <a:t> 2010, заразните заболявания, майчините и </a:t>
            </a:r>
            <a:r>
              <a:rPr lang="bg-BG" altLang="bg-BG" sz="3200" dirty="0" err="1"/>
              <a:t>неонаталните</a:t>
            </a:r>
            <a:r>
              <a:rPr lang="bg-BG" altLang="bg-BG" sz="3200" dirty="0"/>
              <a:t> причини и хранителните разстройства са причинили глобално 35% от </a:t>
            </a:r>
            <a:r>
              <a:rPr lang="bg-BG" altLang="bg-BG" sz="3200" dirty="0" err="1"/>
              <a:t>DALYs</a:t>
            </a:r>
            <a:r>
              <a:rPr lang="bg-BG" altLang="bg-BG" sz="3200" dirty="0"/>
              <a:t>. </a:t>
            </a:r>
            <a:br>
              <a:rPr lang="bg-BG" altLang="bg-BG" sz="3200" dirty="0"/>
            </a:br>
            <a:r>
              <a:rPr lang="bg-BG" altLang="bg-BG" sz="3200" dirty="0"/>
              <a:t>- Туберкулозата и маларията поотделно причиняват по 1.2 </a:t>
            </a:r>
            <a:r>
              <a:rPr lang="bg-BG" altLang="bg-BG" sz="3200" dirty="0" err="1"/>
              <a:t>умирания</a:t>
            </a:r>
            <a:r>
              <a:rPr lang="bg-BG" altLang="bg-BG" sz="3200" dirty="0"/>
              <a:t> годишно.</a:t>
            </a:r>
            <a:br>
              <a:rPr lang="bg-BG" altLang="bg-BG" sz="3200" dirty="0"/>
            </a:br>
            <a:r>
              <a:rPr lang="bg-BG" altLang="bg-BG" sz="3200" dirty="0"/>
              <a:t>- </a:t>
            </a:r>
            <a:r>
              <a:rPr lang="bg-BG" altLang="bg-BG" sz="3200" dirty="0" err="1"/>
              <a:t>ХИВ</a:t>
            </a:r>
            <a:r>
              <a:rPr lang="bg-BG" altLang="bg-BG" sz="3200" dirty="0"/>
              <a:t>/СПИН се нарежда на 5-то място сред причините за </a:t>
            </a:r>
            <a:r>
              <a:rPr lang="bg-BG" altLang="bg-BG" sz="3200" dirty="0" err="1"/>
              <a:t>DALYs</a:t>
            </a:r>
            <a:r>
              <a:rPr lang="bg-BG" altLang="bg-BG" sz="3200" dirty="0"/>
              <a:t>; </a:t>
            </a:r>
            <a:br>
              <a:rPr lang="bg-BG" altLang="bg-BG" sz="3200" dirty="0"/>
            </a:br>
            <a:r>
              <a:rPr lang="bg-BG" altLang="bg-BG" sz="3200" dirty="0"/>
              <a:t>- </a:t>
            </a:r>
            <a:r>
              <a:rPr lang="bg-BG" altLang="bg-BG" sz="3200" dirty="0" err="1"/>
              <a:t>Диарийните</a:t>
            </a:r>
            <a:r>
              <a:rPr lang="bg-BG" altLang="bg-BG" sz="3200" dirty="0"/>
              <a:t> заболявания – 4-то място; </a:t>
            </a:r>
            <a:br>
              <a:rPr lang="bg-BG" altLang="bg-BG" sz="3200" dirty="0"/>
            </a:br>
            <a:r>
              <a:rPr lang="bg-BG" altLang="bg-BG" sz="3200" dirty="0"/>
              <a:t>- Маларията – 7-мо място.</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4508F773-738E-4D7B-AB41-0843D43AD253}" type="datetime1">
              <a:rPr lang="bg-BG" altLang="bg-BG" smtClean="0"/>
              <a:t>5.10.2019 г.</a:t>
            </a:fld>
            <a:endParaRPr lang="en-US" altLang="bg-B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B0ED4-9C03-4871-AF0B-6E9BBFDCE9FA}" type="slidenum">
              <a:rPr lang="en-US" altLang="bg-BG"/>
              <a:pPr/>
              <a:t>9</a:t>
            </a:fld>
            <a:endParaRPr lang="en-US" altLang="bg-BG"/>
          </a:p>
        </p:txBody>
      </p:sp>
      <p:sp>
        <p:nvSpPr>
          <p:cNvPr id="20482" name="Rectangle 2"/>
          <p:cNvSpPr>
            <a:spLocks noGrp="1" noChangeArrowheads="1"/>
          </p:cNvSpPr>
          <p:nvPr>
            <p:ph type="title"/>
          </p:nvPr>
        </p:nvSpPr>
        <p:spPr>
          <a:xfrm>
            <a:off x="457200" y="274638"/>
            <a:ext cx="8229600" cy="6178550"/>
          </a:xfrm>
        </p:spPr>
        <p:txBody>
          <a:bodyPr/>
          <a:lstStyle/>
          <a:p>
            <a:pPr algn="l"/>
            <a:r>
              <a:rPr lang="bg-BG" altLang="bg-BG" sz="3200" dirty="0"/>
              <a:t>Има известни различия в разпределението на водещите причини за </a:t>
            </a:r>
            <a:r>
              <a:rPr lang="bg-BG" altLang="bg-BG" sz="3200" dirty="0" err="1"/>
              <a:t>умирания</a:t>
            </a:r>
            <a:r>
              <a:rPr lang="bg-BG" altLang="bg-BG" sz="3200" dirty="0"/>
              <a:t> по пол в страните с нисък и среден доход.</a:t>
            </a:r>
            <a:br>
              <a:rPr lang="bg-BG" altLang="bg-BG" sz="3200" dirty="0"/>
            </a:br>
            <a:r>
              <a:rPr lang="bg-BG" altLang="bg-BG" sz="3200" dirty="0"/>
              <a:t>- Туберкулозата засяга повече мъжете. </a:t>
            </a:r>
            <a:br>
              <a:rPr lang="bg-BG" altLang="bg-BG" sz="3200" dirty="0"/>
            </a:br>
            <a:r>
              <a:rPr lang="bg-BG" altLang="bg-BG" sz="3200" dirty="0"/>
              <a:t>- </a:t>
            </a:r>
            <a:r>
              <a:rPr lang="bg-BG" altLang="bg-BG" sz="3200" dirty="0" err="1"/>
              <a:t>ХИВ</a:t>
            </a:r>
            <a:r>
              <a:rPr lang="bg-BG" altLang="bg-BG" sz="3200" dirty="0"/>
              <a:t>/СПИН се феминизира и понастоящем е по-важна причина за смърт при жените, отколкото при мъжете. </a:t>
            </a:r>
            <a:endParaRPr lang="en-US" altLang="bg-BG" sz="3200" dirty="0"/>
          </a:p>
        </p:txBody>
      </p:sp>
      <p:sp>
        <p:nvSpPr>
          <p:cNvPr id="2" name="Date Placeholder 1"/>
          <p:cNvSpPr>
            <a:spLocks noGrp="1"/>
          </p:cNvSpPr>
          <p:nvPr>
            <p:ph type="dt" sz="half" idx="10"/>
          </p:nvPr>
        </p:nvSpPr>
        <p:spPr/>
        <p:txBody>
          <a:bodyPr/>
          <a:lstStyle/>
          <a:p>
            <a:fld id="{AA4E183C-2533-4571-82BE-1EC93C902C71}" type="datetime1">
              <a:rPr lang="bg-BG" altLang="bg-BG" smtClean="0"/>
              <a:t>5.10.2019 г.</a:t>
            </a:fld>
            <a:endParaRPr lang="en-US" altLang="bg-BG"/>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TotalTime>
  <Words>2777</Words>
  <Application>Microsoft Office PowerPoint</Application>
  <PresentationFormat>On-screen Show (4:3)</PresentationFormat>
  <Paragraphs>373</Paragraphs>
  <Slides>76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Arial Narrow</vt:lpstr>
      <vt:lpstr>Calibri</vt:lpstr>
      <vt:lpstr>Times New Roman</vt:lpstr>
      <vt:lpstr>Default Design</vt:lpstr>
      <vt:lpstr>Презентация към глава 14   ГЛОБАЛНИ ПРОБЛЕМИ НА ЗАРАЗНИТЕ ЗАБОЛЯВАНИЯ  </vt:lpstr>
      <vt:lpstr>1. Значимост на заразните заболявания</vt:lpstr>
      <vt:lpstr>Заразните заболявания са изключително важни за глобалната тежест на заболяванията:  = те причиняват около 40% от тежестта на заболяванията в страните с нисък и среден доход, особено в Африка и Южна Азия;  = засягат в по-голяма степен бедните слоеве на населението; </vt:lpstr>
      <vt:lpstr>= имат огромни икономически последици, тъй като появата на нови и завръщането на стари заразни заболявания причинява милиарди долари загуби на индивидите, общностите и страните;  = задържат физическото и психическо развитие на кърмачетата и малките деца и намаляват техните бъдещи икономически перспективи;   = оказват значително влияние върху продуктивността на възрастното население; </vt:lpstr>
      <vt:lpstr>= преките и непреки разходи за лечение често съставляват значителен дял от дохода на лицата и семействата, довеждайки ги до крайна бедност;  = високата заболяемост и смъртност от тези заболявания забавя икономическото развитие на страните;  = голяма част от тежестта на заразните заболявания може да бъде избегната през имунопрофилактика и лечение; </vt:lpstr>
      <vt:lpstr>= използването на безопасна питейна вода може да намали тежестта на диарийните заболявания и на някои паразитни заболявания;  = съществува нескъпо, безопасно и ефективно лечение на туберкулозата, маларията и редица паразитни заболявания, но тези технологии са недостатъчно използвани в страните с нисък и среден доход, особено сред бедните слоеве от населението. </vt:lpstr>
      <vt:lpstr>2. Глобална тежест на заразните заболявания</vt:lpstr>
      <vt:lpstr> По данни от GBD 2010, заразните заболявания, майчините и неонаталните причини и хранителните разстройства са причинили глобално 35% от DALYs.  - Туберкулозата и маларията поотделно причиняват по 1.2 умирания годишно. - ХИВ/СПИН се нарежда на 5-то място сред причините за DALYs;  - Диарийните заболявания – 4-то място;  - Маларията – 7-мо място. </vt:lpstr>
      <vt:lpstr>Има известни различия в разпределението на водещите причини за умирания по пол в страните с нисък и среден доход. - Туберкулозата засяга повече мъжете.  - ХИВ/СПИН се феминизира и понастоящем е по-важна причина за смърт при жените, отколкото при мъжете. </vt:lpstr>
      <vt:lpstr>3. Глобална тежест и тенденции на ХИВ/СПИН </vt:lpstr>
      <vt:lpstr>PowerPoint Presentation</vt:lpstr>
      <vt:lpstr>От началото на епидемията до 2017 г.   = 77.3 млн заразени с ХИВ  = 35.4 млн умирания от свързани със СПИН заболявания</vt:lpstr>
      <vt:lpstr>PowerPoint Presentation</vt:lpstr>
      <vt:lpstr>PowerPoint Presentation</vt:lpstr>
      <vt:lpstr>PowerPoint Presentation</vt:lpstr>
      <vt:lpstr>Ясно се вижда добре очертаващата се след 2000 г. тенденция за намаляване на общия брой на новозаразените лица (заболяемостта – синята линия) и низходящата тенденция на смъртността от ХИВ/СПИН (червената линия) след 2005 г., което дава надежда за съществени промени и постигане на обратно развитие в пандемията от ХИВ/СПИН.</vt:lpstr>
      <vt:lpstr>PowerPoint Presentation</vt:lpstr>
      <vt:lpstr>PowerPoint Presentation</vt:lpstr>
      <vt:lpstr>PowerPoint Presentation</vt:lpstr>
      <vt:lpstr>PowerPoint Presentation</vt:lpstr>
      <vt:lpstr>PowerPoint Presentation</vt:lpstr>
      <vt:lpstr>Три цели към 2030 г. - 90-90-90</vt:lpstr>
      <vt:lpstr>PowerPoint Presentation</vt:lpstr>
      <vt:lpstr>PowerPoint Presentation</vt:lpstr>
      <vt:lpstr>PowerPoint Presentation</vt:lpstr>
      <vt:lpstr>PowerPoint Presentation</vt:lpstr>
      <vt:lpstr>PowerPoint Presentation</vt:lpstr>
      <vt:lpstr>От началото на епидемията СЗО провежда глобална стратегия срещу ХИВ/СПИН. Като участник и спонсор на Общата програма на ООН срещу СПИН (UNAIDS), СЗО насочва усилията си към приоритетните области на лечение и грижи за заразените с ХИВ, с ХИВ и туберкулоза едновременно и координира действията си с УНИЦЕФ по отношение на елиминирането на трансмисията на ХИВ от майките към децата. </vt:lpstr>
      <vt:lpstr>10 факта на СЗО за ХИВ/СПИН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Глобална тежест и тенденции на туберкулозата</vt:lpstr>
      <vt:lpstr>Глобална ситуация и тенденции  Туберкулозата (ТБ) е една от 10-те водещи причини за смърт в света и водеща причина, причинена от единичен инфекциозен агент, нареждайки се вече преди ХИВ/СПИН.</vt:lpstr>
      <vt:lpstr>PowerPoint Presentation</vt:lpstr>
      <vt:lpstr>Глобална ситуация и тенденции  По данните на СЗО през 2017 г.: = 10 милиона новозаболели:  = 5,8 милиона мъже;  = 3,2 милиона жени и  = 1,0 милион деца.  = 9% от новите случаи са при лица с HIV (72% от тях в Африка). </vt:lpstr>
      <vt:lpstr>= Две трети от всички случаи на ТБ са съсредоточени в 8 страни: Индия (27%), Китай (9%), Индонезия (8%), Филипините (6%), Пакистан (5%), Нигерия (4%), Бангладеш (4%) и Южна Африка (3%).   = Тези 8 страни и още 22 страни са в списъка на СЗО като 30 страни е най-висока тежест на ТБ, на които се падат общо 87% от всички случаи на ТБ в света.   = Само 6% от глобалните случаи на ТБ са в Европейския и в Американския регион на СЗО.  </vt:lpstr>
      <vt:lpstr>PowerPoint Presentation</vt:lpstr>
      <vt:lpstr>= 1.3 милиона умирания сред ХИВ-отрицателни лица (1.7 млн през 2000 г.); = 300 000 умирания сред ХИВ-позитивни лица. = 1 милион новозаболели и 210000 умирания при деца (вкл. 40000 с ХИВ);  = Чрез успешно лечение през 2000-2017 г. са спасени над 50 милиона души. </vt:lpstr>
      <vt:lpstr> Туберкулоза и ХИВ. Най-малко една трета от лицата с ХИВ в света са заразени и с туберкулоза, макар и неразвили още активна форма на ТБ. Такива лица имат 26-31 пъти по-висок риск да заболеят от ТБ в сравнение с лицата без ХИВ. ХИВ и ТБ формират летална комбинация, като всяко от двете заболявания ускорява развитието на другото заболяване. Почти 25% от умиранията сред лицата с ХИВ се дължат на ТБ.   </vt:lpstr>
      <vt:lpstr>PowerPoint Presentation</vt:lpstr>
      <vt:lpstr>Очертават се няколко важни тенденции:  = През 2000-2017 г. нараства регистрацията на новите случай на туберкулоза;  = След 2008 г. се наблюдава бавно снижение на всички нови случаи на ТБ и на ХИВ-позитивните случаи на ТБ;   = Снижението на смъртността от туберкулоза е с по-ясно изразено сред ХИВ-негативните лица в сравнение с ХИВ-позитивните лица.</vt:lpstr>
      <vt:lpstr>СЗО препоръчва 12-компонентен подход към интегрирани ТВ-ХИВ услуги, включващ мерки за превенция и лечение на инфекцията и заболяването до намаляване на умиранията. </vt:lpstr>
      <vt:lpstr>От 1995 г. СЗО прилага две основни стратегии за борба с туберкулозата (ТБ):   - DOTS стратегията (Кратък курс директно наблюдавано лечение) и   - Stop TB стратегията, с които над 51 мил. души са лекувани успешно и е спасен животът на 20 милиона души.</vt:lpstr>
      <vt:lpstr>Един от най-сериозните и най-трудни за решаване проблеми в борбата с туберкулозата е нарастването на случаите на развитие на множествена лекарствена резистентност или т.нар. мултирезистентна туберкулоза, която се превръща с изключително сериозен обществено-здравен проблем.  С мултирезистентност се свързват 558 000 случаи по оценъчни данни за 2017 г.  Броят на разкритите, регистрирани и обхванати с лечение случаи обаче е  доста по-нисък – едва 160 000, т.е. около 25%.</vt:lpstr>
      <vt:lpstr>Един от най-сериозните и най-трудни за решаване проблеми в борбата с туберкулозата е нарастването на случаите на развитие на множествена лекарствена резистентност или т.нар. мултирезистентна туберкулоза, която се превръща с изключително сериозен обществено-здравен проблем.   Основни причини за множествената лекарствена резистентност са неправилно лечение, неподходящо използване на противотуберкулозни лекарствени средства или използване на некачествени лекарствени продукти.</vt:lpstr>
      <vt:lpstr>PowerPoint Presentation</vt:lpstr>
      <vt:lpstr>Глобалните цели за ликвидиране на епидемията от ТБ към 2030 г предвиждат постигане на:  - 90% снижение на умиранията от ТБ;  - 80% снижение на заболяемостта от ТБ.  Нужни са около 10 милиарда за прилагане на съществуващите интервенции срещу туберкулозата и за изследователска работа, но има недостиг от близо 3 милиарда.</vt:lpstr>
      <vt:lpstr>PowerPoint Presentation</vt:lpstr>
      <vt:lpstr>Основните интервенции за предотвратяване на нови случаи на Mycobacterium tuberculosis и на нейното прогресиране включват лечение на латентната TБ инфекция  и ваксинация на децата с Bacille Calmette-Guérin (BCG) ваксина.   СЗО отчита, че превантивното лечение за латентна ТБ инфекция се разширява, но двете приоритетни групи, за които то се препоръчва все още не са достатъчно обхванати. Това са лицата с ХИВ и децата под 5-годишна възраст, които са в контакт в домовете си с други лица с бактериологично потвърдена белодробна туберкулоза. </vt:lpstr>
      <vt:lpstr>= По оценки на СЗО най-малко 30 милиона души ще подлежат на превантивно лечение в периода 2018-2022.  = Голямо значение има подобряването на разкриваемостта и регистрирането на новите случаи. През 2017 г. от 10 милиона нови случаи (по оценъчни данни) само 6,4 милиона са били разкрити и регистрирани. = BCG ваксинацията трябва да бъде част от всяка национална имунизационна програма за децата. През 2017 г. 158 страни са предоставяли такава ваксинация, от които 120 страни с обхват минимум 90%.</vt:lpstr>
      <vt:lpstr>5. Глобална тежест и тенденции на маларията  </vt:lpstr>
      <vt:lpstr>Маларията си остава неоспоримо свързана с бедността. Най-високите коефициенти за смъртност от малария са в страните, които имат и най-високи нива на крайна бедност (най-висок дял лица живеещи с по-малко от 1 долар на ден).</vt:lpstr>
      <vt:lpstr>По оценъчни данни над 200 милиона случаи на малария възникват в света годишно, от които едва около 10% се регистрират. Около 80% от случаите на заболявания са концентрирани в 17 страни. Страните с най-висока тежест на маларията са в Африканския регион на СЗО: Нигерия, Конго, Танзания, Уганда, Мозамбик. На тези страни се падат над 40% от всички случаи на малария в света. </vt:lpstr>
      <vt:lpstr>В Югоизточна Азия, вторият най-засегнат регион в света, Индия има най-висока тежест на маларията  (24 милиона случаи годишно по оценъчни данни), следвана от Индонезия и Мианмар. </vt:lpstr>
      <vt:lpstr>PowerPoint Presentation</vt:lpstr>
      <vt:lpstr>PowerPoint Presentation</vt:lpstr>
      <vt:lpstr>СЗО е съосновател и домакин на програмата Roll Back Malaria, която представлява глобална рамка за прилагане на координирани действия против маларията, стартирала през 1995 г. Програмата включва над 500 партньори от ендемични страни, от частния сектор, неправителствени и базирани в общността организации, фондации, изследователски и академични институции. </vt:lpstr>
      <vt:lpstr>В съответствие с резолюцията на Световната здравна асамблея и Стратегията за ликвидиране на маларията (Roll Back Malaria), 50 страни са на път да намалят заболяемостта от малария с 75%, но тези страни отговарят само за 3% (7 милиона) от общия оценъчен брой 219 млн случаи на малария в света.</vt:lpstr>
      <vt:lpstr>Интересът към програмата е възобновен чрез приемането на Global Technical Strategy for Malaria 2016–2030 по време на Световната здравна асамблея през м.май 2015 г.</vt:lpstr>
      <vt:lpstr>PowerPoint Presentation</vt:lpstr>
      <vt:lpstr>Стратегията поставя амбициозни, но достижими цели за 2030 г. с междинни цели за проследяване на напредъка, които за 2020 г. включват:  - Намаляване на случаите на малария поне с 40%;  - Намаляване на смъртността от малария поне с 40%;   - Елиминиране на маларията в поне 10 страни;  - Предотвратяване на възвръщането на маларията във всички страни, които вече са я елиминирали. </vt:lpstr>
      <vt:lpstr>PowerPoint Presentation</vt:lpstr>
      <vt:lpstr>Специфични рискови групи за заболяване от малария са: малките деца в райони с постоянно предаване на инфекцията; неимунизирани и полуимунизирани бременни жени в области с висока  честота на трансмисия на инфекцията – маларията причинява висока честота на спонтанни аборти, раждания на деца с ниско тегло и може да доведе до умиране на майката; жените с малария имат също висок риск за предаване на ХИВ към новородените от тях деца; лица с ХИВ/СПИН; пътуващи лица от неендемични райони; имигранти от неендемични райони и техните деца.</vt:lpstr>
      <vt:lpstr>Единствената интервенция, която може да намали предаването на малария на ниво на общността е контролът върху преносителите (комарите). Две форми на контрол са доказали своята ефективност: използване на защитни мрежи против комари и използване на инсектициди вътре в помещенията. СЗО препоръчва обхващане на всички рискови групи лица в болшинството рискови области с предоставяне на безплатни защитни мрежи. </vt:lpstr>
      <vt:lpstr>Необходима е инвестиция минимум от US$ 6.5 милиарда годишно до 2020 г. за постигане на целите за 2030 г. на Глобалната стратегия на СЗО против. Инвестираните през 2016 г. US$ 2.7 милиарда представляват по-малко от половината от това количество. Основание за безпокойство е и факта, че от 2014 г. инвестициите в противомаларйния контрол средно са намалели е много от най-силно засегнатите райони.</vt:lpstr>
      <vt:lpstr>PowerPoint Presentation</vt:lpstr>
      <vt:lpstr>Докладът представя данни за 90 страни и области с продължаваща трансмисия на малария и подчертава, че след безпрецедентния успех в глобалния контрол на маларията, напредъкът е забавен и даже обратен в някои региони.   През 2016 г. в света е имало по оценъчни данни 216 милиона случаи на малария, а през 2017 г.  - 219 милиона (нарастване с около 3 милиона). Умиранията през 2017 г. за били 435 000, което е само с 10 000 по-малко от 2016 и 2015 г. </vt:lpstr>
      <vt:lpstr> Африка продължава да държи около 90% от глобалния брой на случаите и умиранията от малария. Петнадесет страни от в Суб-Сахарска Африка понасят 80% от глобалната тежест на маларията.   Следователно, постигането на крайните цели в борбата с маларията изисква силна подкрепа на най-силно засегнатите страни: - подобряване на достъпа до здравни услуги; - инвестиране в двата основни метода на контрол – обезпечаване на семействата с противомаларийни мрежи и със средства за  пръскане вътре в помещенията.   </vt:lpstr>
    </vt:vector>
  </TitlesOfParts>
  <Company>MU 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ГЛОБАЛНИ ПРОБЛЕМИ НА ЗАРАЗНИТЕ ЗАБОЛЯВАНИЯ</dc:title>
  <dc:creator>G. Grancharova</dc:creator>
  <cp:lastModifiedBy>GGG</cp:lastModifiedBy>
  <cp:revision>118</cp:revision>
  <dcterms:created xsi:type="dcterms:W3CDTF">2013-12-09T16:20:58Z</dcterms:created>
  <dcterms:modified xsi:type="dcterms:W3CDTF">2019-10-05T09:37:49Z</dcterms:modified>
</cp:coreProperties>
</file>