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7" r:id="rId2"/>
    <p:sldId id="385" r:id="rId3"/>
    <p:sldId id="259" r:id="rId4"/>
    <p:sldId id="263" r:id="rId5"/>
    <p:sldId id="265" r:id="rId6"/>
    <p:sldId id="266" r:id="rId7"/>
    <p:sldId id="267" r:id="rId8"/>
    <p:sldId id="268" r:id="rId9"/>
    <p:sldId id="269" r:id="rId10"/>
    <p:sldId id="270" r:id="rId11"/>
    <p:sldId id="271" r:id="rId12"/>
    <p:sldId id="272" r:id="rId13"/>
    <p:sldId id="279" r:id="rId14"/>
    <p:sldId id="280" r:id="rId15"/>
    <p:sldId id="273" r:id="rId16"/>
    <p:sldId id="386" r:id="rId17"/>
    <p:sldId id="388" r:id="rId18"/>
    <p:sldId id="274" r:id="rId19"/>
    <p:sldId id="391" r:id="rId20"/>
    <p:sldId id="392" r:id="rId21"/>
    <p:sldId id="394" r:id="rId22"/>
    <p:sldId id="396" r:id="rId23"/>
    <p:sldId id="275" r:id="rId24"/>
    <p:sldId id="397" r:id="rId25"/>
    <p:sldId id="401" r:id="rId26"/>
    <p:sldId id="276" r:id="rId27"/>
    <p:sldId id="329" r:id="rId28"/>
    <p:sldId id="330" r:id="rId29"/>
    <p:sldId id="332" r:id="rId30"/>
    <p:sldId id="333" r:id="rId31"/>
    <p:sldId id="334" r:id="rId32"/>
    <p:sldId id="341" r:id="rId33"/>
    <p:sldId id="342" r:id="rId34"/>
    <p:sldId id="343" r:id="rId35"/>
    <p:sldId id="344" r:id="rId36"/>
    <p:sldId id="345" r:id="rId37"/>
    <p:sldId id="347" r:id="rId38"/>
    <p:sldId id="349" r:id="rId39"/>
    <p:sldId id="350" r:id="rId40"/>
    <p:sldId id="353" r:id="rId41"/>
    <p:sldId id="355" r:id="rId42"/>
    <p:sldId id="357" r:id="rId43"/>
    <p:sldId id="359" r:id="rId44"/>
    <p:sldId id="361" r:id="rId45"/>
    <p:sldId id="362" r:id="rId46"/>
    <p:sldId id="363" r:id="rId47"/>
    <p:sldId id="365" r:id="rId48"/>
    <p:sldId id="366" r:id="rId49"/>
    <p:sldId id="367" r:id="rId50"/>
    <p:sldId id="368" r:id="rId51"/>
    <p:sldId id="369" r:id="rId52"/>
    <p:sldId id="370" r:id="rId53"/>
    <p:sldId id="371" r:id="rId54"/>
    <p:sldId id="373" r:id="rId55"/>
    <p:sldId id="375" r:id="rId56"/>
    <p:sldId id="376" r:id="rId57"/>
    <p:sldId id="377" r:id="rId58"/>
    <p:sldId id="379" r:id="rId59"/>
    <p:sldId id="380" r:id="rId60"/>
    <p:sldId id="381" r:id="rId61"/>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E3EBB3"/>
    <a:srgbClr val="CCECFF"/>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69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bg-BG"/>
          </a:p>
        </p:txBody>
      </p:sp>
      <p:sp>
        <p:nvSpPr>
          <p:cNvPr id="348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bg-BG"/>
          </a:p>
        </p:txBody>
      </p:sp>
      <p:sp>
        <p:nvSpPr>
          <p:cNvPr id="1034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noProof="0"/>
              <a:t>Щракнете, за да редактирате стиловете на текста в образеца</a:t>
            </a:r>
          </a:p>
          <a:p>
            <a:pPr lvl="1"/>
            <a:r>
              <a:rPr lang="bg-BG" noProof="0"/>
              <a:t>Второ ниво</a:t>
            </a:r>
          </a:p>
          <a:p>
            <a:pPr lvl="2"/>
            <a:r>
              <a:rPr lang="bg-BG" noProof="0"/>
              <a:t>Трето ниво</a:t>
            </a:r>
          </a:p>
          <a:p>
            <a:pPr lvl="3"/>
            <a:r>
              <a:rPr lang="bg-BG" noProof="0"/>
              <a:t>Четвърто ниво</a:t>
            </a:r>
          </a:p>
          <a:p>
            <a:pPr lvl="4"/>
            <a:r>
              <a:rPr lang="bg-BG" noProof="0"/>
              <a:t>Пето ниво</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bg-BG"/>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C439AB58-B44C-4A41-9CF4-F2EF955E4E29}" type="slidenum">
              <a:rPr lang="bg-BG"/>
              <a:pPr>
                <a:defRPr/>
              </a:pPr>
              <a:t>‹#›</a:t>
            </a:fld>
            <a:endParaRPr lang="bg-BG"/>
          </a:p>
        </p:txBody>
      </p:sp>
    </p:spTree>
    <p:extLst>
      <p:ext uri="{BB962C8B-B14F-4D97-AF65-F5344CB8AC3E}">
        <p14:creationId xmlns:p14="http://schemas.microsoft.com/office/powerpoint/2010/main" val="1359206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A01BB4CC-7756-4F7B-8BEC-18E7B9DF170A}" type="datetime1">
              <a:rPr lang="bg-BG" smtClean="0"/>
              <a:t>5.10.2019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0264981A-CEC2-43F8-9DBE-C54D8AB7F2F6}" type="slidenum">
              <a:rPr lang="bg-BG"/>
              <a:pPr>
                <a:defRPr/>
              </a:pPr>
              <a:t>‹#›</a:t>
            </a:fld>
            <a:endParaRPr lang="bg-BG"/>
          </a:p>
        </p:txBody>
      </p:sp>
    </p:spTree>
    <p:extLst>
      <p:ext uri="{BB962C8B-B14F-4D97-AF65-F5344CB8AC3E}">
        <p14:creationId xmlns:p14="http://schemas.microsoft.com/office/powerpoint/2010/main" val="3723333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1B1BA7EA-95DA-496E-8C81-CD1E8A7C4E5B}" type="datetime1">
              <a:rPr lang="bg-BG" smtClean="0"/>
              <a:t>5.10.2019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952FB7B4-8719-456A-B81E-11FE6C29F345}" type="slidenum">
              <a:rPr lang="bg-BG"/>
              <a:pPr>
                <a:defRPr/>
              </a:pPr>
              <a:t>‹#›</a:t>
            </a:fld>
            <a:endParaRPr lang="bg-BG"/>
          </a:p>
        </p:txBody>
      </p:sp>
    </p:spTree>
    <p:extLst>
      <p:ext uri="{BB962C8B-B14F-4D97-AF65-F5344CB8AC3E}">
        <p14:creationId xmlns:p14="http://schemas.microsoft.com/office/powerpoint/2010/main" val="226046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8FFB739B-824A-40B1-BD8B-7D94E7A93516}" type="datetime1">
              <a:rPr lang="bg-BG" smtClean="0"/>
              <a:t>5.10.2019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374E3C5D-AB13-4375-8CA3-C11E852EC129}" type="slidenum">
              <a:rPr lang="bg-BG"/>
              <a:pPr>
                <a:defRPr/>
              </a:pPr>
              <a:t>‹#›</a:t>
            </a:fld>
            <a:endParaRPr lang="bg-BG"/>
          </a:p>
        </p:txBody>
      </p:sp>
    </p:spTree>
    <p:extLst>
      <p:ext uri="{BB962C8B-B14F-4D97-AF65-F5344CB8AC3E}">
        <p14:creationId xmlns:p14="http://schemas.microsoft.com/office/powerpoint/2010/main" val="45389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0163B47C-E60E-4A84-BF31-E8B248C03AA7}" type="datetime1">
              <a:rPr lang="bg-BG" smtClean="0"/>
              <a:t>5.10.2019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8F83BC35-F6B2-4753-99E4-F0C6E98E5B04}" type="slidenum">
              <a:rPr lang="bg-BG"/>
              <a:pPr>
                <a:defRPr/>
              </a:pPr>
              <a:t>‹#›</a:t>
            </a:fld>
            <a:endParaRPr lang="bg-BG"/>
          </a:p>
        </p:txBody>
      </p:sp>
    </p:spTree>
    <p:extLst>
      <p:ext uri="{BB962C8B-B14F-4D97-AF65-F5344CB8AC3E}">
        <p14:creationId xmlns:p14="http://schemas.microsoft.com/office/powerpoint/2010/main" val="67819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9CABFF3-DDAD-4FAC-87D2-4159CB86E17F}" type="datetime1">
              <a:rPr lang="bg-BG" smtClean="0"/>
              <a:t>5.10.2019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4A3329A1-43A8-40B5-B0F2-E519F0159E83}" type="slidenum">
              <a:rPr lang="bg-BG"/>
              <a:pPr>
                <a:defRPr/>
              </a:pPr>
              <a:t>‹#›</a:t>
            </a:fld>
            <a:endParaRPr lang="bg-BG"/>
          </a:p>
        </p:txBody>
      </p:sp>
    </p:spTree>
    <p:extLst>
      <p:ext uri="{BB962C8B-B14F-4D97-AF65-F5344CB8AC3E}">
        <p14:creationId xmlns:p14="http://schemas.microsoft.com/office/powerpoint/2010/main" val="136247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fld id="{A939801B-01A9-4517-BADA-79DF6C3B685C}" type="datetime1">
              <a:rPr lang="bg-BG" smtClean="0"/>
              <a:t>5.10.2019 г.</a:t>
            </a:fld>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0CC7A04E-7F99-4D58-8D4C-7C9AA4CC9B6E}" type="slidenum">
              <a:rPr lang="bg-BG"/>
              <a:pPr>
                <a:defRPr/>
              </a:pPr>
              <a:t>‹#›</a:t>
            </a:fld>
            <a:endParaRPr lang="bg-BG"/>
          </a:p>
        </p:txBody>
      </p:sp>
    </p:spTree>
    <p:extLst>
      <p:ext uri="{BB962C8B-B14F-4D97-AF65-F5344CB8AC3E}">
        <p14:creationId xmlns:p14="http://schemas.microsoft.com/office/powerpoint/2010/main" val="220657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fld id="{C73C43DD-927B-4A15-A352-474F11B9928C}" type="datetime1">
              <a:rPr lang="bg-BG" smtClean="0"/>
              <a:t>5.10.2019 г.</a:t>
            </a:fld>
            <a:endParaRPr lang="bg-BG"/>
          </a:p>
        </p:txBody>
      </p:sp>
      <p:sp>
        <p:nvSpPr>
          <p:cNvPr id="8" name="Rectangle 5"/>
          <p:cNvSpPr>
            <a:spLocks noGrp="1" noChangeArrowheads="1"/>
          </p:cNvSpPr>
          <p:nvPr>
            <p:ph type="ftr" sz="quarter" idx="11"/>
          </p:nvPr>
        </p:nvSpPr>
        <p:spPr>
          <a:ln/>
        </p:spPr>
        <p:txBody>
          <a:bodyPr/>
          <a:lstStyle>
            <a:lvl1pPr>
              <a:defRPr/>
            </a:lvl1pPr>
          </a:lstStyle>
          <a:p>
            <a:pPr>
              <a:defRPr/>
            </a:pPr>
            <a:endParaRPr lang="bg-BG"/>
          </a:p>
        </p:txBody>
      </p:sp>
      <p:sp>
        <p:nvSpPr>
          <p:cNvPr id="9" name="Rectangle 6"/>
          <p:cNvSpPr>
            <a:spLocks noGrp="1" noChangeArrowheads="1"/>
          </p:cNvSpPr>
          <p:nvPr>
            <p:ph type="sldNum" sz="quarter" idx="12"/>
          </p:nvPr>
        </p:nvSpPr>
        <p:spPr>
          <a:ln/>
        </p:spPr>
        <p:txBody>
          <a:bodyPr/>
          <a:lstStyle>
            <a:lvl1pPr>
              <a:defRPr/>
            </a:lvl1pPr>
          </a:lstStyle>
          <a:p>
            <a:pPr>
              <a:defRPr/>
            </a:pPr>
            <a:fld id="{F6B2CA52-92EE-4CFE-9568-3E851D1402E0}" type="slidenum">
              <a:rPr lang="bg-BG"/>
              <a:pPr>
                <a:defRPr/>
              </a:pPr>
              <a:t>‹#›</a:t>
            </a:fld>
            <a:endParaRPr lang="bg-BG"/>
          </a:p>
        </p:txBody>
      </p:sp>
    </p:spTree>
    <p:extLst>
      <p:ext uri="{BB962C8B-B14F-4D97-AF65-F5344CB8AC3E}">
        <p14:creationId xmlns:p14="http://schemas.microsoft.com/office/powerpoint/2010/main" val="68306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fld id="{53ACE42C-B660-4971-B1FF-03B72E8DA1AB}" type="datetime1">
              <a:rPr lang="bg-BG" smtClean="0"/>
              <a:t>5.10.2019 г.</a:t>
            </a:fld>
            <a:endParaRPr lang="bg-BG"/>
          </a:p>
        </p:txBody>
      </p:sp>
      <p:sp>
        <p:nvSpPr>
          <p:cNvPr id="4" name="Rectangle 5"/>
          <p:cNvSpPr>
            <a:spLocks noGrp="1" noChangeArrowheads="1"/>
          </p:cNvSpPr>
          <p:nvPr>
            <p:ph type="ftr" sz="quarter" idx="11"/>
          </p:nvPr>
        </p:nvSpPr>
        <p:spPr>
          <a:ln/>
        </p:spPr>
        <p:txBody>
          <a:bodyPr/>
          <a:lstStyle>
            <a:lvl1pPr>
              <a:defRPr/>
            </a:lvl1pPr>
          </a:lstStyle>
          <a:p>
            <a:pPr>
              <a:defRPr/>
            </a:pPr>
            <a:endParaRPr lang="bg-BG"/>
          </a:p>
        </p:txBody>
      </p:sp>
      <p:sp>
        <p:nvSpPr>
          <p:cNvPr id="5" name="Rectangle 6"/>
          <p:cNvSpPr>
            <a:spLocks noGrp="1" noChangeArrowheads="1"/>
          </p:cNvSpPr>
          <p:nvPr>
            <p:ph type="sldNum" sz="quarter" idx="12"/>
          </p:nvPr>
        </p:nvSpPr>
        <p:spPr>
          <a:ln/>
        </p:spPr>
        <p:txBody>
          <a:bodyPr/>
          <a:lstStyle>
            <a:lvl1pPr>
              <a:defRPr/>
            </a:lvl1pPr>
          </a:lstStyle>
          <a:p>
            <a:pPr>
              <a:defRPr/>
            </a:pPr>
            <a:fld id="{340F76DB-3741-48B2-AB20-7702FF6ABA1C}" type="slidenum">
              <a:rPr lang="bg-BG"/>
              <a:pPr>
                <a:defRPr/>
              </a:pPr>
              <a:t>‹#›</a:t>
            </a:fld>
            <a:endParaRPr lang="bg-BG"/>
          </a:p>
        </p:txBody>
      </p:sp>
    </p:spTree>
    <p:extLst>
      <p:ext uri="{BB962C8B-B14F-4D97-AF65-F5344CB8AC3E}">
        <p14:creationId xmlns:p14="http://schemas.microsoft.com/office/powerpoint/2010/main" val="3540459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940B0E5-E1E4-462D-AA90-6B40FFA67877}" type="datetime1">
              <a:rPr lang="bg-BG" smtClean="0"/>
              <a:t>5.10.2019 г.</a:t>
            </a:fld>
            <a:endParaRPr lang="bg-BG"/>
          </a:p>
        </p:txBody>
      </p:sp>
      <p:sp>
        <p:nvSpPr>
          <p:cNvPr id="3" name="Rectangle 5"/>
          <p:cNvSpPr>
            <a:spLocks noGrp="1" noChangeArrowheads="1"/>
          </p:cNvSpPr>
          <p:nvPr>
            <p:ph type="ftr" sz="quarter" idx="11"/>
          </p:nvPr>
        </p:nvSpPr>
        <p:spPr>
          <a:ln/>
        </p:spPr>
        <p:txBody>
          <a:bodyPr/>
          <a:lstStyle>
            <a:lvl1pPr>
              <a:defRPr/>
            </a:lvl1pPr>
          </a:lstStyle>
          <a:p>
            <a:pPr>
              <a:defRPr/>
            </a:pPr>
            <a:endParaRPr lang="bg-BG"/>
          </a:p>
        </p:txBody>
      </p:sp>
      <p:sp>
        <p:nvSpPr>
          <p:cNvPr id="4" name="Rectangle 6"/>
          <p:cNvSpPr>
            <a:spLocks noGrp="1" noChangeArrowheads="1"/>
          </p:cNvSpPr>
          <p:nvPr>
            <p:ph type="sldNum" sz="quarter" idx="12"/>
          </p:nvPr>
        </p:nvSpPr>
        <p:spPr>
          <a:ln/>
        </p:spPr>
        <p:txBody>
          <a:bodyPr/>
          <a:lstStyle>
            <a:lvl1pPr>
              <a:defRPr/>
            </a:lvl1pPr>
          </a:lstStyle>
          <a:p>
            <a:pPr>
              <a:defRPr/>
            </a:pPr>
            <a:fld id="{91DE7FBD-48AB-4E30-A593-DC4FA3E7662C}" type="slidenum">
              <a:rPr lang="bg-BG"/>
              <a:pPr>
                <a:defRPr/>
              </a:pPr>
              <a:t>‹#›</a:t>
            </a:fld>
            <a:endParaRPr lang="bg-BG"/>
          </a:p>
        </p:txBody>
      </p:sp>
    </p:spTree>
    <p:extLst>
      <p:ext uri="{BB962C8B-B14F-4D97-AF65-F5344CB8AC3E}">
        <p14:creationId xmlns:p14="http://schemas.microsoft.com/office/powerpoint/2010/main" val="302357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D4D1BFB-EBEB-481B-846B-7F8276FE7A88}" type="datetime1">
              <a:rPr lang="bg-BG" smtClean="0"/>
              <a:t>5.10.2019 г.</a:t>
            </a:fld>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488FBD35-B57D-472D-90D8-80CF849D0053}" type="slidenum">
              <a:rPr lang="bg-BG"/>
              <a:pPr>
                <a:defRPr/>
              </a:pPr>
              <a:t>‹#›</a:t>
            </a:fld>
            <a:endParaRPr lang="bg-BG"/>
          </a:p>
        </p:txBody>
      </p:sp>
    </p:spTree>
    <p:extLst>
      <p:ext uri="{BB962C8B-B14F-4D97-AF65-F5344CB8AC3E}">
        <p14:creationId xmlns:p14="http://schemas.microsoft.com/office/powerpoint/2010/main" val="172035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090376-0067-4E1F-8B7E-E52A80DA1430}" type="datetime1">
              <a:rPr lang="bg-BG" smtClean="0"/>
              <a:t>5.10.2019 г.</a:t>
            </a:fld>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9B46A927-13B6-40AA-8023-71EE3EC8E095}" type="slidenum">
              <a:rPr lang="bg-BG"/>
              <a:pPr>
                <a:defRPr/>
              </a:pPr>
              <a:t>‹#›</a:t>
            </a:fld>
            <a:endParaRPr lang="bg-BG"/>
          </a:p>
        </p:txBody>
      </p:sp>
    </p:spTree>
    <p:extLst>
      <p:ext uri="{BB962C8B-B14F-4D97-AF65-F5344CB8AC3E}">
        <p14:creationId xmlns:p14="http://schemas.microsoft.com/office/powerpoint/2010/main" val="1148382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bg-BG"/>
              <a:t>Щракнете, за да редактирате стила на заглавието в образеца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a:t>Щракнете, за да редактирате стиловете на текста в образеца</a:t>
            </a:r>
          </a:p>
          <a:p>
            <a:pPr lvl="1"/>
            <a:r>
              <a:rPr lang="bg-BG" altLang="bg-BG"/>
              <a:t>Второ ниво</a:t>
            </a:r>
          </a:p>
          <a:p>
            <a:pPr lvl="2"/>
            <a:r>
              <a:rPr lang="bg-BG" altLang="bg-BG"/>
              <a:t>Трето ниво</a:t>
            </a:r>
          </a:p>
          <a:p>
            <a:pPr lvl="3"/>
            <a:r>
              <a:rPr lang="bg-BG" altLang="bg-BG"/>
              <a:t>Четвърто ниво</a:t>
            </a:r>
          </a:p>
          <a:p>
            <a:pPr lvl="4"/>
            <a:r>
              <a:rPr lang="bg-BG" altLang="bg-BG"/>
              <a:t>Пето ниво</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fld id="{02CB7F54-A3C7-4B75-AD99-BCA54FBE3AD0}" type="datetime1">
              <a:rPr lang="bg-BG" smtClean="0"/>
              <a:t>5.10.2019 г.</a:t>
            </a:fld>
            <a:endParaRPr 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A527D5CF-D498-4223-8AF8-EDED3228C27E}" type="slidenum">
              <a:rPr lang="bg-BG"/>
              <a:pPr>
                <a:defRPr/>
              </a:pPr>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5F9C38-E7AD-483D-810A-8EE7FAF958A4}" type="slidenum">
              <a:rPr lang="bg-BG" altLang="bg-BG" smtClean="0"/>
              <a:pPr eaLnBrk="1" hangingPunct="1"/>
              <a:t>1</a:t>
            </a:fld>
            <a:endParaRPr lang="bg-BG" altLang="bg-BG"/>
          </a:p>
        </p:txBody>
      </p:sp>
      <p:sp>
        <p:nvSpPr>
          <p:cNvPr id="2051" name="Rectangle 2"/>
          <p:cNvSpPr>
            <a:spLocks noGrp="1" noChangeArrowheads="1"/>
          </p:cNvSpPr>
          <p:nvPr>
            <p:ph type="title"/>
          </p:nvPr>
        </p:nvSpPr>
        <p:spPr>
          <a:xfrm>
            <a:off x="457200" y="274638"/>
            <a:ext cx="8229600" cy="5818187"/>
          </a:xfrm>
        </p:spPr>
        <p:txBody>
          <a:bodyPr/>
          <a:lstStyle/>
          <a:p>
            <a:pPr eaLnBrk="1" hangingPunct="1"/>
            <a:r>
              <a:rPr lang="ru-RU" b="1" dirty="0"/>
              <a:t>Презентация </a:t>
            </a:r>
            <a:r>
              <a:rPr lang="ru-RU" b="1" dirty="0" err="1"/>
              <a:t>към</a:t>
            </a:r>
            <a:r>
              <a:rPr lang="ru-RU" b="1" dirty="0"/>
              <a:t> </a:t>
            </a:r>
            <a:r>
              <a:rPr lang="ru-RU" b="1"/>
              <a:t>глава 2</a:t>
            </a:r>
            <a:br>
              <a:rPr lang="bg-BG" b="1" dirty="0">
                <a:solidFill>
                  <a:srgbClr val="0070C0"/>
                </a:solidFill>
                <a:effectLst>
                  <a:outerShdw blurRad="38100" dist="38100" dir="2700000" algn="tl">
                    <a:srgbClr val="000000">
                      <a:alpha val="43137"/>
                    </a:srgbClr>
                  </a:outerShdw>
                </a:effectLst>
              </a:rPr>
            </a:br>
            <a:br>
              <a:rPr lang="bg-BG" altLang="bg-BG" b="1" dirty="0">
                <a:solidFill>
                  <a:srgbClr val="CC3300"/>
                </a:solidFill>
              </a:rPr>
            </a:br>
            <a:br>
              <a:rPr lang="bg-BG" altLang="bg-BG" b="1" dirty="0">
                <a:solidFill>
                  <a:srgbClr val="CC3300"/>
                </a:solidFill>
              </a:rPr>
            </a:br>
            <a:r>
              <a:rPr lang="bg-BG" altLang="bg-BG" b="1" dirty="0">
                <a:solidFill>
                  <a:srgbClr val="CC3300"/>
                </a:solidFill>
              </a:rPr>
              <a:t>ЗДРАВНИ ДАННИ И РОЛЯТА ИМ ЗА ИЗМЕРВАНЕ И ОЦЕНКА НА ГЛОБАЛНОТО ЗДРАВЕ</a:t>
            </a:r>
          </a:p>
        </p:txBody>
      </p:sp>
      <p:sp>
        <p:nvSpPr>
          <p:cNvPr id="2" name="Date Placeholder 1"/>
          <p:cNvSpPr>
            <a:spLocks noGrp="1"/>
          </p:cNvSpPr>
          <p:nvPr>
            <p:ph type="dt" sz="half" idx="10"/>
          </p:nvPr>
        </p:nvSpPr>
        <p:spPr/>
        <p:txBody>
          <a:bodyPr/>
          <a:lstStyle/>
          <a:p>
            <a:pPr>
              <a:defRPr/>
            </a:pPr>
            <a:fld id="{399CBB37-AA33-4509-9E00-126BEA9A8BED}" type="datetime1">
              <a:rPr lang="bg-BG" smtClean="0"/>
              <a:t>5.10.2019 г.</a:t>
            </a:fld>
            <a:endParaRPr lang="bg-BG"/>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C6180C-9ADB-45A0-B5BB-5979C72F127F}" type="slidenum">
              <a:rPr lang="bg-BG" altLang="bg-BG" smtClean="0"/>
              <a:pPr eaLnBrk="1" hangingPunct="1"/>
              <a:t>10</a:t>
            </a:fld>
            <a:endParaRPr lang="bg-BG" altLang="bg-BG"/>
          </a:p>
        </p:txBody>
      </p:sp>
      <p:sp>
        <p:nvSpPr>
          <p:cNvPr id="17411" name="Rectangle 3"/>
          <p:cNvSpPr>
            <a:spLocks noChangeArrowheads="1"/>
          </p:cNvSpPr>
          <p:nvPr/>
        </p:nvSpPr>
        <p:spPr bwMode="auto">
          <a:xfrm>
            <a:off x="250825" y="33338"/>
            <a:ext cx="87137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defRPr/>
            </a:pPr>
            <a:r>
              <a:rPr lang="en-US" sz="2400" b="1">
                <a:effectLst>
                  <a:outerShdw blurRad="38100" dist="38100" dir="2700000" algn="tl">
                    <a:srgbClr val="FFFFFF"/>
                  </a:outerShdw>
                </a:effectLst>
              </a:rPr>
              <a:t>II</a:t>
            </a:r>
            <a:r>
              <a:rPr lang="ru-RU" sz="2400" b="1">
                <a:effectLst>
                  <a:outerShdw blurRad="38100" dist="38100" dir="2700000" algn="tl">
                    <a:srgbClr val="FFFFFF"/>
                  </a:outerShdw>
                </a:effectLst>
              </a:rPr>
              <a:t>. </a:t>
            </a:r>
            <a:r>
              <a:rPr lang="bg-BG" sz="2400" b="1">
                <a:effectLst>
                  <a:outerShdw blurRad="38100" dist="38100" dir="2700000" algn="tl">
                    <a:srgbClr val="FFFFFF"/>
                  </a:outerShdw>
                </a:effectLst>
              </a:rPr>
              <a:t>Ограничения на статистическите здравни данни/</a:t>
            </a:r>
          </a:p>
          <a:p>
            <a:pPr algn="ctr">
              <a:defRPr/>
            </a:pPr>
            <a:r>
              <a:rPr lang="bg-BG" sz="2400" b="1">
                <a:effectLst>
                  <a:outerShdw blurRad="38100" dist="38100" dir="2700000" algn="tl">
                    <a:srgbClr val="FFFFFF"/>
                  </a:outerShdw>
                </a:effectLst>
              </a:rPr>
              <a:t>Какво не могат да правят здравните данни?</a:t>
            </a:r>
          </a:p>
        </p:txBody>
      </p:sp>
      <p:graphicFrame>
        <p:nvGraphicFramePr>
          <p:cNvPr id="17470" name="Group 62"/>
          <p:cNvGraphicFramePr>
            <a:graphicFrameLocks noGrp="1"/>
          </p:cNvGraphicFramePr>
          <p:nvPr/>
        </p:nvGraphicFramePr>
        <p:xfrm>
          <a:off x="250825" y="981075"/>
          <a:ext cx="8642350" cy="5184776"/>
        </p:xfrm>
        <a:graphic>
          <a:graphicData uri="http://schemas.openxmlformats.org/drawingml/2006/table">
            <a:tbl>
              <a:tblPr/>
              <a:tblGrid>
                <a:gridCol w="3457575">
                  <a:extLst>
                    <a:ext uri="{9D8B030D-6E8A-4147-A177-3AD203B41FA5}">
                      <a16:colId xmlns:a16="http://schemas.microsoft.com/office/drawing/2014/main" val="20000"/>
                    </a:ext>
                  </a:extLst>
                </a:gridCol>
                <a:gridCol w="5184775">
                  <a:extLst>
                    <a:ext uri="{9D8B030D-6E8A-4147-A177-3AD203B41FA5}">
                      <a16:colId xmlns:a16="http://schemas.microsoft.com/office/drawing/2014/main" val="20001"/>
                    </a:ext>
                  </a:extLst>
                </a:gridCol>
              </a:tblGrid>
              <a:tr h="2592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1. Не могат да участват във вземане на решения относно политики, които влияят върху здравето</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След като данните са събрани и анализирани, те се включват в процеса на политическо и институционално вземане на решения като един от множеството фактори, които следва да се отчитат.</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592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2. Не могат да обяснят   причинна връзка</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Данните за заболяемостта и смъртността сами по себе си не предоставят пътищата за причинна връзка, нито пък обясняват как и защо коефициентите за здраве и болест следват конкретни особености.</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sz="half" idx="10"/>
          </p:nvPr>
        </p:nvSpPr>
        <p:spPr/>
        <p:txBody>
          <a:bodyPr/>
          <a:lstStyle/>
          <a:p>
            <a:pPr>
              <a:defRPr/>
            </a:pPr>
            <a:fld id="{24B8A54E-C3C2-4C89-99F8-9ADE1A6A7680}" type="datetime1">
              <a:rPr lang="bg-BG" smtClean="0"/>
              <a:t>5.10.2019 г.</a:t>
            </a:fld>
            <a:endParaRPr lang="bg-B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BD8560-A77E-43F2-9379-123144D4C4B6}" type="slidenum">
              <a:rPr lang="bg-BG" altLang="bg-BG" smtClean="0"/>
              <a:pPr eaLnBrk="1" hangingPunct="1"/>
              <a:t>11</a:t>
            </a:fld>
            <a:endParaRPr lang="bg-BG" altLang="bg-BG"/>
          </a:p>
        </p:txBody>
      </p:sp>
      <p:sp>
        <p:nvSpPr>
          <p:cNvPr id="15363" name="Rectangle 2"/>
          <p:cNvSpPr>
            <a:spLocks noGrp="1" noChangeArrowheads="1"/>
          </p:cNvSpPr>
          <p:nvPr>
            <p:ph type="title"/>
          </p:nvPr>
        </p:nvSpPr>
        <p:spPr>
          <a:xfrm>
            <a:off x="457200" y="274638"/>
            <a:ext cx="8229600" cy="5818187"/>
          </a:xfrm>
        </p:spPr>
        <p:txBody>
          <a:bodyPr/>
          <a:lstStyle/>
          <a:p>
            <a:pPr eaLnBrk="1" hangingPunct="1"/>
            <a:r>
              <a:rPr lang="bg-BG" altLang="bg-BG" b="1" dirty="0">
                <a:solidFill>
                  <a:srgbClr val="C00000"/>
                </a:solidFill>
              </a:rPr>
              <a:t>3. ВИДОВЕ ЗДРАВНИ ДАННИ</a:t>
            </a:r>
          </a:p>
        </p:txBody>
      </p:sp>
      <p:sp>
        <p:nvSpPr>
          <p:cNvPr id="2" name="Date Placeholder 1"/>
          <p:cNvSpPr>
            <a:spLocks noGrp="1"/>
          </p:cNvSpPr>
          <p:nvPr>
            <p:ph type="dt" sz="half" idx="10"/>
          </p:nvPr>
        </p:nvSpPr>
        <p:spPr/>
        <p:txBody>
          <a:bodyPr/>
          <a:lstStyle/>
          <a:p>
            <a:pPr>
              <a:defRPr/>
            </a:pPr>
            <a:fld id="{5ADA7CD6-AE1B-46AE-B104-4D93D690BF16}" type="datetime1">
              <a:rPr lang="bg-BG" smtClean="0"/>
              <a:t>5.10.2019 г.</a:t>
            </a:fld>
            <a:endParaRPr lang="bg-B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7CAA24-4104-42FC-8846-0D3D72E0EF9B}" type="slidenum">
              <a:rPr lang="bg-BG" altLang="bg-BG" smtClean="0"/>
              <a:pPr eaLnBrk="1" hangingPunct="1"/>
              <a:t>12</a:t>
            </a:fld>
            <a:endParaRPr lang="bg-BG" altLang="bg-BG"/>
          </a:p>
        </p:txBody>
      </p:sp>
      <p:sp>
        <p:nvSpPr>
          <p:cNvPr id="16387" name="Rectangle 2"/>
          <p:cNvSpPr>
            <a:spLocks noGrp="1" noChangeArrowheads="1"/>
          </p:cNvSpPr>
          <p:nvPr>
            <p:ph type="title"/>
          </p:nvPr>
        </p:nvSpPr>
        <p:spPr>
          <a:xfrm>
            <a:off x="457200" y="274638"/>
            <a:ext cx="8229600" cy="5818187"/>
          </a:xfrm>
        </p:spPr>
        <p:txBody>
          <a:bodyPr/>
          <a:lstStyle/>
          <a:p>
            <a:pPr algn="l" eaLnBrk="1" hangingPunct="1">
              <a:lnSpc>
                <a:spcPct val="120000"/>
              </a:lnSpc>
            </a:pPr>
            <a:r>
              <a:rPr lang="bg-BG" altLang="bg-BG" sz="4000" b="1" dirty="0">
                <a:solidFill>
                  <a:srgbClr val="990000"/>
                </a:solidFill>
              </a:rPr>
              <a:t>1. Данни за населението</a:t>
            </a:r>
            <a:r>
              <a:rPr lang="bg-BG" altLang="bg-BG" sz="4000" b="1" dirty="0"/>
              <a:t>: </a:t>
            </a:r>
            <a:br>
              <a:rPr lang="bg-BG" altLang="bg-BG" sz="4000" b="1" dirty="0"/>
            </a:br>
            <a:r>
              <a:rPr lang="bg-BG" altLang="bg-BG" sz="3200" b="1" dirty="0"/>
              <a:t>Брой на хората в популацията и техните характеристики – възраст, пол, етническа принадлежност, религия, урбанизация, географско разпределение и други подобни основни характеристики.</a:t>
            </a:r>
            <a:br>
              <a:rPr lang="bg-BG" altLang="bg-BG" sz="3200" b="1" dirty="0"/>
            </a:br>
            <a:r>
              <a:rPr lang="bg-BG" altLang="bg-BG" sz="4000" dirty="0"/>
              <a:t> </a:t>
            </a:r>
          </a:p>
        </p:txBody>
      </p:sp>
      <p:sp>
        <p:nvSpPr>
          <p:cNvPr id="2" name="Date Placeholder 1"/>
          <p:cNvSpPr>
            <a:spLocks noGrp="1"/>
          </p:cNvSpPr>
          <p:nvPr>
            <p:ph type="dt" sz="half" idx="10"/>
          </p:nvPr>
        </p:nvSpPr>
        <p:spPr/>
        <p:txBody>
          <a:bodyPr/>
          <a:lstStyle/>
          <a:p>
            <a:pPr>
              <a:defRPr/>
            </a:pPr>
            <a:fld id="{6D61E81F-A06C-4CB0-AEA4-C8C2A9C3E289}" type="datetime1">
              <a:rPr lang="bg-BG" smtClean="0"/>
              <a:t>5.10.2019 г.</a:t>
            </a:fld>
            <a:endParaRPr lang="bg-B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756DC8-AC4B-4E1C-B8C5-A7941C8EE92A}" type="slidenum">
              <a:rPr lang="bg-BG" altLang="bg-BG" smtClean="0"/>
              <a:pPr eaLnBrk="1" hangingPunct="1"/>
              <a:t>13</a:t>
            </a:fld>
            <a:endParaRPr lang="bg-BG" altLang="bg-BG"/>
          </a:p>
        </p:txBody>
      </p:sp>
      <p:sp>
        <p:nvSpPr>
          <p:cNvPr id="23555" name="Rectangle 2"/>
          <p:cNvSpPr>
            <a:spLocks noGrp="1" noChangeArrowheads="1"/>
          </p:cNvSpPr>
          <p:nvPr>
            <p:ph type="title"/>
          </p:nvPr>
        </p:nvSpPr>
        <p:spPr>
          <a:xfrm>
            <a:off x="457200" y="274638"/>
            <a:ext cx="8229600" cy="5818187"/>
          </a:xfrm>
        </p:spPr>
        <p:txBody>
          <a:bodyPr/>
          <a:lstStyle/>
          <a:p>
            <a:pPr algn="l" eaLnBrk="1" hangingPunct="1"/>
            <a:r>
              <a:rPr lang="bg-BG" altLang="bg-BG" sz="4000" b="1" dirty="0"/>
              <a:t>Те са особено важни, тъй като са в основата на изчислението и интерпретацията на другите коефициенти и съотношения. </a:t>
            </a:r>
            <a:br>
              <a:rPr lang="bg-BG" altLang="bg-BG" sz="4000" b="1" dirty="0"/>
            </a:br>
            <a:r>
              <a:rPr lang="bg-BG" altLang="bg-BG" sz="4000" b="1" dirty="0"/>
              <a:t>Получават се обикновено по два начина: </a:t>
            </a:r>
            <a:br>
              <a:rPr lang="bg-BG" altLang="bg-BG" sz="4000" b="1" dirty="0"/>
            </a:br>
            <a:r>
              <a:rPr lang="bg-BG" altLang="bg-BG" sz="4000" b="1" dirty="0"/>
              <a:t>- </a:t>
            </a:r>
            <a:r>
              <a:rPr lang="bg-BG" altLang="bg-BG" sz="4000" b="1" dirty="0">
                <a:solidFill>
                  <a:srgbClr val="990000"/>
                </a:solidFill>
              </a:rPr>
              <a:t>преброяване и </a:t>
            </a:r>
            <a:br>
              <a:rPr lang="bg-BG" altLang="bg-BG" sz="4000" b="1" dirty="0">
                <a:solidFill>
                  <a:srgbClr val="990000"/>
                </a:solidFill>
              </a:rPr>
            </a:br>
            <a:r>
              <a:rPr lang="bg-BG" altLang="bg-BG" sz="4000" b="1" dirty="0">
                <a:solidFill>
                  <a:srgbClr val="990000"/>
                </a:solidFill>
              </a:rPr>
              <a:t>- регистрация.</a:t>
            </a:r>
            <a:r>
              <a:rPr lang="bg-BG" altLang="bg-BG" sz="4000" dirty="0"/>
              <a:t> </a:t>
            </a:r>
          </a:p>
        </p:txBody>
      </p:sp>
      <p:sp>
        <p:nvSpPr>
          <p:cNvPr id="2" name="Date Placeholder 1"/>
          <p:cNvSpPr>
            <a:spLocks noGrp="1"/>
          </p:cNvSpPr>
          <p:nvPr>
            <p:ph type="dt" sz="half" idx="10"/>
          </p:nvPr>
        </p:nvSpPr>
        <p:spPr/>
        <p:txBody>
          <a:bodyPr/>
          <a:lstStyle/>
          <a:p>
            <a:pPr>
              <a:defRPr/>
            </a:pPr>
            <a:fld id="{5476A4DB-3094-4E0F-866E-09F920A7DD5E}" type="datetime1">
              <a:rPr lang="bg-BG" smtClean="0"/>
              <a:t>5.10.2019 г.</a:t>
            </a:fld>
            <a:endParaRPr lang="bg-B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D10DE2-E839-4A31-90D6-38FE816A2678}" type="slidenum">
              <a:rPr lang="bg-BG" altLang="bg-BG" smtClean="0"/>
              <a:pPr eaLnBrk="1" hangingPunct="1"/>
              <a:t>14</a:t>
            </a:fld>
            <a:endParaRPr lang="bg-BG" altLang="bg-BG"/>
          </a:p>
        </p:txBody>
      </p:sp>
      <p:sp>
        <p:nvSpPr>
          <p:cNvPr id="24579" name="Rectangle 2"/>
          <p:cNvSpPr>
            <a:spLocks noGrp="1" noChangeArrowheads="1"/>
          </p:cNvSpPr>
          <p:nvPr>
            <p:ph type="title"/>
          </p:nvPr>
        </p:nvSpPr>
        <p:spPr>
          <a:xfrm>
            <a:off x="251520" y="274638"/>
            <a:ext cx="8640960" cy="5962674"/>
          </a:xfrm>
        </p:spPr>
        <p:txBody>
          <a:bodyPr/>
          <a:lstStyle/>
          <a:p>
            <a:pPr algn="l" eaLnBrk="1" hangingPunct="1">
              <a:lnSpc>
                <a:spcPct val="114000"/>
              </a:lnSpc>
            </a:pPr>
            <a:r>
              <a:rPr lang="bg-BG" altLang="bg-BG" sz="3200" b="1" dirty="0">
                <a:solidFill>
                  <a:srgbClr val="990000"/>
                </a:solidFill>
              </a:rPr>
              <a:t>Преброявания </a:t>
            </a:r>
            <a:r>
              <a:rPr lang="bg-BG" altLang="bg-BG" sz="2400" b="1" dirty="0"/>
              <a:t>– на всеки 10 години. </a:t>
            </a:r>
            <a:br>
              <a:rPr lang="bg-BG" altLang="bg-BG" sz="2400" b="1" dirty="0"/>
            </a:br>
            <a:r>
              <a:rPr lang="bg-BG" altLang="bg-BG" sz="2400" b="1" dirty="0"/>
              <a:t>Събира се информация за: постоянно местоживеене, местонахождение при преброяването, месторождение, продължителност на сегашното местопребиваване, пол, възраст, семеен статус, гражданство, </a:t>
            </a:r>
            <a:r>
              <a:rPr lang="bg-BG" altLang="bg-BG" sz="2400" b="1" dirty="0" err="1"/>
              <a:t>живородени</a:t>
            </a:r>
            <a:r>
              <a:rPr lang="bg-BG" altLang="bg-BG" sz="2400" b="1" dirty="0"/>
              <a:t> деца, брой деца в семейството, продължителност на брака, образователно ниво, грамотност, икономически статус занятие и др. Други полезни данни: религия, език, националност/етническа принадлежност, </a:t>
            </a:r>
            <a:r>
              <a:rPr lang="bg-BG" altLang="bg-BG" sz="2400" b="1" dirty="0" err="1"/>
              <a:t>живородени</a:t>
            </a:r>
            <a:r>
              <a:rPr lang="bg-BG" altLang="bg-BG" sz="2400" b="1" dirty="0"/>
              <a:t> и умрели деца през последните 12 месеца, деца без майки, възраст на майката при раждане на първото дете, трудов стаж, доход, жилищни условия, достъп до здравни услуги и др.</a:t>
            </a:r>
          </a:p>
        </p:txBody>
      </p:sp>
      <p:sp>
        <p:nvSpPr>
          <p:cNvPr id="2" name="Date Placeholder 1"/>
          <p:cNvSpPr>
            <a:spLocks noGrp="1"/>
          </p:cNvSpPr>
          <p:nvPr>
            <p:ph type="dt" sz="half" idx="10"/>
          </p:nvPr>
        </p:nvSpPr>
        <p:spPr/>
        <p:txBody>
          <a:bodyPr/>
          <a:lstStyle/>
          <a:p>
            <a:pPr>
              <a:defRPr/>
            </a:pPr>
            <a:fld id="{2B87DE31-9054-43B7-AC9E-B8F740731C7D}" type="datetime1">
              <a:rPr lang="bg-BG" smtClean="0"/>
              <a:t>5.10.2019 г.</a:t>
            </a:fld>
            <a:endParaRPr lang="bg-B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1CCA42-2D00-4741-A9E9-182D204019A2}" type="slidenum">
              <a:rPr lang="bg-BG" altLang="bg-BG" smtClean="0"/>
              <a:pPr eaLnBrk="1" hangingPunct="1"/>
              <a:t>15</a:t>
            </a:fld>
            <a:endParaRPr lang="bg-BG" altLang="bg-BG"/>
          </a:p>
        </p:txBody>
      </p:sp>
      <p:sp>
        <p:nvSpPr>
          <p:cNvPr id="17411" name="Rectangle 2"/>
          <p:cNvSpPr>
            <a:spLocks noGrp="1" noChangeArrowheads="1"/>
          </p:cNvSpPr>
          <p:nvPr>
            <p:ph type="title"/>
          </p:nvPr>
        </p:nvSpPr>
        <p:spPr>
          <a:xfrm>
            <a:off x="250825" y="274638"/>
            <a:ext cx="8642350" cy="5818187"/>
          </a:xfrm>
        </p:spPr>
        <p:txBody>
          <a:bodyPr/>
          <a:lstStyle/>
          <a:p>
            <a:pPr marL="36000" indent="-838200" algn="l" eaLnBrk="1" hangingPunct="1"/>
            <a:r>
              <a:rPr lang="bg-BG" altLang="bg-BG" sz="4000" b="1" dirty="0">
                <a:solidFill>
                  <a:srgbClr val="990000"/>
                </a:solidFill>
              </a:rPr>
              <a:t>2. Витална статистика:</a:t>
            </a:r>
            <a:r>
              <a:rPr lang="bg-BG" altLang="bg-BG" sz="4000" b="1" dirty="0"/>
              <a:t> </a:t>
            </a:r>
            <a:br>
              <a:rPr lang="bg-BG" altLang="bg-BG" sz="4000" b="1" dirty="0"/>
            </a:br>
            <a:r>
              <a:rPr lang="bg-BG" altLang="bg-BG" sz="3200" b="1" dirty="0"/>
              <a:t>Раждания на живи деца; </a:t>
            </a:r>
            <a:r>
              <a:rPr lang="bg-BG" altLang="bg-BG" sz="3200" b="1" dirty="0" err="1"/>
              <a:t>умирания</a:t>
            </a:r>
            <a:r>
              <a:rPr lang="bg-BG" altLang="bg-BG" sz="3200" b="1" dirty="0"/>
              <a:t> (вкл. мъртвородени) по пол, възраст и причини; бракове. </a:t>
            </a:r>
            <a:br>
              <a:rPr lang="bg-BG" altLang="bg-BG" sz="3200" b="1" dirty="0"/>
            </a:br>
            <a:br>
              <a:rPr lang="bg-BG" altLang="bg-BG" sz="3200" b="1" dirty="0"/>
            </a:br>
            <a:r>
              <a:rPr lang="bg-BG" altLang="bg-BG" sz="3200" b="1" dirty="0"/>
              <a:t>В някои страни агенциите по витална статистика регистрират също данни за миграцията (външна и вътрешна), за осиновяванията и за други подобни категории.</a:t>
            </a:r>
            <a:br>
              <a:rPr lang="bg-BG" altLang="bg-BG" sz="3200" b="1" dirty="0"/>
            </a:br>
            <a:endParaRPr lang="bg-BG" altLang="bg-BG" sz="3200" b="1" dirty="0"/>
          </a:p>
        </p:txBody>
      </p:sp>
      <p:sp>
        <p:nvSpPr>
          <p:cNvPr id="2" name="Date Placeholder 1"/>
          <p:cNvSpPr>
            <a:spLocks noGrp="1"/>
          </p:cNvSpPr>
          <p:nvPr>
            <p:ph type="dt" sz="half" idx="10"/>
          </p:nvPr>
        </p:nvSpPr>
        <p:spPr/>
        <p:txBody>
          <a:bodyPr/>
          <a:lstStyle/>
          <a:p>
            <a:pPr>
              <a:defRPr/>
            </a:pPr>
            <a:fld id="{237305A1-876C-4440-8112-FBBE8520E70B}" type="datetime1">
              <a:rPr lang="bg-BG" smtClean="0"/>
              <a:t>5.10.2019 г.</a:t>
            </a:fld>
            <a:endParaRPr lang="bg-B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1271E0A-37DC-4D13-A98B-C8AC62B0223D}" type="slidenum">
              <a:rPr lang="bg-BG" altLang="bg-BG" smtClean="0"/>
              <a:pPr eaLnBrk="1" hangingPunct="1"/>
              <a:t>16</a:t>
            </a:fld>
            <a:endParaRPr lang="bg-BG" altLang="bg-BG"/>
          </a:p>
        </p:txBody>
      </p:sp>
      <p:sp>
        <p:nvSpPr>
          <p:cNvPr id="26627" name="Rectangle 2"/>
          <p:cNvSpPr>
            <a:spLocks noGrp="1" noChangeArrowheads="1"/>
          </p:cNvSpPr>
          <p:nvPr>
            <p:ph type="title"/>
          </p:nvPr>
        </p:nvSpPr>
        <p:spPr>
          <a:xfrm>
            <a:off x="179512" y="274638"/>
            <a:ext cx="8784976" cy="5962674"/>
          </a:xfrm>
        </p:spPr>
        <p:txBody>
          <a:bodyPr/>
          <a:lstStyle/>
          <a:p>
            <a:pPr algn="l" eaLnBrk="1" hangingPunct="1"/>
            <a:r>
              <a:rPr lang="bg-BG" altLang="bg-BG" sz="3200" b="1" dirty="0"/>
              <a:t>Събират се рутинно чрез регистрация на виталните събития на основата на законното местоживеене в срок близък до събитието съобразно местните закони и практика.</a:t>
            </a:r>
            <a:br>
              <a:rPr lang="bg-BG" altLang="bg-BG" sz="3200" b="1" dirty="0"/>
            </a:br>
            <a:br>
              <a:rPr lang="bg-BG" altLang="bg-BG" sz="3200" b="1" dirty="0"/>
            </a:br>
            <a:r>
              <a:rPr lang="bg-BG" altLang="bg-BG" sz="3200" b="1" dirty="0"/>
              <a:t>Заедно с преброяванията, те имат съществено значение за оценка на бъдещите ресурси и нужди от услуги, вкл. ресурси за опазване на общественото здравеопазване и за медицинска помощ.</a:t>
            </a:r>
          </a:p>
        </p:txBody>
      </p:sp>
      <p:sp>
        <p:nvSpPr>
          <p:cNvPr id="2" name="Date Placeholder 1"/>
          <p:cNvSpPr>
            <a:spLocks noGrp="1"/>
          </p:cNvSpPr>
          <p:nvPr>
            <p:ph type="dt" sz="half" idx="10"/>
          </p:nvPr>
        </p:nvSpPr>
        <p:spPr/>
        <p:txBody>
          <a:bodyPr/>
          <a:lstStyle/>
          <a:p>
            <a:pPr>
              <a:defRPr/>
            </a:pPr>
            <a:fld id="{7C1565CA-00FA-48D5-ACF9-CD32B2719B6F}" type="datetime1">
              <a:rPr lang="bg-BG" smtClean="0"/>
              <a:t>5.10.2019 г.</a:t>
            </a:fld>
            <a:endParaRPr lang="bg-BG"/>
          </a:p>
        </p:txBody>
      </p:sp>
    </p:spTree>
    <p:extLst>
      <p:ext uri="{BB962C8B-B14F-4D97-AF65-F5344CB8AC3E}">
        <p14:creationId xmlns:p14="http://schemas.microsoft.com/office/powerpoint/2010/main" val="1407990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5C944AA-9890-44B4-9C2F-1B2C9EED9FC0}" type="slidenum">
              <a:rPr lang="bg-BG" altLang="bg-BG" smtClean="0"/>
              <a:pPr eaLnBrk="1" hangingPunct="1"/>
              <a:t>17</a:t>
            </a:fld>
            <a:endParaRPr lang="bg-BG" altLang="bg-BG"/>
          </a:p>
        </p:txBody>
      </p:sp>
      <p:sp>
        <p:nvSpPr>
          <p:cNvPr id="28675" name="Rectangle 2"/>
          <p:cNvSpPr>
            <a:spLocks noGrp="1" noChangeArrowheads="1"/>
          </p:cNvSpPr>
          <p:nvPr>
            <p:ph type="title"/>
          </p:nvPr>
        </p:nvSpPr>
        <p:spPr>
          <a:xfrm>
            <a:off x="179388" y="274638"/>
            <a:ext cx="8713787" cy="5890666"/>
          </a:xfrm>
        </p:spPr>
        <p:txBody>
          <a:bodyPr/>
          <a:lstStyle/>
          <a:p>
            <a:pPr algn="l" eaLnBrk="1" hangingPunct="1"/>
            <a:r>
              <a:rPr lang="bg-BG" altLang="bg-BG" sz="3200" b="1" dirty="0"/>
              <a:t>Системите на регистрация в различните страни варират, особено при </a:t>
            </a:r>
            <a:r>
              <a:rPr lang="bg-BG" altLang="bg-BG" sz="3200" b="1" dirty="0" err="1"/>
              <a:t>умиранията</a:t>
            </a:r>
            <a:r>
              <a:rPr lang="bg-BG" altLang="bg-BG" sz="3200" b="1" dirty="0"/>
              <a:t> на деца до 1 г. (проучване в Ямайка – само 13% от </a:t>
            </a:r>
            <a:r>
              <a:rPr lang="bg-BG" altLang="bg-BG" sz="3200" b="1" dirty="0" err="1"/>
              <a:t>умиранията</a:t>
            </a:r>
            <a:r>
              <a:rPr lang="bg-BG" altLang="bg-BG" sz="3200" b="1" dirty="0"/>
              <a:t> до 1 г. са били регистрирани), както и по отношение на точността на причините за </a:t>
            </a:r>
            <a:r>
              <a:rPr lang="bg-BG" altLang="bg-BG" sz="3200" b="1" dirty="0" err="1"/>
              <a:t>умирания</a:t>
            </a:r>
            <a:r>
              <a:rPr lang="bg-BG" altLang="bg-BG" sz="3200" b="1" dirty="0"/>
              <a:t>.</a:t>
            </a:r>
            <a:r>
              <a:rPr lang="bg-BG" altLang="bg-BG" sz="3200" dirty="0"/>
              <a:t> </a:t>
            </a:r>
            <a:br>
              <a:rPr lang="bg-BG" altLang="bg-BG" sz="3200" dirty="0"/>
            </a:br>
            <a:br>
              <a:rPr lang="bg-BG" altLang="bg-BG" sz="3200" dirty="0"/>
            </a:br>
            <a:r>
              <a:rPr lang="bg-BG" altLang="bg-BG" sz="3200" b="1" dirty="0"/>
              <a:t>За запълване на недостатъчната витална статистика в много страни се провеждат демографски и здравни проучвания, които предоставят по-голяма част от здравните данни.</a:t>
            </a:r>
            <a:r>
              <a:rPr lang="bg-BG" altLang="bg-BG" sz="3200" dirty="0"/>
              <a:t> </a:t>
            </a:r>
          </a:p>
        </p:txBody>
      </p:sp>
      <p:sp>
        <p:nvSpPr>
          <p:cNvPr id="2" name="Date Placeholder 1"/>
          <p:cNvSpPr>
            <a:spLocks noGrp="1"/>
          </p:cNvSpPr>
          <p:nvPr>
            <p:ph type="dt" sz="half" idx="10"/>
          </p:nvPr>
        </p:nvSpPr>
        <p:spPr/>
        <p:txBody>
          <a:bodyPr/>
          <a:lstStyle/>
          <a:p>
            <a:pPr>
              <a:defRPr/>
            </a:pPr>
            <a:fld id="{E1E45416-14EF-479B-84E0-52FD9C612EB3}" type="datetime1">
              <a:rPr lang="bg-BG" smtClean="0"/>
              <a:t>5.10.2019 г.</a:t>
            </a:fld>
            <a:endParaRPr lang="bg-BG"/>
          </a:p>
        </p:txBody>
      </p:sp>
    </p:spTree>
    <p:extLst>
      <p:ext uri="{BB962C8B-B14F-4D97-AF65-F5344CB8AC3E}">
        <p14:creationId xmlns:p14="http://schemas.microsoft.com/office/powerpoint/2010/main" val="1539562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DC20AC-137A-4DF4-8BE6-493A9CB7BF90}" type="slidenum">
              <a:rPr lang="bg-BG" altLang="bg-BG" smtClean="0"/>
              <a:pPr eaLnBrk="1" hangingPunct="1"/>
              <a:t>18</a:t>
            </a:fld>
            <a:endParaRPr lang="bg-BG" altLang="bg-BG"/>
          </a:p>
        </p:txBody>
      </p:sp>
      <p:sp>
        <p:nvSpPr>
          <p:cNvPr id="18435" name="Rectangle 2"/>
          <p:cNvSpPr>
            <a:spLocks noGrp="1" noChangeArrowheads="1"/>
          </p:cNvSpPr>
          <p:nvPr>
            <p:ph type="title"/>
          </p:nvPr>
        </p:nvSpPr>
        <p:spPr>
          <a:xfrm>
            <a:off x="457200" y="274638"/>
            <a:ext cx="8229600" cy="5818187"/>
          </a:xfrm>
        </p:spPr>
        <p:txBody>
          <a:bodyPr/>
          <a:lstStyle/>
          <a:p>
            <a:pPr marL="36000" indent="-838200" algn="l" eaLnBrk="1" hangingPunct="1"/>
            <a:r>
              <a:rPr lang="bg-BG" altLang="bg-BG" sz="4000" b="1" dirty="0">
                <a:solidFill>
                  <a:srgbClr val="990000"/>
                </a:solidFill>
              </a:rPr>
              <a:t>3. Здравна статистика:</a:t>
            </a:r>
            <a:r>
              <a:rPr lang="bg-BG" altLang="bg-BG" sz="4000" b="1" dirty="0"/>
              <a:t> </a:t>
            </a:r>
            <a:br>
              <a:rPr lang="bg-BG" altLang="bg-BG" sz="4000" b="1" dirty="0"/>
            </a:br>
            <a:r>
              <a:rPr lang="bg-BG" altLang="bg-BG" sz="3200" b="1" dirty="0" err="1"/>
              <a:t>Заболяемост</a:t>
            </a:r>
            <a:r>
              <a:rPr lang="bg-BG" altLang="bg-BG" sz="3200" b="1" dirty="0"/>
              <a:t> по вид, тежест и изход; данни за заболяванията подлежащи на задължително съобщаване; слепота, увреждания, нетрудоспособност; ракови регистри и т.н. </a:t>
            </a:r>
            <a:br>
              <a:rPr lang="bg-BG" altLang="bg-BG" sz="3200" b="1" dirty="0"/>
            </a:br>
            <a:br>
              <a:rPr lang="bg-BG" altLang="bg-BG" sz="3200" b="1" dirty="0"/>
            </a:br>
            <a:r>
              <a:rPr lang="bg-BG" altLang="bg-BG" sz="3200" b="1" dirty="0"/>
              <a:t>Тази категория данни не е точно определена и варира в отделните страни според законодателството. </a:t>
            </a:r>
            <a:br>
              <a:rPr lang="bg-BG" altLang="bg-BG" sz="3200" b="1" dirty="0"/>
            </a:br>
            <a:endParaRPr lang="bg-BG" altLang="bg-BG" sz="3200" b="1" dirty="0"/>
          </a:p>
        </p:txBody>
      </p:sp>
      <p:sp>
        <p:nvSpPr>
          <p:cNvPr id="2" name="Date Placeholder 1"/>
          <p:cNvSpPr>
            <a:spLocks noGrp="1"/>
          </p:cNvSpPr>
          <p:nvPr>
            <p:ph type="dt" sz="half" idx="10"/>
          </p:nvPr>
        </p:nvSpPr>
        <p:spPr/>
        <p:txBody>
          <a:bodyPr/>
          <a:lstStyle/>
          <a:p>
            <a:pPr>
              <a:defRPr/>
            </a:pPr>
            <a:fld id="{ED2517B3-6727-4935-9B11-028DE03ED50F}" type="datetime1">
              <a:rPr lang="bg-BG" smtClean="0"/>
              <a:t>5.10.2019 г.</a:t>
            </a:fld>
            <a:endParaRPr lang="bg-BG"/>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F8CFF6-D2D7-498A-BD2E-88171133EE0F}" type="slidenum">
              <a:rPr lang="bg-BG" altLang="bg-BG" smtClean="0"/>
              <a:pPr eaLnBrk="1" hangingPunct="1"/>
              <a:t>19</a:t>
            </a:fld>
            <a:endParaRPr lang="bg-BG" altLang="bg-BG"/>
          </a:p>
        </p:txBody>
      </p:sp>
      <p:sp>
        <p:nvSpPr>
          <p:cNvPr id="32771" name="Rectangle 2"/>
          <p:cNvSpPr>
            <a:spLocks noGrp="1" noChangeArrowheads="1"/>
          </p:cNvSpPr>
          <p:nvPr>
            <p:ph type="title"/>
          </p:nvPr>
        </p:nvSpPr>
        <p:spPr>
          <a:xfrm>
            <a:off x="457200" y="274638"/>
            <a:ext cx="8229600" cy="5962650"/>
          </a:xfrm>
        </p:spPr>
        <p:txBody>
          <a:bodyPr/>
          <a:lstStyle/>
          <a:p>
            <a:pPr algn="l" eaLnBrk="1" hangingPunct="1"/>
            <a:r>
              <a:rPr lang="bg-BG" altLang="bg-BG" sz="3200" dirty="0"/>
              <a:t>Статистиката на здравето и заболяванията, наричана често статистика на </a:t>
            </a:r>
            <a:r>
              <a:rPr lang="bg-BG" altLang="bg-BG" sz="3200" dirty="0" err="1"/>
              <a:t>заболяемостта</a:t>
            </a:r>
            <a:r>
              <a:rPr lang="bg-BG" altLang="bg-BG" sz="3200" dirty="0"/>
              <a:t>, е много по-полезна от данните за </a:t>
            </a:r>
            <a:r>
              <a:rPr lang="bg-BG" altLang="bg-BG" sz="3200" dirty="0" err="1"/>
              <a:t>умиранията</a:t>
            </a:r>
            <a:r>
              <a:rPr lang="bg-BG" altLang="bg-BG" sz="3200" dirty="0"/>
              <a:t>. </a:t>
            </a:r>
            <a:br>
              <a:rPr lang="bg-BG" altLang="bg-BG" sz="3200" dirty="0"/>
            </a:br>
            <a:br>
              <a:rPr lang="bg-BG" altLang="bg-BG" sz="3200" dirty="0"/>
            </a:br>
            <a:r>
              <a:rPr lang="bg-BG" altLang="bg-BG" sz="3200" dirty="0"/>
              <a:t>Статистическите индикатори за </a:t>
            </a:r>
            <a:r>
              <a:rPr lang="bg-BG" altLang="bg-BG" sz="3200" dirty="0" err="1"/>
              <a:t>заболяемостта</a:t>
            </a:r>
            <a:r>
              <a:rPr lang="bg-BG" altLang="bg-BG" sz="3200" dirty="0"/>
              <a:t> трябва да описват заболяванията по диагнози, тежест, продължителност, разпределение по територия и време, да представят характеристики на засегнатите лица по възраст, пол, занятие и семеен статус. </a:t>
            </a:r>
          </a:p>
        </p:txBody>
      </p:sp>
      <p:sp>
        <p:nvSpPr>
          <p:cNvPr id="2" name="Date Placeholder 1"/>
          <p:cNvSpPr>
            <a:spLocks noGrp="1"/>
          </p:cNvSpPr>
          <p:nvPr>
            <p:ph type="dt" sz="half" idx="10"/>
          </p:nvPr>
        </p:nvSpPr>
        <p:spPr/>
        <p:txBody>
          <a:bodyPr/>
          <a:lstStyle/>
          <a:p>
            <a:pPr>
              <a:defRPr/>
            </a:pPr>
            <a:fld id="{EF3689E0-5B7C-4ABB-9AC2-EC67E1E269E5}" type="datetime1">
              <a:rPr lang="bg-BG" smtClean="0"/>
              <a:t>5.10.2019 г.</a:t>
            </a:fld>
            <a:endParaRPr lang="bg-BG"/>
          </a:p>
        </p:txBody>
      </p:sp>
    </p:spTree>
    <p:extLst>
      <p:ext uri="{BB962C8B-B14F-4D97-AF65-F5344CB8AC3E}">
        <p14:creationId xmlns:p14="http://schemas.microsoft.com/office/powerpoint/2010/main" val="419455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r>
              <a:rPr lang="bg-BG" b="1" dirty="0">
                <a:solidFill>
                  <a:srgbClr val="C00000"/>
                </a:solidFill>
              </a:rPr>
              <a:t>1. Значимост на здравните данни за оценка на глобалното здраве</a:t>
            </a:r>
            <a:endParaRPr lang="en-US" b="1" dirty="0">
              <a:solidFill>
                <a:srgbClr val="C00000"/>
              </a:solidFill>
            </a:endParaRPr>
          </a:p>
        </p:txBody>
      </p:sp>
      <p:sp>
        <p:nvSpPr>
          <p:cNvPr id="3" name="Date Placeholder 2"/>
          <p:cNvSpPr>
            <a:spLocks noGrp="1"/>
          </p:cNvSpPr>
          <p:nvPr>
            <p:ph type="dt" sz="half" idx="10"/>
          </p:nvPr>
        </p:nvSpPr>
        <p:spPr/>
        <p:txBody>
          <a:bodyPr/>
          <a:lstStyle/>
          <a:p>
            <a:pPr>
              <a:defRPr/>
            </a:pPr>
            <a:fld id="{53ACE42C-B660-4971-B1FF-03B72E8DA1AB}" type="datetime1">
              <a:rPr lang="bg-BG" smtClean="0"/>
              <a:t>5.10.2019 г.</a:t>
            </a:fld>
            <a:endParaRPr lang="bg-BG"/>
          </a:p>
        </p:txBody>
      </p:sp>
      <p:sp>
        <p:nvSpPr>
          <p:cNvPr id="4" name="Slide Number Placeholder 3"/>
          <p:cNvSpPr>
            <a:spLocks noGrp="1"/>
          </p:cNvSpPr>
          <p:nvPr>
            <p:ph type="sldNum" sz="quarter" idx="12"/>
          </p:nvPr>
        </p:nvSpPr>
        <p:spPr/>
        <p:txBody>
          <a:bodyPr/>
          <a:lstStyle/>
          <a:p>
            <a:pPr>
              <a:defRPr/>
            </a:pPr>
            <a:fld id="{340F76DB-3741-48B2-AB20-7702FF6ABA1C}" type="slidenum">
              <a:rPr lang="bg-BG" smtClean="0"/>
              <a:pPr>
                <a:defRPr/>
              </a:pPr>
              <a:t>2</a:t>
            </a:fld>
            <a:endParaRPr lang="bg-BG"/>
          </a:p>
        </p:txBody>
      </p:sp>
    </p:spTree>
    <p:extLst>
      <p:ext uri="{BB962C8B-B14F-4D97-AF65-F5344CB8AC3E}">
        <p14:creationId xmlns:p14="http://schemas.microsoft.com/office/powerpoint/2010/main" val="1954302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0A21E2-BCB0-4DAC-B175-ED92A8912072}" type="slidenum">
              <a:rPr lang="bg-BG" altLang="bg-BG" smtClean="0"/>
              <a:pPr eaLnBrk="1" hangingPunct="1"/>
              <a:t>20</a:t>
            </a:fld>
            <a:endParaRPr lang="bg-BG" altLang="bg-BG"/>
          </a:p>
        </p:txBody>
      </p:sp>
      <p:sp>
        <p:nvSpPr>
          <p:cNvPr id="33795" name="Rectangle 2"/>
          <p:cNvSpPr>
            <a:spLocks noGrp="1" noChangeArrowheads="1"/>
          </p:cNvSpPr>
          <p:nvPr>
            <p:ph type="title"/>
          </p:nvPr>
        </p:nvSpPr>
        <p:spPr>
          <a:xfrm>
            <a:off x="457200" y="274638"/>
            <a:ext cx="8229600" cy="5962650"/>
          </a:xfrm>
        </p:spPr>
        <p:txBody>
          <a:bodyPr/>
          <a:lstStyle/>
          <a:p>
            <a:pPr algn="l" eaLnBrk="1" hangingPunct="1"/>
            <a:r>
              <a:rPr lang="bg-BG" altLang="bg-BG" sz="3200" dirty="0"/>
              <a:t>Съществуват две основни категории източници на данни за </a:t>
            </a:r>
            <a:r>
              <a:rPr lang="bg-BG" altLang="bg-BG" sz="3200" dirty="0" err="1"/>
              <a:t>заболяемостта</a:t>
            </a:r>
            <a:r>
              <a:rPr lang="bg-BG" altLang="bg-BG" sz="3200" dirty="0"/>
              <a:t>:</a:t>
            </a:r>
            <a:br>
              <a:rPr lang="bg-BG" altLang="bg-BG" sz="3200" dirty="0"/>
            </a:br>
            <a:br>
              <a:rPr lang="bg-BG" altLang="bg-BG" sz="3200" dirty="0"/>
            </a:br>
            <a:r>
              <a:rPr lang="bg-BG" altLang="bg-BG" sz="3200" dirty="0"/>
              <a:t>- рутинно компилирани отчети и акумулирани от различни агенции;</a:t>
            </a:r>
            <a:br>
              <a:rPr lang="bg-BG" altLang="bg-BG" sz="3200" dirty="0"/>
            </a:br>
            <a:br>
              <a:rPr lang="bg-BG" altLang="bg-BG" sz="3200" dirty="0"/>
            </a:br>
            <a:r>
              <a:rPr lang="bg-BG" altLang="bg-BG" sz="3200" dirty="0"/>
              <a:t>- специални проучвания, които извличат информация по конкретни въпроси.</a:t>
            </a:r>
            <a:br>
              <a:rPr lang="bg-BG" altLang="bg-BG" sz="3200" dirty="0"/>
            </a:br>
            <a:r>
              <a:rPr lang="bg-BG" altLang="bg-BG" sz="3200" dirty="0"/>
              <a:t>заболявания и др.</a:t>
            </a:r>
            <a:br>
              <a:rPr lang="bg-BG" altLang="bg-BG" sz="3200" dirty="0"/>
            </a:br>
            <a:endParaRPr lang="bg-BG" altLang="bg-BG" sz="3200" dirty="0"/>
          </a:p>
        </p:txBody>
      </p:sp>
      <p:sp>
        <p:nvSpPr>
          <p:cNvPr id="2" name="Date Placeholder 1"/>
          <p:cNvSpPr>
            <a:spLocks noGrp="1"/>
          </p:cNvSpPr>
          <p:nvPr>
            <p:ph type="dt" sz="half" idx="10"/>
          </p:nvPr>
        </p:nvSpPr>
        <p:spPr/>
        <p:txBody>
          <a:bodyPr/>
          <a:lstStyle/>
          <a:p>
            <a:pPr>
              <a:defRPr/>
            </a:pPr>
            <a:fld id="{E60A6CF9-3668-4D45-B91A-9DE0752F0693}" type="datetime1">
              <a:rPr lang="bg-BG" smtClean="0"/>
              <a:t>5.10.2019 г.</a:t>
            </a:fld>
            <a:endParaRPr lang="bg-BG"/>
          </a:p>
        </p:txBody>
      </p:sp>
    </p:spTree>
    <p:extLst>
      <p:ext uri="{BB962C8B-B14F-4D97-AF65-F5344CB8AC3E}">
        <p14:creationId xmlns:p14="http://schemas.microsoft.com/office/powerpoint/2010/main" val="3711659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F82924D-2876-4DAA-8967-33A48E070AB0}" type="slidenum">
              <a:rPr lang="bg-BG" altLang="bg-BG" smtClean="0"/>
              <a:pPr eaLnBrk="1" hangingPunct="1"/>
              <a:t>21</a:t>
            </a:fld>
            <a:endParaRPr lang="bg-BG" altLang="bg-BG"/>
          </a:p>
        </p:txBody>
      </p:sp>
      <p:sp>
        <p:nvSpPr>
          <p:cNvPr id="35843" name="Rectangle 2"/>
          <p:cNvSpPr>
            <a:spLocks noGrp="1" noChangeArrowheads="1"/>
          </p:cNvSpPr>
          <p:nvPr>
            <p:ph type="title"/>
          </p:nvPr>
        </p:nvSpPr>
        <p:spPr>
          <a:xfrm>
            <a:off x="179512" y="274638"/>
            <a:ext cx="8784976" cy="5962650"/>
          </a:xfrm>
        </p:spPr>
        <p:txBody>
          <a:bodyPr/>
          <a:lstStyle/>
          <a:p>
            <a:pPr algn="l" eaLnBrk="1" hangingPunct="1"/>
            <a:r>
              <a:rPr lang="bg-BG" altLang="bg-BG" sz="3200" dirty="0"/>
              <a:t>Данните за </a:t>
            </a:r>
            <a:r>
              <a:rPr lang="bg-BG" altLang="bg-BG" sz="3200" dirty="0" err="1"/>
              <a:t>заболяемостта</a:t>
            </a:r>
            <a:r>
              <a:rPr lang="bg-BG" altLang="bg-BG" sz="3200" dirty="0"/>
              <a:t> се използват за:</a:t>
            </a:r>
            <a:br>
              <a:rPr lang="bg-BG" altLang="bg-BG" sz="3200" dirty="0"/>
            </a:br>
            <a:r>
              <a:rPr lang="bg-BG" altLang="bg-BG" sz="3200" dirty="0"/>
              <a:t>- контрол на заразните заболявания;</a:t>
            </a:r>
            <a:br>
              <a:rPr lang="bg-BG" altLang="bg-BG" sz="3200" dirty="0"/>
            </a:br>
            <a:r>
              <a:rPr lang="bg-BG" altLang="bg-BG" sz="3200" dirty="0"/>
              <a:t>- планиране на превантивни услуги;</a:t>
            </a:r>
            <a:br>
              <a:rPr lang="bg-BG" altLang="bg-BG" sz="3200" dirty="0"/>
            </a:br>
            <a:r>
              <a:rPr lang="bg-BG" altLang="bg-BG" sz="3200" dirty="0"/>
              <a:t>- проучвания на социални фактори;  </a:t>
            </a:r>
            <a:br>
              <a:rPr lang="bg-BG" altLang="bg-BG" sz="3200" dirty="0"/>
            </a:br>
            <a:r>
              <a:rPr lang="bg-BG" altLang="bg-BG" sz="3200" dirty="0"/>
              <a:t>- планиране на лечебните услуги;</a:t>
            </a:r>
            <a:br>
              <a:rPr lang="bg-BG" altLang="bg-BG" sz="3200" dirty="0"/>
            </a:br>
            <a:r>
              <a:rPr lang="bg-BG" altLang="bg-BG" sz="3200" dirty="0"/>
              <a:t>- оценка на икономическата значимост на заболяванията;</a:t>
            </a:r>
            <a:br>
              <a:rPr lang="bg-BG" altLang="bg-BG" sz="3200" dirty="0"/>
            </a:br>
            <a:r>
              <a:rPr lang="bg-BG" altLang="bg-BG" sz="3200" dirty="0"/>
              <a:t>изследователска работа относно етиология и </a:t>
            </a:r>
            <a:r>
              <a:rPr lang="bg-BG" altLang="bg-BG" sz="3200" dirty="0" err="1"/>
              <a:t>патогенеза</a:t>
            </a:r>
            <a:r>
              <a:rPr lang="bg-BG" altLang="bg-BG" sz="3200" dirty="0"/>
              <a:t> на заболяванията, ефикасност на профилактичните и лечебни мерки;</a:t>
            </a:r>
            <a:br>
              <a:rPr lang="bg-BG" altLang="bg-BG" sz="3200" dirty="0"/>
            </a:br>
            <a:r>
              <a:rPr lang="bg-BG" altLang="bg-BG" sz="3200" dirty="0"/>
              <a:t>- национални и международни проучвания на заболяванията и уврежданията.</a:t>
            </a:r>
          </a:p>
        </p:txBody>
      </p:sp>
      <p:sp>
        <p:nvSpPr>
          <p:cNvPr id="2" name="Date Placeholder 1"/>
          <p:cNvSpPr>
            <a:spLocks noGrp="1"/>
          </p:cNvSpPr>
          <p:nvPr>
            <p:ph type="dt" sz="half" idx="10"/>
          </p:nvPr>
        </p:nvSpPr>
        <p:spPr/>
        <p:txBody>
          <a:bodyPr/>
          <a:lstStyle/>
          <a:p>
            <a:pPr>
              <a:defRPr/>
            </a:pPr>
            <a:fld id="{AC923543-9DEC-49CB-A92A-628BEA98ECD7}" type="datetime1">
              <a:rPr lang="bg-BG" smtClean="0"/>
              <a:t>5.10.2019 г.</a:t>
            </a:fld>
            <a:endParaRPr lang="bg-BG"/>
          </a:p>
        </p:txBody>
      </p:sp>
    </p:spTree>
    <p:extLst>
      <p:ext uri="{BB962C8B-B14F-4D97-AF65-F5344CB8AC3E}">
        <p14:creationId xmlns:p14="http://schemas.microsoft.com/office/powerpoint/2010/main" val="2506140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AB8E23-7DF6-48B5-B9B4-875886338645}" type="slidenum">
              <a:rPr lang="bg-BG" altLang="bg-BG" smtClean="0"/>
              <a:pPr eaLnBrk="1" hangingPunct="1"/>
              <a:t>22</a:t>
            </a:fld>
            <a:endParaRPr lang="bg-BG" altLang="bg-BG"/>
          </a:p>
        </p:txBody>
      </p:sp>
      <p:sp>
        <p:nvSpPr>
          <p:cNvPr id="37891" name="Rectangle 2"/>
          <p:cNvSpPr>
            <a:spLocks noGrp="1" noChangeArrowheads="1"/>
          </p:cNvSpPr>
          <p:nvPr>
            <p:ph type="title"/>
          </p:nvPr>
        </p:nvSpPr>
        <p:spPr>
          <a:xfrm>
            <a:off x="457200" y="274638"/>
            <a:ext cx="8229600" cy="5962650"/>
          </a:xfrm>
        </p:spPr>
        <p:txBody>
          <a:bodyPr/>
          <a:lstStyle/>
          <a:p>
            <a:pPr algn="l" eaLnBrk="1" hangingPunct="1"/>
            <a:r>
              <a:rPr lang="bg-BG" altLang="bg-BG" sz="3600" dirty="0"/>
              <a:t>С въвеждането на Международното здравно регулиране от 2005 г. повечето страни са законно задължени да докладват спешните непредвидени ситуации пред СЗО. Но все още уведомяването в страните се ограничава до някои подлежащи на задължително регистриране заразни заболявания.</a:t>
            </a:r>
            <a:r>
              <a:rPr lang="bg-BG" altLang="bg-BG" sz="4000" dirty="0"/>
              <a:t> </a:t>
            </a:r>
          </a:p>
        </p:txBody>
      </p:sp>
      <p:sp>
        <p:nvSpPr>
          <p:cNvPr id="2" name="Date Placeholder 1"/>
          <p:cNvSpPr>
            <a:spLocks noGrp="1"/>
          </p:cNvSpPr>
          <p:nvPr>
            <p:ph type="dt" sz="half" idx="10"/>
          </p:nvPr>
        </p:nvSpPr>
        <p:spPr/>
        <p:txBody>
          <a:bodyPr/>
          <a:lstStyle/>
          <a:p>
            <a:pPr>
              <a:defRPr/>
            </a:pPr>
            <a:fld id="{9A0201FF-6192-42DD-9484-A45ECD3F41A1}" type="datetime1">
              <a:rPr lang="bg-BG" smtClean="0"/>
              <a:t>5.10.2019 г.</a:t>
            </a:fld>
            <a:endParaRPr lang="bg-BG"/>
          </a:p>
        </p:txBody>
      </p:sp>
    </p:spTree>
    <p:extLst>
      <p:ext uri="{BB962C8B-B14F-4D97-AF65-F5344CB8AC3E}">
        <p14:creationId xmlns:p14="http://schemas.microsoft.com/office/powerpoint/2010/main" val="3440098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AB7F81-8BA4-49AA-B8B3-33CE7A3D1060}" type="slidenum">
              <a:rPr lang="bg-BG" altLang="bg-BG" smtClean="0"/>
              <a:pPr eaLnBrk="1" hangingPunct="1"/>
              <a:t>23</a:t>
            </a:fld>
            <a:endParaRPr lang="bg-BG" altLang="bg-BG"/>
          </a:p>
        </p:txBody>
      </p:sp>
      <p:sp>
        <p:nvSpPr>
          <p:cNvPr id="19459" name="Rectangle 2"/>
          <p:cNvSpPr>
            <a:spLocks noGrp="1" noChangeArrowheads="1"/>
          </p:cNvSpPr>
          <p:nvPr>
            <p:ph type="title"/>
          </p:nvPr>
        </p:nvSpPr>
        <p:spPr>
          <a:xfrm>
            <a:off x="457200" y="274638"/>
            <a:ext cx="8229600" cy="5818187"/>
          </a:xfrm>
        </p:spPr>
        <p:txBody>
          <a:bodyPr/>
          <a:lstStyle/>
          <a:p>
            <a:pPr marL="36000" indent="-838200" algn="l" eaLnBrk="1" hangingPunct="1"/>
            <a:r>
              <a:rPr lang="bg-BG" altLang="bg-BG" sz="3200" b="1" dirty="0">
                <a:solidFill>
                  <a:srgbClr val="990000"/>
                </a:solidFill>
              </a:rPr>
              <a:t>4. Статистика на здравните услуги: </a:t>
            </a:r>
            <a:br>
              <a:rPr lang="bg-BG" altLang="bg-BG" sz="3200" b="1" dirty="0">
                <a:solidFill>
                  <a:srgbClr val="990000"/>
                </a:solidFill>
              </a:rPr>
            </a:br>
            <a:r>
              <a:rPr lang="bg-BG" altLang="bg-BG" sz="3200" b="1" dirty="0"/>
              <a:t>Брой и вид на заведенията и наличните услуги; разпределение, квалификации и функции на персонала; характер на предоставяните услуги и коефициенти за тяхното използване; оперативни интервенции в болници и здравни центрове; организация на държавните и частните системи за здравна помощ; цени, механизми за заплащане и друга свързана с това информация.</a:t>
            </a:r>
            <a:br>
              <a:rPr lang="bg-BG" altLang="bg-BG" sz="3200" b="1" dirty="0"/>
            </a:br>
            <a:endParaRPr lang="bg-BG" altLang="bg-BG" sz="3200" b="1" dirty="0"/>
          </a:p>
        </p:txBody>
      </p:sp>
      <p:sp>
        <p:nvSpPr>
          <p:cNvPr id="2" name="Date Placeholder 1"/>
          <p:cNvSpPr>
            <a:spLocks noGrp="1"/>
          </p:cNvSpPr>
          <p:nvPr>
            <p:ph type="dt" sz="half" idx="10"/>
          </p:nvPr>
        </p:nvSpPr>
        <p:spPr/>
        <p:txBody>
          <a:bodyPr/>
          <a:lstStyle/>
          <a:p>
            <a:pPr>
              <a:defRPr/>
            </a:pPr>
            <a:fld id="{148D172B-85F5-4616-8A27-A239FC654D26}" type="datetime1">
              <a:rPr lang="bg-BG" smtClean="0"/>
              <a:t>5.10.2019 г.</a:t>
            </a:fld>
            <a:endParaRPr lang="bg-BG"/>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0A5814-5CD0-4F8E-90A7-B0DC9E7592E5}" type="slidenum">
              <a:rPr lang="bg-BG" altLang="bg-BG" smtClean="0"/>
              <a:pPr eaLnBrk="1" hangingPunct="1"/>
              <a:t>24</a:t>
            </a:fld>
            <a:endParaRPr lang="bg-BG" altLang="bg-BG"/>
          </a:p>
        </p:txBody>
      </p:sp>
      <p:sp>
        <p:nvSpPr>
          <p:cNvPr id="40963" name="Rectangle 4"/>
          <p:cNvSpPr>
            <a:spLocks noGrp="1" noChangeArrowheads="1"/>
          </p:cNvSpPr>
          <p:nvPr>
            <p:ph type="title"/>
          </p:nvPr>
        </p:nvSpPr>
        <p:spPr>
          <a:xfrm>
            <a:off x="251520" y="333375"/>
            <a:ext cx="8568952" cy="5903913"/>
          </a:xfrm>
        </p:spPr>
        <p:txBody>
          <a:bodyPr/>
          <a:lstStyle/>
          <a:p>
            <a:pPr algn="l" eaLnBrk="1" hangingPunct="1"/>
            <a:r>
              <a:rPr lang="bg-BG" altLang="bg-BG" sz="2800" dirty="0"/>
              <a:t>Тези данни се отнасят до ресурсите и до дейностите и моделите на използване на здравните услуги. Те са особено важни за:</a:t>
            </a:r>
            <a:br>
              <a:rPr lang="bg-BG" altLang="bg-BG" sz="2800" dirty="0"/>
            </a:br>
            <a:r>
              <a:rPr lang="bg-BG" altLang="bg-BG" sz="2800" dirty="0"/>
              <a:t>- подкрепа на мениджмънта и координирането на здравните услуги на местно, регионално и национално нива;</a:t>
            </a:r>
            <a:br>
              <a:rPr lang="bg-BG" altLang="bg-BG" sz="2800" dirty="0"/>
            </a:br>
            <a:r>
              <a:rPr lang="bg-BG" altLang="bg-BG" sz="2800" dirty="0"/>
              <a:t>- разработване на краткосрочни и дългосрочни планове/политики;</a:t>
            </a:r>
            <a:br>
              <a:rPr lang="bg-BG" altLang="bg-BG" sz="2800" dirty="0"/>
            </a:br>
            <a:r>
              <a:rPr lang="bg-BG" altLang="bg-BG" sz="2800" dirty="0"/>
              <a:t>- оценка на ефективността, съответствието на очакванията, ефикасността и равенството;</a:t>
            </a:r>
            <a:br>
              <a:rPr lang="bg-BG" altLang="bg-BG" sz="2800" dirty="0"/>
            </a:br>
            <a:r>
              <a:rPr lang="bg-BG" altLang="bg-BG" sz="2800" dirty="0"/>
              <a:t>- поддържане на информация за цените;</a:t>
            </a:r>
            <a:br>
              <a:rPr lang="bg-BG" altLang="bg-BG" sz="2800" dirty="0"/>
            </a:br>
            <a:r>
              <a:rPr lang="bg-BG" altLang="bg-BG" sz="2800" dirty="0"/>
              <a:t>- предоставяне на данни, изисквани от държавни и законодателни органи, международни агенции, изследователи и др.</a:t>
            </a:r>
            <a:endParaRPr lang="bg-BG" altLang="bg-BG" sz="3200" dirty="0"/>
          </a:p>
        </p:txBody>
      </p:sp>
      <p:sp>
        <p:nvSpPr>
          <p:cNvPr id="2" name="Date Placeholder 1"/>
          <p:cNvSpPr>
            <a:spLocks noGrp="1"/>
          </p:cNvSpPr>
          <p:nvPr>
            <p:ph type="dt" sz="half" idx="10"/>
          </p:nvPr>
        </p:nvSpPr>
        <p:spPr/>
        <p:txBody>
          <a:bodyPr/>
          <a:lstStyle/>
          <a:p>
            <a:pPr>
              <a:defRPr/>
            </a:pPr>
            <a:fld id="{5A6F0523-A7E2-4B37-A262-6D8E384EB838}" type="datetime1">
              <a:rPr lang="bg-BG" smtClean="0"/>
              <a:t>5.10.2019 г.</a:t>
            </a:fld>
            <a:endParaRPr lang="bg-BG"/>
          </a:p>
        </p:txBody>
      </p:sp>
    </p:spTree>
    <p:extLst>
      <p:ext uri="{BB962C8B-B14F-4D97-AF65-F5344CB8AC3E}">
        <p14:creationId xmlns:p14="http://schemas.microsoft.com/office/powerpoint/2010/main" val="2567934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37B2C7-0603-4635-B662-21E0D9459CD2}" type="slidenum">
              <a:rPr lang="bg-BG" altLang="bg-BG" smtClean="0"/>
              <a:pPr eaLnBrk="1" hangingPunct="1"/>
              <a:t>25</a:t>
            </a:fld>
            <a:endParaRPr lang="bg-BG" altLang="bg-BG"/>
          </a:p>
        </p:txBody>
      </p:sp>
      <p:sp>
        <p:nvSpPr>
          <p:cNvPr id="45059" name="Rectangle 2"/>
          <p:cNvSpPr>
            <a:spLocks noGrp="1" noChangeArrowheads="1"/>
          </p:cNvSpPr>
          <p:nvPr>
            <p:ph type="title"/>
          </p:nvPr>
        </p:nvSpPr>
        <p:spPr>
          <a:xfrm>
            <a:off x="395288" y="333375"/>
            <a:ext cx="8229600" cy="5903913"/>
          </a:xfrm>
        </p:spPr>
        <p:txBody>
          <a:bodyPr/>
          <a:lstStyle/>
          <a:p>
            <a:pPr algn="l" eaLnBrk="1" hangingPunct="1">
              <a:lnSpc>
                <a:spcPct val="114000"/>
              </a:lnSpc>
            </a:pPr>
            <a:r>
              <a:rPr lang="bg-BG" altLang="bg-BG" sz="2800" dirty="0"/>
              <a:t>Данните за здравните услуги се компилират на национално ниво и се насочват  към СЗО. </a:t>
            </a:r>
            <a:br>
              <a:rPr lang="bg-BG" altLang="bg-BG" sz="2800" dirty="0"/>
            </a:br>
            <a:r>
              <a:rPr lang="bg-BG" altLang="bg-BG" sz="2800" dirty="0"/>
              <a:t>След това те стават достъпни чрез информационната система на СЗО – </a:t>
            </a:r>
            <a:r>
              <a:rPr lang="en-US" altLang="bg-BG" sz="2800" dirty="0" err="1"/>
              <a:t>WHOSIS</a:t>
            </a:r>
            <a:r>
              <a:rPr lang="ru-RU" altLang="bg-BG" sz="2800" dirty="0"/>
              <a:t>, </a:t>
            </a:r>
            <a:r>
              <a:rPr lang="bg-BG" altLang="bg-BG" sz="2800" dirty="0"/>
              <a:t>която предоставя мрежа от основни индикатори за здравните системи и здравния статус. </a:t>
            </a:r>
            <a:br>
              <a:rPr lang="bg-BG" altLang="bg-BG" sz="2800" dirty="0"/>
            </a:br>
            <a:r>
              <a:rPr lang="bg-BG" altLang="bg-BG" sz="2800" dirty="0"/>
              <a:t> </a:t>
            </a:r>
            <a:r>
              <a:rPr lang="en-US" altLang="bg-BG" sz="2800" dirty="0" err="1"/>
              <a:t>WHOSIS</a:t>
            </a:r>
            <a:r>
              <a:rPr lang="bg-BG" altLang="bg-BG" sz="2800" dirty="0"/>
              <a:t> съдържа раздел със националните здравни индикатори, включващи информация за здравните разходи, обхват на здравната система, епидемиологични и демографски индикатори, което е особено полезно за целите на планиране и сравнителни анализи.</a:t>
            </a:r>
          </a:p>
        </p:txBody>
      </p:sp>
      <p:sp>
        <p:nvSpPr>
          <p:cNvPr id="2" name="Date Placeholder 1"/>
          <p:cNvSpPr>
            <a:spLocks noGrp="1"/>
          </p:cNvSpPr>
          <p:nvPr>
            <p:ph type="dt" sz="half" idx="10"/>
          </p:nvPr>
        </p:nvSpPr>
        <p:spPr/>
        <p:txBody>
          <a:bodyPr/>
          <a:lstStyle/>
          <a:p>
            <a:pPr>
              <a:defRPr/>
            </a:pPr>
            <a:fld id="{BBB3E024-587C-4C7C-944A-8A8BB85E91A0}" type="datetime1">
              <a:rPr lang="bg-BG" smtClean="0"/>
              <a:t>5.10.2019 г.</a:t>
            </a:fld>
            <a:endParaRPr lang="bg-BG"/>
          </a:p>
        </p:txBody>
      </p:sp>
    </p:spTree>
    <p:extLst>
      <p:ext uri="{BB962C8B-B14F-4D97-AF65-F5344CB8AC3E}">
        <p14:creationId xmlns:p14="http://schemas.microsoft.com/office/powerpoint/2010/main" val="308638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EB4BC7-118E-4BC2-A32A-48B68FA7C998}" type="slidenum">
              <a:rPr lang="bg-BG" altLang="bg-BG" smtClean="0"/>
              <a:pPr eaLnBrk="1" hangingPunct="1"/>
              <a:t>26</a:t>
            </a:fld>
            <a:endParaRPr lang="bg-BG" altLang="bg-BG"/>
          </a:p>
        </p:txBody>
      </p:sp>
      <p:sp>
        <p:nvSpPr>
          <p:cNvPr id="20483" name="Rectangle 2"/>
          <p:cNvSpPr>
            <a:spLocks noGrp="1" noChangeArrowheads="1"/>
          </p:cNvSpPr>
          <p:nvPr>
            <p:ph type="title"/>
          </p:nvPr>
        </p:nvSpPr>
        <p:spPr>
          <a:xfrm>
            <a:off x="251520" y="274638"/>
            <a:ext cx="8712968" cy="5818187"/>
          </a:xfrm>
        </p:spPr>
        <p:txBody>
          <a:bodyPr/>
          <a:lstStyle/>
          <a:p>
            <a:pPr marL="36000" indent="-838200" algn="l" eaLnBrk="1" hangingPunct="1"/>
            <a:r>
              <a:rPr lang="bg-BG" altLang="bg-BG" sz="3200" b="1" dirty="0">
                <a:solidFill>
                  <a:srgbClr val="990000"/>
                </a:solidFill>
              </a:rPr>
              <a:t>5. Данни за социалните неравенства в здравето: </a:t>
            </a:r>
            <a:r>
              <a:rPr lang="bg-BG" altLang="bg-BG" sz="2800" b="1" dirty="0">
                <a:solidFill>
                  <a:schemeClr val="tx1"/>
                </a:solidFill>
              </a:rPr>
              <a:t>с</a:t>
            </a:r>
            <a:r>
              <a:rPr lang="bg-BG" altLang="bg-BG" sz="2800" b="1" dirty="0"/>
              <a:t>оциални фактори, водещи до неравенства в здравето – коефициенти на  бедност, нива на образование, заетост; групи по социална, расова и етническа принадлежност, религия и пол и др. </a:t>
            </a:r>
            <a:br>
              <a:rPr lang="bg-BG" altLang="bg-BG" sz="2800" b="1" dirty="0"/>
            </a:br>
            <a:r>
              <a:rPr lang="bg-BG" altLang="bg-BG" sz="2800" b="1" dirty="0"/>
              <a:t>За измерване на социалните неравенства в здравето и техните последици за здравния статус, </a:t>
            </a:r>
            <a:r>
              <a:rPr lang="bg-BG" altLang="bg-BG" sz="2800" b="1" dirty="0">
                <a:solidFill>
                  <a:srgbClr val="990000"/>
                </a:solidFill>
              </a:rPr>
              <a:t>Комисията по социалните детерминанти на здравето към СЗО</a:t>
            </a:r>
            <a:r>
              <a:rPr lang="bg-BG" altLang="bg-BG" sz="2800" b="1" dirty="0"/>
              <a:t> препоръчва в рутинното събиране на данни да бъде включена информация върху следните променливи:</a:t>
            </a:r>
          </a:p>
        </p:txBody>
      </p:sp>
      <p:sp>
        <p:nvSpPr>
          <p:cNvPr id="2" name="Date Placeholder 1"/>
          <p:cNvSpPr>
            <a:spLocks noGrp="1"/>
          </p:cNvSpPr>
          <p:nvPr>
            <p:ph type="dt" sz="half" idx="10"/>
          </p:nvPr>
        </p:nvSpPr>
        <p:spPr/>
        <p:txBody>
          <a:bodyPr/>
          <a:lstStyle/>
          <a:p>
            <a:pPr>
              <a:defRPr/>
            </a:pPr>
            <a:fld id="{B571B044-344D-4A2F-88DB-DB288D9F249B}" type="datetime1">
              <a:rPr lang="bg-BG" smtClean="0"/>
              <a:t>5.10.2019 г.</a:t>
            </a:fld>
            <a:endParaRPr lang="bg-BG"/>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F5F5A6-D335-4D7B-BFCA-69E7529C2A87}" type="slidenum">
              <a:rPr lang="bg-BG" altLang="bg-BG" smtClean="0"/>
              <a:pPr eaLnBrk="1" hangingPunct="1"/>
              <a:t>27</a:t>
            </a:fld>
            <a:endParaRPr lang="bg-BG" altLang="bg-BG"/>
          </a:p>
        </p:txBody>
      </p:sp>
      <p:sp>
        <p:nvSpPr>
          <p:cNvPr id="48131" name="Rectangle 2"/>
          <p:cNvSpPr>
            <a:spLocks noGrp="1" noChangeArrowheads="1"/>
          </p:cNvSpPr>
          <p:nvPr>
            <p:ph type="title"/>
          </p:nvPr>
        </p:nvSpPr>
        <p:spPr>
          <a:xfrm>
            <a:off x="457200" y="274638"/>
            <a:ext cx="8229600" cy="5962650"/>
          </a:xfrm>
        </p:spPr>
        <p:txBody>
          <a:bodyPr/>
          <a:lstStyle/>
          <a:p>
            <a:pPr marL="36000" indent="-457200" algn="l" eaLnBrk="1" hangingPunct="1">
              <a:buFont typeface="Arial" panose="020B0604020202020204" pitchFamily="34" charset="0"/>
              <a:buChar char="•"/>
            </a:pPr>
            <a:r>
              <a:rPr lang="bg-BG" altLang="bg-BG" sz="3200" b="1" dirty="0">
                <a:solidFill>
                  <a:srgbClr val="990000"/>
                </a:solidFill>
              </a:rPr>
              <a:t>Социални неравенства в здравето</a:t>
            </a:r>
            <a:r>
              <a:rPr lang="bg-BG" altLang="bg-BG" sz="3200" dirty="0">
                <a:solidFill>
                  <a:srgbClr val="990000"/>
                </a:solidFill>
              </a:rPr>
              <a:t>:</a:t>
            </a:r>
            <a:r>
              <a:rPr lang="bg-BG" altLang="bg-BG" sz="3200" dirty="0"/>
              <a:t> информация за здравните резултати (смъртност от всички причини, смъртност по възраст и по отделни причини, развитие в ранното детство, </a:t>
            </a:r>
            <a:r>
              <a:rPr lang="bg-BG" altLang="bg-BG" sz="3200" dirty="0" err="1"/>
              <a:t>заболяемост</a:t>
            </a:r>
            <a:r>
              <a:rPr lang="bg-BG" altLang="bg-BG" sz="3200" dirty="0"/>
              <a:t> и инвалидност, самооценка на здравето), стратифицирани по най-малко два социално-икономически индикатора (образование, доход, занятие); пол; етническа група/раса,; местоживеене (градско/селско, по географски единици); </a:t>
            </a:r>
          </a:p>
        </p:txBody>
      </p:sp>
      <p:sp>
        <p:nvSpPr>
          <p:cNvPr id="2" name="Date Placeholder 1"/>
          <p:cNvSpPr>
            <a:spLocks noGrp="1"/>
          </p:cNvSpPr>
          <p:nvPr>
            <p:ph type="dt" sz="half" idx="10"/>
          </p:nvPr>
        </p:nvSpPr>
        <p:spPr/>
        <p:txBody>
          <a:bodyPr/>
          <a:lstStyle/>
          <a:p>
            <a:pPr>
              <a:defRPr/>
            </a:pPr>
            <a:fld id="{6E146074-2102-43A2-B11F-80EA44A2D3C1}" type="datetime1">
              <a:rPr lang="bg-BG" smtClean="0"/>
              <a:t>5.10.2019 г.</a:t>
            </a:fld>
            <a:endParaRPr lang="bg-BG"/>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CDE54C-E279-4781-820A-1224F27691AA}" type="slidenum">
              <a:rPr lang="bg-BG" altLang="bg-BG" smtClean="0"/>
              <a:pPr eaLnBrk="1" hangingPunct="1"/>
              <a:t>28</a:t>
            </a:fld>
            <a:endParaRPr lang="bg-BG" altLang="bg-BG"/>
          </a:p>
        </p:txBody>
      </p:sp>
      <p:sp>
        <p:nvSpPr>
          <p:cNvPr id="49155" name="Rectangle 2"/>
          <p:cNvSpPr>
            <a:spLocks noGrp="1" noChangeArrowheads="1"/>
          </p:cNvSpPr>
          <p:nvPr>
            <p:ph type="title"/>
          </p:nvPr>
        </p:nvSpPr>
        <p:spPr>
          <a:xfrm>
            <a:off x="457200" y="274638"/>
            <a:ext cx="8229600" cy="5962650"/>
          </a:xfrm>
        </p:spPr>
        <p:txBody>
          <a:bodyPr/>
          <a:lstStyle/>
          <a:p>
            <a:pPr marL="36000" indent="-457200" algn="l" eaLnBrk="1" hangingPunct="1">
              <a:buFont typeface="Arial" panose="020B0604020202020204" pitchFamily="34" charset="0"/>
              <a:buChar char="•"/>
            </a:pPr>
            <a:r>
              <a:rPr lang="bg-BG" altLang="bg-BG" sz="3200" b="1" dirty="0">
                <a:solidFill>
                  <a:srgbClr val="990000"/>
                </a:solidFill>
              </a:rPr>
              <a:t>Последствия от влошеното здраве</a:t>
            </a:r>
            <a:r>
              <a:rPr lang="bg-BG" altLang="bg-BG" sz="3200" dirty="0">
                <a:solidFill>
                  <a:srgbClr val="990000"/>
                </a:solidFill>
              </a:rPr>
              <a:t>:</a:t>
            </a:r>
            <a:r>
              <a:rPr lang="bg-BG" altLang="bg-BG" sz="3200" dirty="0"/>
              <a:t> икономически последици, социални и психологически последици;</a:t>
            </a:r>
            <a:br>
              <a:rPr lang="bg-BG" altLang="bg-BG" sz="3200" dirty="0"/>
            </a:br>
            <a:r>
              <a:rPr lang="bg-BG" altLang="bg-BG" sz="3200" b="1" dirty="0">
                <a:solidFill>
                  <a:srgbClr val="990000"/>
                </a:solidFill>
              </a:rPr>
              <a:t>Ежедневни условия на живот и социални политики: </a:t>
            </a:r>
            <a:br>
              <a:rPr lang="bg-BG" altLang="bg-BG" sz="3200" b="1" dirty="0">
                <a:solidFill>
                  <a:srgbClr val="990000"/>
                </a:solidFill>
              </a:rPr>
            </a:br>
            <a:r>
              <a:rPr lang="bg-BG" altLang="bg-BG" sz="3200" b="1" dirty="0">
                <a:solidFill>
                  <a:srgbClr val="990000"/>
                </a:solidFill>
              </a:rPr>
              <a:t>= </a:t>
            </a:r>
            <a:r>
              <a:rPr lang="bg-BG" altLang="bg-BG" sz="3200" i="1" dirty="0"/>
              <a:t>физическа и социална околна среда</a:t>
            </a:r>
            <a:r>
              <a:rPr lang="bg-BG" altLang="bg-BG" sz="3200" dirty="0"/>
              <a:t> (вода и канализация, жилищни условия, инфраструктура, транспорт, качество на въздуха и</a:t>
            </a:r>
            <a:r>
              <a:rPr lang="bg-BG" altLang="bg-BG" sz="3200" b="1" dirty="0"/>
              <a:t> </a:t>
            </a:r>
            <a:r>
              <a:rPr lang="bg-BG" altLang="bg-BG" sz="3200" dirty="0"/>
              <a:t>почвата, качество и достъпност до хранителни продукти, социална подкрепа и мрежи, обществени институции, паркове, безопасност); .</a:t>
            </a:r>
          </a:p>
        </p:txBody>
      </p:sp>
      <p:sp>
        <p:nvSpPr>
          <p:cNvPr id="2" name="Date Placeholder 1"/>
          <p:cNvSpPr>
            <a:spLocks noGrp="1"/>
          </p:cNvSpPr>
          <p:nvPr>
            <p:ph type="dt" sz="half" idx="10"/>
          </p:nvPr>
        </p:nvSpPr>
        <p:spPr/>
        <p:txBody>
          <a:bodyPr/>
          <a:lstStyle/>
          <a:p>
            <a:pPr>
              <a:defRPr/>
            </a:pPr>
            <a:fld id="{183B78BA-81CF-4098-9545-04132C7FB248}" type="datetime1">
              <a:rPr lang="bg-BG" smtClean="0"/>
              <a:t>5.10.2019 г.</a:t>
            </a:fld>
            <a:endParaRPr lang="bg-BG"/>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D7FFC7-5DE9-40E7-A7FD-2E3C2E4621CA}" type="slidenum">
              <a:rPr lang="bg-BG" altLang="bg-BG" smtClean="0"/>
              <a:pPr eaLnBrk="1" hangingPunct="1"/>
              <a:t>29</a:t>
            </a:fld>
            <a:endParaRPr lang="bg-BG" altLang="bg-BG"/>
          </a:p>
        </p:txBody>
      </p:sp>
      <p:sp>
        <p:nvSpPr>
          <p:cNvPr id="51203" name="Rectangle 2"/>
          <p:cNvSpPr>
            <a:spLocks noGrp="1" noChangeArrowheads="1"/>
          </p:cNvSpPr>
          <p:nvPr>
            <p:ph type="title"/>
          </p:nvPr>
        </p:nvSpPr>
        <p:spPr>
          <a:xfrm>
            <a:off x="457200" y="274638"/>
            <a:ext cx="8229600" cy="5962650"/>
          </a:xfrm>
        </p:spPr>
        <p:txBody>
          <a:bodyPr/>
          <a:lstStyle/>
          <a:p>
            <a:pPr algn="l" eaLnBrk="1" hangingPunct="1"/>
            <a:r>
              <a:rPr lang="bg-BG" altLang="bg-BG" sz="3600" i="1" dirty="0"/>
              <a:t>= </a:t>
            </a:r>
            <a:r>
              <a:rPr lang="bg-BG" altLang="bg-BG" sz="3200" i="1" dirty="0"/>
              <a:t>условия на работната среда </a:t>
            </a:r>
            <a:r>
              <a:rPr lang="bg-BG" altLang="bg-BG" sz="3200" dirty="0"/>
              <a:t>(вредности в работната среда, стрес и контрол на работата);</a:t>
            </a:r>
            <a:br>
              <a:rPr lang="bg-BG" altLang="bg-BG" sz="3200" dirty="0"/>
            </a:br>
            <a:br>
              <a:rPr lang="bg-BG" altLang="bg-BG" sz="3200" dirty="0"/>
            </a:br>
            <a:r>
              <a:rPr lang="bg-BG" altLang="bg-BG" sz="3200" dirty="0"/>
              <a:t>= </a:t>
            </a:r>
            <a:r>
              <a:rPr lang="bg-BG" altLang="bg-BG" sz="3200" i="1" dirty="0"/>
              <a:t>личностни характеристики</a:t>
            </a:r>
            <a:r>
              <a:rPr lang="bg-BG" altLang="bg-BG" sz="3200" dirty="0"/>
              <a:t> (тютюнопушене и употреба на алкохол, физическа активност, диета и хранене);</a:t>
            </a:r>
            <a:br>
              <a:rPr lang="bg-BG" altLang="bg-BG" sz="3200" dirty="0"/>
            </a:br>
            <a:r>
              <a:rPr lang="bg-BG" altLang="bg-BG" sz="3200" i="1" dirty="0"/>
              <a:t>здравна помощ</a:t>
            </a:r>
            <a:r>
              <a:rPr lang="bg-BG" altLang="bg-BG" sz="3200" dirty="0"/>
              <a:t> (обхват, инфраструктура);</a:t>
            </a:r>
            <a:br>
              <a:rPr lang="bg-BG" altLang="bg-BG" sz="3200" dirty="0"/>
            </a:br>
            <a:br>
              <a:rPr lang="bg-BG" altLang="bg-BG" sz="3200" dirty="0"/>
            </a:br>
            <a:r>
              <a:rPr lang="bg-BG" altLang="bg-BG" sz="3200" dirty="0"/>
              <a:t>= </a:t>
            </a:r>
            <a:r>
              <a:rPr lang="bg-BG" altLang="bg-BG" sz="3200" i="1" dirty="0"/>
              <a:t>социална защита.</a:t>
            </a:r>
          </a:p>
        </p:txBody>
      </p:sp>
      <p:sp>
        <p:nvSpPr>
          <p:cNvPr id="2" name="Date Placeholder 1"/>
          <p:cNvSpPr>
            <a:spLocks noGrp="1"/>
          </p:cNvSpPr>
          <p:nvPr>
            <p:ph type="dt" sz="half" idx="10"/>
          </p:nvPr>
        </p:nvSpPr>
        <p:spPr/>
        <p:txBody>
          <a:bodyPr/>
          <a:lstStyle/>
          <a:p>
            <a:pPr>
              <a:defRPr/>
            </a:pPr>
            <a:fld id="{2B4042D6-852A-4329-93A0-FC96458861A8}" type="datetime1">
              <a:rPr lang="bg-BG" smtClean="0"/>
              <a:t>5.10.2019 г.</a:t>
            </a:fld>
            <a:endParaRPr lang="bg-B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CD4A41-5352-4375-A700-563C5ABD6E6F}" type="slidenum">
              <a:rPr lang="bg-BG" altLang="bg-BG" smtClean="0"/>
              <a:pPr eaLnBrk="1" hangingPunct="1"/>
              <a:t>3</a:t>
            </a:fld>
            <a:endParaRPr lang="bg-BG" altLang="bg-BG"/>
          </a:p>
        </p:txBody>
      </p:sp>
      <p:sp>
        <p:nvSpPr>
          <p:cNvPr id="4099" name="Rectangle 2"/>
          <p:cNvSpPr>
            <a:spLocks noGrp="1" noChangeArrowheads="1"/>
          </p:cNvSpPr>
          <p:nvPr>
            <p:ph type="title"/>
          </p:nvPr>
        </p:nvSpPr>
        <p:spPr>
          <a:xfrm>
            <a:off x="179512" y="116632"/>
            <a:ext cx="8712968" cy="5976193"/>
          </a:xfrm>
        </p:spPr>
        <p:txBody>
          <a:bodyPr/>
          <a:lstStyle/>
          <a:p>
            <a:pPr algn="l" eaLnBrk="1" hangingPunct="1"/>
            <a:br>
              <a:rPr lang="bg-BG" altLang="bg-BG" sz="3200" dirty="0"/>
            </a:br>
            <a:r>
              <a:rPr lang="bg-BG" altLang="bg-BG" sz="3200" dirty="0"/>
              <a:t>За оценка на глобалното здраве са нужни преди всичко </a:t>
            </a:r>
            <a:r>
              <a:rPr lang="bg-BG" altLang="bg-BG" sz="3200" dirty="0">
                <a:solidFill>
                  <a:srgbClr val="C00000"/>
                </a:solidFill>
              </a:rPr>
              <a:t>надеждни здравни данни, </a:t>
            </a:r>
            <a:r>
              <a:rPr lang="bg-BG" altLang="bg-BG" sz="3200" dirty="0"/>
              <a:t>които да бъдат в основата на  политическите и здравни мерки в глобален, регионален и национален план.</a:t>
            </a:r>
            <a:br>
              <a:rPr lang="bg-BG" altLang="bg-BG" sz="3200" dirty="0"/>
            </a:br>
            <a:br>
              <a:rPr lang="bg-BG" altLang="bg-BG" sz="3200" dirty="0"/>
            </a:br>
            <a:r>
              <a:rPr lang="bg-BG" altLang="bg-BG" sz="3200" dirty="0"/>
              <a:t>Въпреки нарастващото влияние на социалните, политически и икономически фактори върху глобалното здраве, данни за тях не се обхващат достатъчно при  рутинните статистически здравни данни. </a:t>
            </a:r>
          </a:p>
        </p:txBody>
      </p:sp>
      <p:sp>
        <p:nvSpPr>
          <p:cNvPr id="2" name="Date Placeholder 1"/>
          <p:cNvSpPr>
            <a:spLocks noGrp="1"/>
          </p:cNvSpPr>
          <p:nvPr>
            <p:ph type="dt" sz="half" idx="10"/>
          </p:nvPr>
        </p:nvSpPr>
        <p:spPr/>
        <p:txBody>
          <a:bodyPr/>
          <a:lstStyle/>
          <a:p>
            <a:pPr>
              <a:defRPr/>
            </a:pPr>
            <a:fld id="{714D37E3-DB1A-445C-80C9-1625AB623B31}" type="datetime1">
              <a:rPr lang="bg-BG" smtClean="0"/>
              <a:t>5.10.2019 г.</a:t>
            </a:fld>
            <a:endParaRPr lang="bg-BG"/>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3FC4A3-7E3C-40C4-AEC3-C36E08E3C463}" type="slidenum">
              <a:rPr lang="bg-BG" altLang="bg-BG" smtClean="0"/>
              <a:pPr eaLnBrk="1" hangingPunct="1"/>
              <a:t>30</a:t>
            </a:fld>
            <a:endParaRPr lang="bg-BG" altLang="bg-BG"/>
          </a:p>
        </p:txBody>
      </p:sp>
      <p:sp>
        <p:nvSpPr>
          <p:cNvPr id="52227" name="Rectangle 2"/>
          <p:cNvSpPr>
            <a:spLocks noGrp="1" noChangeArrowheads="1"/>
          </p:cNvSpPr>
          <p:nvPr>
            <p:ph type="title"/>
          </p:nvPr>
        </p:nvSpPr>
        <p:spPr>
          <a:xfrm>
            <a:off x="457200" y="274638"/>
            <a:ext cx="8229600" cy="5962650"/>
          </a:xfrm>
        </p:spPr>
        <p:txBody>
          <a:bodyPr/>
          <a:lstStyle/>
          <a:p>
            <a:pPr algn="l" eaLnBrk="1" hangingPunct="1"/>
            <a:r>
              <a:rPr lang="bg-BG" altLang="bg-BG" sz="3200" dirty="0"/>
              <a:t>Сред </a:t>
            </a:r>
            <a:r>
              <a:rPr lang="bg-BG" altLang="bg-BG" sz="3200" b="1" dirty="0"/>
              <a:t>основните фактори за здравните неравенства</a:t>
            </a:r>
            <a:r>
              <a:rPr lang="bg-BG" altLang="bg-BG" sz="3200" dirty="0"/>
              <a:t> </a:t>
            </a:r>
            <a:r>
              <a:rPr lang="bg-BG" altLang="bg-BG" sz="3200" b="1" dirty="0">
                <a:solidFill>
                  <a:srgbClr val="990000"/>
                </a:solidFill>
              </a:rPr>
              <a:t>Комисията</a:t>
            </a:r>
            <a:r>
              <a:rPr lang="bg-BG" altLang="bg-BG" sz="3200" b="1" dirty="0">
                <a:solidFill>
                  <a:srgbClr val="C00000"/>
                </a:solidFill>
              </a:rPr>
              <a:t> </a:t>
            </a:r>
            <a:r>
              <a:rPr lang="bg-BG" altLang="bg-BG" sz="3200" b="1" dirty="0">
                <a:solidFill>
                  <a:srgbClr val="990000"/>
                </a:solidFill>
              </a:rPr>
              <a:t>по социалните детерминанти на здравето към СЗО</a:t>
            </a:r>
            <a:r>
              <a:rPr lang="bg-BG" altLang="bg-BG" sz="3200" b="1" dirty="0"/>
              <a:t> </a:t>
            </a:r>
            <a:r>
              <a:rPr lang="bg-BG" altLang="bg-BG" sz="3200" dirty="0"/>
              <a:t>посочва:</a:t>
            </a:r>
            <a:br>
              <a:rPr lang="bg-BG" altLang="bg-BG" sz="3200" dirty="0"/>
            </a:br>
            <a:r>
              <a:rPr lang="bg-BG" altLang="bg-BG" sz="3200" dirty="0"/>
              <a:t> </a:t>
            </a:r>
            <a:br>
              <a:rPr lang="bg-BG" altLang="bg-BG" sz="3200" dirty="0"/>
            </a:br>
            <a:r>
              <a:rPr lang="bg-BG" altLang="bg-BG" sz="3200" dirty="0"/>
              <a:t>= </a:t>
            </a:r>
            <a:r>
              <a:rPr lang="bg-BG" altLang="bg-BG" sz="3200" u="sng" dirty="0"/>
              <a:t>Полът </a:t>
            </a:r>
            <a:r>
              <a:rPr lang="bg-BG" altLang="bg-BG" sz="3200" dirty="0"/>
              <a:t>(норми и ценности, икономическо участие, сексуално и репродуктивно здраве);</a:t>
            </a:r>
            <a:br>
              <a:rPr lang="bg-BG" altLang="bg-BG" sz="3200" dirty="0"/>
            </a:br>
            <a:br>
              <a:rPr lang="bg-BG" altLang="bg-BG" sz="3200" dirty="0"/>
            </a:br>
            <a:r>
              <a:rPr lang="bg-BG" altLang="bg-BG" sz="3200" dirty="0"/>
              <a:t>= </a:t>
            </a:r>
            <a:r>
              <a:rPr lang="bg-BG" altLang="bg-BG" sz="3200" u="sng" dirty="0"/>
              <a:t>Раса, религия, имигрантски статус</a:t>
            </a:r>
            <a:r>
              <a:rPr lang="bg-BG" altLang="bg-BG" sz="3200" dirty="0"/>
              <a:t> (ниво на толерантност, дискриминация, норми и ценности);</a:t>
            </a:r>
          </a:p>
        </p:txBody>
      </p:sp>
      <p:sp>
        <p:nvSpPr>
          <p:cNvPr id="2" name="Date Placeholder 1"/>
          <p:cNvSpPr>
            <a:spLocks noGrp="1"/>
          </p:cNvSpPr>
          <p:nvPr>
            <p:ph type="dt" sz="half" idx="10"/>
          </p:nvPr>
        </p:nvSpPr>
        <p:spPr/>
        <p:txBody>
          <a:bodyPr/>
          <a:lstStyle/>
          <a:p>
            <a:pPr>
              <a:defRPr/>
            </a:pPr>
            <a:fld id="{65CA5465-B100-48A4-9DA8-7A57505FFACB}" type="datetime1">
              <a:rPr lang="bg-BG" smtClean="0"/>
              <a:t>5.10.2019 г.</a:t>
            </a:fld>
            <a:endParaRPr lang="bg-BG"/>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09FFA7-C0D5-4630-AF45-B82AC3A5E8E6}" type="slidenum">
              <a:rPr lang="bg-BG" altLang="bg-BG" smtClean="0"/>
              <a:pPr eaLnBrk="1" hangingPunct="1"/>
              <a:t>31</a:t>
            </a:fld>
            <a:endParaRPr lang="bg-BG" altLang="bg-BG"/>
          </a:p>
        </p:txBody>
      </p:sp>
      <p:sp>
        <p:nvSpPr>
          <p:cNvPr id="53251" name="Rectangle 2"/>
          <p:cNvSpPr>
            <a:spLocks noGrp="1" noChangeArrowheads="1"/>
          </p:cNvSpPr>
          <p:nvPr>
            <p:ph type="title"/>
          </p:nvPr>
        </p:nvSpPr>
        <p:spPr>
          <a:xfrm>
            <a:off x="250825" y="260648"/>
            <a:ext cx="8642350" cy="5962650"/>
          </a:xfrm>
        </p:spPr>
        <p:txBody>
          <a:bodyPr/>
          <a:lstStyle/>
          <a:p>
            <a:pPr algn="l" eaLnBrk="1" hangingPunct="1"/>
            <a:r>
              <a:rPr lang="bg-BG" altLang="bg-BG" sz="3200" dirty="0"/>
              <a:t>= </a:t>
            </a:r>
            <a:r>
              <a:rPr lang="bg-BG" altLang="bg-BG" sz="3200" u="sng" dirty="0"/>
              <a:t>Социалните неравенства</a:t>
            </a:r>
            <a:r>
              <a:rPr lang="bg-BG" altLang="bg-BG" sz="3200" dirty="0"/>
              <a:t> (социално изключване, разпределение на доходите и богатствата, собственост на земя, образование);</a:t>
            </a:r>
            <a:br>
              <a:rPr lang="bg-BG" altLang="bg-BG" sz="3200" dirty="0"/>
            </a:br>
            <a:r>
              <a:rPr lang="bg-BG" altLang="bg-BG" sz="3200" dirty="0"/>
              <a:t>= </a:t>
            </a:r>
            <a:r>
              <a:rPr lang="bg-BG" altLang="bg-BG" sz="3200" u="sng" dirty="0"/>
              <a:t>Социално-политически фактори</a:t>
            </a:r>
            <a:r>
              <a:rPr lang="bg-BG" altLang="bg-BG" sz="3200" dirty="0"/>
              <a:t> (участие във вземане на решения на ниво на общността, на регионално, национално и глобално ниво; разпределение на политическата сила; граждански права; ниво на насилие; условия за заетост; управление и приоритети на обществените разходи; макроикономически условия). </a:t>
            </a:r>
          </a:p>
        </p:txBody>
      </p:sp>
      <p:sp>
        <p:nvSpPr>
          <p:cNvPr id="2" name="Date Placeholder 1"/>
          <p:cNvSpPr>
            <a:spLocks noGrp="1"/>
          </p:cNvSpPr>
          <p:nvPr>
            <p:ph type="dt" sz="half" idx="10"/>
          </p:nvPr>
        </p:nvSpPr>
        <p:spPr/>
        <p:txBody>
          <a:bodyPr/>
          <a:lstStyle/>
          <a:p>
            <a:pPr>
              <a:defRPr/>
            </a:pPr>
            <a:fld id="{CE0560C0-32B9-42D4-9FBA-F86D19F3A7E4}" type="datetime1">
              <a:rPr lang="bg-BG" smtClean="0"/>
              <a:t>5.10.2019 г.</a:t>
            </a:fld>
            <a:endParaRPr lang="bg-BG"/>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025D42-76C0-4B95-BD39-9BA61ABB3B5F}" type="slidenum">
              <a:rPr lang="bg-BG" altLang="bg-BG" smtClean="0"/>
              <a:pPr eaLnBrk="1" hangingPunct="1"/>
              <a:t>32</a:t>
            </a:fld>
            <a:endParaRPr lang="bg-BG" altLang="bg-BG"/>
          </a:p>
        </p:txBody>
      </p:sp>
      <p:sp>
        <p:nvSpPr>
          <p:cNvPr id="58371" name="Rectangle 2"/>
          <p:cNvSpPr>
            <a:spLocks noGrp="1" noChangeArrowheads="1"/>
          </p:cNvSpPr>
          <p:nvPr>
            <p:ph type="title"/>
          </p:nvPr>
        </p:nvSpPr>
        <p:spPr>
          <a:xfrm>
            <a:off x="457200" y="274638"/>
            <a:ext cx="8229600" cy="6178550"/>
          </a:xfrm>
        </p:spPr>
        <p:txBody>
          <a:bodyPr/>
          <a:lstStyle/>
          <a:p>
            <a:pPr eaLnBrk="1" hangingPunct="1"/>
            <a:r>
              <a:rPr lang="bg-BG" altLang="bg-BG" b="1" dirty="0">
                <a:solidFill>
                  <a:srgbClr val="FF0000"/>
                </a:solidFill>
              </a:rPr>
              <a:t>4. Основни индикатори за измерване и оценка на глобалните проблеми на общественото здраве</a:t>
            </a:r>
            <a:endParaRPr lang="en-US" altLang="bg-BG" b="1" dirty="0">
              <a:solidFill>
                <a:srgbClr val="FF0000"/>
              </a:solidFill>
            </a:endParaRPr>
          </a:p>
        </p:txBody>
      </p:sp>
      <p:sp>
        <p:nvSpPr>
          <p:cNvPr id="2" name="Date Placeholder 1"/>
          <p:cNvSpPr>
            <a:spLocks noGrp="1"/>
          </p:cNvSpPr>
          <p:nvPr>
            <p:ph type="dt" sz="half" idx="10"/>
          </p:nvPr>
        </p:nvSpPr>
        <p:spPr/>
        <p:txBody>
          <a:bodyPr/>
          <a:lstStyle/>
          <a:p>
            <a:pPr>
              <a:defRPr/>
            </a:pPr>
            <a:fld id="{41CD574D-9E11-45FC-9D50-5A7E4B51256F}" type="datetime1">
              <a:rPr lang="bg-BG" smtClean="0"/>
              <a:t>5.10.2019 г.</a:t>
            </a:fld>
            <a:endParaRPr lang="bg-BG"/>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DE070C-5BCA-4205-A030-C23C690053E9}" type="slidenum">
              <a:rPr lang="bg-BG" altLang="bg-BG" smtClean="0"/>
              <a:pPr eaLnBrk="1" hangingPunct="1"/>
              <a:t>33</a:t>
            </a:fld>
            <a:endParaRPr lang="bg-BG" altLang="bg-BG"/>
          </a:p>
        </p:txBody>
      </p:sp>
      <p:sp>
        <p:nvSpPr>
          <p:cNvPr id="59395"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a:t>Здравето има много измерения и всяко измерение се влияе от множество фактори, част от които са известни, а други не. Това означава, че глобалното здраве не може да бъде характеризирано с един единствен индикатор или даже с една група индикатори. За измерване и оценка на глобалните проблеми на общественото здраве трябва да се използват </a:t>
            </a:r>
            <a:r>
              <a:rPr lang="bg-BG" altLang="bg-BG" sz="3200" b="1" i="1" dirty="0"/>
              <a:t>разнообразни по своята статистическа и логическа същност индикатори.</a:t>
            </a:r>
            <a:endParaRPr lang="en-US" altLang="bg-BG" sz="3200" b="1" i="1" dirty="0"/>
          </a:p>
        </p:txBody>
      </p:sp>
      <p:sp>
        <p:nvSpPr>
          <p:cNvPr id="2" name="Date Placeholder 1"/>
          <p:cNvSpPr>
            <a:spLocks noGrp="1"/>
          </p:cNvSpPr>
          <p:nvPr>
            <p:ph type="dt" sz="half" idx="10"/>
          </p:nvPr>
        </p:nvSpPr>
        <p:spPr/>
        <p:txBody>
          <a:bodyPr/>
          <a:lstStyle/>
          <a:p>
            <a:pPr>
              <a:defRPr/>
            </a:pPr>
            <a:fld id="{5FFB83F9-D53A-4282-849B-ADBF7297A771}" type="datetime1">
              <a:rPr lang="bg-BG" smtClean="0"/>
              <a:t>5.10.2019 г.</a:t>
            </a:fld>
            <a:endParaRPr lang="bg-BG"/>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6487AE3-02B4-44E1-B0F6-AB854E9F82C4}" type="slidenum">
              <a:rPr lang="bg-BG" altLang="bg-BG" smtClean="0"/>
              <a:pPr eaLnBrk="1" hangingPunct="1"/>
              <a:t>34</a:t>
            </a:fld>
            <a:endParaRPr lang="bg-BG" altLang="bg-BG"/>
          </a:p>
        </p:txBody>
      </p:sp>
      <p:sp>
        <p:nvSpPr>
          <p:cNvPr id="60419" name="Rectangle 2"/>
          <p:cNvSpPr>
            <a:spLocks noGrp="1" noChangeArrowheads="1"/>
          </p:cNvSpPr>
          <p:nvPr>
            <p:ph type="title"/>
          </p:nvPr>
        </p:nvSpPr>
        <p:spPr>
          <a:xfrm>
            <a:off x="251520" y="274638"/>
            <a:ext cx="8640960" cy="6107112"/>
          </a:xfrm>
        </p:spPr>
        <p:txBody>
          <a:bodyPr/>
          <a:lstStyle/>
          <a:p>
            <a:pPr algn="l" eaLnBrk="1" hangingPunct="1"/>
            <a:r>
              <a:rPr lang="bg-BG" altLang="bg-BG" sz="3200" dirty="0"/>
              <a:t>Според J. M. </a:t>
            </a:r>
            <a:r>
              <a:rPr lang="bg-BG" altLang="bg-BG" sz="3200" dirty="0" err="1"/>
              <a:t>Last</a:t>
            </a:r>
            <a:r>
              <a:rPr lang="bg-BG" altLang="bg-BG" sz="3200" dirty="0"/>
              <a:t>  </a:t>
            </a:r>
            <a:r>
              <a:rPr lang="bg-BG" altLang="bg-BG" sz="3200" b="1" i="1" dirty="0">
                <a:solidFill>
                  <a:srgbClr val="C00000"/>
                </a:solidFill>
              </a:rPr>
              <a:t>„здравният индикатор представлява променлива величина, поддаваща се на пряко измерване, която отразява здравното състояние на лицата в определена общност”</a:t>
            </a:r>
            <a:r>
              <a:rPr lang="bg-BG" altLang="bg-BG" sz="3200" dirty="0">
                <a:solidFill>
                  <a:srgbClr val="C00000"/>
                </a:solidFill>
              </a:rPr>
              <a:t>.</a:t>
            </a:r>
            <a:br>
              <a:rPr lang="bg-BG" altLang="bg-BG" sz="3200" dirty="0">
                <a:solidFill>
                  <a:srgbClr val="C00000"/>
                </a:solidFill>
              </a:rPr>
            </a:br>
            <a:br>
              <a:rPr lang="bg-BG" altLang="bg-BG" sz="3200" dirty="0">
                <a:solidFill>
                  <a:srgbClr val="C00000"/>
                </a:solidFill>
              </a:rPr>
            </a:br>
            <a:endParaRPr lang="en-US" altLang="bg-BG" sz="3200" dirty="0">
              <a:solidFill>
                <a:srgbClr val="C00000"/>
              </a:solidFill>
            </a:endParaRPr>
          </a:p>
        </p:txBody>
      </p:sp>
      <p:sp>
        <p:nvSpPr>
          <p:cNvPr id="2" name="Date Placeholder 1"/>
          <p:cNvSpPr>
            <a:spLocks noGrp="1"/>
          </p:cNvSpPr>
          <p:nvPr>
            <p:ph type="dt" sz="half" idx="10"/>
          </p:nvPr>
        </p:nvSpPr>
        <p:spPr/>
        <p:txBody>
          <a:bodyPr/>
          <a:lstStyle/>
          <a:p>
            <a:pPr>
              <a:defRPr/>
            </a:pPr>
            <a:fld id="{ECFB7024-0E0C-44DB-BF0B-6C55A7F487BC}" type="datetime1">
              <a:rPr lang="bg-BG" smtClean="0"/>
              <a:t>5.10.2019 г.</a:t>
            </a:fld>
            <a:endParaRPr lang="bg-BG"/>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C32419-BE33-44B4-A774-4B3A127DE809}" type="slidenum">
              <a:rPr lang="bg-BG" altLang="bg-BG" smtClean="0"/>
              <a:pPr eaLnBrk="1" hangingPunct="1"/>
              <a:t>35</a:t>
            </a:fld>
            <a:endParaRPr lang="bg-BG" altLang="bg-BG"/>
          </a:p>
        </p:txBody>
      </p:sp>
      <p:sp>
        <p:nvSpPr>
          <p:cNvPr id="61443"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a:solidFill>
                  <a:srgbClr val="C00000"/>
                </a:solidFill>
              </a:rPr>
              <a:t>Идеалните здравни индикатори </a:t>
            </a:r>
            <a:r>
              <a:rPr lang="bg-BG" altLang="bg-BG" sz="3200" dirty="0"/>
              <a:t>трябва да отговарят на следните </a:t>
            </a:r>
            <a:r>
              <a:rPr lang="bg-BG" altLang="bg-BG" sz="3200" b="1" dirty="0">
                <a:solidFill>
                  <a:srgbClr val="C00000"/>
                </a:solidFill>
              </a:rPr>
              <a:t>изисквания:</a:t>
            </a:r>
            <a:br>
              <a:rPr lang="bg-BG" altLang="bg-BG" sz="3200" b="1" i="1" dirty="0"/>
            </a:br>
            <a:r>
              <a:rPr lang="bg-BG" altLang="bg-BG" sz="3200" b="1" i="1" dirty="0">
                <a:solidFill>
                  <a:srgbClr val="C00000"/>
                </a:solidFill>
              </a:rPr>
              <a:t>= Валидност </a:t>
            </a:r>
            <a:r>
              <a:rPr lang="bg-BG" altLang="bg-BG" sz="3200" b="1" i="1" dirty="0"/>
              <a:t>-</a:t>
            </a:r>
            <a:r>
              <a:rPr lang="bg-BG" altLang="bg-BG" sz="3200" dirty="0"/>
              <a:t> да измерват наистина това, за което са предназначени;</a:t>
            </a:r>
            <a:br>
              <a:rPr lang="bg-BG" altLang="bg-BG" sz="3200" b="1" i="1" dirty="0"/>
            </a:br>
            <a:r>
              <a:rPr lang="bg-BG" altLang="bg-BG" sz="3200" b="1" i="1" dirty="0">
                <a:solidFill>
                  <a:srgbClr val="C00000"/>
                </a:solidFill>
              </a:rPr>
              <a:t>= Надеждност </a:t>
            </a:r>
            <a:r>
              <a:rPr lang="bg-BG" altLang="bg-BG" sz="3200" b="1" i="1" dirty="0"/>
              <a:t>– </a:t>
            </a:r>
            <a:r>
              <a:rPr lang="bg-BG" altLang="bg-BG" sz="3200" dirty="0"/>
              <a:t>резултатите от измерването да бъдат същите, ако то се извърши от различни изследователи при сходни обстоятелства;</a:t>
            </a:r>
            <a:br>
              <a:rPr lang="bg-BG" altLang="bg-BG" sz="3200" dirty="0"/>
            </a:br>
            <a:r>
              <a:rPr lang="bg-BG" altLang="bg-BG" sz="3200" b="1" i="1" dirty="0">
                <a:solidFill>
                  <a:srgbClr val="C00000"/>
                </a:solidFill>
              </a:rPr>
              <a:t>=</a:t>
            </a:r>
            <a:r>
              <a:rPr lang="bg-BG" altLang="bg-BG" sz="4000" b="1" i="1" dirty="0">
                <a:solidFill>
                  <a:srgbClr val="C00000"/>
                </a:solidFill>
              </a:rPr>
              <a:t> </a:t>
            </a:r>
            <a:r>
              <a:rPr lang="bg-BG" altLang="bg-BG" sz="3200" b="1" i="1" dirty="0">
                <a:solidFill>
                  <a:srgbClr val="C00000"/>
                </a:solidFill>
              </a:rPr>
              <a:t>Чувствителност </a:t>
            </a:r>
            <a:r>
              <a:rPr lang="bg-BG" altLang="bg-BG" sz="3200" b="1" i="1" dirty="0"/>
              <a:t>– </a:t>
            </a:r>
            <a:r>
              <a:rPr lang="bg-BG" altLang="bg-BG" sz="3200" dirty="0"/>
              <a:t>да реагират чувствително (да се променят бързо) на промените в конкретната ситуация.</a:t>
            </a:r>
            <a:endParaRPr lang="en-US" altLang="bg-BG" sz="3200" dirty="0"/>
          </a:p>
        </p:txBody>
      </p:sp>
      <p:sp>
        <p:nvSpPr>
          <p:cNvPr id="2" name="Date Placeholder 1"/>
          <p:cNvSpPr>
            <a:spLocks noGrp="1"/>
          </p:cNvSpPr>
          <p:nvPr>
            <p:ph type="dt" sz="half" idx="10"/>
          </p:nvPr>
        </p:nvSpPr>
        <p:spPr/>
        <p:txBody>
          <a:bodyPr/>
          <a:lstStyle/>
          <a:p>
            <a:pPr>
              <a:defRPr/>
            </a:pPr>
            <a:fld id="{54CAF6F5-E38C-4195-A72B-FDA4D22D5307}" type="datetime1">
              <a:rPr lang="bg-BG" smtClean="0"/>
              <a:t>5.10.2019 г.</a:t>
            </a:fld>
            <a:endParaRPr lang="bg-BG"/>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00D765-C754-4F68-9B56-E2FBE88CF8DF}" type="slidenum">
              <a:rPr lang="bg-BG" altLang="bg-BG" smtClean="0"/>
              <a:pPr eaLnBrk="1" hangingPunct="1"/>
              <a:t>36</a:t>
            </a:fld>
            <a:endParaRPr lang="bg-BG" altLang="bg-BG"/>
          </a:p>
        </p:txBody>
      </p:sp>
      <p:sp>
        <p:nvSpPr>
          <p:cNvPr id="6246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a:solidFill>
                  <a:srgbClr val="C00000"/>
                </a:solidFill>
              </a:rPr>
              <a:t>= Специфичност </a:t>
            </a:r>
            <a:r>
              <a:rPr lang="bg-BG" altLang="bg-BG" sz="3200" b="1" i="1" dirty="0"/>
              <a:t>- </a:t>
            </a:r>
            <a:r>
              <a:rPr lang="bg-BG" altLang="bg-BG" sz="3200" dirty="0"/>
              <a:t>да отразяват специфичните промени само в конкретната ситуация, а не други промени;</a:t>
            </a:r>
            <a:br>
              <a:rPr lang="bg-BG" altLang="bg-BG" sz="3200" dirty="0"/>
            </a:br>
            <a:r>
              <a:rPr lang="bg-BG" altLang="bg-BG" sz="3200" b="1" i="1" dirty="0">
                <a:solidFill>
                  <a:srgbClr val="C00000"/>
                </a:solidFill>
              </a:rPr>
              <a:t>=</a:t>
            </a:r>
            <a:r>
              <a:rPr lang="bg-BG" altLang="bg-BG" sz="4000" b="1" i="1" dirty="0">
                <a:solidFill>
                  <a:srgbClr val="C00000"/>
                </a:solidFill>
              </a:rPr>
              <a:t> </a:t>
            </a:r>
            <a:r>
              <a:rPr lang="bg-BG" altLang="bg-BG" sz="3200" b="1" i="1" dirty="0">
                <a:solidFill>
                  <a:srgbClr val="C00000"/>
                </a:solidFill>
              </a:rPr>
              <a:t>Приложимост</a:t>
            </a:r>
            <a:r>
              <a:rPr lang="bg-BG" altLang="bg-BG" sz="3200" dirty="0">
                <a:solidFill>
                  <a:srgbClr val="C00000"/>
                </a:solidFill>
              </a:rPr>
              <a:t> </a:t>
            </a:r>
            <a:r>
              <a:rPr lang="bg-BG" altLang="bg-BG" sz="3200" dirty="0"/>
              <a:t>(изпълнимост, осъществимост) - да има добра възможност за събиране или извличане на необходимите данни;</a:t>
            </a:r>
            <a:br>
              <a:rPr lang="bg-BG" altLang="bg-BG" sz="3200" b="1" i="1" dirty="0"/>
            </a:br>
            <a:r>
              <a:rPr lang="bg-BG" altLang="bg-BG" sz="3200" b="1" i="1" dirty="0">
                <a:solidFill>
                  <a:srgbClr val="C00000"/>
                </a:solidFill>
              </a:rPr>
              <a:t>= Уместност</a:t>
            </a:r>
            <a:r>
              <a:rPr lang="bg-BG" altLang="bg-BG" sz="3200" dirty="0">
                <a:solidFill>
                  <a:srgbClr val="C00000"/>
                </a:solidFill>
              </a:rPr>
              <a:t> </a:t>
            </a:r>
            <a:r>
              <a:rPr lang="bg-BG" altLang="bg-BG" sz="3200" dirty="0"/>
              <a:t>- да допринасят за разбирането и осмислянето на въпросния феномен.</a:t>
            </a:r>
            <a:endParaRPr lang="en-US" altLang="bg-BG" sz="3200" dirty="0"/>
          </a:p>
        </p:txBody>
      </p:sp>
      <p:sp>
        <p:nvSpPr>
          <p:cNvPr id="2" name="Date Placeholder 1"/>
          <p:cNvSpPr>
            <a:spLocks noGrp="1"/>
          </p:cNvSpPr>
          <p:nvPr>
            <p:ph type="dt" sz="half" idx="10"/>
          </p:nvPr>
        </p:nvSpPr>
        <p:spPr/>
        <p:txBody>
          <a:bodyPr/>
          <a:lstStyle/>
          <a:p>
            <a:pPr>
              <a:defRPr/>
            </a:pPr>
            <a:fld id="{59ED9DB4-C67E-4DE0-A099-BB6A01175EA1}" type="datetime1">
              <a:rPr lang="bg-BG" smtClean="0"/>
              <a:t>5.10.2019 г.</a:t>
            </a:fld>
            <a:endParaRPr lang="bg-BG"/>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5ACC04-BFA2-4E4A-95CE-41C23F23E11B}" type="slidenum">
              <a:rPr lang="bg-BG" altLang="bg-BG" smtClean="0"/>
              <a:pPr eaLnBrk="1" hangingPunct="1"/>
              <a:t>37</a:t>
            </a:fld>
            <a:endParaRPr lang="bg-BG" altLang="bg-BG"/>
          </a:p>
        </p:txBody>
      </p:sp>
      <p:sp>
        <p:nvSpPr>
          <p:cNvPr id="64515" name="Rectangle 2"/>
          <p:cNvSpPr>
            <a:spLocks noGrp="1" noChangeArrowheads="1"/>
          </p:cNvSpPr>
          <p:nvPr>
            <p:ph type="title"/>
          </p:nvPr>
        </p:nvSpPr>
        <p:spPr>
          <a:xfrm>
            <a:off x="457200" y="274638"/>
            <a:ext cx="8229600" cy="5746650"/>
          </a:xfrm>
        </p:spPr>
        <p:txBody>
          <a:bodyPr/>
          <a:lstStyle/>
          <a:p>
            <a:pPr algn="l" eaLnBrk="1" hangingPunct="1"/>
            <a:r>
              <a:rPr lang="bg-BG" altLang="bg-BG" sz="3200" dirty="0"/>
              <a:t>В широк план здравните индикатори за измерване и оценка на глобалното здраве се групират по следния начин:</a:t>
            </a:r>
            <a:br>
              <a:rPr lang="bg-BG" altLang="bg-BG" sz="3200" dirty="0"/>
            </a:br>
            <a:br>
              <a:rPr lang="bg-BG" altLang="bg-BG" sz="3200" dirty="0"/>
            </a:br>
            <a:r>
              <a:rPr lang="bg-BG" altLang="bg-BG" sz="3200" b="1" i="1" dirty="0">
                <a:solidFill>
                  <a:srgbClr val="C00000"/>
                </a:solidFill>
              </a:rPr>
              <a:t>1. Индикатори за смъртност</a:t>
            </a:r>
            <a:r>
              <a:rPr lang="bg-BG" altLang="bg-BG" sz="3200" dirty="0">
                <a:solidFill>
                  <a:srgbClr val="C00000"/>
                </a:solidFill>
              </a:rPr>
              <a:t> </a:t>
            </a:r>
            <a:r>
              <a:rPr lang="bg-BG" altLang="bg-BG" sz="3200" dirty="0"/>
              <a:t>– брутен коефициент за смъртност, средна продължителност на предстоящия живот, детска смъртност, </a:t>
            </a:r>
            <a:r>
              <a:rPr lang="bg-BG" altLang="bg-BG" sz="3200" dirty="0" err="1"/>
              <a:t>смъртност</a:t>
            </a:r>
            <a:r>
              <a:rPr lang="bg-BG" altLang="bg-BG" sz="3200" dirty="0"/>
              <a:t> до 5-годишна възраст, майчина смъртност, </a:t>
            </a:r>
            <a:r>
              <a:rPr lang="bg-BG" altLang="bg-BG" sz="3200" dirty="0" err="1"/>
              <a:t>смъртност</a:t>
            </a:r>
            <a:r>
              <a:rPr lang="bg-BG" altLang="bg-BG" sz="3200" dirty="0"/>
              <a:t> от специфични причини, пропорционална смъртност и др.</a:t>
            </a:r>
            <a:r>
              <a:rPr lang="en-US" altLang="bg-BG" sz="3200" dirty="0"/>
              <a:t> </a:t>
            </a:r>
          </a:p>
        </p:txBody>
      </p:sp>
      <p:sp>
        <p:nvSpPr>
          <p:cNvPr id="2" name="Date Placeholder 1"/>
          <p:cNvSpPr>
            <a:spLocks noGrp="1"/>
          </p:cNvSpPr>
          <p:nvPr>
            <p:ph type="dt" sz="half" idx="10"/>
          </p:nvPr>
        </p:nvSpPr>
        <p:spPr/>
        <p:txBody>
          <a:bodyPr/>
          <a:lstStyle/>
          <a:p>
            <a:pPr>
              <a:defRPr/>
            </a:pPr>
            <a:fld id="{C678559C-B978-4169-BB15-B488092F16DE}" type="datetime1">
              <a:rPr lang="bg-BG" smtClean="0"/>
              <a:t>5.10.2019 г.</a:t>
            </a:fld>
            <a:endParaRPr lang="bg-BG"/>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6A99816-3F02-4CB1-8C6B-4007BABC2467}" type="slidenum">
              <a:rPr lang="bg-BG" altLang="bg-BG" smtClean="0"/>
              <a:pPr eaLnBrk="1" hangingPunct="1"/>
              <a:t>38</a:t>
            </a:fld>
            <a:endParaRPr lang="bg-BG" altLang="bg-BG"/>
          </a:p>
        </p:txBody>
      </p:sp>
      <p:sp>
        <p:nvSpPr>
          <p:cNvPr id="66563" name="Rectangle 2"/>
          <p:cNvSpPr>
            <a:spLocks noGrp="1" noChangeArrowheads="1"/>
          </p:cNvSpPr>
          <p:nvPr>
            <p:ph type="title"/>
          </p:nvPr>
        </p:nvSpPr>
        <p:spPr>
          <a:xfrm>
            <a:off x="179512" y="274638"/>
            <a:ext cx="8784976" cy="5818658"/>
          </a:xfrm>
        </p:spPr>
        <p:txBody>
          <a:bodyPr/>
          <a:lstStyle/>
          <a:p>
            <a:pPr algn="l" eaLnBrk="1" hangingPunct="1"/>
            <a:r>
              <a:rPr lang="bg-BG" altLang="bg-BG" sz="3200" b="1" i="1" dirty="0">
                <a:solidFill>
                  <a:srgbClr val="C00000"/>
                </a:solidFill>
              </a:rPr>
              <a:t>2. Индикатори за </a:t>
            </a:r>
            <a:r>
              <a:rPr lang="bg-BG" altLang="bg-BG" sz="3200" b="1" i="1" dirty="0" err="1">
                <a:solidFill>
                  <a:srgbClr val="C00000"/>
                </a:solidFill>
              </a:rPr>
              <a:t>заболяемост</a:t>
            </a:r>
            <a:r>
              <a:rPr lang="bg-BG" altLang="bg-BG" sz="3200" b="1" i="1" dirty="0">
                <a:solidFill>
                  <a:srgbClr val="C00000"/>
                </a:solidFill>
              </a:rPr>
              <a:t> </a:t>
            </a:r>
            <a:r>
              <a:rPr lang="bg-BG" altLang="bg-BG" sz="3200" dirty="0"/>
              <a:t>– </a:t>
            </a:r>
            <a:r>
              <a:rPr lang="bg-BG" altLang="bg-BG" sz="3200" dirty="0" err="1"/>
              <a:t>заболяемост</a:t>
            </a:r>
            <a:r>
              <a:rPr lang="bg-BG" altLang="bg-BG" sz="3200" dirty="0"/>
              <a:t> и </a:t>
            </a:r>
            <a:r>
              <a:rPr lang="bg-BG" altLang="bg-BG" sz="3200" dirty="0" err="1"/>
              <a:t>болестност</a:t>
            </a:r>
            <a:r>
              <a:rPr lang="bg-BG" altLang="bg-BG" sz="3200" dirty="0"/>
              <a:t>, коефициенти за </a:t>
            </a:r>
            <a:r>
              <a:rPr lang="bg-BG" altLang="bg-BG" sz="3200" dirty="0" err="1"/>
              <a:t>посещаемост</a:t>
            </a:r>
            <a:r>
              <a:rPr lang="bg-BG" altLang="bg-BG" sz="3200" dirty="0"/>
              <a:t> на </a:t>
            </a:r>
            <a:r>
              <a:rPr lang="bg-BG" altLang="bg-BG" sz="3200" dirty="0" err="1"/>
              <a:t>извънболнични</a:t>
            </a:r>
            <a:r>
              <a:rPr lang="bg-BG" altLang="bg-BG" sz="3200" dirty="0"/>
              <a:t> заведения, коефициенти за хоспитализация, </a:t>
            </a:r>
            <a:r>
              <a:rPr lang="bg-BG" altLang="bg-BG" sz="3200" dirty="0" err="1"/>
              <a:t>заболяемост</a:t>
            </a:r>
            <a:r>
              <a:rPr lang="bg-BG" altLang="bg-BG" sz="3200" dirty="0"/>
              <a:t> с временна нетрудоспособност и др.</a:t>
            </a:r>
            <a:br>
              <a:rPr lang="bg-BG" altLang="bg-BG" sz="3200" dirty="0"/>
            </a:br>
            <a:r>
              <a:rPr lang="bg-BG" altLang="bg-BG" sz="3200" b="1" i="1" dirty="0">
                <a:solidFill>
                  <a:srgbClr val="C00000"/>
                </a:solidFill>
              </a:rPr>
              <a:t>3. Индикатори за инвалидност</a:t>
            </a:r>
            <a:r>
              <a:rPr lang="bg-BG" altLang="bg-BG" sz="3200" dirty="0"/>
              <a:t> – изгубени работни дни по нетрудоспособност, изгубени години живот в добро здраве поради преждевременна смърт и инвалидност и др.</a:t>
            </a:r>
            <a:endParaRPr lang="en-US" altLang="bg-BG" sz="3200" dirty="0"/>
          </a:p>
        </p:txBody>
      </p:sp>
      <p:sp>
        <p:nvSpPr>
          <p:cNvPr id="2" name="Date Placeholder 1"/>
          <p:cNvSpPr>
            <a:spLocks noGrp="1"/>
          </p:cNvSpPr>
          <p:nvPr>
            <p:ph type="dt" sz="half" idx="10"/>
          </p:nvPr>
        </p:nvSpPr>
        <p:spPr/>
        <p:txBody>
          <a:bodyPr/>
          <a:lstStyle/>
          <a:p>
            <a:pPr>
              <a:defRPr/>
            </a:pPr>
            <a:fld id="{8CE73894-D488-4C3E-91AF-89575D85ABBD}" type="datetime1">
              <a:rPr lang="bg-BG" smtClean="0"/>
              <a:t>5.10.2019 г.</a:t>
            </a:fld>
            <a:endParaRPr lang="bg-BG"/>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9FB934F-8541-407A-B7CA-6E12CBEE707C}" type="slidenum">
              <a:rPr lang="bg-BG" altLang="bg-BG" smtClean="0"/>
              <a:pPr eaLnBrk="1" hangingPunct="1"/>
              <a:t>39</a:t>
            </a:fld>
            <a:endParaRPr lang="bg-BG" altLang="bg-BG"/>
          </a:p>
        </p:txBody>
      </p:sp>
      <p:sp>
        <p:nvSpPr>
          <p:cNvPr id="67587" name="Rectangle 2"/>
          <p:cNvSpPr>
            <a:spLocks noGrp="1" noChangeArrowheads="1"/>
          </p:cNvSpPr>
          <p:nvPr>
            <p:ph type="title"/>
          </p:nvPr>
        </p:nvSpPr>
        <p:spPr>
          <a:xfrm>
            <a:off x="323528" y="274638"/>
            <a:ext cx="8568952" cy="6107112"/>
          </a:xfrm>
        </p:spPr>
        <p:txBody>
          <a:bodyPr/>
          <a:lstStyle/>
          <a:p>
            <a:pPr algn="l" eaLnBrk="1" hangingPunct="1"/>
            <a:r>
              <a:rPr lang="bg-BG" altLang="bg-BG" sz="3200" b="1" i="1" dirty="0">
                <a:solidFill>
                  <a:srgbClr val="C00000"/>
                </a:solidFill>
              </a:rPr>
              <a:t>4. Индикатори за хранителен статус (за физическо развитие)</a:t>
            </a:r>
            <a:r>
              <a:rPr lang="bg-BG" altLang="bg-BG" sz="3200" dirty="0">
                <a:solidFill>
                  <a:srgbClr val="C00000"/>
                </a:solidFill>
              </a:rPr>
              <a:t> </a:t>
            </a:r>
            <a:r>
              <a:rPr lang="bg-BG" altLang="bg-BG" sz="3200" dirty="0"/>
              <a:t>– честота на ниско тегло при раждане (под 2500 гр.), антропометрични измервания в различна възраст и др.</a:t>
            </a:r>
            <a:br>
              <a:rPr lang="bg-BG" altLang="bg-BG" sz="3200" dirty="0"/>
            </a:br>
            <a:r>
              <a:rPr lang="bg-BG" altLang="bg-BG" sz="3200" b="1" i="1" dirty="0">
                <a:solidFill>
                  <a:srgbClr val="C00000"/>
                </a:solidFill>
              </a:rPr>
              <a:t>5. Индикатори за обезпеченост със</a:t>
            </a:r>
            <a:r>
              <a:rPr lang="bg-BG" altLang="bg-BG" sz="3200" dirty="0">
                <a:solidFill>
                  <a:srgbClr val="C00000"/>
                </a:solidFill>
              </a:rPr>
              <a:t> </a:t>
            </a:r>
            <a:r>
              <a:rPr lang="bg-BG" altLang="bg-BG" sz="3200" b="1" i="1" dirty="0">
                <a:solidFill>
                  <a:srgbClr val="C00000"/>
                </a:solidFill>
              </a:rPr>
              <a:t>здравна помощ</a:t>
            </a:r>
            <a:r>
              <a:rPr lang="bg-BG" altLang="bg-BG" sz="3200" dirty="0">
                <a:solidFill>
                  <a:srgbClr val="C00000"/>
                </a:solidFill>
              </a:rPr>
              <a:t> </a:t>
            </a:r>
            <a:r>
              <a:rPr lang="bg-BG" altLang="bg-BG" sz="3200" dirty="0"/>
              <a:t>– съотношение лекари/население (брой лица на 1 лекар или брой лекари на 1000, 10 000, 100 000 души), съотношение лекари:сестри, обезпеченост с болнични легла (брой легла на 1000, 10 000, 100 000 души) и др.</a:t>
            </a:r>
            <a:r>
              <a:rPr lang="en-US" altLang="bg-BG" sz="3200" dirty="0"/>
              <a:t> </a:t>
            </a:r>
          </a:p>
        </p:txBody>
      </p:sp>
      <p:sp>
        <p:nvSpPr>
          <p:cNvPr id="2" name="Date Placeholder 1"/>
          <p:cNvSpPr>
            <a:spLocks noGrp="1"/>
          </p:cNvSpPr>
          <p:nvPr>
            <p:ph type="dt" sz="half" idx="10"/>
          </p:nvPr>
        </p:nvSpPr>
        <p:spPr/>
        <p:txBody>
          <a:bodyPr/>
          <a:lstStyle/>
          <a:p>
            <a:pPr>
              <a:defRPr/>
            </a:pPr>
            <a:fld id="{1306F16B-0D90-48FA-B487-A04DB78598AC}" type="datetime1">
              <a:rPr lang="bg-BG" smtClean="0"/>
              <a:t>5.10.2019 г.</a:t>
            </a:fld>
            <a:endParaRPr lang="bg-BG"/>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C76366-F0F9-43BC-9449-BD92E31ADA21}" type="slidenum">
              <a:rPr lang="bg-BG" altLang="bg-BG" smtClean="0"/>
              <a:pPr eaLnBrk="1" hangingPunct="1"/>
              <a:t>4</a:t>
            </a:fld>
            <a:endParaRPr lang="bg-BG" altLang="bg-BG"/>
          </a:p>
        </p:txBody>
      </p:sp>
      <p:sp>
        <p:nvSpPr>
          <p:cNvPr id="7171" name="Rectangle 2"/>
          <p:cNvSpPr>
            <a:spLocks noGrp="1" noChangeArrowheads="1"/>
          </p:cNvSpPr>
          <p:nvPr>
            <p:ph type="title"/>
          </p:nvPr>
        </p:nvSpPr>
        <p:spPr>
          <a:xfrm>
            <a:off x="457200" y="274638"/>
            <a:ext cx="8229600" cy="5818187"/>
          </a:xfrm>
        </p:spPr>
        <p:txBody>
          <a:bodyPr/>
          <a:lstStyle/>
          <a:p>
            <a:pPr algn="l" eaLnBrk="1" hangingPunct="1"/>
            <a:r>
              <a:rPr lang="bg-BG" altLang="bg-BG" sz="3200" dirty="0"/>
              <a:t>Други фактори (дъждове, замърсяване, жилищни условия, транспорт), често не се квалифицират като здравна статистика, въпреки че те имат важно значение като причини за влошено здраве.</a:t>
            </a:r>
            <a:br>
              <a:rPr lang="bg-BG" altLang="bg-BG" sz="3200" dirty="0"/>
            </a:br>
            <a:br>
              <a:rPr lang="bg-BG" altLang="bg-BG" sz="3200" dirty="0"/>
            </a:br>
            <a:r>
              <a:rPr lang="bg-BG" altLang="bg-BG" sz="3200" dirty="0"/>
              <a:t>Отговорните институции и правителствата често се опират на традиционни индикатори за обобщаване на промените в здравния статус при оценка на ефекта от различни интервенции. </a:t>
            </a:r>
          </a:p>
        </p:txBody>
      </p:sp>
      <p:sp>
        <p:nvSpPr>
          <p:cNvPr id="2" name="Date Placeholder 1"/>
          <p:cNvSpPr>
            <a:spLocks noGrp="1"/>
          </p:cNvSpPr>
          <p:nvPr>
            <p:ph type="dt" sz="half" idx="10"/>
          </p:nvPr>
        </p:nvSpPr>
        <p:spPr/>
        <p:txBody>
          <a:bodyPr/>
          <a:lstStyle/>
          <a:p>
            <a:pPr>
              <a:defRPr/>
            </a:pPr>
            <a:fld id="{C1F20942-087C-479D-9A0E-9BC77C91C404}" type="datetime1">
              <a:rPr lang="bg-BG" smtClean="0"/>
              <a:t>5.10.2019 г.</a:t>
            </a:fld>
            <a:endParaRPr lang="bg-BG"/>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B8FCD8F-A41A-466E-A858-58F1C510DD14}" type="slidenum">
              <a:rPr lang="bg-BG" altLang="bg-BG" smtClean="0"/>
              <a:pPr eaLnBrk="1" hangingPunct="1"/>
              <a:t>40</a:t>
            </a:fld>
            <a:endParaRPr lang="bg-BG" altLang="bg-BG"/>
          </a:p>
        </p:txBody>
      </p:sp>
      <p:sp>
        <p:nvSpPr>
          <p:cNvPr id="70659" name="Rectangle 2"/>
          <p:cNvSpPr>
            <a:spLocks noGrp="1" noChangeArrowheads="1"/>
          </p:cNvSpPr>
          <p:nvPr>
            <p:ph type="title"/>
          </p:nvPr>
        </p:nvSpPr>
        <p:spPr>
          <a:xfrm>
            <a:off x="251520" y="274638"/>
            <a:ext cx="8712968" cy="5890666"/>
          </a:xfrm>
        </p:spPr>
        <p:txBody>
          <a:bodyPr/>
          <a:lstStyle/>
          <a:p>
            <a:pPr algn="l" eaLnBrk="1" hangingPunct="1"/>
            <a:r>
              <a:rPr lang="bg-BG" altLang="bg-BG" sz="3200" b="1" i="1" dirty="0">
                <a:solidFill>
                  <a:srgbClr val="C00000"/>
                </a:solidFill>
              </a:rPr>
              <a:t>6. Коефициенти за използването на здравните ресурси</a:t>
            </a:r>
            <a:r>
              <a:rPr lang="bg-BG" altLang="bg-BG" sz="3200" dirty="0"/>
              <a:t> – % имунизирани деца, % бременни жени, обхванати с наблюдение, % използващи различни методи на </a:t>
            </a:r>
            <a:r>
              <a:rPr lang="bg-BG" altLang="bg-BG" sz="3200" dirty="0" err="1"/>
              <a:t>контрацепция</a:t>
            </a:r>
            <a:r>
              <a:rPr lang="bg-BG" altLang="bg-BG" sz="3200" dirty="0"/>
              <a:t>, показатели за използваемост на </a:t>
            </a:r>
            <a:r>
              <a:rPr lang="bg-BG" altLang="bg-BG" sz="3200" dirty="0" err="1"/>
              <a:t>легловия</a:t>
            </a:r>
            <a:r>
              <a:rPr lang="bg-BG" altLang="bg-BG" sz="3200" dirty="0"/>
              <a:t> фонд и др.</a:t>
            </a:r>
            <a:br>
              <a:rPr lang="bg-BG" altLang="bg-BG" sz="3200" dirty="0"/>
            </a:br>
            <a:r>
              <a:rPr lang="bg-BG" altLang="bg-BG" sz="3200" b="1" i="1" dirty="0">
                <a:solidFill>
                  <a:srgbClr val="C00000"/>
                </a:solidFill>
              </a:rPr>
              <a:t>7. Индикатори за социално и психично здраве</a:t>
            </a:r>
            <a:r>
              <a:rPr lang="bg-BG" altLang="bg-BG" sz="3200" dirty="0">
                <a:solidFill>
                  <a:srgbClr val="C00000"/>
                </a:solidFill>
              </a:rPr>
              <a:t> </a:t>
            </a:r>
            <a:r>
              <a:rPr lang="bg-BG" altLang="bg-BG" sz="3200" dirty="0"/>
              <a:t>– честота на самоубийства, актове на насилие, пътно-транспортни инциденти, злоупотреба с алкохол и лекарства, наркомании, тютюнопушене, затлъстяване.</a:t>
            </a:r>
            <a:endParaRPr lang="en-US" altLang="bg-BG" sz="3200" dirty="0"/>
          </a:p>
        </p:txBody>
      </p:sp>
      <p:sp>
        <p:nvSpPr>
          <p:cNvPr id="2" name="Date Placeholder 1"/>
          <p:cNvSpPr>
            <a:spLocks noGrp="1"/>
          </p:cNvSpPr>
          <p:nvPr>
            <p:ph type="dt" sz="half" idx="10"/>
          </p:nvPr>
        </p:nvSpPr>
        <p:spPr/>
        <p:txBody>
          <a:bodyPr/>
          <a:lstStyle/>
          <a:p>
            <a:pPr>
              <a:defRPr/>
            </a:pPr>
            <a:fld id="{92B2735A-528D-4112-A011-E29BB10219D4}" type="datetime1">
              <a:rPr lang="bg-BG" smtClean="0"/>
              <a:t>5.10.2019 г.</a:t>
            </a:fld>
            <a:endParaRPr lang="bg-BG"/>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527E59-C6BE-47AD-988E-E89B476AB5E3}" type="slidenum">
              <a:rPr lang="bg-BG" altLang="bg-BG" smtClean="0"/>
              <a:pPr eaLnBrk="1" hangingPunct="1"/>
              <a:t>41</a:t>
            </a:fld>
            <a:endParaRPr lang="bg-BG" altLang="bg-BG"/>
          </a:p>
        </p:txBody>
      </p:sp>
      <p:sp>
        <p:nvSpPr>
          <p:cNvPr id="72707"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a:solidFill>
                  <a:srgbClr val="C00000"/>
                </a:solidFill>
              </a:rPr>
              <a:t>8. Индикатори за околната среда</a:t>
            </a:r>
            <a:r>
              <a:rPr lang="bg-BG" altLang="bg-BG" sz="3200" dirty="0">
                <a:solidFill>
                  <a:srgbClr val="C00000"/>
                </a:solidFill>
              </a:rPr>
              <a:t> </a:t>
            </a:r>
            <a:r>
              <a:rPr lang="bg-BG" altLang="bg-BG" sz="3200" dirty="0"/>
              <a:t>– замърсяване на въздуха, почвата и водата, радиация, твърди отпадъци, шум, експозиция на токсични субстанции в храната и водата и др.</a:t>
            </a:r>
            <a:br>
              <a:rPr lang="bg-BG" altLang="bg-BG" sz="3200" dirty="0"/>
            </a:br>
            <a:r>
              <a:rPr lang="bg-BG" altLang="bg-BG" sz="3200" b="1" i="1" dirty="0">
                <a:solidFill>
                  <a:srgbClr val="C00000"/>
                </a:solidFill>
              </a:rPr>
              <a:t>9. Социално-икономически индикатори </a:t>
            </a:r>
            <a:r>
              <a:rPr lang="bg-BG" altLang="bg-BG" sz="3200" dirty="0"/>
              <a:t>– ръст на населението, брутен национален продукт (БНП) и брутен вътрешен продукт (БВП) на глава от населението, съотношения на лицата над 65 г. и до 14 г. към трудоспособната възраст, коефициент на грамотност и др.</a:t>
            </a:r>
            <a:endParaRPr lang="en-US" altLang="bg-BG" sz="3200" dirty="0"/>
          </a:p>
        </p:txBody>
      </p:sp>
      <p:sp>
        <p:nvSpPr>
          <p:cNvPr id="2" name="Date Placeholder 1"/>
          <p:cNvSpPr>
            <a:spLocks noGrp="1"/>
          </p:cNvSpPr>
          <p:nvPr>
            <p:ph type="dt" sz="half" idx="10"/>
          </p:nvPr>
        </p:nvSpPr>
        <p:spPr/>
        <p:txBody>
          <a:bodyPr/>
          <a:lstStyle/>
          <a:p>
            <a:pPr>
              <a:defRPr/>
            </a:pPr>
            <a:fld id="{CD059FFF-0E9C-47FE-90F0-A93850F3CB9A}" type="datetime1">
              <a:rPr lang="bg-BG" smtClean="0"/>
              <a:t>5.10.2019 г.</a:t>
            </a:fld>
            <a:endParaRPr lang="bg-BG"/>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22E4BE-3E38-42E9-B5EE-1084C7B97BD3}" type="slidenum">
              <a:rPr lang="bg-BG" altLang="bg-BG" smtClean="0"/>
              <a:pPr eaLnBrk="1" hangingPunct="1"/>
              <a:t>42</a:t>
            </a:fld>
            <a:endParaRPr lang="bg-BG" altLang="bg-BG"/>
          </a:p>
        </p:txBody>
      </p:sp>
      <p:sp>
        <p:nvSpPr>
          <p:cNvPr id="74755"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a:solidFill>
                  <a:srgbClr val="C00000"/>
                </a:solidFill>
              </a:rPr>
              <a:t>10. Индикатори за здравната политика </a:t>
            </a:r>
            <a:r>
              <a:rPr lang="bg-BG" altLang="bg-BG" sz="3200" dirty="0"/>
              <a:t>– разпределение на ресурсите (% от БНП или БВП за здраве; обезпечаване с качествена питейна вода, канализация, жилищни условия и хранене, развитие на общините), % от общите здравни ресурси за </a:t>
            </a:r>
            <a:r>
              <a:rPr lang="bg-BG" altLang="bg-BG" sz="3200" dirty="0" err="1"/>
              <a:t>ПЗП</a:t>
            </a:r>
            <a:r>
              <a:rPr lang="bg-BG" altLang="bg-BG" sz="3200" dirty="0"/>
              <a:t>, за болнична помощ и др.</a:t>
            </a:r>
            <a:br>
              <a:rPr lang="bg-BG" altLang="bg-BG" sz="3200" dirty="0"/>
            </a:br>
            <a:r>
              <a:rPr lang="bg-BG" altLang="bg-BG" sz="3200" b="1" i="1" dirty="0">
                <a:solidFill>
                  <a:srgbClr val="C00000"/>
                </a:solidFill>
              </a:rPr>
              <a:t>11. Индикатори за качеството на живот</a:t>
            </a:r>
            <a:r>
              <a:rPr lang="bg-BG" altLang="bg-BG" sz="3200" dirty="0">
                <a:solidFill>
                  <a:srgbClr val="C00000"/>
                </a:solidFill>
              </a:rPr>
              <a:t> </a:t>
            </a:r>
            <a:r>
              <a:rPr lang="bg-BG" altLang="bg-BG" sz="3200" dirty="0"/>
              <a:t>– </a:t>
            </a:r>
            <a:r>
              <a:rPr lang="bg-BG" altLang="bg-BG" sz="3200" b="1" dirty="0"/>
              <a:t>индекс за физическото качество на живота </a:t>
            </a:r>
            <a:r>
              <a:rPr lang="bg-BG" altLang="bg-BG" sz="3200" dirty="0"/>
              <a:t>(детска смъртност, </a:t>
            </a:r>
            <a:r>
              <a:rPr lang="bg-BG" altLang="bg-BG" sz="3200" dirty="0" err="1"/>
              <a:t>СППЖ</a:t>
            </a:r>
            <a:r>
              <a:rPr lang="bg-BG" altLang="bg-BG" sz="3200" dirty="0"/>
              <a:t> и грамотност).</a:t>
            </a:r>
            <a:endParaRPr lang="en-US" altLang="bg-BG" sz="3200" dirty="0"/>
          </a:p>
        </p:txBody>
      </p:sp>
      <p:sp>
        <p:nvSpPr>
          <p:cNvPr id="2" name="Date Placeholder 1"/>
          <p:cNvSpPr>
            <a:spLocks noGrp="1"/>
          </p:cNvSpPr>
          <p:nvPr>
            <p:ph type="dt" sz="half" idx="10"/>
          </p:nvPr>
        </p:nvSpPr>
        <p:spPr/>
        <p:txBody>
          <a:bodyPr/>
          <a:lstStyle/>
          <a:p>
            <a:pPr>
              <a:defRPr/>
            </a:pPr>
            <a:fld id="{D72216FA-F81E-4F1C-AD3E-982075627391}" type="datetime1">
              <a:rPr lang="bg-BG" smtClean="0"/>
              <a:t>5.10.2019 г.</a:t>
            </a:fld>
            <a:endParaRPr lang="bg-BG"/>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483541C-1CE4-4BD2-BB18-FF71F3360E20}" type="slidenum">
              <a:rPr lang="bg-BG" altLang="bg-BG" smtClean="0"/>
              <a:pPr eaLnBrk="1" hangingPunct="1"/>
              <a:t>43</a:t>
            </a:fld>
            <a:endParaRPr lang="bg-BG" altLang="bg-BG"/>
          </a:p>
        </p:txBody>
      </p:sp>
      <p:sp>
        <p:nvSpPr>
          <p:cNvPr id="76803" name="Rectangle 2"/>
          <p:cNvSpPr>
            <a:spLocks noGrp="1" noChangeArrowheads="1"/>
          </p:cNvSpPr>
          <p:nvPr>
            <p:ph type="title"/>
          </p:nvPr>
        </p:nvSpPr>
        <p:spPr>
          <a:xfrm>
            <a:off x="457200" y="274638"/>
            <a:ext cx="8229600" cy="5890666"/>
          </a:xfrm>
        </p:spPr>
        <p:txBody>
          <a:bodyPr/>
          <a:lstStyle/>
          <a:p>
            <a:pPr algn="l" eaLnBrk="1" hangingPunct="1"/>
            <a:r>
              <a:rPr lang="bg-BG" altLang="bg-BG" sz="3200" b="1" i="1" dirty="0">
                <a:solidFill>
                  <a:srgbClr val="C00000"/>
                </a:solidFill>
              </a:rPr>
              <a:t>12. Други индикатори </a:t>
            </a:r>
            <a:r>
              <a:rPr lang="bg-BG" altLang="bg-BG" sz="3200" dirty="0"/>
              <a:t>–</a:t>
            </a:r>
            <a:r>
              <a:rPr lang="bg-BG" altLang="bg-BG" sz="3200" dirty="0" err="1"/>
              <a:t>индикатори</a:t>
            </a:r>
            <a:r>
              <a:rPr lang="bg-BG" altLang="bg-BG" sz="3200" dirty="0"/>
              <a:t> за оценка на реализацията на глобалната стратегия”Здраве за всички през 21-ви век”, индикатори за целите на ООН за устойчиво </a:t>
            </a:r>
            <a:r>
              <a:rPr lang="bg-BG" altLang="bg-BG" sz="3200" dirty="0" err="1"/>
              <a:t>развитиеи</a:t>
            </a:r>
            <a:r>
              <a:rPr lang="bg-BG" altLang="bg-BG" sz="3200" dirty="0"/>
              <a:t> др. </a:t>
            </a:r>
            <a:br>
              <a:rPr lang="bg-BG" altLang="bg-BG" sz="3200" dirty="0"/>
            </a:br>
            <a:br>
              <a:rPr lang="bg-BG" altLang="bg-BG" sz="3200" dirty="0"/>
            </a:br>
            <a:r>
              <a:rPr lang="bg-BG" altLang="bg-BG" sz="3200" dirty="0"/>
              <a:t>Практически е невъзможно едновременно използване на толкова индикатори. Поради това за оперативни цели се използват най-често три групи добре проучени и лесни за измерване традиционни здравни индикатори:</a:t>
            </a:r>
            <a:endParaRPr lang="en-US" altLang="bg-BG" sz="3200" dirty="0"/>
          </a:p>
        </p:txBody>
      </p:sp>
      <p:sp>
        <p:nvSpPr>
          <p:cNvPr id="2" name="Date Placeholder 1"/>
          <p:cNvSpPr>
            <a:spLocks noGrp="1"/>
          </p:cNvSpPr>
          <p:nvPr>
            <p:ph type="dt" sz="half" idx="10"/>
          </p:nvPr>
        </p:nvSpPr>
        <p:spPr/>
        <p:txBody>
          <a:bodyPr/>
          <a:lstStyle/>
          <a:p>
            <a:pPr>
              <a:defRPr/>
            </a:pPr>
            <a:fld id="{4ABCEBB4-06ED-4E0D-BFCF-A7EE96838287}" type="datetime1">
              <a:rPr lang="bg-BG" smtClean="0"/>
              <a:t>5.10.2019 г.</a:t>
            </a:fld>
            <a:endParaRPr lang="bg-BG"/>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9FF06D-4FB8-45C9-BA60-9DE38EDCE1F6}" type="slidenum">
              <a:rPr lang="bg-BG" altLang="bg-BG" smtClean="0"/>
              <a:pPr eaLnBrk="1" hangingPunct="1"/>
              <a:t>44</a:t>
            </a:fld>
            <a:endParaRPr lang="bg-BG" altLang="bg-BG"/>
          </a:p>
        </p:txBody>
      </p:sp>
      <p:sp>
        <p:nvSpPr>
          <p:cNvPr id="78851" name="Rectangle 2"/>
          <p:cNvSpPr>
            <a:spLocks noGrp="1" noChangeArrowheads="1"/>
          </p:cNvSpPr>
          <p:nvPr>
            <p:ph type="title"/>
          </p:nvPr>
        </p:nvSpPr>
        <p:spPr>
          <a:xfrm>
            <a:off x="457200" y="274638"/>
            <a:ext cx="8229600" cy="6107112"/>
          </a:xfrm>
        </p:spPr>
        <p:txBody>
          <a:bodyPr/>
          <a:lstStyle/>
          <a:p>
            <a:pPr algn="l" eaLnBrk="1" hangingPunct="1"/>
            <a:r>
              <a:rPr lang="bg-BG" altLang="bg-BG" sz="4000" b="1" i="1" dirty="0">
                <a:solidFill>
                  <a:srgbClr val="C00000"/>
                </a:solidFill>
              </a:rPr>
              <a:t>= Демографски индикатори;</a:t>
            </a:r>
            <a:br>
              <a:rPr lang="bg-BG" altLang="bg-BG" sz="4000" b="1" i="1" dirty="0">
                <a:solidFill>
                  <a:srgbClr val="C00000"/>
                </a:solidFill>
              </a:rPr>
            </a:br>
            <a:br>
              <a:rPr lang="bg-BG" altLang="bg-BG" sz="4000" b="1" i="1" dirty="0">
                <a:solidFill>
                  <a:srgbClr val="C00000"/>
                </a:solidFill>
              </a:rPr>
            </a:br>
            <a:r>
              <a:rPr lang="bg-BG" altLang="bg-BG" sz="4000" b="1" i="1" dirty="0">
                <a:solidFill>
                  <a:srgbClr val="C00000"/>
                </a:solidFill>
              </a:rPr>
              <a:t>= Индикатори за </a:t>
            </a:r>
            <a:r>
              <a:rPr lang="bg-BG" altLang="bg-BG" sz="4000" b="1" i="1" dirty="0" err="1">
                <a:solidFill>
                  <a:srgbClr val="C00000"/>
                </a:solidFill>
              </a:rPr>
              <a:t>заболяемост</a:t>
            </a:r>
            <a:r>
              <a:rPr lang="bg-BG" altLang="bg-BG" sz="4000" b="1" i="1" dirty="0">
                <a:solidFill>
                  <a:srgbClr val="C00000"/>
                </a:solidFill>
              </a:rPr>
              <a:t> и инвалидност;</a:t>
            </a:r>
            <a:br>
              <a:rPr lang="bg-BG" altLang="bg-BG" sz="4000" b="1" i="1" dirty="0">
                <a:solidFill>
                  <a:srgbClr val="C00000"/>
                </a:solidFill>
              </a:rPr>
            </a:br>
            <a:br>
              <a:rPr lang="bg-BG" altLang="bg-BG" sz="4000" b="1" i="1" dirty="0">
                <a:solidFill>
                  <a:srgbClr val="C00000"/>
                </a:solidFill>
              </a:rPr>
            </a:br>
            <a:r>
              <a:rPr lang="bg-BG" altLang="bg-BG" sz="4000" b="1" i="1" dirty="0">
                <a:solidFill>
                  <a:srgbClr val="C00000"/>
                </a:solidFill>
              </a:rPr>
              <a:t>= Индикатори за физическо развитие.</a:t>
            </a:r>
            <a:endParaRPr lang="en-US" altLang="bg-BG" sz="4000" b="1" i="1" dirty="0">
              <a:solidFill>
                <a:srgbClr val="C00000"/>
              </a:solidFill>
            </a:endParaRPr>
          </a:p>
        </p:txBody>
      </p:sp>
      <p:sp>
        <p:nvSpPr>
          <p:cNvPr id="2" name="Date Placeholder 1"/>
          <p:cNvSpPr>
            <a:spLocks noGrp="1"/>
          </p:cNvSpPr>
          <p:nvPr>
            <p:ph type="dt" sz="half" idx="10"/>
          </p:nvPr>
        </p:nvSpPr>
        <p:spPr/>
        <p:txBody>
          <a:bodyPr/>
          <a:lstStyle/>
          <a:p>
            <a:pPr>
              <a:defRPr/>
            </a:pPr>
            <a:fld id="{C6FD0447-6EA6-4E78-82CB-B490F0CF0F7B}" type="datetime1">
              <a:rPr lang="bg-BG" smtClean="0"/>
              <a:t>5.10.2019 г.</a:t>
            </a:fld>
            <a:endParaRPr lang="bg-BG"/>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B4205B-4293-4AF2-92DB-857EFCA2CDC6}" type="slidenum">
              <a:rPr lang="bg-BG" altLang="bg-BG" smtClean="0"/>
              <a:pPr eaLnBrk="1" hangingPunct="1"/>
              <a:t>45</a:t>
            </a:fld>
            <a:endParaRPr lang="bg-BG" altLang="bg-BG"/>
          </a:p>
        </p:txBody>
      </p:sp>
      <p:sp>
        <p:nvSpPr>
          <p:cNvPr id="79875" name="Rectangle 2"/>
          <p:cNvSpPr>
            <a:spLocks noGrp="1" noChangeArrowheads="1"/>
          </p:cNvSpPr>
          <p:nvPr>
            <p:ph type="title"/>
          </p:nvPr>
        </p:nvSpPr>
        <p:spPr>
          <a:xfrm>
            <a:off x="457200" y="274638"/>
            <a:ext cx="8229600" cy="5818658"/>
          </a:xfrm>
        </p:spPr>
        <p:txBody>
          <a:bodyPr/>
          <a:lstStyle/>
          <a:p>
            <a:pPr algn="l" eaLnBrk="1" hangingPunct="1"/>
            <a:r>
              <a:rPr lang="bg-BG" altLang="bg-BG" sz="2800" b="1" i="1" dirty="0">
                <a:solidFill>
                  <a:srgbClr val="C00000"/>
                </a:solidFill>
              </a:rPr>
              <a:t>1.</a:t>
            </a:r>
            <a:r>
              <a:rPr lang="bg-BG" altLang="bg-BG" sz="2800" dirty="0">
                <a:solidFill>
                  <a:srgbClr val="C00000"/>
                </a:solidFill>
              </a:rPr>
              <a:t> </a:t>
            </a:r>
            <a:r>
              <a:rPr lang="bg-BG" altLang="bg-BG" sz="2800" b="1" i="1" dirty="0">
                <a:solidFill>
                  <a:srgbClr val="C00000"/>
                </a:solidFill>
              </a:rPr>
              <a:t>По-голямата част от тези индикатори имат негативен характер, т.е. измерват общественото здраве чрез отсъствието на здраве</a:t>
            </a:r>
            <a:r>
              <a:rPr lang="bg-BG" altLang="bg-BG" sz="2800" dirty="0"/>
              <a:t> (</a:t>
            </a:r>
            <a:r>
              <a:rPr lang="bg-BG" altLang="bg-BG" sz="2800" dirty="0" err="1"/>
              <a:t>заболяемост</a:t>
            </a:r>
            <a:r>
              <a:rPr lang="bg-BG" altLang="bg-BG" sz="2800" dirty="0"/>
              <a:t>, смъртност и др.). Усилията в последните десетилетия са насочени към разкриване на повече позитивни индикатори. Например, индекс на здравето; индикатори за физическо развитие и дееспособност; показатели за качеството на живота; средна продължителност на предстоящия живот в състояние на добро здраве (</a:t>
            </a:r>
            <a:r>
              <a:rPr lang="bg-BG" altLang="bg-BG" sz="2800" dirty="0" err="1"/>
              <a:t>Healthy</a:t>
            </a:r>
            <a:r>
              <a:rPr lang="bg-BG" altLang="bg-BG" sz="2800" dirty="0"/>
              <a:t> </a:t>
            </a:r>
            <a:r>
              <a:rPr lang="bg-BG" altLang="bg-BG" sz="2800" dirty="0" err="1"/>
              <a:t>life</a:t>
            </a:r>
            <a:r>
              <a:rPr lang="bg-BG" altLang="bg-BG" sz="2800" dirty="0"/>
              <a:t> </a:t>
            </a:r>
            <a:r>
              <a:rPr lang="bg-BG" altLang="bg-BG" sz="2800" dirty="0" err="1"/>
              <a:t>expectancy</a:t>
            </a:r>
            <a:r>
              <a:rPr lang="bg-BG" altLang="bg-BG" sz="2800" dirty="0"/>
              <a:t>) и др.</a:t>
            </a:r>
            <a:endParaRPr lang="en-US" altLang="bg-BG" sz="2800" dirty="0"/>
          </a:p>
        </p:txBody>
      </p:sp>
      <p:sp>
        <p:nvSpPr>
          <p:cNvPr id="2" name="Date Placeholder 1"/>
          <p:cNvSpPr>
            <a:spLocks noGrp="1"/>
          </p:cNvSpPr>
          <p:nvPr>
            <p:ph type="dt" sz="half" idx="10"/>
          </p:nvPr>
        </p:nvSpPr>
        <p:spPr/>
        <p:txBody>
          <a:bodyPr/>
          <a:lstStyle/>
          <a:p>
            <a:pPr>
              <a:defRPr/>
            </a:pPr>
            <a:fld id="{BE9EEC24-AFDB-4739-B33F-4578E044495B}" type="datetime1">
              <a:rPr lang="bg-BG" smtClean="0"/>
              <a:t>5.10.2019 г.</a:t>
            </a:fld>
            <a:endParaRPr lang="bg-BG"/>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D3DCE3-5E4E-4DF7-AC2A-714CCDC3A8C1}" type="slidenum">
              <a:rPr lang="bg-BG" altLang="bg-BG" smtClean="0"/>
              <a:pPr eaLnBrk="1" hangingPunct="1"/>
              <a:t>46</a:t>
            </a:fld>
            <a:endParaRPr lang="bg-BG" altLang="bg-BG"/>
          </a:p>
        </p:txBody>
      </p:sp>
      <p:sp>
        <p:nvSpPr>
          <p:cNvPr id="80899"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a:solidFill>
                  <a:srgbClr val="C00000"/>
                </a:solidFill>
              </a:rPr>
              <a:t>2.</a:t>
            </a:r>
            <a:r>
              <a:rPr lang="bg-BG" altLang="bg-BG" sz="3200" dirty="0">
                <a:solidFill>
                  <a:srgbClr val="C00000"/>
                </a:solidFill>
              </a:rPr>
              <a:t> </a:t>
            </a:r>
            <a:r>
              <a:rPr lang="bg-BG" altLang="bg-BG" sz="3200" b="1" i="1" dirty="0">
                <a:solidFill>
                  <a:srgbClr val="C00000"/>
                </a:solidFill>
              </a:rPr>
              <a:t>Използваните индикатори имат различна информативна стойност.</a:t>
            </a:r>
            <a:r>
              <a:rPr lang="bg-BG" altLang="bg-BG" sz="3200" dirty="0">
                <a:solidFill>
                  <a:srgbClr val="C00000"/>
                </a:solidFill>
              </a:rPr>
              <a:t> </a:t>
            </a:r>
            <a:r>
              <a:rPr lang="bg-BG" altLang="bg-BG" sz="3200" dirty="0"/>
              <a:t>Познавателната стойност на индикаторите за глобално здраве се определя от способността им да отразяват съществените различия между отделните страни, области и региони и да се променят в зависимост от социално-икономическите условия и развитие на съответните страни и региони. </a:t>
            </a:r>
            <a:br>
              <a:rPr lang="bg-BG" altLang="bg-BG" sz="3200" dirty="0"/>
            </a:br>
            <a:r>
              <a:rPr lang="bg-BG" altLang="bg-BG" sz="3200" b="1" dirty="0">
                <a:solidFill>
                  <a:srgbClr val="C00000"/>
                </a:solidFill>
              </a:rPr>
              <a:t>С най-висока информативна стойност са следните индикатори:</a:t>
            </a:r>
            <a:endParaRPr lang="en-US" altLang="bg-BG" sz="3200" b="1" dirty="0">
              <a:solidFill>
                <a:srgbClr val="C00000"/>
              </a:solidFill>
            </a:endParaRPr>
          </a:p>
        </p:txBody>
      </p:sp>
      <p:sp>
        <p:nvSpPr>
          <p:cNvPr id="2" name="Date Placeholder 1"/>
          <p:cNvSpPr>
            <a:spLocks noGrp="1"/>
          </p:cNvSpPr>
          <p:nvPr>
            <p:ph type="dt" sz="half" idx="10"/>
          </p:nvPr>
        </p:nvSpPr>
        <p:spPr/>
        <p:txBody>
          <a:bodyPr/>
          <a:lstStyle/>
          <a:p>
            <a:pPr>
              <a:defRPr/>
            </a:pPr>
            <a:fld id="{33195A75-505D-4788-B6F9-6EE581A306B8}" type="datetime1">
              <a:rPr lang="bg-BG" smtClean="0"/>
              <a:t>5.10.2019 г.</a:t>
            </a:fld>
            <a:endParaRPr lang="bg-BG"/>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14B63F-A234-4FC3-B93C-2C84CF5982E1}" type="slidenum">
              <a:rPr lang="bg-BG" altLang="bg-BG" smtClean="0"/>
              <a:pPr eaLnBrk="1" hangingPunct="1"/>
              <a:t>47</a:t>
            </a:fld>
            <a:endParaRPr lang="bg-BG" altLang="bg-BG"/>
          </a:p>
        </p:txBody>
      </p:sp>
      <p:sp>
        <p:nvSpPr>
          <p:cNvPr id="8294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a:solidFill>
                  <a:srgbClr val="C00000"/>
                </a:solidFill>
              </a:rPr>
              <a:t>= Детска смъртност </a:t>
            </a:r>
            <a:r>
              <a:rPr lang="bg-BG" altLang="bg-BG" sz="3200" b="1" i="1" dirty="0"/>
              <a:t>- </a:t>
            </a:r>
            <a:r>
              <a:rPr lang="bg-BG" altLang="bg-BG" sz="3200" dirty="0"/>
              <a:t>измерва</a:t>
            </a:r>
            <a:r>
              <a:rPr lang="bg-BG" altLang="bg-BG" sz="3200" b="1" dirty="0"/>
              <a:t> </a:t>
            </a:r>
            <a:r>
              <a:rPr lang="bg-BG" altLang="bg-BG" sz="3200" dirty="0"/>
              <a:t>честотата на </a:t>
            </a:r>
            <a:r>
              <a:rPr lang="bg-BG" altLang="bg-BG" sz="3200" dirty="0" err="1"/>
              <a:t>умиранията</a:t>
            </a:r>
            <a:r>
              <a:rPr lang="bg-BG" altLang="bg-BG" sz="3200" dirty="0"/>
              <a:t> сред децата до 1-годишна възраст на 1000 </a:t>
            </a:r>
            <a:r>
              <a:rPr lang="bg-BG" altLang="bg-BG" sz="3200" dirty="0" err="1"/>
              <a:t>живородени</a:t>
            </a:r>
            <a:r>
              <a:rPr lang="bg-BG" altLang="bg-BG" sz="3200" dirty="0"/>
              <a:t>. Стойностите на този индикатор варират в много  широки граници в зависимост от икономическия статус (дохода) на дадена страна. Афганистан, например, има детска смъртност над 130 на 1000 </a:t>
            </a:r>
            <a:r>
              <a:rPr lang="bg-BG" altLang="bg-BG" sz="3200" dirty="0" err="1"/>
              <a:t>живородени</a:t>
            </a:r>
            <a:r>
              <a:rPr lang="bg-BG" altLang="bg-BG" sz="3200" dirty="0"/>
              <a:t>, докато в повечето силно развити страни той е около и под 4 на 1000 </a:t>
            </a:r>
            <a:r>
              <a:rPr lang="bg-BG" altLang="bg-BG" sz="3200" dirty="0" err="1"/>
              <a:t>живородени</a:t>
            </a:r>
            <a:r>
              <a:rPr lang="bg-BG" altLang="bg-BG" sz="3200" dirty="0"/>
              <a:t>.</a:t>
            </a:r>
            <a:endParaRPr lang="en-US" altLang="bg-BG" sz="3200" dirty="0"/>
          </a:p>
        </p:txBody>
      </p:sp>
      <p:sp>
        <p:nvSpPr>
          <p:cNvPr id="2" name="Date Placeholder 1"/>
          <p:cNvSpPr>
            <a:spLocks noGrp="1"/>
          </p:cNvSpPr>
          <p:nvPr>
            <p:ph type="dt" sz="half" idx="10"/>
          </p:nvPr>
        </p:nvSpPr>
        <p:spPr/>
        <p:txBody>
          <a:bodyPr/>
          <a:lstStyle/>
          <a:p>
            <a:pPr>
              <a:defRPr/>
            </a:pPr>
            <a:fld id="{0C5E144E-CC32-46D3-BF40-C45FC530F859}" type="datetime1">
              <a:rPr lang="bg-BG" smtClean="0"/>
              <a:t>5.10.2019 г.</a:t>
            </a:fld>
            <a:endParaRPr lang="bg-BG"/>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E9B569-6FFE-469C-BCED-5BC11FE485B3}" type="slidenum">
              <a:rPr lang="bg-BG" altLang="bg-BG" smtClean="0"/>
              <a:pPr eaLnBrk="1" hangingPunct="1"/>
              <a:t>48</a:t>
            </a:fld>
            <a:endParaRPr lang="bg-BG" altLang="bg-BG"/>
          </a:p>
        </p:txBody>
      </p:sp>
      <p:sp>
        <p:nvSpPr>
          <p:cNvPr id="83971" name="Rectangle 2"/>
          <p:cNvSpPr>
            <a:spLocks noGrp="1" noChangeArrowheads="1"/>
          </p:cNvSpPr>
          <p:nvPr>
            <p:ph type="title"/>
          </p:nvPr>
        </p:nvSpPr>
        <p:spPr>
          <a:xfrm>
            <a:off x="457200" y="274638"/>
            <a:ext cx="8229600" cy="6107112"/>
          </a:xfrm>
        </p:spPr>
        <p:txBody>
          <a:bodyPr/>
          <a:lstStyle/>
          <a:p>
            <a:pPr algn="l" eaLnBrk="1" hangingPunct="1"/>
            <a:r>
              <a:rPr lang="bg-BG" altLang="bg-BG" sz="2800" b="1" dirty="0">
                <a:solidFill>
                  <a:srgbClr val="C00000"/>
                </a:solidFill>
              </a:rPr>
              <a:t>= </a:t>
            </a:r>
            <a:r>
              <a:rPr lang="bg-BG" altLang="bg-BG" sz="2800" b="1" i="1" dirty="0" err="1">
                <a:solidFill>
                  <a:srgbClr val="C00000"/>
                </a:solidFill>
              </a:rPr>
              <a:t>Неонатална</a:t>
            </a:r>
            <a:r>
              <a:rPr lang="bg-BG" altLang="bg-BG" sz="2800" b="1" i="1" dirty="0">
                <a:solidFill>
                  <a:srgbClr val="C00000"/>
                </a:solidFill>
              </a:rPr>
              <a:t> детска смъртност</a:t>
            </a:r>
            <a:r>
              <a:rPr lang="bg-BG" altLang="bg-BG" sz="2800" dirty="0">
                <a:solidFill>
                  <a:srgbClr val="C00000"/>
                </a:solidFill>
              </a:rPr>
              <a:t> </a:t>
            </a:r>
            <a:r>
              <a:rPr lang="bg-BG" altLang="bg-BG" sz="2800" dirty="0"/>
              <a:t>– измерва честотата на </a:t>
            </a:r>
            <a:r>
              <a:rPr lang="bg-BG" altLang="bg-BG" sz="2800" dirty="0" err="1"/>
              <a:t>умиранията</a:t>
            </a:r>
            <a:r>
              <a:rPr lang="bg-BG" altLang="bg-BG" sz="2800" dirty="0"/>
              <a:t> сред децата до 28-я ден след раждането на 1000 </a:t>
            </a:r>
            <a:r>
              <a:rPr lang="bg-BG" altLang="bg-BG" sz="2800" dirty="0" err="1"/>
              <a:t>живородени</a:t>
            </a:r>
            <a:r>
              <a:rPr lang="bg-BG" altLang="bg-BG" sz="2800" dirty="0"/>
              <a:t>. Този показател има изключително важно значение, тъй като по-голямата чат от </a:t>
            </a:r>
            <a:r>
              <a:rPr lang="bg-BG" altLang="bg-BG" sz="2800" dirty="0" err="1"/>
              <a:t>умиранията</a:t>
            </a:r>
            <a:r>
              <a:rPr lang="bg-BG" altLang="bg-BG" sz="2800" dirty="0"/>
              <a:t> до 1-годишна възраст са именно в периода до 28-я ден. </a:t>
            </a:r>
            <a:r>
              <a:rPr lang="bg-BG" altLang="bg-BG" sz="2800" dirty="0" err="1"/>
              <a:t>Неонаталната</a:t>
            </a:r>
            <a:r>
              <a:rPr lang="bg-BG" altLang="bg-BG" sz="2800" dirty="0"/>
              <a:t> детска смъртност също така варира в широки граници. По-бедните страни имат много по-висока </a:t>
            </a:r>
            <a:r>
              <a:rPr lang="bg-BG" altLang="bg-BG" sz="2800" dirty="0" err="1"/>
              <a:t>неонатална</a:t>
            </a:r>
            <a:r>
              <a:rPr lang="bg-BG" altLang="bg-BG" sz="2800" dirty="0"/>
              <a:t> смъртност отколкото по-богатите страни. Например, в Западна и Централна Африка - около 40 на 1000, докато в развитите страни – около и под 4 на 1000. </a:t>
            </a:r>
            <a:endParaRPr lang="en-US" altLang="bg-BG" sz="2800" dirty="0"/>
          </a:p>
        </p:txBody>
      </p:sp>
      <p:sp>
        <p:nvSpPr>
          <p:cNvPr id="2" name="Date Placeholder 1"/>
          <p:cNvSpPr>
            <a:spLocks noGrp="1"/>
          </p:cNvSpPr>
          <p:nvPr>
            <p:ph type="dt" sz="half" idx="10"/>
          </p:nvPr>
        </p:nvSpPr>
        <p:spPr/>
        <p:txBody>
          <a:bodyPr/>
          <a:lstStyle/>
          <a:p>
            <a:pPr>
              <a:defRPr/>
            </a:pPr>
            <a:fld id="{AF01429A-668C-48B0-BA4D-7B55DB12B70D}" type="datetime1">
              <a:rPr lang="bg-BG" smtClean="0"/>
              <a:t>5.10.2019 г.</a:t>
            </a:fld>
            <a:endParaRPr lang="bg-BG"/>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2A8D61-5613-4CA9-B352-D1AF8F1CF5AF}" type="slidenum">
              <a:rPr lang="bg-BG" altLang="bg-BG" smtClean="0"/>
              <a:pPr eaLnBrk="1" hangingPunct="1"/>
              <a:t>49</a:t>
            </a:fld>
            <a:endParaRPr lang="bg-BG" altLang="bg-BG"/>
          </a:p>
        </p:txBody>
      </p:sp>
      <p:sp>
        <p:nvSpPr>
          <p:cNvPr id="84995" name="Rectangle 2"/>
          <p:cNvSpPr>
            <a:spLocks noGrp="1" noChangeArrowheads="1"/>
          </p:cNvSpPr>
          <p:nvPr>
            <p:ph type="title"/>
          </p:nvPr>
        </p:nvSpPr>
        <p:spPr>
          <a:xfrm>
            <a:off x="323528" y="274638"/>
            <a:ext cx="8496944" cy="6107112"/>
          </a:xfrm>
        </p:spPr>
        <p:txBody>
          <a:bodyPr/>
          <a:lstStyle/>
          <a:p>
            <a:pPr algn="l" eaLnBrk="1" hangingPunct="1"/>
            <a:r>
              <a:rPr lang="bg-BG" altLang="bg-BG" sz="3200" b="1" i="1" dirty="0"/>
              <a:t>= </a:t>
            </a:r>
            <a:r>
              <a:rPr lang="bg-BG" altLang="bg-BG" sz="3200" b="1" i="1" dirty="0">
                <a:solidFill>
                  <a:srgbClr val="C00000"/>
                </a:solidFill>
              </a:rPr>
              <a:t>Смъртност под 5-годишна възраст</a:t>
            </a:r>
            <a:r>
              <a:rPr lang="bg-BG" altLang="bg-BG" sz="3200" dirty="0">
                <a:solidFill>
                  <a:srgbClr val="C00000"/>
                </a:solidFill>
              </a:rPr>
              <a:t> </a:t>
            </a:r>
            <a:r>
              <a:rPr lang="bg-BG" altLang="bg-BG" sz="3200" dirty="0"/>
              <a:t>– изразява вероятността едно новородено да умре преди достигане на 5-годишна възраст на 1000 </a:t>
            </a:r>
            <a:r>
              <a:rPr lang="bg-BG" altLang="bg-BG" sz="3200" dirty="0" err="1"/>
              <a:t>живородени</a:t>
            </a:r>
            <a:r>
              <a:rPr lang="bg-BG" altLang="bg-BG" sz="3200" dirty="0"/>
              <a:t> деца. Този показател </a:t>
            </a:r>
            <a:r>
              <a:rPr lang="bg-BG" altLang="bg-BG" sz="3200" dirty="0" err="1"/>
              <a:t>корелира</a:t>
            </a:r>
            <a:r>
              <a:rPr lang="bg-BG" altLang="bg-BG" sz="3200" dirty="0"/>
              <a:t> много тясно с коефициента за детска смъртност и варира в широки граници. В силно развитите страни той е около 3-5 на 1000, докато в най-бедните страни може да бъде по-висок от 200 на 1000. </a:t>
            </a:r>
            <a:endParaRPr lang="en-US" altLang="bg-BG" sz="3200" dirty="0"/>
          </a:p>
        </p:txBody>
      </p:sp>
      <p:sp>
        <p:nvSpPr>
          <p:cNvPr id="2" name="Date Placeholder 1"/>
          <p:cNvSpPr>
            <a:spLocks noGrp="1"/>
          </p:cNvSpPr>
          <p:nvPr>
            <p:ph type="dt" sz="half" idx="10"/>
          </p:nvPr>
        </p:nvSpPr>
        <p:spPr/>
        <p:txBody>
          <a:bodyPr/>
          <a:lstStyle/>
          <a:p>
            <a:pPr>
              <a:defRPr/>
            </a:pPr>
            <a:fld id="{1B811411-1075-4E7C-BFCB-E6B57FDD2421}" type="datetime1">
              <a:rPr lang="bg-BG" smtClean="0"/>
              <a:t>5.10.2019 г.</a:t>
            </a:fld>
            <a:endParaRPr lang="bg-BG"/>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4AA3F2-9BDA-4994-8560-F11ECA392143}" type="slidenum">
              <a:rPr lang="bg-BG" altLang="bg-BG" smtClean="0"/>
              <a:pPr eaLnBrk="1" hangingPunct="1"/>
              <a:t>5</a:t>
            </a:fld>
            <a:endParaRPr lang="bg-BG" altLang="bg-BG"/>
          </a:p>
        </p:txBody>
      </p:sp>
      <p:sp>
        <p:nvSpPr>
          <p:cNvPr id="9219" name="Rectangle 2"/>
          <p:cNvSpPr>
            <a:spLocks noGrp="1" noChangeArrowheads="1"/>
          </p:cNvSpPr>
          <p:nvPr>
            <p:ph type="title"/>
          </p:nvPr>
        </p:nvSpPr>
        <p:spPr>
          <a:xfrm>
            <a:off x="457200" y="274638"/>
            <a:ext cx="8229600" cy="5818187"/>
          </a:xfrm>
        </p:spPr>
        <p:txBody>
          <a:bodyPr/>
          <a:lstStyle/>
          <a:p>
            <a:pPr algn="l" eaLnBrk="1" hangingPunct="1"/>
            <a:r>
              <a:rPr lang="bg-BG" altLang="bg-BG" sz="3200" dirty="0"/>
              <a:t>Голяма част от наличните здравни данни имат оценъчен характер и не се опират на надеждна основа. Това поставя сериозни предизвикателства при вземане на решения или определяне на приоритети за общественото здраве. </a:t>
            </a:r>
            <a:br>
              <a:rPr lang="bg-BG" altLang="bg-BG" sz="3200" dirty="0"/>
            </a:br>
            <a:br>
              <a:rPr lang="bg-BG" altLang="bg-BG" sz="3200" dirty="0"/>
            </a:br>
            <a:r>
              <a:rPr lang="bg-BG" altLang="bg-BG" sz="3200" dirty="0">
                <a:solidFill>
                  <a:srgbClr val="FF0000"/>
                </a:solidFill>
              </a:rPr>
              <a:t>Ето защо, осигуряването на надеждни здравни данни има изключителна важност за глобалното здраве.</a:t>
            </a:r>
          </a:p>
        </p:txBody>
      </p:sp>
      <p:sp>
        <p:nvSpPr>
          <p:cNvPr id="2" name="Date Placeholder 1"/>
          <p:cNvSpPr>
            <a:spLocks noGrp="1"/>
          </p:cNvSpPr>
          <p:nvPr>
            <p:ph type="dt" sz="half" idx="10"/>
          </p:nvPr>
        </p:nvSpPr>
        <p:spPr/>
        <p:txBody>
          <a:bodyPr/>
          <a:lstStyle/>
          <a:p>
            <a:pPr>
              <a:defRPr/>
            </a:pPr>
            <a:fld id="{D4C95FD7-EDB6-418C-BD46-D34D7DB2A7AE}" type="datetime1">
              <a:rPr lang="bg-BG" smtClean="0"/>
              <a:t>5.10.2019 г.</a:t>
            </a:fld>
            <a:endParaRPr lang="bg-BG"/>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690201-2FDF-4300-AA76-9D5B0663C148}" type="slidenum">
              <a:rPr lang="bg-BG" altLang="bg-BG" smtClean="0"/>
              <a:pPr eaLnBrk="1" hangingPunct="1"/>
              <a:t>50</a:t>
            </a:fld>
            <a:endParaRPr lang="bg-BG" altLang="bg-BG"/>
          </a:p>
        </p:txBody>
      </p:sp>
      <p:sp>
        <p:nvSpPr>
          <p:cNvPr id="86019" name="Rectangle 2"/>
          <p:cNvSpPr>
            <a:spLocks noGrp="1" noChangeArrowheads="1"/>
          </p:cNvSpPr>
          <p:nvPr>
            <p:ph type="title"/>
          </p:nvPr>
        </p:nvSpPr>
        <p:spPr>
          <a:xfrm>
            <a:off x="251520" y="274638"/>
            <a:ext cx="8640960" cy="6107112"/>
          </a:xfrm>
        </p:spPr>
        <p:txBody>
          <a:bodyPr/>
          <a:lstStyle/>
          <a:p>
            <a:pPr algn="l" eaLnBrk="1" hangingPunct="1">
              <a:lnSpc>
                <a:spcPct val="114000"/>
              </a:lnSpc>
            </a:pPr>
            <a:r>
              <a:rPr lang="bg-BG" altLang="bg-BG" sz="2800" b="1" i="1" dirty="0">
                <a:solidFill>
                  <a:srgbClr val="C00000"/>
                </a:solidFill>
              </a:rPr>
              <a:t>= Майчина смъртност</a:t>
            </a:r>
            <a:r>
              <a:rPr lang="bg-BG" altLang="bg-BG" sz="2800" dirty="0">
                <a:solidFill>
                  <a:srgbClr val="C00000"/>
                </a:solidFill>
              </a:rPr>
              <a:t> </a:t>
            </a:r>
            <a:r>
              <a:rPr lang="bg-BG" altLang="bg-BG" sz="2800" b="1" dirty="0"/>
              <a:t>–</a:t>
            </a:r>
            <a:r>
              <a:rPr lang="bg-BG" altLang="bg-BG" sz="2800" dirty="0"/>
              <a:t> измерва риска за умиране сред жените във връзка с бременността, раждането и </a:t>
            </a:r>
            <a:r>
              <a:rPr lang="bg-BG" altLang="bg-BG" sz="2800" dirty="0" err="1"/>
              <a:t>следродовия</a:t>
            </a:r>
            <a:r>
              <a:rPr lang="bg-BG" altLang="bg-BG" sz="2800" dirty="0"/>
              <a:t> период (до 42-я ден след раждането) и се измерва на 100,000 </a:t>
            </a:r>
            <a:r>
              <a:rPr lang="bg-BG" altLang="bg-BG" sz="2800" dirty="0" err="1"/>
              <a:t>живородени</a:t>
            </a:r>
            <a:r>
              <a:rPr lang="bg-BG" altLang="bg-BG" sz="2800" dirty="0"/>
              <a:t>. Тя е в много силна корелация с икономическото развитие на страните. Например, в Швеция тя е 3 на 100,000 </a:t>
            </a:r>
            <a:r>
              <a:rPr lang="bg-BG" altLang="bg-BG" sz="2800" dirty="0" err="1"/>
              <a:t>живородени</a:t>
            </a:r>
            <a:r>
              <a:rPr lang="bg-BG" altLang="bg-BG" sz="2800" dirty="0"/>
              <a:t>, а в най-бедните страни, където жените имат нисък социален статус и липсват условия за справяне със спешните акушерски състояния, тя може да достигне над 1000 на 100,000 </a:t>
            </a:r>
            <a:r>
              <a:rPr lang="bg-BG" altLang="bg-BG" sz="2800" dirty="0" err="1"/>
              <a:t>живородени</a:t>
            </a:r>
            <a:r>
              <a:rPr lang="bg-BG" altLang="bg-BG" sz="2800" dirty="0"/>
              <a:t>. </a:t>
            </a:r>
            <a:endParaRPr lang="en-US" altLang="bg-BG" sz="2800" dirty="0"/>
          </a:p>
        </p:txBody>
      </p:sp>
      <p:sp>
        <p:nvSpPr>
          <p:cNvPr id="2" name="Date Placeholder 1"/>
          <p:cNvSpPr>
            <a:spLocks noGrp="1"/>
          </p:cNvSpPr>
          <p:nvPr>
            <p:ph type="dt" sz="half" idx="10"/>
          </p:nvPr>
        </p:nvSpPr>
        <p:spPr/>
        <p:txBody>
          <a:bodyPr/>
          <a:lstStyle/>
          <a:p>
            <a:pPr>
              <a:defRPr/>
            </a:pPr>
            <a:fld id="{0B2686B9-AB1A-43D8-BE5D-49FD192348C1}" type="datetime1">
              <a:rPr lang="bg-BG" smtClean="0"/>
              <a:t>5.10.2019 г.</a:t>
            </a:fld>
            <a:endParaRPr lang="bg-BG"/>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A0D819-1D0F-4941-9A1D-C999EA529CA2}" type="slidenum">
              <a:rPr lang="bg-BG" altLang="bg-BG" smtClean="0"/>
              <a:pPr eaLnBrk="1" hangingPunct="1"/>
              <a:t>51</a:t>
            </a:fld>
            <a:endParaRPr lang="bg-BG" altLang="bg-BG"/>
          </a:p>
        </p:txBody>
      </p:sp>
      <p:sp>
        <p:nvSpPr>
          <p:cNvPr id="87043" name="Rectangle 2"/>
          <p:cNvSpPr>
            <a:spLocks noGrp="1" noChangeArrowheads="1"/>
          </p:cNvSpPr>
          <p:nvPr>
            <p:ph type="title"/>
          </p:nvPr>
        </p:nvSpPr>
        <p:spPr>
          <a:xfrm>
            <a:off x="457200" y="274638"/>
            <a:ext cx="8229600" cy="6107112"/>
          </a:xfrm>
        </p:spPr>
        <p:txBody>
          <a:bodyPr/>
          <a:lstStyle/>
          <a:p>
            <a:pPr algn="l" eaLnBrk="1" hangingPunct="1">
              <a:lnSpc>
                <a:spcPct val="120000"/>
              </a:lnSpc>
            </a:pPr>
            <a:r>
              <a:rPr lang="bg-BG" altLang="bg-BG" sz="2400" b="1" i="1" dirty="0">
                <a:solidFill>
                  <a:srgbClr val="C00000"/>
                </a:solidFill>
              </a:rPr>
              <a:t>= Средна продължителност на предстоящия живот</a:t>
            </a:r>
            <a:r>
              <a:rPr lang="bg-BG" altLang="bg-BG" sz="2400" dirty="0">
                <a:solidFill>
                  <a:srgbClr val="C00000"/>
                </a:solidFill>
              </a:rPr>
              <a:t> (</a:t>
            </a:r>
            <a:r>
              <a:rPr lang="bg-BG" altLang="bg-BG" sz="2400" dirty="0" err="1">
                <a:solidFill>
                  <a:srgbClr val="C00000"/>
                </a:solidFill>
              </a:rPr>
              <a:t>СППЖ</a:t>
            </a:r>
            <a:r>
              <a:rPr lang="bg-BG" altLang="bg-BG" sz="2400" dirty="0">
                <a:solidFill>
                  <a:srgbClr val="C00000"/>
                </a:solidFill>
              </a:rPr>
              <a:t>) </a:t>
            </a:r>
            <a:r>
              <a:rPr lang="bg-BG" altLang="bg-BG" sz="2400" dirty="0"/>
              <a:t>– среден брой години, които предстои да преживее поколението на новородените, ако сегашните тенденции на </a:t>
            </a:r>
            <a:r>
              <a:rPr lang="bg-BG" altLang="bg-BG" sz="2400" dirty="0" err="1"/>
              <a:t>повъзрастовата</a:t>
            </a:r>
            <a:r>
              <a:rPr lang="bg-BG" altLang="bg-BG" sz="2400" dirty="0"/>
              <a:t> смъртност се запазят непроменени през останалия живот на това поколение. Колкото е по-висока </a:t>
            </a:r>
            <a:r>
              <a:rPr lang="bg-BG" altLang="bg-BG" sz="2400" dirty="0" err="1"/>
              <a:t>СППЖ</a:t>
            </a:r>
            <a:r>
              <a:rPr lang="bg-BG" altLang="bg-BG" sz="2400" dirty="0"/>
              <a:t>, толкова по-добър е здравният статус на населението в дадена страна. Например, в Япония този индикатор е 83 години за цялото население, 87 за жените и 80 за мъжете, докато с най-бедните страни </a:t>
            </a:r>
            <a:r>
              <a:rPr lang="bg-BG" altLang="bg-BG" sz="2400" dirty="0" err="1"/>
              <a:t>СППЖ</a:t>
            </a:r>
            <a:r>
              <a:rPr lang="bg-BG" altLang="bg-BG" sz="2400" dirty="0"/>
              <a:t> е под 50 години. Още по-висока информативна стойност имат показателите за </a:t>
            </a:r>
            <a:r>
              <a:rPr lang="bg-BG" altLang="bg-BG" sz="2400" dirty="0" err="1"/>
              <a:t>СППЖ</a:t>
            </a:r>
            <a:r>
              <a:rPr lang="bg-BG" altLang="bg-BG" sz="2400" dirty="0"/>
              <a:t>, отчитащи  предстоящия живот в състояние на добро здраве</a:t>
            </a:r>
            <a:r>
              <a:rPr lang="bg-BG" altLang="bg-BG" sz="2400" b="1" i="1" dirty="0"/>
              <a:t>.</a:t>
            </a:r>
            <a:endParaRPr lang="en-US" altLang="bg-BG" sz="2400" b="1" i="1" dirty="0"/>
          </a:p>
        </p:txBody>
      </p:sp>
      <p:sp>
        <p:nvSpPr>
          <p:cNvPr id="2" name="Date Placeholder 1"/>
          <p:cNvSpPr>
            <a:spLocks noGrp="1"/>
          </p:cNvSpPr>
          <p:nvPr>
            <p:ph type="dt" sz="half" idx="10"/>
          </p:nvPr>
        </p:nvSpPr>
        <p:spPr/>
        <p:txBody>
          <a:bodyPr/>
          <a:lstStyle/>
          <a:p>
            <a:pPr>
              <a:defRPr/>
            </a:pPr>
            <a:fld id="{18349CD4-5B5E-4BFD-B497-B928039B0829}" type="datetime1">
              <a:rPr lang="bg-BG" smtClean="0"/>
              <a:t>5.10.2019 г.</a:t>
            </a:fld>
            <a:endParaRPr lang="bg-BG"/>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5FEE5C-1394-4BCA-BCD4-DD2F49A5CB70}" type="slidenum">
              <a:rPr lang="bg-BG" altLang="bg-BG" smtClean="0"/>
              <a:pPr eaLnBrk="1" hangingPunct="1"/>
              <a:t>52</a:t>
            </a:fld>
            <a:endParaRPr lang="bg-BG" altLang="bg-BG"/>
          </a:p>
        </p:txBody>
      </p:sp>
      <p:sp>
        <p:nvSpPr>
          <p:cNvPr id="8806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a:solidFill>
                  <a:srgbClr val="C00000"/>
                </a:solidFill>
              </a:rPr>
              <a:t>= Смъртност от </a:t>
            </a:r>
            <a:r>
              <a:rPr lang="bg-BG" altLang="bg-BG" sz="3200" b="1" i="1" dirty="0" err="1">
                <a:solidFill>
                  <a:srgbClr val="C00000"/>
                </a:solidFill>
              </a:rPr>
              <a:t>социалнозначими</a:t>
            </a:r>
            <a:r>
              <a:rPr lang="bg-BG" altLang="bg-BG" sz="3200" b="1" i="1" dirty="0">
                <a:solidFill>
                  <a:srgbClr val="C00000"/>
                </a:solidFill>
              </a:rPr>
              <a:t> заболявания. </a:t>
            </a:r>
            <a:r>
              <a:rPr lang="bg-BG" altLang="bg-BG" sz="3200" dirty="0"/>
              <a:t>Това понятие има различно съдържание за отделните групи страни, тъй като </a:t>
            </a:r>
            <a:r>
              <a:rPr lang="bg-BG" altLang="bg-BG" sz="3200" dirty="0" err="1"/>
              <a:t>заболяемостта</a:t>
            </a:r>
            <a:r>
              <a:rPr lang="bg-BG" altLang="bg-BG" sz="3200" dirty="0"/>
              <a:t> и смъртността демонстрират съществени различия по страни и региони,</a:t>
            </a:r>
            <a:r>
              <a:rPr lang="en-US" altLang="bg-BG" sz="3200" dirty="0"/>
              <a:t> </a:t>
            </a:r>
          </a:p>
        </p:txBody>
      </p:sp>
      <p:sp>
        <p:nvSpPr>
          <p:cNvPr id="2" name="Date Placeholder 1"/>
          <p:cNvSpPr>
            <a:spLocks noGrp="1"/>
          </p:cNvSpPr>
          <p:nvPr>
            <p:ph type="dt" sz="half" idx="10"/>
          </p:nvPr>
        </p:nvSpPr>
        <p:spPr/>
        <p:txBody>
          <a:bodyPr/>
          <a:lstStyle/>
          <a:p>
            <a:pPr>
              <a:defRPr/>
            </a:pPr>
            <a:fld id="{17F2E070-AB53-40AE-87E8-C88A4CC538F7}" type="datetime1">
              <a:rPr lang="bg-BG" smtClean="0"/>
              <a:t>5.10.2019 г.</a:t>
            </a:fld>
            <a:endParaRPr lang="bg-BG"/>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8C7C50-186B-490E-ABB9-AA6C8156B13B}" type="slidenum">
              <a:rPr lang="bg-BG" altLang="bg-BG" smtClean="0"/>
              <a:pPr eaLnBrk="1" hangingPunct="1"/>
              <a:t>53</a:t>
            </a:fld>
            <a:endParaRPr lang="bg-BG" altLang="bg-BG"/>
          </a:p>
        </p:txBody>
      </p:sp>
      <p:sp>
        <p:nvSpPr>
          <p:cNvPr id="89091"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a:solidFill>
                  <a:srgbClr val="C00000"/>
                </a:solidFill>
              </a:rPr>
              <a:t>В развитите страни</a:t>
            </a:r>
            <a:r>
              <a:rPr lang="bg-BG" altLang="bg-BG" sz="3200" dirty="0">
                <a:solidFill>
                  <a:srgbClr val="C00000"/>
                </a:solidFill>
              </a:rPr>
              <a:t> </a:t>
            </a:r>
            <a:r>
              <a:rPr lang="bg-BG" altLang="bg-BG" sz="3200" dirty="0"/>
              <a:t>нарастват хроничните заболявания, свързани със застаряване на населението и широко разпространение на рисковите фактори от стила и начина на живот. </a:t>
            </a:r>
            <a:br>
              <a:rPr lang="bg-BG" altLang="bg-BG" sz="3200" dirty="0"/>
            </a:br>
            <a:br>
              <a:rPr lang="bg-BG" altLang="bg-BG" sz="3200" dirty="0"/>
            </a:br>
            <a:r>
              <a:rPr lang="bg-BG" altLang="bg-BG" sz="3200" b="1" i="1" dirty="0">
                <a:solidFill>
                  <a:srgbClr val="C00000"/>
                </a:solidFill>
              </a:rPr>
              <a:t>В развиващите се страни</a:t>
            </a:r>
            <a:r>
              <a:rPr lang="bg-BG" altLang="bg-BG" sz="3200" dirty="0">
                <a:solidFill>
                  <a:srgbClr val="C00000"/>
                </a:solidFill>
              </a:rPr>
              <a:t> </a:t>
            </a:r>
            <a:r>
              <a:rPr lang="bg-BG" altLang="bg-BG" sz="3200" dirty="0"/>
              <a:t>сериозен обществено-здравен проблем са инфекциозните заболявания, </a:t>
            </a:r>
            <a:r>
              <a:rPr lang="bg-BG" altLang="bg-BG" sz="3200" dirty="0" err="1"/>
              <a:t>перинаталните</a:t>
            </a:r>
            <a:r>
              <a:rPr lang="bg-BG" altLang="bg-BG" sz="3200" dirty="0"/>
              <a:t> и майчини причини и недохранването. Нараства и ролята на хроничните неинфекциозни заболявания.</a:t>
            </a:r>
            <a:endParaRPr lang="en-US" altLang="bg-BG" sz="3200" dirty="0"/>
          </a:p>
        </p:txBody>
      </p:sp>
      <p:sp>
        <p:nvSpPr>
          <p:cNvPr id="2" name="Date Placeholder 1"/>
          <p:cNvSpPr>
            <a:spLocks noGrp="1"/>
          </p:cNvSpPr>
          <p:nvPr>
            <p:ph type="dt" sz="half" idx="10"/>
          </p:nvPr>
        </p:nvSpPr>
        <p:spPr/>
        <p:txBody>
          <a:bodyPr/>
          <a:lstStyle/>
          <a:p>
            <a:pPr>
              <a:defRPr/>
            </a:pPr>
            <a:fld id="{E48F90D2-7FF6-46F4-99E3-CE11EA323D01}" type="datetime1">
              <a:rPr lang="bg-BG" smtClean="0"/>
              <a:t>5.10.2019 г.</a:t>
            </a:fld>
            <a:endParaRPr lang="bg-BG"/>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C0FA602-ABD9-4693-9AA2-949F0E9871B7}" type="slidenum">
              <a:rPr lang="bg-BG" altLang="bg-BG" smtClean="0"/>
              <a:pPr eaLnBrk="1" hangingPunct="1"/>
              <a:t>54</a:t>
            </a:fld>
            <a:endParaRPr lang="bg-BG" altLang="bg-BG"/>
          </a:p>
        </p:txBody>
      </p:sp>
      <p:sp>
        <p:nvSpPr>
          <p:cNvPr id="91139" name="Rectangle 2"/>
          <p:cNvSpPr>
            <a:spLocks noGrp="1" noChangeArrowheads="1"/>
          </p:cNvSpPr>
          <p:nvPr>
            <p:ph type="title"/>
          </p:nvPr>
        </p:nvSpPr>
        <p:spPr>
          <a:xfrm>
            <a:off x="457200" y="274638"/>
            <a:ext cx="8229600" cy="5962674"/>
          </a:xfrm>
        </p:spPr>
        <p:txBody>
          <a:bodyPr/>
          <a:lstStyle/>
          <a:p>
            <a:pPr algn="l" eaLnBrk="1" hangingPunct="1"/>
            <a:r>
              <a:rPr lang="bg-BG" altLang="bg-BG" sz="3200" dirty="0"/>
              <a:t>В глобален мащаб </a:t>
            </a:r>
            <a:r>
              <a:rPr lang="bg-BG" altLang="bg-BG" sz="3200" dirty="0" err="1"/>
              <a:t>социалнозначими</a:t>
            </a:r>
            <a:r>
              <a:rPr lang="bg-BG" altLang="bg-BG" sz="3200" dirty="0"/>
              <a:t> са тези заболявания, които проявяват следните </a:t>
            </a:r>
            <a:r>
              <a:rPr lang="bg-BG" altLang="bg-BG" sz="3200" b="1" dirty="0">
                <a:solidFill>
                  <a:srgbClr val="C00000"/>
                </a:solidFill>
              </a:rPr>
              <a:t>основни тенденции: </a:t>
            </a:r>
            <a:br>
              <a:rPr lang="bg-BG" altLang="bg-BG" sz="3200" b="1" dirty="0">
                <a:solidFill>
                  <a:srgbClr val="C00000"/>
                </a:solidFill>
              </a:rPr>
            </a:br>
            <a:br>
              <a:rPr lang="bg-BG" altLang="bg-BG" sz="3200" b="1" dirty="0">
                <a:solidFill>
                  <a:srgbClr val="C00000"/>
                </a:solidFill>
              </a:rPr>
            </a:br>
            <a:r>
              <a:rPr lang="bg-BG" altLang="bg-BG" sz="3200" dirty="0"/>
              <a:t>1. Висока смъртност и неблагоприятна динамика на смъртността, особено в активна възраст.</a:t>
            </a:r>
            <a:br>
              <a:rPr lang="bg-BG" altLang="bg-BG" sz="3200" dirty="0"/>
            </a:br>
            <a:br>
              <a:rPr lang="bg-BG" altLang="bg-BG" sz="3200" dirty="0"/>
            </a:br>
            <a:r>
              <a:rPr lang="bg-BG" altLang="bg-BG" sz="3200" dirty="0"/>
              <a:t>2. Висок дял в структурата на причините за </a:t>
            </a:r>
            <a:r>
              <a:rPr lang="bg-BG" altLang="bg-BG" sz="3200" dirty="0" err="1"/>
              <a:t>умирания</a:t>
            </a:r>
            <a:r>
              <a:rPr lang="bg-BG" altLang="bg-BG" sz="3200" dirty="0"/>
              <a:t> сред цялото население и особено сред лицата в активна възраст.</a:t>
            </a:r>
            <a:endParaRPr lang="en-US" altLang="bg-BG" sz="3200" b="1" dirty="0">
              <a:solidFill>
                <a:srgbClr val="C00000"/>
              </a:solidFill>
            </a:endParaRPr>
          </a:p>
        </p:txBody>
      </p:sp>
      <p:sp>
        <p:nvSpPr>
          <p:cNvPr id="2" name="Date Placeholder 1"/>
          <p:cNvSpPr>
            <a:spLocks noGrp="1"/>
          </p:cNvSpPr>
          <p:nvPr>
            <p:ph type="dt" sz="half" idx="10"/>
          </p:nvPr>
        </p:nvSpPr>
        <p:spPr/>
        <p:txBody>
          <a:bodyPr/>
          <a:lstStyle/>
          <a:p>
            <a:pPr>
              <a:defRPr/>
            </a:pPr>
            <a:fld id="{8C8514BD-405A-4BB2-8B6B-CE966CA28BEB}" type="datetime1">
              <a:rPr lang="bg-BG" smtClean="0"/>
              <a:t>5.10.2019 г.</a:t>
            </a:fld>
            <a:endParaRPr lang="bg-BG"/>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A34A74C-C350-4059-891E-A2F0BA52A031}" type="slidenum">
              <a:rPr lang="bg-BG" altLang="bg-BG" smtClean="0"/>
              <a:pPr eaLnBrk="1" hangingPunct="1"/>
              <a:t>55</a:t>
            </a:fld>
            <a:endParaRPr lang="bg-BG" altLang="bg-BG"/>
          </a:p>
        </p:txBody>
      </p:sp>
      <p:sp>
        <p:nvSpPr>
          <p:cNvPr id="93187" name="Rectangle 2"/>
          <p:cNvSpPr>
            <a:spLocks noGrp="1" noChangeArrowheads="1"/>
          </p:cNvSpPr>
          <p:nvPr>
            <p:ph type="title"/>
          </p:nvPr>
        </p:nvSpPr>
        <p:spPr>
          <a:xfrm>
            <a:off x="457200" y="274638"/>
            <a:ext cx="8229600" cy="6107112"/>
          </a:xfrm>
        </p:spPr>
        <p:txBody>
          <a:bodyPr/>
          <a:lstStyle/>
          <a:p>
            <a:pPr algn="l" eaLnBrk="1" hangingPunct="1"/>
            <a:r>
              <a:rPr lang="bg-BG" altLang="bg-BG" sz="3600" dirty="0"/>
              <a:t>3. </a:t>
            </a:r>
            <a:r>
              <a:rPr lang="bg-BG" altLang="bg-BG" sz="3200" dirty="0"/>
              <a:t>Висока </a:t>
            </a:r>
            <a:r>
              <a:rPr lang="bg-BG" altLang="bg-BG" sz="3200" dirty="0" err="1"/>
              <a:t>заболяемост</a:t>
            </a:r>
            <a:r>
              <a:rPr lang="bg-BG" altLang="bg-BG" sz="3200" dirty="0"/>
              <a:t> и </a:t>
            </a:r>
            <a:r>
              <a:rPr lang="bg-BG" altLang="bg-BG" sz="3200" dirty="0" err="1"/>
              <a:t>болестност</a:t>
            </a:r>
            <a:r>
              <a:rPr lang="bg-BG" altLang="bg-BG" sz="3200" dirty="0"/>
              <a:t> и неблагоприятна динамика, особено сред лицата в активна възраст.</a:t>
            </a:r>
            <a:br>
              <a:rPr lang="bg-BG" altLang="bg-BG" sz="3200" dirty="0"/>
            </a:br>
            <a:br>
              <a:rPr lang="bg-BG" altLang="bg-BG" sz="3200" dirty="0"/>
            </a:br>
            <a:r>
              <a:rPr lang="bg-BG" altLang="bg-BG" sz="3200" dirty="0"/>
              <a:t>4. Висок относителен дял в структурата на общата </a:t>
            </a:r>
            <a:r>
              <a:rPr lang="bg-BG" altLang="bg-BG" sz="3200" dirty="0" err="1"/>
              <a:t>заболяемост</a:t>
            </a:r>
            <a:r>
              <a:rPr lang="bg-BG" altLang="bg-BG" sz="3200" dirty="0"/>
              <a:t> и </a:t>
            </a:r>
            <a:r>
              <a:rPr lang="bg-BG" altLang="bg-BG" sz="3200" dirty="0" err="1"/>
              <a:t>болестност</a:t>
            </a:r>
            <a:r>
              <a:rPr lang="bg-BG" altLang="bg-BG" sz="3200" dirty="0"/>
              <a:t>, </a:t>
            </a:r>
            <a:r>
              <a:rPr lang="bg-BG" altLang="bg-BG" sz="3200" dirty="0" err="1"/>
              <a:t>заболяемостта</a:t>
            </a:r>
            <a:r>
              <a:rPr lang="bg-BG" altLang="bg-BG" sz="3200" dirty="0"/>
              <a:t> с временна нетрудоспособност първичната инвалидност и хоспитализираната </a:t>
            </a:r>
            <a:r>
              <a:rPr lang="bg-BG" altLang="bg-BG" sz="3200" dirty="0" err="1"/>
              <a:t>заболяемост</a:t>
            </a:r>
            <a:r>
              <a:rPr lang="bg-BG" altLang="bg-BG" sz="3200" dirty="0"/>
              <a:t>.</a:t>
            </a:r>
            <a:r>
              <a:rPr lang="en-US" altLang="bg-BG" sz="3200" dirty="0"/>
              <a:t> </a:t>
            </a:r>
          </a:p>
        </p:txBody>
      </p:sp>
      <p:sp>
        <p:nvSpPr>
          <p:cNvPr id="2" name="Date Placeholder 1"/>
          <p:cNvSpPr>
            <a:spLocks noGrp="1"/>
          </p:cNvSpPr>
          <p:nvPr>
            <p:ph type="dt" sz="half" idx="10"/>
          </p:nvPr>
        </p:nvSpPr>
        <p:spPr/>
        <p:txBody>
          <a:bodyPr/>
          <a:lstStyle/>
          <a:p>
            <a:pPr>
              <a:defRPr/>
            </a:pPr>
            <a:fld id="{58CA52D8-E0BB-4AA7-A16D-A4C3B8615457}" type="datetime1">
              <a:rPr lang="bg-BG" smtClean="0"/>
              <a:t>5.10.2019 г.</a:t>
            </a:fld>
            <a:endParaRPr lang="bg-BG"/>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371C1FE-3C96-44A2-BAF2-98938D5D1555}" type="slidenum">
              <a:rPr lang="bg-BG" altLang="bg-BG" smtClean="0"/>
              <a:pPr eaLnBrk="1" hangingPunct="1"/>
              <a:t>56</a:t>
            </a:fld>
            <a:endParaRPr lang="bg-BG" altLang="bg-BG"/>
          </a:p>
        </p:txBody>
      </p:sp>
      <p:sp>
        <p:nvSpPr>
          <p:cNvPr id="94211"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a:t>5. Висок относителен дял в структурата на разходите за болнично лечение и рехабилитация.</a:t>
            </a:r>
            <a:br>
              <a:rPr lang="bg-BG" altLang="bg-BG" sz="3200" dirty="0"/>
            </a:br>
            <a:br>
              <a:rPr lang="bg-BG" altLang="bg-BG" sz="3200" dirty="0"/>
            </a:br>
            <a:r>
              <a:rPr lang="bg-BG" altLang="bg-BG" sz="3200" dirty="0"/>
              <a:t>6. Значителни социални, медицински, икономически и психологични щети за самите болни и техните семейства.</a:t>
            </a:r>
            <a:br>
              <a:rPr lang="bg-BG" altLang="bg-BG" sz="3200" dirty="0"/>
            </a:br>
            <a:br>
              <a:rPr lang="bg-BG" altLang="bg-BG" sz="3200" dirty="0"/>
            </a:br>
            <a:r>
              <a:rPr lang="bg-BG" altLang="bg-BG" sz="3200" dirty="0"/>
              <a:t>7. Значително натоварване на обществените фондове и социалните заведения поради продължителна нетрудоспособност и инвалидност.</a:t>
            </a:r>
            <a:endParaRPr lang="en-US" altLang="bg-BG" sz="3200" dirty="0"/>
          </a:p>
        </p:txBody>
      </p:sp>
      <p:sp>
        <p:nvSpPr>
          <p:cNvPr id="2" name="Date Placeholder 1"/>
          <p:cNvSpPr>
            <a:spLocks noGrp="1"/>
          </p:cNvSpPr>
          <p:nvPr>
            <p:ph type="dt" sz="half" idx="10"/>
          </p:nvPr>
        </p:nvSpPr>
        <p:spPr/>
        <p:txBody>
          <a:bodyPr/>
          <a:lstStyle/>
          <a:p>
            <a:pPr>
              <a:defRPr/>
            </a:pPr>
            <a:fld id="{1522B5DA-3C2A-451B-80EA-F70ED81481D5}" type="datetime1">
              <a:rPr lang="bg-BG" smtClean="0"/>
              <a:t>5.10.2019 г.</a:t>
            </a:fld>
            <a:endParaRPr lang="bg-BG"/>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F3E04D-D8A4-49E1-A9C5-8DD7842D61E1}" type="slidenum">
              <a:rPr lang="bg-BG" altLang="bg-BG" smtClean="0"/>
              <a:pPr eaLnBrk="1" hangingPunct="1"/>
              <a:t>57</a:t>
            </a:fld>
            <a:endParaRPr lang="bg-BG" altLang="bg-BG"/>
          </a:p>
        </p:txBody>
      </p:sp>
      <p:sp>
        <p:nvSpPr>
          <p:cNvPr id="95235"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a:t>При изучаване на глобалните проблеми на здравето, освен индикаторите за смъртност, следва да се използват и </a:t>
            </a:r>
            <a:r>
              <a:rPr lang="bg-BG" altLang="bg-BG" sz="3200" b="1" i="1" dirty="0"/>
              <a:t>коефициентите за </a:t>
            </a:r>
            <a:r>
              <a:rPr lang="bg-BG" altLang="bg-BG" sz="3200" b="1" i="1" dirty="0" err="1"/>
              <a:t>заболяемост</a:t>
            </a:r>
            <a:r>
              <a:rPr lang="bg-BG" altLang="bg-BG" sz="3200" b="1" i="1" dirty="0"/>
              <a:t>, </a:t>
            </a:r>
            <a:r>
              <a:rPr lang="bg-BG" altLang="bg-BG" sz="3200" b="1" i="1" dirty="0" err="1"/>
              <a:t>болестност</a:t>
            </a:r>
            <a:r>
              <a:rPr lang="bg-BG" altLang="bg-BG" sz="3200" b="1" i="1" dirty="0"/>
              <a:t> и инвалидност</a:t>
            </a:r>
            <a:r>
              <a:rPr lang="bg-BG" altLang="bg-BG" sz="3200" i="1" dirty="0"/>
              <a:t>.</a:t>
            </a:r>
            <a:br>
              <a:rPr lang="bg-BG" altLang="bg-BG" sz="3200" i="1" dirty="0"/>
            </a:br>
            <a:r>
              <a:rPr lang="bg-BG" altLang="bg-BG" sz="3200" dirty="0"/>
              <a:t>Особено важно значение има понятието </a:t>
            </a:r>
            <a:r>
              <a:rPr lang="bg-BG" altLang="bg-BG" sz="3200" b="1" dirty="0"/>
              <a:t>„</a:t>
            </a:r>
            <a:r>
              <a:rPr lang="bg-BG" altLang="bg-BG" sz="3200" b="1" i="1" dirty="0" err="1"/>
              <a:t>болестност</a:t>
            </a:r>
            <a:r>
              <a:rPr lang="bg-BG" altLang="bg-BG" sz="3200" b="1" dirty="0"/>
              <a:t>”,</a:t>
            </a:r>
            <a:r>
              <a:rPr lang="bg-BG" altLang="bg-BG" sz="3200" dirty="0"/>
              <a:t> което измерва шансовете за заболяване и се определя чрез броя лица, страдащи от определено заболяване за определен времеви период или към определен момент, т.е. </a:t>
            </a:r>
            <a:r>
              <a:rPr lang="bg-BG" altLang="bg-BG" sz="3200" b="1" i="1" dirty="0" err="1"/>
              <a:t>периодна</a:t>
            </a:r>
            <a:r>
              <a:rPr lang="bg-BG" altLang="bg-BG" sz="3200" b="1" i="1" dirty="0"/>
              <a:t> и моментна </a:t>
            </a:r>
            <a:r>
              <a:rPr lang="bg-BG" altLang="bg-BG" sz="3200" b="1" i="1" dirty="0" err="1"/>
              <a:t>болестност</a:t>
            </a:r>
            <a:r>
              <a:rPr lang="bg-BG" altLang="bg-BG" sz="3200" b="1" i="1" dirty="0"/>
              <a:t>.</a:t>
            </a:r>
            <a:r>
              <a:rPr lang="bg-BG" altLang="bg-BG" sz="3200" dirty="0"/>
              <a:t> </a:t>
            </a:r>
            <a:r>
              <a:rPr lang="en-US" altLang="bg-BG" sz="3200" dirty="0"/>
              <a:t> </a:t>
            </a:r>
          </a:p>
        </p:txBody>
      </p:sp>
      <p:sp>
        <p:nvSpPr>
          <p:cNvPr id="2" name="Date Placeholder 1"/>
          <p:cNvSpPr>
            <a:spLocks noGrp="1"/>
          </p:cNvSpPr>
          <p:nvPr>
            <p:ph type="dt" sz="half" idx="10"/>
          </p:nvPr>
        </p:nvSpPr>
        <p:spPr/>
        <p:txBody>
          <a:bodyPr/>
          <a:lstStyle/>
          <a:p>
            <a:pPr>
              <a:defRPr/>
            </a:pPr>
            <a:fld id="{95DA6039-611E-4306-886D-25D148D66D8F}" type="datetime1">
              <a:rPr lang="bg-BG" smtClean="0"/>
              <a:t>5.10.2019 г.</a:t>
            </a:fld>
            <a:endParaRPr lang="bg-BG"/>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8DDE1D-C942-450F-8967-8D074C9952E9}" type="slidenum">
              <a:rPr lang="bg-BG" altLang="bg-BG" smtClean="0"/>
              <a:pPr eaLnBrk="1" hangingPunct="1"/>
              <a:t>58</a:t>
            </a:fld>
            <a:endParaRPr lang="bg-BG" altLang="bg-BG"/>
          </a:p>
        </p:txBody>
      </p:sp>
      <p:sp>
        <p:nvSpPr>
          <p:cNvPr id="97283"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a:t>Когато няма уточнения за конкретен период, терминът „</a:t>
            </a:r>
            <a:r>
              <a:rPr lang="bg-BG" altLang="bg-BG" sz="3200" dirty="0" err="1"/>
              <a:t>болестност</a:t>
            </a:r>
            <a:r>
              <a:rPr lang="bg-BG" altLang="bg-BG" sz="3200" dirty="0"/>
              <a:t>” се разбира като </a:t>
            </a:r>
            <a:r>
              <a:rPr lang="bg-BG" altLang="bg-BG" sz="3200" b="1" i="1" dirty="0"/>
              <a:t>„моментна </a:t>
            </a:r>
            <a:r>
              <a:rPr lang="bg-BG" altLang="bg-BG" sz="3200" b="1" i="1" dirty="0" err="1"/>
              <a:t>болестност</a:t>
            </a:r>
            <a:r>
              <a:rPr lang="bg-BG" altLang="bg-BG" sz="3200" b="1" i="1" dirty="0"/>
              <a:t>”</a:t>
            </a:r>
            <a:r>
              <a:rPr lang="bg-BG" altLang="bg-BG" sz="3200" i="1" dirty="0"/>
              <a:t>,</a:t>
            </a:r>
            <a:r>
              <a:rPr lang="bg-BG" altLang="bg-BG" sz="3200" dirty="0"/>
              <a:t> с която се измерва честотата на стари и нови заболявания или делът от дадена популация с определено заболяване в даден момент. Например, моментната </a:t>
            </a:r>
            <a:r>
              <a:rPr lang="bg-BG" altLang="bg-BG" sz="3200" dirty="0" err="1"/>
              <a:t>болестност</a:t>
            </a:r>
            <a:r>
              <a:rPr lang="bg-BG" altLang="bg-BG" sz="3200" dirty="0"/>
              <a:t> от </a:t>
            </a:r>
            <a:r>
              <a:rPr lang="bg-BG" altLang="bg-BG" sz="3200" dirty="0" err="1"/>
              <a:t>ХИВ</a:t>
            </a:r>
            <a:r>
              <a:rPr lang="bg-BG" altLang="bg-BG" sz="3200" dirty="0"/>
              <a:t>/СПИН в Южна Африка е около 18%, което означава, че около 18% от всички лица на възраст 15-49 г. са </a:t>
            </a:r>
            <a:r>
              <a:rPr lang="bg-BG" altLang="bg-BG" sz="3200" dirty="0" err="1"/>
              <a:t>ХИВ-положителни</a:t>
            </a:r>
            <a:r>
              <a:rPr lang="bg-BG" altLang="bg-BG" sz="3200" dirty="0"/>
              <a:t>. </a:t>
            </a:r>
            <a:endParaRPr lang="en-US" altLang="bg-BG" sz="3200" dirty="0"/>
          </a:p>
        </p:txBody>
      </p:sp>
      <p:sp>
        <p:nvSpPr>
          <p:cNvPr id="2" name="Date Placeholder 1"/>
          <p:cNvSpPr>
            <a:spLocks noGrp="1"/>
          </p:cNvSpPr>
          <p:nvPr>
            <p:ph type="dt" sz="half" idx="10"/>
          </p:nvPr>
        </p:nvSpPr>
        <p:spPr/>
        <p:txBody>
          <a:bodyPr/>
          <a:lstStyle/>
          <a:p>
            <a:pPr>
              <a:defRPr/>
            </a:pPr>
            <a:fld id="{4CAF8D22-DEF1-40E6-86D1-78B493E3A42C}" type="datetime1">
              <a:rPr lang="bg-BG" smtClean="0"/>
              <a:t>5.10.2019 г.</a:t>
            </a:fld>
            <a:endParaRPr lang="bg-BG"/>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490ACD-8083-453B-97AD-529C967EE9C0}" type="slidenum">
              <a:rPr lang="bg-BG" altLang="bg-BG" smtClean="0"/>
              <a:pPr eaLnBrk="1" hangingPunct="1"/>
              <a:t>59</a:t>
            </a:fld>
            <a:endParaRPr lang="bg-BG" altLang="bg-BG"/>
          </a:p>
        </p:txBody>
      </p:sp>
      <p:sp>
        <p:nvSpPr>
          <p:cNvPr id="98307" name="Rectangle 2"/>
          <p:cNvSpPr>
            <a:spLocks noGrp="1" noChangeArrowheads="1"/>
          </p:cNvSpPr>
          <p:nvPr>
            <p:ph type="title"/>
          </p:nvPr>
        </p:nvSpPr>
        <p:spPr>
          <a:xfrm>
            <a:off x="457200" y="274638"/>
            <a:ext cx="8229600" cy="6107112"/>
          </a:xfrm>
        </p:spPr>
        <p:txBody>
          <a:bodyPr/>
          <a:lstStyle/>
          <a:p>
            <a:pPr algn="l" eaLnBrk="1" hangingPunct="1"/>
            <a:r>
              <a:rPr lang="bg-BG" altLang="bg-BG" sz="3600" b="1" i="1" dirty="0" err="1"/>
              <a:t>Заболяемостта</a:t>
            </a:r>
            <a:r>
              <a:rPr lang="bg-BG" altLang="bg-BG" sz="3600" dirty="0"/>
              <a:t> е също много широко използвано понятие. Тя се отнася до новите случаи на заболявания, които се появяват в дадена популация. </a:t>
            </a:r>
            <a:r>
              <a:rPr lang="bg-BG" altLang="bg-BG" sz="3600" dirty="0" err="1"/>
              <a:t>Заболяемостта</a:t>
            </a:r>
            <a:r>
              <a:rPr lang="bg-BG" altLang="bg-BG" sz="3600" dirty="0"/>
              <a:t> измерва шансовете за заболяване и изразява броя на лицата, заболели от дадено заболяване на 1000, 10 000 или 100 000 души от популацията в риск за даден период от време. </a:t>
            </a:r>
            <a:endParaRPr lang="en-US" altLang="bg-BG" sz="3600" dirty="0"/>
          </a:p>
        </p:txBody>
      </p:sp>
      <p:sp>
        <p:nvSpPr>
          <p:cNvPr id="2" name="Date Placeholder 1"/>
          <p:cNvSpPr>
            <a:spLocks noGrp="1"/>
          </p:cNvSpPr>
          <p:nvPr>
            <p:ph type="dt" sz="half" idx="10"/>
          </p:nvPr>
        </p:nvSpPr>
        <p:spPr/>
        <p:txBody>
          <a:bodyPr/>
          <a:lstStyle/>
          <a:p>
            <a:pPr>
              <a:defRPr/>
            </a:pPr>
            <a:fld id="{ED01182C-9F1F-47DD-8792-3E948611255D}" type="datetime1">
              <a:rPr lang="bg-BG" smtClean="0"/>
              <a:t>5.10.2019 г.</a:t>
            </a:fld>
            <a:endParaRPr lang="bg-BG"/>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3F0EA8-0E4C-4E01-9988-D8561635344D}" type="slidenum">
              <a:rPr lang="bg-BG" altLang="bg-BG" smtClean="0"/>
              <a:pPr eaLnBrk="1" hangingPunct="1"/>
              <a:t>6</a:t>
            </a:fld>
            <a:endParaRPr lang="bg-BG" altLang="bg-BG"/>
          </a:p>
        </p:txBody>
      </p:sp>
      <p:sp>
        <p:nvSpPr>
          <p:cNvPr id="10243" name="Rectangle 2"/>
          <p:cNvSpPr>
            <a:spLocks noGrp="1" noChangeArrowheads="1"/>
          </p:cNvSpPr>
          <p:nvPr>
            <p:ph type="title"/>
          </p:nvPr>
        </p:nvSpPr>
        <p:spPr>
          <a:xfrm>
            <a:off x="457200" y="274638"/>
            <a:ext cx="8229600" cy="5818187"/>
          </a:xfrm>
        </p:spPr>
        <p:txBody>
          <a:bodyPr/>
          <a:lstStyle/>
          <a:p>
            <a:pPr eaLnBrk="1" hangingPunct="1">
              <a:lnSpc>
                <a:spcPct val="120000"/>
              </a:lnSpc>
            </a:pPr>
            <a:r>
              <a:rPr lang="bg-BG" altLang="bg-BG" sz="3600" b="1" dirty="0">
                <a:solidFill>
                  <a:srgbClr val="FF0000"/>
                </a:solidFill>
              </a:rPr>
              <a:t>2. ИЗПОЛЗВАНЕ И ОГРАНИЧЕНИЯ НА ЗДРАВНИТЕ ДАННИ</a:t>
            </a:r>
          </a:p>
        </p:txBody>
      </p:sp>
      <p:sp>
        <p:nvSpPr>
          <p:cNvPr id="2" name="Date Placeholder 1"/>
          <p:cNvSpPr>
            <a:spLocks noGrp="1"/>
          </p:cNvSpPr>
          <p:nvPr>
            <p:ph type="dt" sz="half" idx="10"/>
          </p:nvPr>
        </p:nvSpPr>
        <p:spPr/>
        <p:txBody>
          <a:bodyPr/>
          <a:lstStyle/>
          <a:p>
            <a:pPr>
              <a:defRPr/>
            </a:pPr>
            <a:fld id="{0A0FED1C-C4DB-48DB-AD4A-2C3989E85473}" type="datetime1">
              <a:rPr lang="bg-BG" smtClean="0"/>
              <a:t>5.10.2019 г.</a:t>
            </a:fld>
            <a:endParaRPr lang="bg-BG"/>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FE264A-1BBC-44FB-81D8-6A1294E4CE42}" type="slidenum">
              <a:rPr lang="bg-BG" altLang="bg-BG" smtClean="0"/>
              <a:pPr eaLnBrk="1" hangingPunct="1"/>
              <a:t>60</a:t>
            </a:fld>
            <a:endParaRPr lang="bg-BG" altLang="bg-BG"/>
          </a:p>
        </p:txBody>
      </p:sp>
      <p:sp>
        <p:nvSpPr>
          <p:cNvPr id="99331" name="Rectangle 2"/>
          <p:cNvSpPr>
            <a:spLocks noGrp="1" noChangeArrowheads="1"/>
          </p:cNvSpPr>
          <p:nvPr>
            <p:ph type="title"/>
          </p:nvPr>
        </p:nvSpPr>
        <p:spPr>
          <a:xfrm>
            <a:off x="251520" y="274638"/>
            <a:ext cx="8640960" cy="5962674"/>
          </a:xfrm>
        </p:spPr>
        <p:txBody>
          <a:bodyPr/>
          <a:lstStyle/>
          <a:p>
            <a:pPr algn="l" eaLnBrk="1" hangingPunct="1"/>
            <a:r>
              <a:rPr lang="bg-BG" altLang="bg-BG" sz="3200" dirty="0"/>
              <a:t>При разглеждане на проблемите на глобалното здраве, </a:t>
            </a:r>
            <a:r>
              <a:rPr lang="bg-BG" altLang="bg-BG" sz="3200" dirty="0">
                <a:solidFill>
                  <a:srgbClr val="C00000"/>
                </a:solidFill>
              </a:rPr>
              <a:t>заболяванията се класифицират в </a:t>
            </a:r>
            <a:r>
              <a:rPr lang="bg-BG" altLang="bg-BG" sz="3200" b="1" dirty="0">
                <a:solidFill>
                  <a:srgbClr val="C00000"/>
                </a:solidFill>
              </a:rPr>
              <a:t>три групи:</a:t>
            </a:r>
            <a:br>
              <a:rPr lang="bg-BG" altLang="bg-BG" sz="3200" b="1" dirty="0">
                <a:solidFill>
                  <a:srgbClr val="C00000"/>
                </a:solidFill>
              </a:rPr>
            </a:br>
            <a:r>
              <a:rPr lang="bg-BG" altLang="bg-BG" sz="3200" dirty="0">
                <a:solidFill>
                  <a:srgbClr val="C00000"/>
                </a:solidFill>
              </a:rPr>
              <a:t>= </a:t>
            </a:r>
            <a:r>
              <a:rPr lang="bg-BG" altLang="bg-BG" sz="3200" b="1" i="1" dirty="0">
                <a:solidFill>
                  <a:srgbClr val="C00000"/>
                </a:solidFill>
              </a:rPr>
              <a:t>Инфекциозни заболявания</a:t>
            </a:r>
            <a:r>
              <a:rPr lang="bg-BG" altLang="bg-BG" sz="3200" dirty="0">
                <a:solidFill>
                  <a:srgbClr val="C00000"/>
                </a:solidFill>
              </a:rPr>
              <a:t> - </a:t>
            </a:r>
            <a:r>
              <a:rPr lang="bg-BG" altLang="bg-BG" sz="3200" dirty="0"/>
              <a:t>причинени от специфичен инфекциозен агент (грип, морбили, ХИВ и др.);</a:t>
            </a:r>
            <a:br>
              <a:rPr lang="bg-BG" altLang="bg-BG" sz="3200" dirty="0"/>
            </a:br>
            <a:r>
              <a:rPr lang="bg-BG" altLang="bg-BG" sz="3200" dirty="0">
                <a:solidFill>
                  <a:srgbClr val="C00000"/>
                </a:solidFill>
              </a:rPr>
              <a:t>= </a:t>
            </a:r>
            <a:r>
              <a:rPr lang="bg-BG" altLang="bg-BG" sz="3200" b="1" i="1" dirty="0">
                <a:solidFill>
                  <a:srgbClr val="C00000"/>
                </a:solidFill>
              </a:rPr>
              <a:t>Неинфекциозни заболявания</a:t>
            </a:r>
            <a:r>
              <a:rPr lang="bg-BG" altLang="bg-BG" sz="3200" dirty="0">
                <a:solidFill>
                  <a:srgbClr val="C00000"/>
                </a:solidFill>
              </a:rPr>
              <a:t> - </a:t>
            </a:r>
            <a:r>
              <a:rPr lang="bg-BG" altLang="bg-BG" sz="3200" dirty="0"/>
              <a:t>не се разпространяват чрез инфекциозен агент и протичат хронично (хипертония, коронарна болест на сърцето, диабет и др.).</a:t>
            </a:r>
            <a:br>
              <a:rPr lang="bg-BG" altLang="bg-BG" sz="3200" dirty="0"/>
            </a:br>
            <a:r>
              <a:rPr lang="bg-BG" altLang="bg-BG" sz="3200" dirty="0">
                <a:solidFill>
                  <a:srgbClr val="C00000"/>
                </a:solidFill>
              </a:rPr>
              <a:t>= </a:t>
            </a:r>
            <a:r>
              <a:rPr lang="bg-BG" altLang="bg-BG" sz="3200" b="1" i="1" dirty="0">
                <a:solidFill>
                  <a:srgbClr val="C00000"/>
                </a:solidFill>
              </a:rPr>
              <a:t>Травми</a:t>
            </a:r>
            <a:r>
              <a:rPr lang="bg-BG" altLang="bg-BG" sz="3200" i="1" dirty="0">
                <a:solidFill>
                  <a:srgbClr val="C00000"/>
                </a:solidFill>
              </a:rPr>
              <a:t> </a:t>
            </a:r>
            <a:r>
              <a:rPr lang="bg-BG" altLang="bg-BG" sz="3200" b="1" i="1" dirty="0">
                <a:solidFill>
                  <a:srgbClr val="C00000"/>
                </a:solidFill>
              </a:rPr>
              <a:t>и наранявания</a:t>
            </a:r>
            <a:r>
              <a:rPr lang="bg-BG" altLang="bg-BG" sz="3200" dirty="0">
                <a:solidFill>
                  <a:srgbClr val="C00000"/>
                </a:solidFill>
              </a:rPr>
              <a:t> </a:t>
            </a:r>
            <a:r>
              <a:rPr lang="bg-BG" altLang="bg-BG" sz="3200" dirty="0"/>
              <a:t>– пътно-транспортните травми, падания, насилие.</a:t>
            </a:r>
            <a:endParaRPr lang="en-US" altLang="bg-BG" sz="3200" dirty="0">
              <a:solidFill>
                <a:srgbClr val="C00000"/>
              </a:solidFill>
            </a:endParaRPr>
          </a:p>
        </p:txBody>
      </p:sp>
      <p:sp>
        <p:nvSpPr>
          <p:cNvPr id="2" name="Date Placeholder 1"/>
          <p:cNvSpPr>
            <a:spLocks noGrp="1"/>
          </p:cNvSpPr>
          <p:nvPr>
            <p:ph type="dt" sz="half" idx="10"/>
          </p:nvPr>
        </p:nvSpPr>
        <p:spPr/>
        <p:txBody>
          <a:bodyPr/>
          <a:lstStyle/>
          <a:p>
            <a:pPr>
              <a:defRPr/>
            </a:pPr>
            <a:fld id="{E4FA1E9C-7153-462C-8926-689A522221E4}" type="datetime1">
              <a:rPr lang="bg-BG" smtClean="0"/>
              <a:t>5.10.2019 г.</a:t>
            </a:fld>
            <a:endParaRPr lang="bg-B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02EECC-12B1-4524-8F44-E392D7364EEE}" type="slidenum">
              <a:rPr lang="bg-BG" altLang="bg-BG" smtClean="0"/>
              <a:pPr eaLnBrk="1" hangingPunct="1"/>
              <a:t>7</a:t>
            </a:fld>
            <a:endParaRPr lang="bg-BG" altLang="bg-BG"/>
          </a:p>
        </p:txBody>
      </p:sp>
      <p:sp>
        <p:nvSpPr>
          <p:cNvPr id="11267" name="Rectangle 3"/>
          <p:cNvSpPr>
            <a:spLocks noChangeArrowheads="1"/>
          </p:cNvSpPr>
          <p:nvPr/>
        </p:nvSpPr>
        <p:spPr bwMode="auto">
          <a:xfrm>
            <a:off x="0" y="26035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bg-BG" sz="2800" b="1"/>
              <a:t>I</a:t>
            </a:r>
            <a:r>
              <a:rPr lang="ru-RU" altLang="bg-BG" sz="2800" b="1"/>
              <a:t>. </a:t>
            </a:r>
            <a:r>
              <a:rPr lang="bg-BG" altLang="bg-BG" sz="2800" b="1"/>
              <a:t>Използване на статистическите здравни данни</a:t>
            </a:r>
          </a:p>
        </p:txBody>
      </p:sp>
      <p:graphicFrame>
        <p:nvGraphicFramePr>
          <p:cNvPr id="14369" name="Group 33"/>
          <p:cNvGraphicFramePr>
            <a:graphicFrameLocks noGrp="1"/>
          </p:cNvGraphicFramePr>
          <p:nvPr>
            <p:extLst>
              <p:ext uri="{D42A27DB-BD31-4B8C-83A1-F6EECF244321}">
                <p14:modId xmlns:p14="http://schemas.microsoft.com/office/powerpoint/2010/main" val="1071773642"/>
              </p:ext>
            </p:extLst>
          </p:nvPr>
        </p:nvGraphicFramePr>
        <p:xfrm>
          <a:off x="323850" y="981075"/>
          <a:ext cx="8496300" cy="5111750"/>
        </p:xfrm>
        <a:graphic>
          <a:graphicData uri="http://schemas.openxmlformats.org/drawingml/2006/table">
            <a:tbl>
              <a:tblPr/>
              <a:tblGrid>
                <a:gridCol w="3176588">
                  <a:extLst>
                    <a:ext uri="{9D8B030D-6E8A-4147-A177-3AD203B41FA5}">
                      <a16:colId xmlns:a16="http://schemas.microsoft.com/office/drawing/2014/main" val="20000"/>
                    </a:ext>
                  </a:extLst>
                </a:gridCol>
                <a:gridCol w="5319712">
                  <a:extLst>
                    <a:ext uri="{9D8B030D-6E8A-4147-A177-3AD203B41FA5}">
                      <a16:colId xmlns:a16="http://schemas.microsoft.com/office/drawing/2014/main" val="20001"/>
                    </a:ext>
                  </a:extLst>
                </a:gridCol>
              </a:tblGrid>
              <a:tr h="1987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a:ln>
                            <a:noFill/>
                          </a:ln>
                          <a:solidFill>
                            <a:schemeClr val="tx1"/>
                          </a:solidFill>
                          <a:effectLst/>
                          <a:latin typeface="Times New Roman" pitchFamily="18" charset="0"/>
                          <a:cs typeface="Times New Roman" pitchFamily="18" charset="0"/>
                        </a:rPr>
                        <a:t>1. Идентифициране на възникващи здравни проблеми</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Оценка на здравните въпроси и идентифициране на демографските групи и географските области, където те възникват.</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124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2. Прогнозиране на бъдещите нужди</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Проследяване на промените в </a:t>
                      </a:r>
                      <a:r>
                        <a:rPr kumimoji="0" lang="bg-BG" sz="2400" b="0" i="0" u="none" strike="noStrike" cap="none" normalizeH="0" baseline="0" dirty="0" err="1">
                          <a:ln>
                            <a:noFill/>
                          </a:ln>
                          <a:solidFill>
                            <a:schemeClr val="tx1"/>
                          </a:solidFill>
                          <a:effectLst/>
                          <a:latin typeface="Times New Roman" pitchFamily="18" charset="0"/>
                          <a:cs typeface="Times New Roman" pitchFamily="18" charset="0"/>
                        </a:rPr>
                        <a:t>популационното</a:t>
                      </a:r>
                      <a:r>
                        <a:rPr kumimoji="0" lang="bg-BG" sz="2400" b="0" i="0" u="none" strike="noStrike" cap="none" normalizeH="0" baseline="0" dirty="0">
                          <a:ln>
                            <a:noFill/>
                          </a:ln>
                          <a:solidFill>
                            <a:schemeClr val="tx1"/>
                          </a:solidFill>
                          <a:effectLst/>
                          <a:latin typeface="Times New Roman" pitchFamily="18" charset="0"/>
                          <a:cs typeface="Times New Roman" pitchFamily="18" charset="0"/>
                        </a:rPr>
                        <a:t> здраве във връзка с промените в икономиката, околната среда и демографските промени; набиране на данни, подходящи за усилията на планирането в областта на общественото здраве.</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sz="half" idx="10"/>
          </p:nvPr>
        </p:nvSpPr>
        <p:spPr/>
        <p:txBody>
          <a:bodyPr/>
          <a:lstStyle/>
          <a:p>
            <a:pPr>
              <a:defRPr/>
            </a:pPr>
            <a:fld id="{22243A09-C9B2-41C1-8662-61D4F2854DAA}" type="datetime1">
              <a:rPr lang="bg-BG" smtClean="0"/>
              <a:t>5.10.2019 г.</a:t>
            </a:fld>
            <a:endParaRPr lang="bg-B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23DAF0-57D3-4FB1-833C-4F0279655DB4}" type="slidenum">
              <a:rPr lang="bg-BG" altLang="bg-BG" smtClean="0"/>
              <a:pPr eaLnBrk="1" hangingPunct="1"/>
              <a:t>8</a:t>
            </a:fld>
            <a:endParaRPr lang="bg-BG" altLang="bg-BG"/>
          </a:p>
        </p:txBody>
      </p:sp>
      <p:graphicFrame>
        <p:nvGraphicFramePr>
          <p:cNvPr id="15403" name="Group 43"/>
          <p:cNvGraphicFramePr>
            <a:graphicFrameLocks noGrp="1"/>
          </p:cNvGraphicFramePr>
          <p:nvPr>
            <p:extLst>
              <p:ext uri="{D42A27DB-BD31-4B8C-83A1-F6EECF244321}">
                <p14:modId xmlns:p14="http://schemas.microsoft.com/office/powerpoint/2010/main" val="1506908660"/>
              </p:ext>
            </p:extLst>
          </p:nvPr>
        </p:nvGraphicFramePr>
        <p:xfrm>
          <a:off x="323850" y="333375"/>
          <a:ext cx="8496300" cy="5373688"/>
        </p:xfrm>
        <a:graphic>
          <a:graphicData uri="http://schemas.openxmlformats.org/drawingml/2006/table">
            <a:tbl>
              <a:tblPr/>
              <a:tblGrid>
                <a:gridCol w="2589213">
                  <a:extLst>
                    <a:ext uri="{9D8B030D-6E8A-4147-A177-3AD203B41FA5}">
                      <a16:colId xmlns:a16="http://schemas.microsoft.com/office/drawing/2014/main" val="20000"/>
                    </a:ext>
                  </a:extLst>
                </a:gridCol>
                <a:gridCol w="5907087">
                  <a:extLst>
                    <a:ext uri="{9D8B030D-6E8A-4147-A177-3AD203B41FA5}">
                      <a16:colId xmlns:a16="http://schemas.microsoft.com/office/drawing/2014/main" val="20001"/>
                    </a:ext>
                  </a:extLst>
                </a:gridCol>
              </a:tblGrid>
              <a:tr h="1366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a:ln>
                            <a:noFill/>
                          </a:ln>
                          <a:solidFill>
                            <a:schemeClr val="tx1"/>
                          </a:solidFill>
                          <a:effectLst/>
                          <a:latin typeface="Times New Roman" pitchFamily="18" charset="0"/>
                          <a:cs typeface="Times New Roman" pitchFamily="18" charset="0"/>
                        </a:rPr>
                        <a:t>3. Подпомагат определянето на приоритети</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Идентифициране на видовете и разпределението на здравните проблеми и тяхното влияние.</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75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a:ln>
                            <a:noFill/>
                          </a:ln>
                          <a:solidFill>
                            <a:schemeClr val="tx1"/>
                          </a:solidFill>
                          <a:effectLst/>
                          <a:latin typeface="Times New Roman" pitchFamily="18" charset="0"/>
                          <a:cs typeface="Times New Roman" pitchFamily="18" charset="0"/>
                        </a:rPr>
                        <a:t>4. За оценка на бюджетите</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Определяне броя на хората, които трябва да бъдат обхванати, техните характеристики, местоположение и тежест на проблемите.</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254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5. Използване на данните от правителствата в  социалната сфера</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Набиране на статистически данни за образованието, представяне на данни на избиратели, експерти, държавни служители и законодатели, които контролират финансите.</a:t>
                      </a:r>
                      <a:endParaRPr kumimoji="0" lang="bg-BG"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
        <p:nvSpPr>
          <p:cNvPr id="2" name="Date Placeholder 1"/>
          <p:cNvSpPr>
            <a:spLocks noGrp="1"/>
          </p:cNvSpPr>
          <p:nvPr>
            <p:ph type="dt" sz="half" idx="10"/>
          </p:nvPr>
        </p:nvSpPr>
        <p:spPr/>
        <p:txBody>
          <a:bodyPr/>
          <a:lstStyle/>
          <a:p>
            <a:pPr>
              <a:defRPr/>
            </a:pPr>
            <a:fld id="{523500EA-404D-4DB8-BBEE-392D5C385D21}" type="datetime1">
              <a:rPr lang="bg-BG" smtClean="0"/>
              <a:t>5.10.2019 г.</a:t>
            </a:fld>
            <a:endParaRPr lang="bg-B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D5CFDC-0FBB-44A4-B1C7-084E00F260EE}" type="slidenum">
              <a:rPr lang="bg-BG" altLang="bg-BG" smtClean="0"/>
              <a:pPr eaLnBrk="1" hangingPunct="1"/>
              <a:t>9</a:t>
            </a:fld>
            <a:endParaRPr lang="bg-BG" altLang="bg-BG"/>
          </a:p>
        </p:txBody>
      </p:sp>
      <p:graphicFrame>
        <p:nvGraphicFramePr>
          <p:cNvPr id="16431" name="Group 47"/>
          <p:cNvGraphicFramePr>
            <a:graphicFrameLocks noGrp="1"/>
          </p:cNvGraphicFramePr>
          <p:nvPr>
            <p:extLst>
              <p:ext uri="{D42A27DB-BD31-4B8C-83A1-F6EECF244321}">
                <p14:modId xmlns:p14="http://schemas.microsoft.com/office/powerpoint/2010/main" val="3672868519"/>
              </p:ext>
            </p:extLst>
          </p:nvPr>
        </p:nvGraphicFramePr>
        <p:xfrm>
          <a:off x="250825" y="620713"/>
          <a:ext cx="8569325" cy="5441972"/>
        </p:xfrm>
        <a:graphic>
          <a:graphicData uri="http://schemas.openxmlformats.org/drawingml/2006/table">
            <a:tbl>
              <a:tblPr/>
              <a:tblGrid>
                <a:gridCol w="3313113">
                  <a:extLst>
                    <a:ext uri="{9D8B030D-6E8A-4147-A177-3AD203B41FA5}">
                      <a16:colId xmlns:a16="http://schemas.microsoft.com/office/drawing/2014/main" val="20000"/>
                    </a:ext>
                  </a:extLst>
                </a:gridCol>
                <a:gridCol w="5256212">
                  <a:extLst>
                    <a:ext uri="{9D8B030D-6E8A-4147-A177-3AD203B41FA5}">
                      <a16:colId xmlns:a16="http://schemas.microsoft.com/office/drawing/2014/main" val="20001"/>
                    </a:ext>
                  </a:extLst>
                </a:gridCol>
              </a:tblGrid>
              <a:tr h="1554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a:ln>
                            <a:noFill/>
                          </a:ln>
                          <a:solidFill>
                            <a:schemeClr val="tx1"/>
                          </a:solidFill>
                          <a:effectLst/>
                          <a:latin typeface="Times New Roman" pitchFamily="18" charset="0"/>
                          <a:cs typeface="Times New Roman" pitchFamily="18" charset="0"/>
                        </a:rPr>
                        <a:t>6. Подпомагане на  напредъка по поставени цели</a:t>
                      </a:r>
                      <a:endParaRPr kumimoji="0" lang="bg-BG" sz="2400" b="0" i="0" u="none" strike="noStrike" cap="none" normalizeH="0" baseline="0" dirty="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Проследяване на тенденциите, оценяване на програми и преработване на програми при необходимост.</a:t>
                      </a:r>
                      <a:endParaRPr kumimoji="0" lang="bg-BG" sz="2400" b="0" i="0" u="none" strike="noStrike" cap="none" normalizeH="0" baseline="0" dirty="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9429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7. За целите на международно сравнение на данни</a:t>
                      </a:r>
                      <a:endParaRPr kumimoji="0" lang="bg-BG" sz="2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Наблюдение на </a:t>
                      </a:r>
                      <a:r>
                        <a:rPr kumimoji="0" lang="bg-BG" sz="2400" b="0" i="0" u="none" strike="noStrike" cap="none" normalizeH="0" baseline="0" dirty="0" err="1">
                          <a:ln>
                            <a:noFill/>
                          </a:ln>
                          <a:solidFill>
                            <a:schemeClr val="tx1"/>
                          </a:solidFill>
                          <a:effectLst/>
                          <a:latin typeface="Times New Roman" pitchFamily="18" charset="0"/>
                          <a:cs typeface="Times New Roman" pitchFamily="18" charset="0"/>
                        </a:rPr>
                        <a:t>общественоздравни</a:t>
                      </a:r>
                      <a:r>
                        <a:rPr kumimoji="0" lang="bg-BG" sz="2400" b="0" i="0" u="none" strike="noStrike" cap="none" normalizeH="0" baseline="0" dirty="0">
                          <a:ln>
                            <a:noFill/>
                          </a:ln>
                          <a:solidFill>
                            <a:schemeClr val="tx1"/>
                          </a:solidFill>
                          <a:effectLst/>
                          <a:latin typeface="Times New Roman" pitchFamily="18" charset="0"/>
                          <a:cs typeface="Times New Roman" pitchFamily="18" charset="0"/>
                        </a:rPr>
                        <a:t> критични ситуации, проследяване и докладване на здравни статистически данни пред глобалните здравни агенции.</a:t>
                      </a:r>
                      <a:endParaRPr kumimoji="0" lang="bg-BG" sz="2400" b="0" i="0" u="none" strike="noStrike" cap="none" normalizeH="0" baseline="0" dirty="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9445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8. Проследяване на напредъка/неуспехите от различни социални групи </a:t>
                      </a:r>
                      <a:endParaRPr kumimoji="0" lang="bg-BG" sz="2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a:ln>
                            <a:noFill/>
                          </a:ln>
                          <a:solidFill>
                            <a:schemeClr val="tx1"/>
                          </a:solidFill>
                          <a:effectLst/>
                          <a:latin typeface="Times New Roman" pitchFamily="18" charset="0"/>
                          <a:cs typeface="Times New Roman" pitchFamily="18" charset="0"/>
                        </a:rPr>
                        <a:t>Идентифициране на здравните нужди на конкретни социални групи.</a:t>
                      </a:r>
                      <a:endParaRPr kumimoji="0" lang="bg-BG" sz="2400" b="0" i="0" u="none" strike="noStrike" cap="none" normalizeH="0" baseline="0" dirty="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
        <p:nvSpPr>
          <p:cNvPr id="2" name="Date Placeholder 1"/>
          <p:cNvSpPr>
            <a:spLocks noGrp="1"/>
          </p:cNvSpPr>
          <p:nvPr>
            <p:ph type="dt" sz="half" idx="10"/>
          </p:nvPr>
        </p:nvSpPr>
        <p:spPr/>
        <p:txBody>
          <a:bodyPr/>
          <a:lstStyle/>
          <a:p>
            <a:pPr>
              <a:defRPr/>
            </a:pPr>
            <a:fld id="{B0FAA45C-A9DF-4CA9-AA42-9F65EFB01393}" type="datetime1">
              <a:rPr lang="bg-BG" smtClean="0"/>
              <a:t>5.10.2019 г.</a:t>
            </a:fld>
            <a:endParaRPr lang="bg-BG"/>
          </a:p>
        </p:txBody>
      </p:sp>
    </p:spTree>
  </p:cSld>
  <p:clrMapOvr>
    <a:masterClrMapping/>
  </p:clrMapOvr>
</p:sld>
</file>

<file path=ppt/theme/theme1.xml><?xml version="1.0" encoding="utf-8"?>
<a:theme xmlns:a="http://schemas.openxmlformats.org/drawingml/2006/main" name="Проект по подразбиране">
  <a:themeElements>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Проект по подразбиран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Проект по подразбиран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Проект по подразбиран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Проект по подразбиран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Проект по подразбиран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Проект по подразбиран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Проект по подразбиран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Проект по подразбиран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Проект по подразбиран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Проект по подразбиран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Проект по подразбиран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Проект по подразбиран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TotalTime>
  <Words>2107</Words>
  <Application>Microsoft Office PowerPoint</Application>
  <PresentationFormat>On-screen Show (4:3)</PresentationFormat>
  <Paragraphs>199</Paragraphs>
  <Slides>60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60</vt:i4>
      </vt:variant>
    </vt:vector>
  </HeadingPairs>
  <TitlesOfParts>
    <vt:vector size="63" baseType="lpstr">
      <vt:lpstr>Arial</vt:lpstr>
      <vt:lpstr>Times New Roman</vt:lpstr>
      <vt:lpstr>Проект по подразбиране</vt:lpstr>
      <vt:lpstr>Презентация към глава 2   ЗДРАВНИ ДАННИ И РОЛЯТА ИМ ЗА ИЗМЕРВАНЕ И ОЦЕНКА НА ГЛОБАЛНОТО ЗДРАВЕ</vt:lpstr>
      <vt:lpstr>1. Значимост на здравните данни за оценка на глобалното здраве</vt:lpstr>
      <vt:lpstr> За оценка на глобалното здраве са нужни преди всичко надеждни здравни данни, които да бъдат в основата на  политическите и здравни мерки в глобален, регионален и национален план.  Въпреки нарастващото влияние на социалните, политически и икономически фактори върху глобалното здраве, данни за тях не се обхващат достатъчно при  рутинните статистически здравни данни. </vt:lpstr>
      <vt:lpstr>Други фактори (дъждове, замърсяване, жилищни условия, транспорт), често не се квалифицират като здравна статистика, въпреки че те имат важно значение като причини за влошено здраве.  Отговорните институции и правителствата често се опират на традиционни индикатори за обобщаване на промените в здравния статус при оценка на ефекта от различни интервенции. </vt:lpstr>
      <vt:lpstr>Голяма част от наличните здравни данни имат оценъчен характер и не се опират на надеждна основа. Това поставя сериозни предизвикателства при вземане на решения или определяне на приоритети за общественото здраве.   Ето защо, осигуряването на надеждни здравни данни има изключителна важност за глобалното здраве.</vt:lpstr>
      <vt:lpstr>2. ИЗПОЛЗВАНЕ И ОГРАНИЧЕНИЯ НА ЗДРАВНИТЕ ДАННИ</vt:lpstr>
      <vt:lpstr>PowerPoint Presentation</vt:lpstr>
      <vt:lpstr>PowerPoint Presentation</vt:lpstr>
      <vt:lpstr>PowerPoint Presentation</vt:lpstr>
      <vt:lpstr>PowerPoint Presentation</vt:lpstr>
      <vt:lpstr>3. ВИДОВЕ ЗДРАВНИ ДАННИ</vt:lpstr>
      <vt:lpstr>1. Данни за населението:  Брой на хората в популацията и техните характеристики – възраст, пол, етническа принадлежност, религия, урбанизация, географско разпределение и други подобни основни характеристики.  </vt:lpstr>
      <vt:lpstr>Те са особено важни, тъй като са в основата на изчислението и интерпретацията на другите коефициенти и съотношения.  Получават се обикновено по два начина:  - преброяване и  - регистрация. </vt:lpstr>
      <vt:lpstr>Преброявания – на всеки 10 години.  Събира се информация за: постоянно местоживеене, местонахождение при преброяването, месторождение, продължителност на сегашното местопребиваване, пол, възраст, семеен статус, гражданство, живородени деца, брой деца в семейството, продължителност на брака, образователно ниво, грамотност, икономически статус занятие и др. Други полезни данни: религия, език, националност/етническа принадлежност, живородени и умрели деца през последните 12 месеца, деца без майки, възраст на майката при раждане на първото дете, трудов стаж, доход, жилищни условия, достъп до здравни услуги и др.</vt:lpstr>
      <vt:lpstr>2. Витална статистика:  Раждания на живи деца; умирания (вкл. мъртвородени) по пол, възраст и причини; бракове.   В някои страни агенциите по витална статистика регистрират също данни за миграцията (външна и вътрешна), за осиновяванията и за други подобни категории. </vt:lpstr>
      <vt:lpstr>Събират се рутинно чрез регистрация на виталните събития на основата на законното местоживеене в срок близък до събитието съобразно местните закони и практика.  Заедно с преброяванията, те имат съществено значение за оценка на бъдещите ресурси и нужди от услуги, вкл. ресурси за опазване на общественото здравеопазване и за медицинска помощ.</vt:lpstr>
      <vt:lpstr>Системите на регистрация в различните страни варират, особено при умиранията на деца до 1 г. (проучване в Ямайка – само 13% от умиранията до 1 г. са били регистрирани), както и по отношение на точността на причините за умирания.   За запълване на недостатъчната витална статистика в много страни се провеждат демографски и здравни проучвания, които предоставят по-голяма част от здравните данни. </vt:lpstr>
      <vt:lpstr>3. Здравна статистика:  Заболяемост по вид, тежест и изход; данни за заболяванията подлежащи на задължително съобщаване; слепота, увреждания, нетрудоспособност; ракови регистри и т.н.   Тази категория данни не е точно определена и варира в отделните страни според законодателството.  </vt:lpstr>
      <vt:lpstr>Статистиката на здравето и заболяванията, наричана често статистика на заболяемостта, е много по-полезна от данните за умиранията.   Статистическите индикатори за заболяемостта трябва да описват заболяванията по диагнози, тежест, продължителност, разпределение по територия и време, да представят характеристики на засегнатите лица по възраст, пол, занятие и семеен статус. </vt:lpstr>
      <vt:lpstr>Съществуват две основни категории източници на данни за заболяемостта:  - рутинно компилирани отчети и акумулирани от различни агенции;  - специални проучвания, които извличат информация по конкретни въпроси. заболявания и др. </vt:lpstr>
      <vt:lpstr>Данните за заболяемостта се използват за: - контрол на заразните заболявания; - планиране на превантивни услуги; - проучвания на социални фактори;   - планиране на лечебните услуги; - оценка на икономическата значимост на заболяванията; изследователска работа относно етиология и патогенеза на заболяванията, ефикасност на профилактичните и лечебни мерки; - национални и международни проучвания на заболяванията и уврежданията.</vt:lpstr>
      <vt:lpstr>С въвеждането на Международното здравно регулиране от 2005 г. повечето страни са законно задължени да докладват спешните непредвидени ситуации пред СЗО. Но все още уведомяването в страните се ограничава до някои подлежащи на задължително регистриране заразни заболявания. </vt:lpstr>
      <vt:lpstr>4. Статистика на здравните услуги:  Брой и вид на заведенията и наличните услуги; разпределение, квалификации и функции на персонала; характер на предоставяните услуги и коефициенти за тяхното използване; оперативни интервенции в болници и здравни центрове; организация на държавните и частните системи за здравна помощ; цени, механизми за заплащане и друга свързана с това информация. </vt:lpstr>
      <vt:lpstr>Тези данни се отнасят до ресурсите и до дейностите и моделите на използване на здравните услуги. Те са особено важни за: - подкрепа на мениджмънта и координирането на здравните услуги на местно, регионално и национално нива; - разработване на краткосрочни и дългосрочни планове/политики; - оценка на ефективността, съответствието на очакванията, ефикасността и равенството; - поддържане на информация за цените; - предоставяне на данни, изисквани от държавни и законодателни органи, международни агенции, изследователи и др.</vt:lpstr>
      <vt:lpstr>Данните за здравните услуги се компилират на национално ниво и се насочват  към СЗО.  След това те стават достъпни чрез информационната система на СЗО – WHOSIS, която предоставя мрежа от основни индикатори за здравните системи и здравния статус.   WHOSIS съдържа раздел със националните здравни индикатори, включващи информация за здравните разходи, обхват на здравната система, епидемиологични и демографски индикатори, което е особено полезно за целите на планиране и сравнителни анализи.</vt:lpstr>
      <vt:lpstr>5. Данни за социалните неравенства в здравето: социални фактори, водещи до неравенства в здравето – коефициенти на  бедност, нива на образование, заетост; групи по социална, расова и етническа принадлежност, религия и пол и др.  За измерване на социалните неравенства в здравето и техните последици за здравния статус, Комисията по социалните детерминанти на здравето към СЗО препоръчва в рутинното събиране на данни да бъде включена информация върху следните променливи:</vt:lpstr>
      <vt:lpstr>Социални неравенства в здравето: информация за здравните резултати (смъртност от всички причини, смъртност по възраст и по отделни причини, развитие в ранното детство, заболяемост и инвалидност, самооценка на здравето), стратифицирани по най-малко два социално-икономически индикатора (образование, доход, занятие); пол; етническа група/раса,; местоживеене (градско/селско, по географски единици); </vt:lpstr>
      <vt:lpstr>Последствия от влошеното здраве: икономически последици, социални и психологически последици; Ежедневни условия на живот и социални политики:  = физическа и социална околна среда (вода и канализация, жилищни условия, инфраструктура, транспорт, качество на въздуха и почвата, качество и достъпност до хранителни продукти, социална подкрепа и мрежи, обществени институции, паркове, безопасност); .</vt:lpstr>
      <vt:lpstr>= условия на работната среда (вредности в работната среда, стрес и контрол на работата);  = личностни характеристики (тютюнопушене и употреба на алкохол, физическа активност, диета и хранене); здравна помощ (обхват, инфраструктура);  = социална защита.</vt:lpstr>
      <vt:lpstr>Сред основните фактори за здравните неравенства Комисията по социалните детерминанти на здравето към СЗО посочва:   = Полът (норми и ценности, икономическо участие, сексуално и репродуктивно здраве);  = Раса, религия, имигрантски статус (ниво на толерантност, дискриминация, норми и ценности);</vt:lpstr>
      <vt:lpstr>= Социалните неравенства (социално изключване, разпределение на доходите и богатствата, собственост на земя, образование); = Социално-политически фактори (участие във вземане на решения на ниво на общността, на регионално, национално и глобално ниво; разпределение на политическата сила; граждански права; ниво на насилие; условия за заетост; управление и приоритети на обществените разходи; макроикономически условия). </vt:lpstr>
      <vt:lpstr>4. Основни индикатори за измерване и оценка на глобалните проблеми на общественото здраве</vt:lpstr>
      <vt:lpstr>Здравето има много измерения и всяко измерение се влияе от множество фактори, част от които са известни, а други не. Това означава, че глобалното здраве не може да бъде характеризирано с един единствен индикатор или даже с една група индикатори. За измерване и оценка на глобалните проблеми на общественото здраве трябва да се използват разнообразни по своята статистическа и логическа същност индикатори.</vt:lpstr>
      <vt:lpstr>Според J. M. Last  „здравният индикатор представлява променлива величина, поддаваща се на пряко измерване, която отразява здравното състояние на лицата в определена общност”.  </vt:lpstr>
      <vt:lpstr>Идеалните здравни индикатори трябва да отговарят на следните изисквания: = Валидност - да измерват наистина това, за което са предназначени; = Надеждност – резултатите от измерването да бъдат същите, ако то се извърши от различни изследователи при сходни обстоятелства; = Чувствителност – да реагират чувствително (да се променят бързо) на промените в конкретната ситуация.</vt:lpstr>
      <vt:lpstr>= Специфичност - да отразяват специфичните промени само в конкретната ситуация, а не други промени; = Приложимост (изпълнимост, осъществимост) - да има добра възможност за събиране или извличане на необходимите данни; = Уместност - да допринасят за разбирането и осмислянето на въпросния феномен.</vt:lpstr>
      <vt:lpstr>В широк план здравните индикатори за измерване и оценка на глобалното здраве се групират по следния начин:  1. Индикатори за смъртност – брутен коефициент за смъртност, средна продължителност на предстоящия живот, детска смъртност, смъртност до 5-годишна възраст, майчина смъртност, смъртност от специфични причини, пропорционална смъртност и др. </vt:lpstr>
      <vt:lpstr>2. Индикатори за заболяемост – заболяемост и болестност, коефициенти за посещаемост на извънболнични заведения, коефициенти за хоспитализация, заболяемост с временна нетрудоспособност и др. 3. Индикатори за инвалидност – изгубени работни дни по нетрудоспособност, изгубени години живот в добро здраве поради преждевременна смърт и инвалидност и др.</vt:lpstr>
      <vt:lpstr>4. Индикатори за хранителен статус (за физическо развитие) – честота на ниско тегло при раждане (под 2500 гр.), антропометрични измервания в различна възраст и др. 5. Индикатори за обезпеченост със здравна помощ – съотношение лекари/население (брой лица на 1 лекар или брой лекари на 1000, 10 000, 100 000 души), съотношение лекари:сестри, обезпеченост с болнични легла (брой легла на 1000, 10 000, 100 000 души) и др. </vt:lpstr>
      <vt:lpstr>6. Коефициенти за използването на здравните ресурси – % имунизирани деца, % бременни жени, обхванати с наблюдение, % използващи различни методи на контрацепция, показатели за използваемост на легловия фонд и др. 7. Индикатори за социално и психично здраве – честота на самоубийства, актове на насилие, пътно-транспортни инциденти, злоупотреба с алкохол и лекарства, наркомании, тютюнопушене, затлъстяване.</vt:lpstr>
      <vt:lpstr>8. Индикатори за околната среда – замърсяване на въздуха, почвата и водата, радиация, твърди отпадъци, шум, експозиция на токсични субстанции в храната и водата и др. 9. Социално-икономически индикатори – ръст на населението, брутен национален продукт (БНП) и брутен вътрешен продукт (БВП) на глава от населението, съотношения на лицата над 65 г. и до 14 г. към трудоспособната възраст, коефициент на грамотност и др.</vt:lpstr>
      <vt:lpstr>10. Индикатори за здравната политика – разпределение на ресурсите (% от БНП или БВП за здраве; обезпечаване с качествена питейна вода, канализация, жилищни условия и хранене, развитие на общините), % от общите здравни ресурси за ПЗП, за болнична помощ и др. 11. Индикатори за качеството на живот – индекс за физическото качество на живота (детска смъртност, СППЖ и грамотност).</vt:lpstr>
      <vt:lpstr>12. Други индикатори –индикатори за оценка на реализацията на глобалната стратегия”Здраве за всички през 21-ви век”, индикатори за целите на ООН за устойчиво развитиеи др.   Практически е невъзможно едновременно използване на толкова индикатори. Поради това за оперативни цели се използват най-често три групи добре проучени и лесни за измерване традиционни здравни индикатори:</vt:lpstr>
      <vt:lpstr>= Демографски индикатори;  = Индикатори за заболяемост и инвалидност;  = Индикатори за физическо развитие.</vt:lpstr>
      <vt:lpstr>1. По-голямата част от тези индикатори имат негативен характер, т.е. измерват общественото здраве чрез отсъствието на здраве (заболяемост, смъртност и др.). Усилията в последните десетилетия са насочени към разкриване на повече позитивни индикатори. Например, индекс на здравето; индикатори за физическо развитие и дееспособност; показатели за качеството на живота; средна продължителност на предстоящия живот в състояние на добро здраве (Healthy life expectancy) и др.</vt:lpstr>
      <vt:lpstr>2. Използваните индикатори имат различна информативна стойност. Познавателната стойност на индикаторите за глобално здраве се определя от способността им да отразяват съществените различия между отделните страни, области и региони и да се променят в зависимост от социално-икономическите условия и развитие на съответните страни и региони.  С най-висока информативна стойност са следните индикатори:</vt:lpstr>
      <vt:lpstr>= Детска смъртност - измерва честотата на умиранията сред децата до 1-годишна възраст на 1000 живородени. Стойностите на този индикатор варират в много  широки граници в зависимост от икономическия статус (дохода) на дадена страна. Афганистан, например, има детска смъртност над 130 на 1000 живородени, докато в повечето силно развити страни той е около и под 4 на 1000 живородени.</vt:lpstr>
      <vt:lpstr>= Неонатална детска смъртност – измерва честотата на умиранията сред децата до 28-я ден след раждането на 1000 живородени. Този показател има изключително важно значение, тъй като по-голямата чат от умиранията до 1-годишна възраст са именно в периода до 28-я ден. Неонаталната детска смъртност също така варира в широки граници. По-бедните страни имат много по-висока неонатална смъртност отколкото по-богатите страни. Например, в Западна и Централна Африка - около 40 на 1000, докато в развитите страни – около и под 4 на 1000. </vt:lpstr>
      <vt:lpstr>= Смъртност под 5-годишна възраст – изразява вероятността едно новородено да умре преди достигане на 5-годишна възраст на 1000 живородени деца. Този показател корелира много тясно с коефициента за детска смъртност и варира в широки граници. В силно развитите страни той е около 3-5 на 1000, докато в най-бедните страни може да бъде по-висок от 200 на 1000. </vt:lpstr>
      <vt:lpstr>= Майчина смъртност – измерва риска за умиране сред жените във връзка с бременността, раждането и следродовия период (до 42-я ден след раждането) и се измерва на 100,000 живородени. Тя е в много силна корелация с икономическото развитие на страните. Например, в Швеция тя е 3 на 100,000 живородени, а в най-бедните страни, където жените имат нисък социален статус и липсват условия за справяне със спешните акушерски състояния, тя може да достигне над 1000 на 100,000 живородени. </vt:lpstr>
      <vt:lpstr>= Средна продължителност на предстоящия живот (СППЖ) – среден брой години, които предстои да преживее поколението на новородените, ако сегашните тенденции на повъзрастовата смъртност се запазят непроменени през останалия живот на това поколение. Колкото е по-висока СППЖ, толкова по-добър е здравният статус на населението в дадена страна. Например, в Япония този индикатор е 83 години за цялото население, 87 за жените и 80 за мъжете, докато с най-бедните страни СППЖ е под 50 години. Още по-висока информативна стойност имат показателите за СППЖ, отчитащи  предстоящия живот в състояние на добро здраве.</vt:lpstr>
      <vt:lpstr>= Смъртност от социалнозначими заболявания. Това понятие има различно съдържание за отделните групи страни, тъй като заболяемостта и смъртността демонстрират съществени различия по страни и региони, </vt:lpstr>
      <vt:lpstr>В развитите страни нарастват хроничните заболявания, свързани със застаряване на населението и широко разпространение на рисковите фактори от стила и начина на живот.   В развиващите се страни сериозен обществено-здравен проблем са инфекциозните заболявания, перинаталните и майчини причини и недохранването. Нараства и ролята на хроничните неинфекциозни заболявания.</vt:lpstr>
      <vt:lpstr>В глобален мащаб социалнозначими са тези заболявания, които проявяват следните основни тенденции:   1. Висока смъртност и неблагоприятна динамика на смъртността, особено в активна възраст.  2. Висок дял в структурата на причините за умирания сред цялото население и особено сред лицата в активна възраст.</vt:lpstr>
      <vt:lpstr>3. Висока заболяемост и болестност и неблагоприятна динамика, особено сред лицата в активна възраст.  4. Висок относителен дял в структурата на общата заболяемост и болестност, заболяемостта с временна нетрудоспособност първичната инвалидност и хоспитализираната заболяемост. </vt:lpstr>
      <vt:lpstr>5. Висок относителен дял в структурата на разходите за болнично лечение и рехабилитация.  6. Значителни социални, медицински, икономически и психологични щети за самите болни и техните семейства.  7. Значително натоварване на обществените фондове и социалните заведения поради продължителна нетрудоспособност и инвалидност.</vt:lpstr>
      <vt:lpstr>При изучаване на глобалните проблеми на здравето, освен индикаторите за смъртност, следва да се използват и коефициентите за заболяемост, болестност и инвалидност. Особено важно значение има понятието „болестност”, което измерва шансовете за заболяване и се определя чрез броя лица, страдащи от определено заболяване за определен времеви период или към определен момент, т.е. периодна и моментна болестност.  </vt:lpstr>
      <vt:lpstr>Когато няма уточнения за конкретен период, терминът „болестност” се разбира като „моментна болестност”, с която се измерва честотата на стари и нови заболявания или делът от дадена популация с определено заболяване в даден момент. Например, моментната болестност от ХИВ/СПИН в Южна Африка е около 18%, което означава, че около 18% от всички лица на възраст 15-49 г. са ХИВ-положителни. </vt:lpstr>
      <vt:lpstr>Заболяемостта е също много широко използвано понятие. Тя се отнася до новите случаи на заболявания, които се появяват в дадена популация. Заболяемостта измерва шансовете за заболяване и изразява броя на лицата, заболели от дадено заболяване на 1000, 10 000 или 100 000 души от популацията в риск за даден период от време. </vt:lpstr>
      <vt:lpstr>При разглеждане на проблемите на глобалното здраве, заболяванията се класифицират в три групи: = Инфекциозни заболявания - причинени от специфичен инфекциозен агент (грип, морбили, ХИВ и др.); = Неинфекциозни заболявания - не се разпространяват чрез инфекциозен агент и протичат хронично (хипертония, коронарна болест на сърцето, диабет и др.). = Травми и наранявания – пътно-транспортните травми, падания, насилие.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ГЛОБАЛЕН ЗДРАВЕН СТАТУС – ОСНОВНИ ПОДХОДИ ЗА ИЗМЕРВАНЕ И ОЦЕНКА</dc:title>
  <dc:creator>PC</dc:creator>
  <cp:lastModifiedBy>GGG</cp:lastModifiedBy>
  <cp:revision>53</cp:revision>
  <dcterms:created xsi:type="dcterms:W3CDTF">2012-03-04T15:31:18Z</dcterms:created>
  <dcterms:modified xsi:type="dcterms:W3CDTF">2019-10-05T09:14:17Z</dcterms:modified>
</cp:coreProperties>
</file>