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5"/>
  </p:notesMasterIdLst>
  <p:sldIdLst>
    <p:sldId id="257" r:id="rId2"/>
    <p:sldId id="258" r:id="rId3"/>
    <p:sldId id="259" r:id="rId4"/>
    <p:sldId id="488" r:id="rId5"/>
    <p:sldId id="260" r:id="rId6"/>
    <p:sldId id="515" r:id="rId7"/>
    <p:sldId id="261" r:id="rId8"/>
    <p:sldId id="262" r:id="rId9"/>
    <p:sldId id="297" r:id="rId10"/>
    <p:sldId id="263" r:id="rId11"/>
    <p:sldId id="372" r:id="rId12"/>
    <p:sldId id="373" r:id="rId13"/>
    <p:sldId id="374" r:id="rId14"/>
    <p:sldId id="375" r:id="rId15"/>
    <p:sldId id="376" r:id="rId16"/>
    <p:sldId id="377" r:id="rId17"/>
    <p:sldId id="378" r:id="rId18"/>
    <p:sldId id="380" r:id="rId19"/>
    <p:sldId id="381" r:id="rId20"/>
    <p:sldId id="382" r:id="rId21"/>
    <p:sldId id="383" r:id="rId22"/>
    <p:sldId id="266" r:id="rId23"/>
    <p:sldId id="264" r:id="rId24"/>
    <p:sldId id="527" r:id="rId25"/>
    <p:sldId id="519" r:id="rId26"/>
    <p:sldId id="518" r:id="rId27"/>
    <p:sldId id="496" r:id="rId28"/>
    <p:sldId id="494" r:id="rId29"/>
    <p:sldId id="495" r:id="rId30"/>
    <p:sldId id="525" r:id="rId31"/>
    <p:sldId id="524" r:id="rId32"/>
    <p:sldId id="528" r:id="rId33"/>
    <p:sldId id="523" r:id="rId34"/>
    <p:sldId id="529" r:id="rId35"/>
    <p:sldId id="522" r:id="rId36"/>
    <p:sldId id="530" r:id="rId37"/>
    <p:sldId id="521" r:id="rId38"/>
    <p:sldId id="531" r:id="rId39"/>
    <p:sldId id="498" r:id="rId40"/>
    <p:sldId id="505" r:id="rId41"/>
    <p:sldId id="499" r:id="rId42"/>
    <p:sldId id="500" r:id="rId43"/>
    <p:sldId id="283" r:id="rId44"/>
    <p:sldId id="284" r:id="rId45"/>
    <p:sldId id="287" r:id="rId46"/>
    <p:sldId id="517" r:id="rId47"/>
    <p:sldId id="516" r:id="rId48"/>
    <p:sldId id="353" r:id="rId49"/>
    <p:sldId id="354" r:id="rId50"/>
    <p:sldId id="355" r:id="rId51"/>
    <p:sldId id="356" r:id="rId52"/>
    <p:sldId id="357" r:id="rId53"/>
    <p:sldId id="358" r:id="rId54"/>
    <p:sldId id="359" r:id="rId55"/>
    <p:sldId id="360" r:id="rId56"/>
    <p:sldId id="361" r:id="rId57"/>
    <p:sldId id="362" r:id="rId58"/>
    <p:sldId id="363" r:id="rId59"/>
    <p:sldId id="364" r:id="rId60"/>
    <p:sldId id="365" r:id="rId61"/>
    <p:sldId id="369" r:id="rId62"/>
    <p:sldId id="370" r:id="rId63"/>
    <p:sldId id="371" r:id="rId64"/>
    <p:sldId id="514" r:id="rId65"/>
    <p:sldId id="532" r:id="rId66"/>
    <p:sldId id="290" r:id="rId67"/>
    <p:sldId id="491" r:id="rId68"/>
    <p:sldId id="389" r:id="rId69"/>
    <p:sldId id="390" r:id="rId70"/>
    <p:sldId id="391" r:id="rId71"/>
    <p:sldId id="392" r:id="rId72"/>
    <p:sldId id="393" r:id="rId73"/>
    <p:sldId id="394" r:id="rId74"/>
    <p:sldId id="395" r:id="rId75"/>
    <p:sldId id="397" r:id="rId76"/>
    <p:sldId id="398" r:id="rId77"/>
    <p:sldId id="399" r:id="rId78"/>
    <p:sldId id="400" r:id="rId79"/>
    <p:sldId id="401" r:id="rId80"/>
    <p:sldId id="402" r:id="rId81"/>
    <p:sldId id="403" r:id="rId82"/>
    <p:sldId id="404" r:id="rId83"/>
    <p:sldId id="405" r:id="rId84"/>
    <p:sldId id="406" r:id="rId85"/>
    <p:sldId id="407" r:id="rId86"/>
    <p:sldId id="408" r:id="rId87"/>
    <p:sldId id="409" r:id="rId88"/>
    <p:sldId id="533" r:id="rId89"/>
    <p:sldId id="534" r:id="rId90"/>
    <p:sldId id="413" r:id="rId91"/>
    <p:sldId id="414" r:id="rId92"/>
    <p:sldId id="419" r:id="rId93"/>
    <p:sldId id="497" r:id="rId94"/>
    <p:sldId id="416" r:id="rId95"/>
    <p:sldId id="418" r:id="rId96"/>
    <p:sldId id="535" r:id="rId97"/>
    <p:sldId id="536" r:id="rId98"/>
    <p:sldId id="422" r:id="rId99"/>
    <p:sldId id="492" r:id="rId100"/>
    <p:sldId id="417" r:id="rId101"/>
    <p:sldId id="425" r:id="rId102"/>
    <p:sldId id="426" r:id="rId103"/>
    <p:sldId id="427" r:id="rId104"/>
    <p:sldId id="428" r:id="rId105"/>
    <p:sldId id="429" r:id="rId106"/>
    <p:sldId id="430" r:id="rId107"/>
    <p:sldId id="431" r:id="rId108"/>
    <p:sldId id="434" r:id="rId109"/>
    <p:sldId id="435" r:id="rId110"/>
    <p:sldId id="436" r:id="rId111"/>
    <p:sldId id="501" r:id="rId112"/>
    <p:sldId id="441" r:id="rId113"/>
    <p:sldId id="443" r:id="rId114"/>
    <p:sldId id="448" r:id="rId115"/>
    <p:sldId id="298" r:id="rId116"/>
    <p:sldId id="493" r:id="rId117"/>
    <p:sldId id="449" r:id="rId118"/>
    <p:sldId id="450" r:id="rId119"/>
    <p:sldId id="453" r:id="rId120"/>
    <p:sldId id="456" r:id="rId121"/>
    <p:sldId id="457" r:id="rId122"/>
    <p:sldId id="459" r:id="rId123"/>
    <p:sldId id="461" r:id="rId124"/>
    <p:sldId id="462" r:id="rId125"/>
    <p:sldId id="504" r:id="rId126"/>
    <p:sldId id="503" r:id="rId127"/>
    <p:sldId id="502" r:id="rId128"/>
    <p:sldId id="506" r:id="rId129"/>
    <p:sldId id="465" r:id="rId130"/>
    <p:sldId id="464" r:id="rId131"/>
    <p:sldId id="466" r:id="rId132"/>
    <p:sldId id="468" r:id="rId133"/>
    <p:sldId id="471" r:id="rId134"/>
    <p:sldId id="472" r:id="rId135"/>
    <p:sldId id="473" r:id="rId136"/>
    <p:sldId id="476" r:id="rId137"/>
    <p:sldId id="477" r:id="rId138"/>
    <p:sldId id="480" r:id="rId139"/>
    <p:sldId id="481" r:id="rId140"/>
    <p:sldId id="483" r:id="rId141"/>
    <p:sldId id="484" r:id="rId142"/>
    <p:sldId id="485" r:id="rId143"/>
    <p:sldId id="486" r:id="rId14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5" d="100"/>
          <a:sy n="75" d="100"/>
        </p:scale>
        <p:origin x="696" y="5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bg-BG" altLang="en-US"/>
          </a:p>
        </p:txBody>
      </p:sp>
      <p:sp>
        <p:nvSpPr>
          <p:cNvPr id="4710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bg-BG" altLang="en-US"/>
          </a:p>
        </p:txBody>
      </p:sp>
      <p:sp>
        <p:nvSpPr>
          <p:cNvPr id="1935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710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711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bg-BG" altLang="en-US"/>
          </a:p>
        </p:txBody>
      </p:sp>
      <p:sp>
        <p:nvSpPr>
          <p:cNvPr id="4711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4EBE0DCF-7118-45BB-BB76-03EE80D26FF1}" type="slidenum">
              <a:rPr lang="en-US" altLang="en-US"/>
              <a:pPr>
                <a:defRPr/>
              </a:pPr>
              <a:t>‹#›</a:t>
            </a:fld>
            <a:endParaRPr lang="en-US" altLang="en-US"/>
          </a:p>
        </p:txBody>
      </p:sp>
    </p:spTree>
    <p:extLst>
      <p:ext uri="{BB962C8B-B14F-4D97-AF65-F5344CB8AC3E}">
        <p14:creationId xmlns:p14="http://schemas.microsoft.com/office/powerpoint/2010/main" val="35187060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a:ln/>
        </p:spPr>
      </p:sp>
      <p:sp>
        <p:nvSpPr>
          <p:cNvPr id="194563" name="Notes Placeholder 2"/>
          <p:cNvSpPr>
            <a:spLocks noGrp="1"/>
          </p:cNvSpPr>
          <p:nvPr>
            <p:ph type="body" idx="1"/>
          </p:nvPr>
        </p:nvSpPr>
        <p:spPr>
          <a:noFill/>
        </p:spPr>
        <p:txBody>
          <a:bodyPr/>
          <a:lstStyle/>
          <a:p>
            <a:pPr eaLnBrk="1" hangingPunct="1"/>
            <a:endParaRPr lang="en-US" altLang="en-US"/>
          </a:p>
        </p:txBody>
      </p:sp>
      <p:sp>
        <p:nvSpPr>
          <p:cNvPr id="194564" name="Slide Number Placeholder 3"/>
          <p:cNvSpPr>
            <a:spLocks noGrp="1"/>
          </p:cNvSpPr>
          <p:nvPr>
            <p:ph type="sldNum" sz="quarter" idx="5"/>
          </p:nvPr>
        </p:nvSpPr>
        <p:spPr>
          <a:noFill/>
          <a:ln>
            <a:miter lim="800000"/>
            <a:headEnd/>
            <a:tailEnd/>
          </a:ln>
        </p:spPr>
        <p:txBody>
          <a:bodyPr/>
          <a:lstStyle/>
          <a:p>
            <a:fld id="{FC7A7F2B-1A3D-4F52-9C27-F1FB8AD3461B}" type="slidenum">
              <a:rPr lang="en-US" altLang="en-US"/>
              <a:pPr/>
              <a:t>56</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10"/>
          </p:nvPr>
        </p:nvSpPr>
        <p:spPr/>
        <p:txBody>
          <a:bodyPr/>
          <a:lstStyle/>
          <a:p>
            <a:pPr>
              <a:defRPr/>
            </a:pPr>
            <a:fld id="{4EBE0DCF-7118-45BB-BB76-03EE80D26FF1}" type="slidenum">
              <a:rPr lang="en-US" altLang="en-US" smtClean="0"/>
              <a:pPr>
                <a:defRPr/>
              </a:pPr>
              <a:t>74</a:t>
            </a:fld>
            <a:endParaRPr lang="en-US" altLang="en-US"/>
          </a:p>
        </p:txBody>
      </p:sp>
    </p:spTree>
    <p:extLst>
      <p:ext uri="{BB962C8B-B14F-4D97-AF65-F5344CB8AC3E}">
        <p14:creationId xmlns:p14="http://schemas.microsoft.com/office/powerpoint/2010/main" val="3248289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10"/>
          </p:nvPr>
        </p:nvSpPr>
        <p:spPr/>
        <p:txBody>
          <a:bodyPr/>
          <a:lstStyle/>
          <a:p>
            <a:pPr>
              <a:defRPr/>
            </a:pPr>
            <a:fld id="{4EBE0DCF-7118-45BB-BB76-03EE80D26FF1}" type="slidenum">
              <a:rPr lang="en-US" altLang="en-US" smtClean="0"/>
              <a:pPr>
                <a:defRPr/>
              </a:pPr>
              <a:t>95</a:t>
            </a:fld>
            <a:endParaRPr lang="en-US" altLang="en-US"/>
          </a:p>
        </p:txBody>
      </p:sp>
    </p:spTree>
    <p:extLst>
      <p:ext uri="{BB962C8B-B14F-4D97-AF65-F5344CB8AC3E}">
        <p14:creationId xmlns:p14="http://schemas.microsoft.com/office/powerpoint/2010/main" val="34063642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bg-BG"/>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bg-BG"/>
          </a:p>
        </p:txBody>
      </p:sp>
      <p:sp>
        <p:nvSpPr>
          <p:cNvPr id="4" name="Rectangle 4"/>
          <p:cNvSpPr>
            <a:spLocks noGrp="1" noChangeArrowheads="1"/>
          </p:cNvSpPr>
          <p:nvPr>
            <p:ph type="dt" sz="half" idx="10"/>
          </p:nvPr>
        </p:nvSpPr>
        <p:spPr>
          <a:ln/>
        </p:spPr>
        <p:txBody>
          <a:bodyPr/>
          <a:lstStyle>
            <a:lvl1pPr>
              <a:defRPr/>
            </a:lvl1pPr>
          </a:lstStyle>
          <a:p>
            <a:pPr>
              <a:defRPr/>
            </a:pPr>
            <a:fld id="{2C387933-54B5-483D-8412-2D12BA55D592}" type="datetime1">
              <a:rPr lang="bg-BG" altLang="en-US" smtClean="0"/>
              <a:t>5.10.2019 г.</a:t>
            </a:fld>
            <a:endParaRPr lang="bg-BG"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bg-BG" altLang="en-US"/>
          </a:p>
        </p:txBody>
      </p:sp>
      <p:sp>
        <p:nvSpPr>
          <p:cNvPr id="6" name="Rectangle 6"/>
          <p:cNvSpPr>
            <a:spLocks noGrp="1" noChangeArrowheads="1"/>
          </p:cNvSpPr>
          <p:nvPr>
            <p:ph type="sldNum" sz="quarter" idx="12"/>
          </p:nvPr>
        </p:nvSpPr>
        <p:spPr>
          <a:ln/>
        </p:spPr>
        <p:txBody>
          <a:bodyPr/>
          <a:lstStyle>
            <a:lvl1pPr>
              <a:defRPr/>
            </a:lvl1pPr>
          </a:lstStyle>
          <a:p>
            <a:pPr>
              <a:defRPr/>
            </a:pPr>
            <a:fld id="{49A0655A-4824-4683-B934-58E52791C757}"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Rectangle 4"/>
          <p:cNvSpPr>
            <a:spLocks noGrp="1" noChangeArrowheads="1"/>
          </p:cNvSpPr>
          <p:nvPr>
            <p:ph type="dt" sz="half" idx="10"/>
          </p:nvPr>
        </p:nvSpPr>
        <p:spPr>
          <a:ln/>
        </p:spPr>
        <p:txBody>
          <a:bodyPr/>
          <a:lstStyle>
            <a:lvl1pPr>
              <a:defRPr/>
            </a:lvl1pPr>
          </a:lstStyle>
          <a:p>
            <a:pPr>
              <a:defRPr/>
            </a:pPr>
            <a:fld id="{1A08C322-586E-4FD8-999A-ABA12B708F60}" type="datetime1">
              <a:rPr lang="bg-BG" altLang="en-US" smtClean="0"/>
              <a:t>5.10.2019 г.</a:t>
            </a:fld>
            <a:endParaRPr lang="bg-BG"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bg-BG" altLang="en-US"/>
          </a:p>
        </p:txBody>
      </p:sp>
      <p:sp>
        <p:nvSpPr>
          <p:cNvPr id="6" name="Rectangle 6"/>
          <p:cNvSpPr>
            <a:spLocks noGrp="1" noChangeArrowheads="1"/>
          </p:cNvSpPr>
          <p:nvPr>
            <p:ph type="sldNum" sz="quarter" idx="12"/>
          </p:nvPr>
        </p:nvSpPr>
        <p:spPr>
          <a:ln/>
        </p:spPr>
        <p:txBody>
          <a:bodyPr/>
          <a:lstStyle>
            <a:lvl1pPr>
              <a:defRPr/>
            </a:lvl1pPr>
          </a:lstStyle>
          <a:p>
            <a:pPr>
              <a:defRPr/>
            </a:pPr>
            <a:fld id="{08B34546-8B46-4589-91ED-8DB787CA4E9D}"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bg-B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Rectangle 4"/>
          <p:cNvSpPr>
            <a:spLocks noGrp="1" noChangeArrowheads="1"/>
          </p:cNvSpPr>
          <p:nvPr>
            <p:ph type="dt" sz="half" idx="10"/>
          </p:nvPr>
        </p:nvSpPr>
        <p:spPr>
          <a:ln/>
        </p:spPr>
        <p:txBody>
          <a:bodyPr/>
          <a:lstStyle>
            <a:lvl1pPr>
              <a:defRPr/>
            </a:lvl1pPr>
          </a:lstStyle>
          <a:p>
            <a:pPr>
              <a:defRPr/>
            </a:pPr>
            <a:fld id="{C438728F-D757-4B44-9D98-C92D92921609}" type="datetime1">
              <a:rPr lang="bg-BG" altLang="en-US" smtClean="0"/>
              <a:t>5.10.2019 г.</a:t>
            </a:fld>
            <a:endParaRPr lang="bg-BG"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bg-BG" altLang="en-US"/>
          </a:p>
        </p:txBody>
      </p:sp>
      <p:sp>
        <p:nvSpPr>
          <p:cNvPr id="6" name="Rectangle 6"/>
          <p:cNvSpPr>
            <a:spLocks noGrp="1" noChangeArrowheads="1"/>
          </p:cNvSpPr>
          <p:nvPr>
            <p:ph type="sldNum" sz="quarter" idx="12"/>
          </p:nvPr>
        </p:nvSpPr>
        <p:spPr>
          <a:ln/>
        </p:spPr>
        <p:txBody>
          <a:bodyPr/>
          <a:lstStyle>
            <a:lvl1pPr>
              <a:defRPr/>
            </a:lvl1pPr>
          </a:lstStyle>
          <a:p>
            <a:pPr>
              <a:defRPr/>
            </a:pPr>
            <a:fld id="{E85AB4E1-6B51-4262-AACF-94D607B6D0C7}"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g-B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Rectangle 4"/>
          <p:cNvSpPr>
            <a:spLocks noGrp="1" noChangeArrowheads="1"/>
          </p:cNvSpPr>
          <p:nvPr>
            <p:ph type="dt" sz="half" idx="10"/>
          </p:nvPr>
        </p:nvSpPr>
        <p:spPr>
          <a:ln/>
        </p:spPr>
        <p:txBody>
          <a:bodyPr/>
          <a:lstStyle>
            <a:lvl1pPr>
              <a:defRPr/>
            </a:lvl1pPr>
          </a:lstStyle>
          <a:p>
            <a:pPr>
              <a:defRPr/>
            </a:pPr>
            <a:fld id="{5023E4E1-9343-4C35-A21A-FAE0C1A64E91}" type="datetime1">
              <a:rPr lang="bg-BG" altLang="en-US" smtClean="0"/>
              <a:t>5.10.2019 г.</a:t>
            </a:fld>
            <a:endParaRPr lang="bg-BG"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bg-BG" altLang="en-US"/>
          </a:p>
        </p:txBody>
      </p:sp>
      <p:sp>
        <p:nvSpPr>
          <p:cNvPr id="6" name="Rectangle 6"/>
          <p:cNvSpPr>
            <a:spLocks noGrp="1" noChangeArrowheads="1"/>
          </p:cNvSpPr>
          <p:nvPr>
            <p:ph type="sldNum" sz="quarter" idx="12"/>
          </p:nvPr>
        </p:nvSpPr>
        <p:spPr>
          <a:ln/>
        </p:spPr>
        <p:txBody>
          <a:bodyPr/>
          <a:lstStyle>
            <a:lvl1pPr>
              <a:defRPr/>
            </a:lvl1pPr>
          </a:lstStyle>
          <a:p>
            <a:pPr>
              <a:defRPr/>
            </a:pPr>
            <a:fld id="{2AFD5873-890C-4184-A18C-1A1EBB5DD2DA}"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bg-B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4CEEC7BF-39DA-423C-9AF8-F2FB5F42294A}" type="datetime1">
              <a:rPr lang="bg-BG" altLang="en-US" smtClean="0"/>
              <a:t>5.10.2019 г.</a:t>
            </a:fld>
            <a:endParaRPr lang="bg-BG"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bg-BG" altLang="en-US"/>
          </a:p>
        </p:txBody>
      </p:sp>
      <p:sp>
        <p:nvSpPr>
          <p:cNvPr id="6" name="Rectangle 6"/>
          <p:cNvSpPr>
            <a:spLocks noGrp="1" noChangeArrowheads="1"/>
          </p:cNvSpPr>
          <p:nvPr>
            <p:ph type="sldNum" sz="quarter" idx="12"/>
          </p:nvPr>
        </p:nvSpPr>
        <p:spPr>
          <a:ln/>
        </p:spPr>
        <p:txBody>
          <a:bodyPr/>
          <a:lstStyle>
            <a:lvl1pPr>
              <a:defRPr/>
            </a:lvl1pPr>
          </a:lstStyle>
          <a:p>
            <a:pPr>
              <a:defRPr/>
            </a:pPr>
            <a:fld id="{112561F8-8319-4942-893B-0647A5918D3A}"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g-B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5" name="Rectangle 4"/>
          <p:cNvSpPr>
            <a:spLocks noGrp="1" noChangeArrowheads="1"/>
          </p:cNvSpPr>
          <p:nvPr>
            <p:ph type="dt" sz="half" idx="10"/>
          </p:nvPr>
        </p:nvSpPr>
        <p:spPr>
          <a:ln/>
        </p:spPr>
        <p:txBody>
          <a:bodyPr/>
          <a:lstStyle>
            <a:lvl1pPr>
              <a:defRPr/>
            </a:lvl1pPr>
          </a:lstStyle>
          <a:p>
            <a:pPr>
              <a:defRPr/>
            </a:pPr>
            <a:fld id="{C4A81BB5-382C-48C5-B487-C99D041878F6}" type="datetime1">
              <a:rPr lang="bg-BG" altLang="en-US" smtClean="0"/>
              <a:t>5.10.2019 г.</a:t>
            </a:fld>
            <a:endParaRPr lang="bg-BG"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bg-BG" altLang="en-US"/>
          </a:p>
        </p:txBody>
      </p:sp>
      <p:sp>
        <p:nvSpPr>
          <p:cNvPr id="7" name="Rectangle 6"/>
          <p:cNvSpPr>
            <a:spLocks noGrp="1" noChangeArrowheads="1"/>
          </p:cNvSpPr>
          <p:nvPr>
            <p:ph type="sldNum" sz="quarter" idx="12"/>
          </p:nvPr>
        </p:nvSpPr>
        <p:spPr>
          <a:ln/>
        </p:spPr>
        <p:txBody>
          <a:bodyPr/>
          <a:lstStyle>
            <a:lvl1pPr>
              <a:defRPr/>
            </a:lvl1pPr>
          </a:lstStyle>
          <a:p>
            <a:pPr>
              <a:defRPr/>
            </a:pPr>
            <a:fld id="{47740D6E-4800-4DC0-ACE8-C8F1EFBE8DD7}"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bg-B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7" name="Rectangle 4"/>
          <p:cNvSpPr>
            <a:spLocks noGrp="1" noChangeArrowheads="1"/>
          </p:cNvSpPr>
          <p:nvPr>
            <p:ph type="dt" sz="half" idx="10"/>
          </p:nvPr>
        </p:nvSpPr>
        <p:spPr>
          <a:ln/>
        </p:spPr>
        <p:txBody>
          <a:bodyPr/>
          <a:lstStyle>
            <a:lvl1pPr>
              <a:defRPr/>
            </a:lvl1pPr>
          </a:lstStyle>
          <a:p>
            <a:pPr>
              <a:defRPr/>
            </a:pPr>
            <a:fld id="{27C82DC1-B9C1-4FA5-A2C6-DE8E501B1C2F}" type="datetime1">
              <a:rPr lang="bg-BG" altLang="en-US" smtClean="0"/>
              <a:t>5.10.2019 г.</a:t>
            </a:fld>
            <a:endParaRPr lang="bg-BG"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bg-BG" altLang="en-US"/>
          </a:p>
        </p:txBody>
      </p:sp>
      <p:sp>
        <p:nvSpPr>
          <p:cNvPr id="9" name="Rectangle 6"/>
          <p:cNvSpPr>
            <a:spLocks noGrp="1" noChangeArrowheads="1"/>
          </p:cNvSpPr>
          <p:nvPr>
            <p:ph type="sldNum" sz="quarter" idx="12"/>
          </p:nvPr>
        </p:nvSpPr>
        <p:spPr>
          <a:ln/>
        </p:spPr>
        <p:txBody>
          <a:bodyPr/>
          <a:lstStyle>
            <a:lvl1pPr>
              <a:defRPr/>
            </a:lvl1pPr>
          </a:lstStyle>
          <a:p>
            <a:pPr>
              <a:defRPr/>
            </a:pPr>
            <a:fld id="{399A116B-19CE-47A0-BADA-4605D173AB05}"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g-BG"/>
          </a:p>
        </p:txBody>
      </p:sp>
      <p:sp>
        <p:nvSpPr>
          <p:cNvPr id="3" name="Rectangle 4"/>
          <p:cNvSpPr>
            <a:spLocks noGrp="1" noChangeArrowheads="1"/>
          </p:cNvSpPr>
          <p:nvPr>
            <p:ph type="dt" sz="half" idx="10"/>
          </p:nvPr>
        </p:nvSpPr>
        <p:spPr>
          <a:ln/>
        </p:spPr>
        <p:txBody>
          <a:bodyPr/>
          <a:lstStyle>
            <a:lvl1pPr>
              <a:defRPr/>
            </a:lvl1pPr>
          </a:lstStyle>
          <a:p>
            <a:pPr>
              <a:defRPr/>
            </a:pPr>
            <a:fld id="{0DB3275E-F7AD-4823-BA4D-E1567AC6DB60}" type="datetime1">
              <a:rPr lang="bg-BG" altLang="en-US" smtClean="0"/>
              <a:t>5.10.2019 г.</a:t>
            </a:fld>
            <a:endParaRPr lang="bg-BG"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bg-BG" altLang="en-US"/>
          </a:p>
        </p:txBody>
      </p:sp>
      <p:sp>
        <p:nvSpPr>
          <p:cNvPr id="5" name="Rectangle 6"/>
          <p:cNvSpPr>
            <a:spLocks noGrp="1" noChangeArrowheads="1"/>
          </p:cNvSpPr>
          <p:nvPr>
            <p:ph type="sldNum" sz="quarter" idx="12"/>
          </p:nvPr>
        </p:nvSpPr>
        <p:spPr>
          <a:ln/>
        </p:spPr>
        <p:txBody>
          <a:bodyPr/>
          <a:lstStyle>
            <a:lvl1pPr>
              <a:defRPr/>
            </a:lvl1pPr>
          </a:lstStyle>
          <a:p>
            <a:pPr>
              <a:defRPr/>
            </a:pPr>
            <a:fld id="{6A784912-C933-427B-9709-01FF5DFA2148}"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3B6B6C9F-701B-4C57-A4B4-8DFB115093B5}" type="datetime1">
              <a:rPr lang="bg-BG" altLang="en-US" smtClean="0"/>
              <a:t>5.10.2019 г.</a:t>
            </a:fld>
            <a:endParaRPr lang="bg-BG"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bg-BG" altLang="en-US"/>
          </a:p>
        </p:txBody>
      </p:sp>
      <p:sp>
        <p:nvSpPr>
          <p:cNvPr id="4" name="Rectangle 6"/>
          <p:cNvSpPr>
            <a:spLocks noGrp="1" noChangeArrowheads="1"/>
          </p:cNvSpPr>
          <p:nvPr>
            <p:ph type="sldNum" sz="quarter" idx="12"/>
          </p:nvPr>
        </p:nvSpPr>
        <p:spPr>
          <a:ln/>
        </p:spPr>
        <p:txBody>
          <a:bodyPr/>
          <a:lstStyle>
            <a:lvl1pPr>
              <a:defRPr/>
            </a:lvl1pPr>
          </a:lstStyle>
          <a:p>
            <a:pPr>
              <a:defRPr/>
            </a:pPr>
            <a:fld id="{5B22EEF3-49EA-4CA7-8F2A-6BF17FA19AD3}"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bg-B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BBAEE1B-9BC5-44C0-AFF2-47C2A404BC01}" type="datetime1">
              <a:rPr lang="bg-BG" altLang="en-US" smtClean="0"/>
              <a:t>5.10.2019 г.</a:t>
            </a:fld>
            <a:endParaRPr lang="bg-BG"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bg-BG" altLang="en-US"/>
          </a:p>
        </p:txBody>
      </p:sp>
      <p:sp>
        <p:nvSpPr>
          <p:cNvPr id="7" name="Rectangle 6"/>
          <p:cNvSpPr>
            <a:spLocks noGrp="1" noChangeArrowheads="1"/>
          </p:cNvSpPr>
          <p:nvPr>
            <p:ph type="sldNum" sz="quarter" idx="12"/>
          </p:nvPr>
        </p:nvSpPr>
        <p:spPr>
          <a:ln/>
        </p:spPr>
        <p:txBody>
          <a:bodyPr/>
          <a:lstStyle>
            <a:lvl1pPr>
              <a:defRPr/>
            </a:lvl1pPr>
          </a:lstStyle>
          <a:p>
            <a:pPr>
              <a:defRPr/>
            </a:pPr>
            <a:fld id="{736FBB0C-BE23-4EE7-A3C9-AE84640DD7D6}"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bg-B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bg-BG"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9169A21-4C14-4E84-BE68-4D6E3BC5A88D}" type="datetime1">
              <a:rPr lang="bg-BG" altLang="en-US" smtClean="0"/>
              <a:t>5.10.2019 г.</a:t>
            </a:fld>
            <a:endParaRPr lang="bg-BG"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bg-BG" altLang="en-US"/>
          </a:p>
        </p:txBody>
      </p:sp>
      <p:sp>
        <p:nvSpPr>
          <p:cNvPr id="7" name="Rectangle 6"/>
          <p:cNvSpPr>
            <a:spLocks noGrp="1" noChangeArrowheads="1"/>
          </p:cNvSpPr>
          <p:nvPr>
            <p:ph type="sldNum" sz="quarter" idx="12"/>
          </p:nvPr>
        </p:nvSpPr>
        <p:spPr>
          <a:ln/>
        </p:spPr>
        <p:txBody>
          <a:bodyPr/>
          <a:lstStyle>
            <a:lvl1pPr>
              <a:defRPr/>
            </a:lvl1pPr>
          </a:lstStyle>
          <a:p>
            <a:pPr>
              <a:defRPr/>
            </a:pPr>
            <a:fld id="{CB55DC08-1551-43C1-8285-E9C8997ABADA}"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44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fld id="{E8F1C355-C977-48A3-9326-E5D348064FE5}" type="datetime1">
              <a:rPr lang="bg-BG" altLang="en-US" smtClean="0"/>
              <a:t>5.10.2019 г.</a:t>
            </a:fld>
            <a:endParaRPr lang="bg-BG"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bg-BG"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DDA25E49-3EDD-4031-A45E-3FC330BBBB9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hf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4.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0.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4"/>
          <p:cNvSpPr>
            <a:spLocks noGrp="1"/>
          </p:cNvSpPr>
          <p:nvPr>
            <p:ph type="sldNum" sz="quarter" idx="12"/>
          </p:nvPr>
        </p:nvSpPr>
        <p:spPr>
          <a:noFill/>
          <a:ln>
            <a:miter lim="800000"/>
            <a:headEnd/>
            <a:tailEnd/>
          </a:ln>
        </p:spPr>
        <p:txBody>
          <a:bodyPr/>
          <a:lstStyle/>
          <a:p>
            <a:fld id="{F5360BAB-4634-4289-9B1E-70A247DC0872}" type="slidenum">
              <a:rPr lang="en-US" altLang="en-US"/>
              <a:pPr/>
              <a:t>1</a:t>
            </a:fld>
            <a:endParaRPr lang="en-US" altLang="en-US"/>
          </a:p>
        </p:txBody>
      </p:sp>
      <p:sp>
        <p:nvSpPr>
          <p:cNvPr id="4100" name="Rectangle 4"/>
          <p:cNvSpPr>
            <a:spLocks noGrp="1" noChangeArrowheads="1"/>
          </p:cNvSpPr>
          <p:nvPr>
            <p:ph type="title"/>
          </p:nvPr>
        </p:nvSpPr>
        <p:spPr>
          <a:xfrm>
            <a:off x="468313" y="346075"/>
            <a:ext cx="8229600" cy="6107113"/>
          </a:xfrm>
        </p:spPr>
        <p:txBody>
          <a:bodyPr/>
          <a:lstStyle/>
          <a:p>
            <a:pPr eaLnBrk="1" hangingPunct="1">
              <a:defRPr/>
            </a:pPr>
            <a:br>
              <a:rPr lang="ru-RU" b="1" dirty="0"/>
            </a:br>
            <a:r>
              <a:rPr lang="ru-RU" b="1" dirty="0"/>
              <a:t>Презентация </a:t>
            </a:r>
            <a:r>
              <a:rPr lang="ru-RU" b="1" dirty="0" err="1"/>
              <a:t>към</a:t>
            </a:r>
            <a:r>
              <a:rPr lang="ru-RU" b="1" dirty="0"/>
              <a:t> глава 3</a:t>
            </a:r>
            <a:br>
              <a:rPr lang="bg-BG" b="1" dirty="0">
                <a:solidFill>
                  <a:srgbClr val="0070C0"/>
                </a:solidFill>
                <a:effectLst>
                  <a:outerShdw blurRad="38100" dist="38100" dir="2700000" algn="tl">
                    <a:srgbClr val="000000">
                      <a:alpha val="43137"/>
                    </a:srgbClr>
                  </a:outerShdw>
                </a:effectLst>
              </a:rPr>
            </a:br>
            <a:br>
              <a:rPr lang="bg-BG" altLang="en-US" b="1" dirty="0">
                <a:solidFill>
                  <a:srgbClr val="FF0000"/>
                </a:solidFill>
                <a:effectLst>
                  <a:outerShdw blurRad="38100" dist="38100" dir="2700000" algn="tl">
                    <a:srgbClr val="C0C0C0"/>
                  </a:outerShdw>
                </a:effectLst>
              </a:rPr>
            </a:br>
            <a:br>
              <a:rPr lang="en-US" altLang="en-US" b="1" dirty="0">
                <a:solidFill>
                  <a:srgbClr val="FF0000"/>
                </a:solidFill>
                <a:effectLst>
                  <a:outerShdw blurRad="38100" dist="38100" dir="2700000" algn="tl">
                    <a:srgbClr val="C0C0C0"/>
                  </a:outerShdw>
                </a:effectLst>
              </a:rPr>
            </a:br>
            <a:r>
              <a:rPr lang="bg-BG" altLang="en-US" b="1" dirty="0">
                <a:solidFill>
                  <a:srgbClr val="C00000"/>
                </a:solidFill>
                <a:effectLst>
                  <a:outerShdw blurRad="38100" dist="38100" dir="2700000" algn="tl">
                    <a:srgbClr val="C0C0C0"/>
                  </a:outerShdw>
                </a:effectLst>
              </a:rPr>
              <a:t>ТЕНДЕНЦИИ НА ГЛОБАЛНИЯ ЗДРАВЕН СТАТУС</a:t>
            </a:r>
            <a:r>
              <a:rPr lang="en-US" altLang="en-US" b="1" dirty="0">
                <a:solidFill>
                  <a:srgbClr val="C00000"/>
                </a:solidFill>
                <a:effectLst>
                  <a:outerShdw blurRad="38100" dist="38100" dir="2700000" algn="tl">
                    <a:srgbClr val="C0C0C0"/>
                  </a:outerShdw>
                </a:effectLst>
              </a:rPr>
              <a:t> </a:t>
            </a:r>
            <a:br>
              <a:rPr lang="bg-BG" altLang="en-US" b="1" dirty="0">
                <a:solidFill>
                  <a:srgbClr val="C00000"/>
                </a:solidFill>
                <a:effectLst>
                  <a:outerShdw blurRad="38100" dist="38100" dir="2700000" algn="tl">
                    <a:srgbClr val="C0C0C0"/>
                  </a:outerShdw>
                </a:effectLst>
              </a:rPr>
            </a:br>
            <a:br>
              <a:rPr lang="bg-BG" altLang="en-US" b="1" dirty="0">
                <a:solidFill>
                  <a:srgbClr val="C00000"/>
                </a:solidFill>
                <a:effectLst>
                  <a:outerShdw blurRad="38100" dist="38100" dir="2700000" algn="tl">
                    <a:srgbClr val="C0C0C0"/>
                  </a:outerShdw>
                </a:effectLst>
              </a:rPr>
            </a:br>
            <a:endParaRPr lang="en-US" altLang="en-US" b="1" dirty="0">
              <a:solidFill>
                <a:srgbClr val="002060"/>
              </a:solidFill>
              <a:effectLst>
                <a:outerShdw blurRad="38100" dist="38100" dir="2700000" algn="tl">
                  <a:srgbClr val="C0C0C0"/>
                </a:outerShdw>
              </a:effectLst>
            </a:endParaRPr>
          </a:p>
        </p:txBody>
      </p:sp>
      <p:sp>
        <p:nvSpPr>
          <p:cNvPr id="2" name="Date Placeholder 1"/>
          <p:cNvSpPr>
            <a:spLocks noGrp="1"/>
          </p:cNvSpPr>
          <p:nvPr>
            <p:ph type="dt" sz="half" idx="10"/>
          </p:nvPr>
        </p:nvSpPr>
        <p:spPr/>
        <p:txBody>
          <a:bodyPr/>
          <a:lstStyle/>
          <a:p>
            <a:pPr>
              <a:defRPr/>
            </a:pPr>
            <a:fld id="{5A6306DC-E1C6-43CF-885C-D0AFCC5668F5}" type="datetime1">
              <a:rPr lang="bg-BG" altLang="en-US" smtClean="0"/>
              <a:t>5.10.2019 г.</a:t>
            </a:fld>
            <a:endParaRPr lang="bg-BG"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4"/>
          <p:cNvSpPr>
            <a:spLocks noGrp="1"/>
          </p:cNvSpPr>
          <p:nvPr>
            <p:ph type="sldNum" sz="quarter" idx="12"/>
          </p:nvPr>
        </p:nvSpPr>
        <p:spPr>
          <a:noFill/>
          <a:ln>
            <a:miter lim="800000"/>
            <a:headEnd/>
            <a:tailEnd/>
          </a:ln>
        </p:spPr>
        <p:txBody>
          <a:bodyPr/>
          <a:lstStyle/>
          <a:p>
            <a:fld id="{C3E44545-9F44-48CF-B794-DF87A4D16FB5}" type="slidenum">
              <a:rPr lang="en-US" altLang="en-US"/>
              <a:pPr/>
              <a:t>10</a:t>
            </a:fld>
            <a:endParaRPr lang="en-US" altLang="en-US"/>
          </a:p>
        </p:txBody>
      </p:sp>
      <p:sp>
        <p:nvSpPr>
          <p:cNvPr id="9219" name="Rectangle 2"/>
          <p:cNvSpPr>
            <a:spLocks noGrp="1" noChangeArrowheads="1"/>
          </p:cNvSpPr>
          <p:nvPr>
            <p:ph type="title"/>
          </p:nvPr>
        </p:nvSpPr>
        <p:spPr>
          <a:xfrm>
            <a:off x="457200" y="274638"/>
            <a:ext cx="8229600" cy="6034087"/>
          </a:xfrm>
        </p:spPr>
        <p:txBody>
          <a:bodyPr/>
          <a:lstStyle/>
          <a:p>
            <a:pPr eaLnBrk="1" hangingPunct="1"/>
            <a:r>
              <a:rPr lang="bg-BG" altLang="en-US" b="1" dirty="0">
                <a:solidFill>
                  <a:srgbClr val="C00000"/>
                </a:solidFill>
              </a:rPr>
              <a:t>2. Глобални тенденции на общата смъртност и причините за </a:t>
            </a:r>
            <a:r>
              <a:rPr lang="bg-BG" altLang="en-US" b="1" dirty="0" err="1">
                <a:solidFill>
                  <a:srgbClr val="C00000"/>
                </a:solidFill>
              </a:rPr>
              <a:t>умирания</a:t>
            </a:r>
            <a:r>
              <a:rPr lang="bg-BG" altLang="en-US" dirty="0">
                <a:solidFill>
                  <a:srgbClr val="C00000"/>
                </a:solidFill>
              </a:rPr>
              <a:t> </a:t>
            </a:r>
            <a:endParaRPr lang="en-US" altLang="en-US" dirty="0">
              <a:solidFill>
                <a:srgbClr val="C00000"/>
              </a:solidFill>
            </a:endParaRPr>
          </a:p>
        </p:txBody>
      </p:sp>
      <p:sp>
        <p:nvSpPr>
          <p:cNvPr id="2" name="Date Placeholder 1"/>
          <p:cNvSpPr>
            <a:spLocks noGrp="1"/>
          </p:cNvSpPr>
          <p:nvPr>
            <p:ph type="dt" sz="half" idx="10"/>
          </p:nvPr>
        </p:nvSpPr>
        <p:spPr/>
        <p:txBody>
          <a:bodyPr/>
          <a:lstStyle/>
          <a:p>
            <a:pPr>
              <a:defRPr/>
            </a:pPr>
            <a:fld id="{E6677DFB-31E9-4B06-A8DE-16F79A5C36EC}" type="datetime1">
              <a:rPr lang="bg-BG" altLang="en-US" smtClean="0"/>
              <a:t>5.10.2019 г.</a:t>
            </a:fld>
            <a:endParaRPr lang="bg-BG" altLang="en-US"/>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6"/>
          <p:cNvSpPr>
            <a:spLocks noGrp="1" noChangeArrowheads="1"/>
          </p:cNvSpPr>
          <p:nvPr>
            <p:ph type="sldNum" sz="quarter" idx="12"/>
          </p:nvPr>
        </p:nvSpPr>
        <p:spPr>
          <a:noFill/>
          <a:ln>
            <a:miter lim="800000"/>
            <a:headEnd/>
            <a:tailEnd/>
          </a:ln>
        </p:spPr>
        <p:txBody>
          <a:bodyPr/>
          <a:lstStyle/>
          <a:p>
            <a:fld id="{613BBD6A-59F3-4494-8C5E-5FCF9CB4A8C2}" type="slidenum">
              <a:rPr lang="en-US" altLang="en-US"/>
              <a:pPr/>
              <a:t>100</a:t>
            </a:fld>
            <a:endParaRPr lang="en-US" altLang="en-US"/>
          </a:p>
        </p:txBody>
      </p:sp>
      <p:sp>
        <p:nvSpPr>
          <p:cNvPr id="106499" name="Slide Number Placeholder 4"/>
          <p:cNvSpPr txBox="1">
            <a:spLocks noGrp="1"/>
          </p:cNvSpPr>
          <p:nvPr/>
        </p:nvSpPr>
        <p:spPr bwMode="auto">
          <a:xfrm>
            <a:off x="6553200" y="6245225"/>
            <a:ext cx="2133600" cy="476250"/>
          </a:xfrm>
          <a:prstGeom prst="rect">
            <a:avLst/>
          </a:prstGeom>
          <a:noFill/>
          <a:ln w="9525">
            <a:noFill/>
            <a:miter lim="800000"/>
            <a:headEnd/>
            <a:tailEnd/>
          </a:ln>
          <a:effectLst/>
        </p:spPr>
        <p:txBody>
          <a:bodyPr/>
          <a:lstStyle/>
          <a:p>
            <a:pPr algn="r"/>
            <a:fld id="{20211C5D-E8C0-43D8-89C8-EE2CFEF6E99C}" type="slidenum">
              <a:rPr lang="en-US" altLang="en-US" sz="1400"/>
              <a:pPr algn="r"/>
              <a:t>100</a:t>
            </a:fld>
            <a:endParaRPr lang="en-US" altLang="en-US" sz="1400"/>
          </a:p>
        </p:txBody>
      </p:sp>
      <p:sp>
        <p:nvSpPr>
          <p:cNvPr id="106500" name="Rectangle 2"/>
          <p:cNvSpPr>
            <a:spLocks noGrp="1" noChangeArrowheads="1"/>
          </p:cNvSpPr>
          <p:nvPr>
            <p:ph type="title"/>
          </p:nvPr>
        </p:nvSpPr>
        <p:spPr>
          <a:xfrm>
            <a:off x="457200" y="277813"/>
            <a:ext cx="8229600" cy="5527451"/>
          </a:xfrm>
        </p:spPr>
        <p:txBody>
          <a:bodyPr/>
          <a:lstStyle/>
          <a:p>
            <a:pPr algn="l" eaLnBrk="1" hangingPunct="1">
              <a:lnSpc>
                <a:spcPct val="114000"/>
              </a:lnSpc>
            </a:pPr>
            <a:br>
              <a:rPr lang="bg-BG" sz="2800" dirty="0"/>
            </a:br>
            <a:br>
              <a:rPr lang="en-US" sz="2800" dirty="0"/>
            </a:br>
            <a:r>
              <a:rPr lang="bg-BG" altLang="en-US" sz="2800" b="1" i="1" dirty="0">
                <a:solidFill>
                  <a:srgbClr val="000000"/>
                </a:solidFill>
              </a:rPr>
              <a:t>Съществени са и различията в структурата на причините за детска смъртност и смъртност до 5-годишна възраст в страните с нисък и висок доход. </a:t>
            </a:r>
            <a:br>
              <a:rPr lang="bg-BG" altLang="en-US" sz="2800" b="1" i="1" dirty="0">
                <a:solidFill>
                  <a:srgbClr val="000000"/>
                </a:solidFill>
              </a:rPr>
            </a:br>
            <a:r>
              <a:rPr lang="bg-BG" altLang="en-US" sz="2800" b="1" i="1" dirty="0">
                <a:solidFill>
                  <a:srgbClr val="000000"/>
                </a:solidFill>
              </a:rPr>
              <a:t> (развити и развиващи се страни).</a:t>
            </a:r>
            <a:br>
              <a:rPr lang="bg-BG" altLang="en-US" sz="2800" b="1" i="1" dirty="0">
                <a:solidFill>
                  <a:srgbClr val="000000"/>
                </a:solidFill>
              </a:rPr>
            </a:br>
            <a:br>
              <a:rPr lang="bg-BG" altLang="en-US" sz="2800" b="1" i="1" dirty="0">
                <a:solidFill>
                  <a:srgbClr val="000000"/>
                </a:solidFill>
              </a:rPr>
            </a:br>
            <a:r>
              <a:rPr lang="bg-BG" sz="2800" dirty="0"/>
              <a:t>Децата от </a:t>
            </a:r>
            <a:r>
              <a:rPr lang="bg-BG" sz="2800" dirty="0" err="1"/>
              <a:t>Суб-Сахарска</a:t>
            </a:r>
            <a:r>
              <a:rPr lang="bg-BG" sz="2800" dirty="0"/>
              <a:t> Африка имат 15 пъти по-висок риск за умиране до 5-годишна възраст в сравнение с децата от страните с висок доход.</a:t>
            </a:r>
            <a:br>
              <a:rPr lang="bg-BG" sz="2800" dirty="0"/>
            </a:br>
            <a:endParaRPr lang="en-US" altLang="en-US" sz="2800" b="1" i="1" dirty="0">
              <a:solidFill>
                <a:srgbClr val="000000"/>
              </a:solidFill>
            </a:endParaRPr>
          </a:p>
        </p:txBody>
      </p:sp>
      <p:sp>
        <p:nvSpPr>
          <p:cNvPr id="2" name="Date Placeholder 1"/>
          <p:cNvSpPr>
            <a:spLocks noGrp="1"/>
          </p:cNvSpPr>
          <p:nvPr>
            <p:ph type="dt" sz="half" idx="10"/>
          </p:nvPr>
        </p:nvSpPr>
        <p:spPr/>
        <p:txBody>
          <a:bodyPr/>
          <a:lstStyle/>
          <a:p>
            <a:pPr>
              <a:defRPr/>
            </a:pPr>
            <a:fld id="{BD53B46B-38C8-4AA2-B102-026410618361}" type="datetime1">
              <a:rPr lang="bg-BG" altLang="en-US" smtClean="0"/>
              <a:t>5.10.2019 г.</a:t>
            </a:fld>
            <a:endParaRPr lang="bg-BG" altLang="en-US"/>
          </a:p>
        </p:txBody>
      </p:sp>
    </p:spTree>
  </p:cSld>
  <p:clrMapOvr>
    <a:masterClrMapping/>
  </p:clrMapOvr>
  <p:transition spd="slow"/>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6"/>
          <p:cNvSpPr>
            <a:spLocks noGrp="1" noChangeArrowheads="1"/>
          </p:cNvSpPr>
          <p:nvPr>
            <p:ph type="sldNum" sz="quarter" idx="12"/>
          </p:nvPr>
        </p:nvSpPr>
        <p:spPr>
          <a:noFill/>
          <a:ln>
            <a:miter lim="800000"/>
            <a:headEnd/>
            <a:tailEnd/>
          </a:ln>
        </p:spPr>
        <p:txBody>
          <a:bodyPr/>
          <a:lstStyle/>
          <a:p>
            <a:fld id="{8F886899-7AC8-4E55-AC33-D5E744B5EA0D}" type="slidenum">
              <a:rPr lang="en-US" altLang="en-US"/>
              <a:pPr/>
              <a:t>101</a:t>
            </a:fld>
            <a:endParaRPr lang="en-US" altLang="en-US"/>
          </a:p>
        </p:txBody>
      </p:sp>
      <p:sp>
        <p:nvSpPr>
          <p:cNvPr id="114691" name="Slide Number Placeholder 4"/>
          <p:cNvSpPr txBox="1">
            <a:spLocks noGrp="1"/>
          </p:cNvSpPr>
          <p:nvPr/>
        </p:nvSpPr>
        <p:spPr bwMode="auto">
          <a:xfrm>
            <a:off x="6553200" y="6245225"/>
            <a:ext cx="2133600" cy="476250"/>
          </a:xfrm>
          <a:prstGeom prst="rect">
            <a:avLst/>
          </a:prstGeom>
          <a:noFill/>
          <a:ln w="9525">
            <a:noFill/>
            <a:miter lim="800000"/>
            <a:headEnd/>
            <a:tailEnd/>
          </a:ln>
          <a:effectLst/>
        </p:spPr>
        <p:txBody>
          <a:bodyPr/>
          <a:lstStyle/>
          <a:p>
            <a:pPr algn="r"/>
            <a:fld id="{A33C1E2C-B78C-4DB2-BC25-C4A14C600BF0}" type="slidenum">
              <a:rPr lang="en-US" altLang="en-US" sz="1400"/>
              <a:pPr algn="r"/>
              <a:t>101</a:t>
            </a:fld>
            <a:endParaRPr lang="en-US" altLang="en-US" sz="1400"/>
          </a:p>
        </p:txBody>
      </p:sp>
      <p:sp>
        <p:nvSpPr>
          <p:cNvPr id="114692" name="Rectangle 2"/>
          <p:cNvSpPr>
            <a:spLocks noGrp="1" noChangeArrowheads="1"/>
          </p:cNvSpPr>
          <p:nvPr>
            <p:ph type="title"/>
          </p:nvPr>
        </p:nvSpPr>
        <p:spPr>
          <a:xfrm>
            <a:off x="457200" y="277813"/>
            <a:ext cx="8229600" cy="5383212"/>
          </a:xfrm>
        </p:spPr>
        <p:txBody>
          <a:bodyPr/>
          <a:lstStyle/>
          <a:p>
            <a:pPr eaLnBrk="1" hangingPunct="1">
              <a:lnSpc>
                <a:spcPct val="130000"/>
              </a:lnSpc>
            </a:pPr>
            <a:r>
              <a:rPr lang="bg-BG" altLang="en-US" sz="4000" b="1" i="1" dirty="0">
                <a:solidFill>
                  <a:srgbClr val="000000"/>
                </a:solidFill>
              </a:rPr>
              <a:t>Снижаването на детската смъртност и смъртността под 5-годишна възраст е приоритетна цел на развитието в глобален, регионален и национален план.</a:t>
            </a:r>
            <a:endParaRPr lang="en-US" altLang="en-US" sz="4000" b="1" i="1" dirty="0">
              <a:solidFill>
                <a:srgbClr val="000000"/>
              </a:solidFill>
            </a:endParaRPr>
          </a:p>
        </p:txBody>
      </p:sp>
      <p:sp>
        <p:nvSpPr>
          <p:cNvPr id="2" name="Date Placeholder 1"/>
          <p:cNvSpPr>
            <a:spLocks noGrp="1"/>
          </p:cNvSpPr>
          <p:nvPr>
            <p:ph type="dt" sz="half" idx="10"/>
          </p:nvPr>
        </p:nvSpPr>
        <p:spPr/>
        <p:txBody>
          <a:bodyPr/>
          <a:lstStyle/>
          <a:p>
            <a:pPr>
              <a:defRPr/>
            </a:pPr>
            <a:fld id="{A3EEB53F-7BF8-4477-91B3-5199124631DF}" type="datetime1">
              <a:rPr lang="bg-BG" altLang="en-US" smtClean="0"/>
              <a:t>5.10.2019 г.</a:t>
            </a:fld>
            <a:endParaRPr lang="bg-BG" altLang="en-US"/>
          </a:p>
        </p:txBody>
      </p:sp>
    </p:spTree>
  </p:cSld>
  <p:clrMapOvr>
    <a:masterClrMapping/>
  </p:clrMapOvr>
  <p:transition spd="slow"/>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6"/>
          <p:cNvSpPr>
            <a:spLocks noGrp="1" noChangeArrowheads="1"/>
          </p:cNvSpPr>
          <p:nvPr>
            <p:ph type="sldNum" sz="quarter" idx="12"/>
          </p:nvPr>
        </p:nvSpPr>
        <p:spPr>
          <a:noFill/>
          <a:ln>
            <a:miter lim="800000"/>
            <a:headEnd/>
            <a:tailEnd/>
          </a:ln>
        </p:spPr>
        <p:txBody>
          <a:bodyPr/>
          <a:lstStyle/>
          <a:p>
            <a:fld id="{1EF1CE9B-9C0E-4DF0-968B-A48A020155E4}" type="slidenum">
              <a:rPr lang="en-US" altLang="en-US"/>
              <a:pPr/>
              <a:t>102</a:t>
            </a:fld>
            <a:endParaRPr lang="en-US" altLang="en-US"/>
          </a:p>
        </p:txBody>
      </p:sp>
      <p:sp>
        <p:nvSpPr>
          <p:cNvPr id="115715" name="Slide Number Placeholder 4"/>
          <p:cNvSpPr txBox="1">
            <a:spLocks noGrp="1"/>
          </p:cNvSpPr>
          <p:nvPr/>
        </p:nvSpPr>
        <p:spPr bwMode="auto">
          <a:xfrm>
            <a:off x="6553200" y="6245225"/>
            <a:ext cx="2133600" cy="476250"/>
          </a:xfrm>
          <a:prstGeom prst="rect">
            <a:avLst/>
          </a:prstGeom>
          <a:noFill/>
          <a:ln w="9525">
            <a:noFill/>
            <a:miter lim="800000"/>
            <a:headEnd/>
            <a:tailEnd/>
          </a:ln>
          <a:effectLst/>
        </p:spPr>
        <p:txBody>
          <a:bodyPr/>
          <a:lstStyle/>
          <a:p>
            <a:pPr algn="r"/>
            <a:fld id="{8F980A86-C3D0-498C-A67A-AEAF841D4D9B}" type="slidenum">
              <a:rPr lang="en-US" altLang="en-US" sz="1400"/>
              <a:pPr algn="r"/>
              <a:t>102</a:t>
            </a:fld>
            <a:endParaRPr lang="en-US" altLang="en-US" sz="1400"/>
          </a:p>
        </p:txBody>
      </p:sp>
      <p:sp>
        <p:nvSpPr>
          <p:cNvPr id="115716" name="Rectangle 2"/>
          <p:cNvSpPr>
            <a:spLocks noGrp="1" noChangeArrowheads="1"/>
          </p:cNvSpPr>
          <p:nvPr>
            <p:ph type="title"/>
          </p:nvPr>
        </p:nvSpPr>
        <p:spPr>
          <a:xfrm>
            <a:off x="323850" y="277813"/>
            <a:ext cx="8569325" cy="6103937"/>
          </a:xfrm>
          <a:solidFill>
            <a:srgbClr val="CCFFCC"/>
          </a:solidFill>
          <a:ln>
            <a:solidFill>
              <a:schemeClr val="tx1"/>
            </a:solidFill>
          </a:ln>
        </p:spPr>
        <p:txBody>
          <a:bodyPr/>
          <a:lstStyle/>
          <a:p>
            <a:pPr algn="l" eaLnBrk="1" hangingPunct="1">
              <a:lnSpc>
                <a:spcPct val="120000"/>
              </a:lnSpc>
            </a:pPr>
            <a:r>
              <a:rPr lang="bg-BG" altLang="en-US" sz="2800" b="1">
                <a:solidFill>
                  <a:srgbClr val="000000"/>
                </a:solidFill>
              </a:rPr>
              <a:t>Сред най-важните фактори:</a:t>
            </a:r>
            <a:br>
              <a:rPr lang="bg-BG" altLang="en-US" sz="2800" b="1">
                <a:solidFill>
                  <a:srgbClr val="000000"/>
                </a:solidFill>
              </a:rPr>
            </a:br>
            <a:br>
              <a:rPr lang="bg-BG" altLang="en-US" sz="2800">
                <a:solidFill>
                  <a:srgbClr val="000000"/>
                </a:solidFill>
                <a:sym typeface="Wingdings 2" pitchFamily="18" charset="2"/>
              </a:rPr>
            </a:br>
            <a:r>
              <a:rPr lang="bg-BG" altLang="en-US" sz="2800">
                <a:solidFill>
                  <a:srgbClr val="000000"/>
                </a:solidFill>
                <a:sym typeface="Wingdings 2" pitchFamily="18" charset="2"/>
              </a:rPr>
              <a:t></a:t>
            </a:r>
            <a:r>
              <a:rPr lang="bg-BG" altLang="en-US" sz="2800">
                <a:solidFill>
                  <a:srgbClr val="000000"/>
                </a:solidFill>
              </a:rPr>
              <a:t> </a:t>
            </a:r>
            <a:r>
              <a:rPr lang="bg-BG" altLang="en-US" sz="2800" b="1" i="1">
                <a:solidFill>
                  <a:srgbClr val="000000"/>
                </a:solidFill>
              </a:rPr>
              <a:t>Недостатъчен обхват с рутинни имунизации. </a:t>
            </a:r>
            <a:br>
              <a:rPr lang="bg-BG" altLang="en-US" sz="2800">
                <a:solidFill>
                  <a:srgbClr val="000000"/>
                </a:solidFill>
                <a:sym typeface="Wingdings 2" pitchFamily="18" charset="2"/>
              </a:rPr>
            </a:br>
            <a:r>
              <a:rPr lang="bg-BG" altLang="en-US" sz="2800">
                <a:solidFill>
                  <a:srgbClr val="000000"/>
                </a:solidFill>
                <a:sym typeface="Wingdings 2" pitchFamily="18" charset="2"/>
              </a:rPr>
              <a:t></a:t>
            </a:r>
            <a:r>
              <a:rPr lang="bg-BG" altLang="en-US" sz="2800">
                <a:solidFill>
                  <a:srgbClr val="000000"/>
                </a:solidFill>
              </a:rPr>
              <a:t> </a:t>
            </a:r>
            <a:r>
              <a:rPr lang="bg-BG" altLang="en-US" sz="2800" b="1" i="1">
                <a:solidFill>
                  <a:srgbClr val="000000"/>
                </a:solidFill>
              </a:rPr>
              <a:t>Недохранването на децата</a:t>
            </a:r>
            <a:r>
              <a:rPr lang="bg-BG" altLang="en-US" sz="2800">
                <a:solidFill>
                  <a:srgbClr val="000000"/>
                </a:solidFill>
              </a:rPr>
              <a:t> </a:t>
            </a:r>
            <a:r>
              <a:rPr lang="bg-BG" altLang="en-US" sz="2800" b="1" i="1">
                <a:solidFill>
                  <a:srgbClr val="000000"/>
                </a:solidFill>
              </a:rPr>
              <a:t>и майките.</a:t>
            </a:r>
            <a:br>
              <a:rPr lang="bg-BG" altLang="en-US" sz="2800">
                <a:solidFill>
                  <a:srgbClr val="000000"/>
                </a:solidFill>
                <a:sym typeface="Wingdings 2" pitchFamily="18" charset="2"/>
              </a:rPr>
            </a:br>
            <a:r>
              <a:rPr lang="bg-BG" altLang="en-US" sz="2800">
                <a:solidFill>
                  <a:srgbClr val="000000"/>
                </a:solidFill>
                <a:sym typeface="Wingdings 2" pitchFamily="18" charset="2"/>
              </a:rPr>
              <a:t></a:t>
            </a:r>
            <a:r>
              <a:rPr lang="bg-BG" altLang="en-US" sz="2800">
                <a:solidFill>
                  <a:srgbClr val="000000"/>
                </a:solidFill>
              </a:rPr>
              <a:t> </a:t>
            </a:r>
            <a:r>
              <a:rPr lang="bg-BG" altLang="en-US" sz="2800" b="1" i="1">
                <a:solidFill>
                  <a:srgbClr val="000000"/>
                </a:solidFill>
              </a:rPr>
              <a:t>Недостатъчно наблюдение на бременните и нисък обхват с основни акушерски грижи.</a:t>
            </a:r>
            <a:r>
              <a:rPr lang="bg-BG" altLang="en-US" sz="2800">
                <a:solidFill>
                  <a:srgbClr val="000000"/>
                </a:solidFill>
              </a:rPr>
              <a:t> </a:t>
            </a:r>
            <a:br>
              <a:rPr lang="bg-BG" altLang="en-US" sz="2800" b="1" i="1">
                <a:solidFill>
                  <a:srgbClr val="000000"/>
                </a:solidFill>
              </a:rPr>
            </a:br>
            <a:r>
              <a:rPr lang="bg-BG" altLang="en-US" sz="2800" b="1" i="1">
                <a:solidFill>
                  <a:srgbClr val="000000"/>
                </a:solidFill>
              </a:rPr>
              <a:t> </a:t>
            </a:r>
            <a:r>
              <a:rPr lang="bg-BG" altLang="en-US" sz="2800">
                <a:solidFill>
                  <a:srgbClr val="000000"/>
                </a:solidFill>
                <a:sym typeface="Wingdings 2" pitchFamily="18" charset="2"/>
              </a:rPr>
              <a:t></a:t>
            </a:r>
            <a:r>
              <a:rPr lang="bg-BG" altLang="en-US" sz="2800" b="1" i="1">
                <a:solidFill>
                  <a:srgbClr val="000000"/>
                </a:solidFill>
              </a:rPr>
              <a:t> Ниска грамотност и образователно ниво на жените</a:t>
            </a:r>
            <a:r>
              <a:rPr lang="bg-BG" altLang="en-US" sz="2800">
                <a:solidFill>
                  <a:srgbClr val="000000"/>
                </a:solidFill>
              </a:rPr>
              <a:t>.</a:t>
            </a:r>
            <a:r>
              <a:rPr lang="bg-BG" altLang="en-US" sz="2800"/>
              <a:t> </a:t>
            </a:r>
            <a:br>
              <a:rPr lang="bg-BG" altLang="en-US" sz="2800"/>
            </a:br>
            <a:r>
              <a:rPr lang="bg-BG" altLang="en-US" sz="2800">
                <a:solidFill>
                  <a:srgbClr val="000000"/>
                </a:solidFill>
                <a:sym typeface="Wingdings 2" pitchFamily="18" charset="2"/>
              </a:rPr>
              <a:t></a:t>
            </a:r>
            <a:r>
              <a:rPr lang="bg-BG" altLang="en-US" sz="2800">
                <a:solidFill>
                  <a:srgbClr val="000000"/>
                </a:solidFill>
              </a:rPr>
              <a:t> </a:t>
            </a:r>
            <a:r>
              <a:rPr lang="bg-BG" altLang="en-US" sz="2800" b="1" i="1">
                <a:solidFill>
                  <a:srgbClr val="000000"/>
                </a:solidFill>
              </a:rPr>
              <a:t>Неадекватни условия на живот на семействата</a:t>
            </a:r>
            <a:r>
              <a:rPr lang="bg-BG" altLang="en-US" sz="2800">
                <a:solidFill>
                  <a:srgbClr val="000000"/>
                </a:solidFill>
              </a:rPr>
              <a:t>.</a:t>
            </a:r>
            <a:r>
              <a:rPr lang="bg-BG" altLang="en-US" sz="2800"/>
              <a:t> </a:t>
            </a:r>
            <a:endParaRPr lang="en-US" altLang="en-US" sz="2800"/>
          </a:p>
        </p:txBody>
      </p:sp>
      <p:sp>
        <p:nvSpPr>
          <p:cNvPr id="2" name="Date Placeholder 1"/>
          <p:cNvSpPr>
            <a:spLocks noGrp="1"/>
          </p:cNvSpPr>
          <p:nvPr>
            <p:ph type="dt" sz="half" idx="10"/>
          </p:nvPr>
        </p:nvSpPr>
        <p:spPr/>
        <p:txBody>
          <a:bodyPr/>
          <a:lstStyle/>
          <a:p>
            <a:pPr>
              <a:defRPr/>
            </a:pPr>
            <a:fld id="{8E8B8BA4-2CAC-4F36-8BD6-B9EAD575E108}" type="datetime1">
              <a:rPr lang="bg-BG" altLang="en-US" smtClean="0"/>
              <a:t>5.10.2019 г.</a:t>
            </a:fld>
            <a:endParaRPr lang="bg-BG" altLang="en-US"/>
          </a:p>
        </p:txBody>
      </p:sp>
    </p:spTree>
  </p:cSld>
  <p:clrMapOvr>
    <a:masterClrMapping/>
  </p:clrMapOvr>
  <p:transition spd="slow"/>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6"/>
          <p:cNvSpPr>
            <a:spLocks noGrp="1" noChangeArrowheads="1"/>
          </p:cNvSpPr>
          <p:nvPr>
            <p:ph type="sldNum" sz="quarter" idx="12"/>
          </p:nvPr>
        </p:nvSpPr>
        <p:spPr>
          <a:noFill/>
          <a:ln>
            <a:miter lim="800000"/>
            <a:headEnd/>
            <a:tailEnd/>
          </a:ln>
        </p:spPr>
        <p:txBody>
          <a:bodyPr/>
          <a:lstStyle/>
          <a:p>
            <a:fld id="{ABC3B549-C1BC-4BA9-82CD-8FC5377E7E25}" type="slidenum">
              <a:rPr lang="en-US" altLang="en-US"/>
              <a:pPr/>
              <a:t>103</a:t>
            </a:fld>
            <a:endParaRPr lang="en-US" altLang="en-US"/>
          </a:p>
        </p:txBody>
      </p:sp>
      <p:sp>
        <p:nvSpPr>
          <p:cNvPr id="116739" name="Slide Number Placeholder 4"/>
          <p:cNvSpPr txBox="1">
            <a:spLocks noGrp="1"/>
          </p:cNvSpPr>
          <p:nvPr/>
        </p:nvSpPr>
        <p:spPr bwMode="auto">
          <a:xfrm>
            <a:off x="6553200" y="6245225"/>
            <a:ext cx="2133600" cy="476250"/>
          </a:xfrm>
          <a:prstGeom prst="rect">
            <a:avLst/>
          </a:prstGeom>
          <a:noFill/>
          <a:ln w="9525">
            <a:noFill/>
            <a:miter lim="800000"/>
            <a:headEnd/>
            <a:tailEnd/>
          </a:ln>
          <a:effectLst/>
        </p:spPr>
        <p:txBody>
          <a:bodyPr/>
          <a:lstStyle/>
          <a:p>
            <a:pPr algn="r"/>
            <a:fld id="{8A8E5EA1-1644-4200-AB73-5A19096437FD}" type="slidenum">
              <a:rPr lang="en-US" altLang="en-US" sz="1400"/>
              <a:pPr algn="r"/>
              <a:t>103</a:t>
            </a:fld>
            <a:endParaRPr lang="en-US" altLang="en-US" sz="1400"/>
          </a:p>
        </p:txBody>
      </p:sp>
      <p:sp>
        <p:nvSpPr>
          <p:cNvPr id="116740" name="Rectangle 4"/>
          <p:cNvSpPr>
            <a:spLocks noGrp="1" noChangeArrowheads="1"/>
          </p:cNvSpPr>
          <p:nvPr>
            <p:ph type="title"/>
          </p:nvPr>
        </p:nvSpPr>
        <p:spPr>
          <a:xfrm>
            <a:off x="457200" y="274638"/>
            <a:ext cx="8229600" cy="5746750"/>
          </a:xfrm>
        </p:spPr>
        <p:txBody>
          <a:bodyPr/>
          <a:lstStyle/>
          <a:p>
            <a:pPr eaLnBrk="1" hangingPunct="1"/>
            <a:r>
              <a:rPr lang="bg-BG" altLang="en-US" b="1" dirty="0">
                <a:solidFill>
                  <a:srgbClr val="C00000"/>
                </a:solidFill>
              </a:rPr>
              <a:t>3. Ситуацията в Европа</a:t>
            </a:r>
          </a:p>
        </p:txBody>
      </p:sp>
      <p:sp>
        <p:nvSpPr>
          <p:cNvPr id="2" name="Date Placeholder 1"/>
          <p:cNvSpPr>
            <a:spLocks noGrp="1"/>
          </p:cNvSpPr>
          <p:nvPr>
            <p:ph type="dt" sz="half" idx="10"/>
          </p:nvPr>
        </p:nvSpPr>
        <p:spPr/>
        <p:txBody>
          <a:bodyPr/>
          <a:lstStyle/>
          <a:p>
            <a:pPr>
              <a:defRPr/>
            </a:pPr>
            <a:fld id="{FE876D10-A9F9-462A-AA7B-324E2EBF27BD}" type="datetime1">
              <a:rPr lang="bg-BG" altLang="en-US" smtClean="0"/>
              <a:t>5.10.2019 г.</a:t>
            </a:fld>
            <a:endParaRPr lang="bg-BG" altLang="en-US"/>
          </a:p>
        </p:txBody>
      </p:sp>
    </p:spTree>
  </p:cSld>
  <p:clrMapOvr>
    <a:masterClrMapping/>
  </p:clrMapOvr>
  <p:transition spd="slow"/>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6"/>
          <p:cNvSpPr>
            <a:spLocks noGrp="1" noChangeArrowheads="1"/>
          </p:cNvSpPr>
          <p:nvPr>
            <p:ph type="sldNum" sz="quarter" idx="12"/>
          </p:nvPr>
        </p:nvSpPr>
        <p:spPr>
          <a:noFill/>
          <a:ln>
            <a:miter lim="800000"/>
            <a:headEnd/>
            <a:tailEnd/>
          </a:ln>
        </p:spPr>
        <p:txBody>
          <a:bodyPr/>
          <a:lstStyle/>
          <a:p>
            <a:fld id="{F3018EB5-DFBA-4A0F-B62E-929491B04E06}" type="slidenum">
              <a:rPr lang="en-US" altLang="en-US"/>
              <a:pPr/>
              <a:t>104</a:t>
            </a:fld>
            <a:endParaRPr lang="en-US" altLang="en-US"/>
          </a:p>
        </p:txBody>
      </p:sp>
      <p:sp>
        <p:nvSpPr>
          <p:cNvPr id="117763" name="Slide Number Placeholder 3"/>
          <p:cNvSpPr txBox="1">
            <a:spLocks noGrp="1"/>
          </p:cNvSpPr>
          <p:nvPr/>
        </p:nvSpPr>
        <p:spPr bwMode="auto">
          <a:xfrm>
            <a:off x="6553200" y="6245225"/>
            <a:ext cx="2133600" cy="476250"/>
          </a:xfrm>
          <a:prstGeom prst="rect">
            <a:avLst/>
          </a:prstGeom>
          <a:noFill/>
          <a:ln w="9525">
            <a:noFill/>
            <a:miter lim="800000"/>
            <a:headEnd/>
            <a:tailEnd/>
          </a:ln>
          <a:effectLst/>
        </p:spPr>
        <p:txBody>
          <a:bodyPr/>
          <a:lstStyle/>
          <a:p>
            <a:pPr algn="r"/>
            <a:fld id="{628B3942-F6E6-4925-B3F8-44EB75820221}" type="slidenum">
              <a:rPr lang="en-US" altLang="en-US" sz="1400"/>
              <a:pPr algn="r"/>
              <a:t>104</a:t>
            </a:fld>
            <a:endParaRPr lang="en-US" altLang="en-US" sz="1400"/>
          </a:p>
        </p:txBody>
      </p:sp>
      <p:pic>
        <p:nvPicPr>
          <p:cNvPr id="117764" name="Picture 5"/>
          <p:cNvPicPr>
            <a:picLocks noChangeAspect="1" noChangeArrowheads="1"/>
          </p:cNvPicPr>
          <p:nvPr/>
        </p:nvPicPr>
        <p:blipFill>
          <a:blip r:embed="rId2"/>
          <a:srcRect/>
          <a:stretch>
            <a:fillRect/>
          </a:stretch>
        </p:blipFill>
        <p:spPr bwMode="auto">
          <a:xfrm>
            <a:off x="179512" y="188639"/>
            <a:ext cx="8784976" cy="6056585"/>
          </a:xfrm>
          <a:prstGeom prst="rect">
            <a:avLst/>
          </a:prstGeom>
          <a:noFill/>
          <a:ln w="12700" cap="sq">
            <a:noFill/>
            <a:miter lim="800000"/>
            <a:headEnd type="none" w="sm" len="sm"/>
            <a:tailEnd type="none" w="sm" len="sm"/>
          </a:ln>
          <a:effectLst/>
        </p:spPr>
      </p:pic>
      <p:sp>
        <p:nvSpPr>
          <p:cNvPr id="2" name="Date Placeholder 1"/>
          <p:cNvSpPr>
            <a:spLocks noGrp="1"/>
          </p:cNvSpPr>
          <p:nvPr>
            <p:ph type="dt" sz="half" idx="10"/>
          </p:nvPr>
        </p:nvSpPr>
        <p:spPr/>
        <p:txBody>
          <a:bodyPr/>
          <a:lstStyle/>
          <a:p>
            <a:pPr>
              <a:defRPr/>
            </a:pPr>
            <a:fld id="{24813707-EFF7-439E-8163-6FF4BD7549AD}" type="datetime1">
              <a:rPr lang="bg-BG" altLang="en-US" smtClean="0"/>
              <a:t>5.10.2019 г.</a:t>
            </a:fld>
            <a:endParaRPr lang="bg-BG" altLang="en-US"/>
          </a:p>
        </p:txBody>
      </p:sp>
    </p:spTree>
  </p:cSld>
  <p:clrMapOvr>
    <a:masterClrMapping/>
  </p:clrMapOvr>
  <p:transition spd="slow"/>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6"/>
          <p:cNvSpPr>
            <a:spLocks noGrp="1" noChangeArrowheads="1"/>
          </p:cNvSpPr>
          <p:nvPr>
            <p:ph type="sldNum" sz="quarter" idx="12"/>
          </p:nvPr>
        </p:nvSpPr>
        <p:spPr>
          <a:noFill/>
          <a:ln>
            <a:miter lim="800000"/>
            <a:headEnd/>
            <a:tailEnd/>
          </a:ln>
        </p:spPr>
        <p:txBody>
          <a:bodyPr/>
          <a:lstStyle/>
          <a:p>
            <a:fld id="{757B3D7D-95BE-48D2-8E7F-C52130F59330}" type="slidenum">
              <a:rPr lang="en-US" altLang="en-US"/>
              <a:pPr/>
              <a:t>105</a:t>
            </a:fld>
            <a:endParaRPr lang="en-US" altLang="en-US"/>
          </a:p>
        </p:txBody>
      </p:sp>
      <p:sp>
        <p:nvSpPr>
          <p:cNvPr id="118787" name="Slide Number Placeholder 3"/>
          <p:cNvSpPr txBox="1">
            <a:spLocks noGrp="1"/>
          </p:cNvSpPr>
          <p:nvPr/>
        </p:nvSpPr>
        <p:spPr bwMode="auto">
          <a:xfrm>
            <a:off x="6553200" y="6245225"/>
            <a:ext cx="2133600" cy="476250"/>
          </a:xfrm>
          <a:prstGeom prst="rect">
            <a:avLst/>
          </a:prstGeom>
          <a:noFill/>
          <a:ln w="9525">
            <a:noFill/>
            <a:miter lim="800000"/>
            <a:headEnd/>
            <a:tailEnd/>
          </a:ln>
          <a:effectLst/>
        </p:spPr>
        <p:txBody>
          <a:bodyPr/>
          <a:lstStyle/>
          <a:p>
            <a:pPr algn="r"/>
            <a:fld id="{57C309FB-3EB1-4BAB-ABD9-8E2822173A40}" type="slidenum">
              <a:rPr lang="en-US" altLang="en-US" sz="1400"/>
              <a:pPr algn="r"/>
              <a:t>105</a:t>
            </a:fld>
            <a:endParaRPr lang="en-US" altLang="en-US" sz="1400"/>
          </a:p>
        </p:txBody>
      </p:sp>
      <p:pic>
        <p:nvPicPr>
          <p:cNvPr id="118788" name="Picture 4"/>
          <p:cNvPicPr>
            <a:picLocks noChangeAspect="1" noChangeArrowheads="1"/>
          </p:cNvPicPr>
          <p:nvPr/>
        </p:nvPicPr>
        <p:blipFill>
          <a:blip r:embed="rId2"/>
          <a:srcRect/>
          <a:stretch>
            <a:fillRect/>
          </a:stretch>
        </p:blipFill>
        <p:spPr bwMode="auto">
          <a:xfrm>
            <a:off x="179388" y="188914"/>
            <a:ext cx="8713787" cy="6056312"/>
          </a:xfrm>
          <a:prstGeom prst="rect">
            <a:avLst/>
          </a:prstGeom>
          <a:noFill/>
          <a:ln w="12700" cap="sq">
            <a:noFill/>
            <a:miter lim="800000"/>
            <a:headEnd type="none" w="sm" len="sm"/>
            <a:tailEnd type="none" w="sm" len="sm"/>
          </a:ln>
          <a:effectLst/>
        </p:spPr>
      </p:pic>
      <p:sp>
        <p:nvSpPr>
          <p:cNvPr id="2" name="Date Placeholder 1"/>
          <p:cNvSpPr>
            <a:spLocks noGrp="1"/>
          </p:cNvSpPr>
          <p:nvPr>
            <p:ph type="dt" sz="half" idx="10"/>
          </p:nvPr>
        </p:nvSpPr>
        <p:spPr/>
        <p:txBody>
          <a:bodyPr/>
          <a:lstStyle/>
          <a:p>
            <a:pPr>
              <a:defRPr/>
            </a:pPr>
            <a:fld id="{87231486-F74A-46B8-856E-2C36D9619EC1}" type="datetime1">
              <a:rPr lang="bg-BG" altLang="en-US" smtClean="0"/>
              <a:t>5.10.2019 г.</a:t>
            </a:fld>
            <a:endParaRPr lang="bg-BG" altLang="en-US"/>
          </a:p>
        </p:txBody>
      </p:sp>
    </p:spTree>
  </p:cSld>
  <p:clrMapOvr>
    <a:masterClrMapping/>
  </p:clrMapOvr>
  <p:transition spd="slow"/>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6"/>
          <p:cNvSpPr>
            <a:spLocks noGrp="1" noChangeArrowheads="1"/>
          </p:cNvSpPr>
          <p:nvPr>
            <p:ph type="sldNum" sz="quarter" idx="12"/>
          </p:nvPr>
        </p:nvSpPr>
        <p:spPr>
          <a:noFill/>
          <a:ln>
            <a:miter lim="800000"/>
            <a:headEnd/>
            <a:tailEnd/>
          </a:ln>
        </p:spPr>
        <p:txBody>
          <a:bodyPr/>
          <a:lstStyle/>
          <a:p>
            <a:fld id="{699DF545-8293-40FD-AB89-44C44257BC4E}" type="slidenum">
              <a:rPr lang="en-US" altLang="en-US"/>
              <a:pPr/>
              <a:t>106</a:t>
            </a:fld>
            <a:endParaRPr lang="en-US" altLang="en-US"/>
          </a:p>
        </p:txBody>
      </p:sp>
      <p:sp>
        <p:nvSpPr>
          <p:cNvPr id="119811" name="Slide Number Placeholder 3"/>
          <p:cNvSpPr txBox="1">
            <a:spLocks noGrp="1"/>
          </p:cNvSpPr>
          <p:nvPr/>
        </p:nvSpPr>
        <p:spPr bwMode="auto">
          <a:xfrm>
            <a:off x="6553200" y="6245225"/>
            <a:ext cx="2133600" cy="476250"/>
          </a:xfrm>
          <a:prstGeom prst="rect">
            <a:avLst/>
          </a:prstGeom>
          <a:noFill/>
          <a:ln w="9525">
            <a:noFill/>
            <a:miter lim="800000"/>
            <a:headEnd/>
            <a:tailEnd/>
          </a:ln>
          <a:effectLst/>
        </p:spPr>
        <p:txBody>
          <a:bodyPr/>
          <a:lstStyle/>
          <a:p>
            <a:pPr algn="r"/>
            <a:fld id="{9B951176-BAD1-491A-A9DD-1D8E93041E40}" type="slidenum">
              <a:rPr lang="en-US" altLang="en-US" sz="1400"/>
              <a:pPr algn="r"/>
              <a:t>106</a:t>
            </a:fld>
            <a:endParaRPr lang="en-US" altLang="en-US" sz="1400"/>
          </a:p>
        </p:txBody>
      </p:sp>
      <p:pic>
        <p:nvPicPr>
          <p:cNvPr id="119812" name="Picture 4"/>
          <p:cNvPicPr>
            <a:picLocks noChangeAspect="1" noChangeArrowheads="1"/>
          </p:cNvPicPr>
          <p:nvPr/>
        </p:nvPicPr>
        <p:blipFill>
          <a:blip r:embed="rId2"/>
          <a:srcRect/>
          <a:stretch>
            <a:fillRect/>
          </a:stretch>
        </p:blipFill>
        <p:spPr bwMode="auto">
          <a:xfrm>
            <a:off x="0" y="0"/>
            <a:ext cx="9144000" cy="6245225"/>
          </a:xfrm>
          <a:prstGeom prst="rect">
            <a:avLst/>
          </a:prstGeom>
          <a:noFill/>
          <a:ln w="12700" cap="sq">
            <a:noFill/>
            <a:miter lim="800000"/>
            <a:headEnd type="none" w="sm" len="sm"/>
            <a:tailEnd type="none" w="sm" len="sm"/>
          </a:ln>
          <a:effectLst/>
        </p:spPr>
      </p:pic>
      <p:sp>
        <p:nvSpPr>
          <p:cNvPr id="2" name="Date Placeholder 1"/>
          <p:cNvSpPr>
            <a:spLocks noGrp="1"/>
          </p:cNvSpPr>
          <p:nvPr>
            <p:ph type="dt" sz="half" idx="10"/>
          </p:nvPr>
        </p:nvSpPr>
        <p:spPr/>
        <p:txBody>
          <a:bodyPr/>
          <a:lstStyle/>
          <a:p>
            <a:pPr>
              <a:defRPr/>
            </a:pPr>
            <a:fld id="{B45AA68C-8610-4BFB-9BC8-0CDB51AE03BB}" type="datetime1">
              <a:rPr lang="bg-BG" altLang="en-US" smtClean="0"/>
              <a:t>5.10.2019 г.</a:t>
            </a:fld>
            <a:endParaRPr lang="bg-BG" altLang="en-US"/>
          </a:p>
        </p:txBody>
      </p:sp>
    </p:spTree>
  </p:cSld>
  <p:clrMapOvr>
    <a:masterClrMapping/>
  </p:clrMapOvr>
  <p:transition spd="slow"/>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6"/>
          <p:cNvSpPr>
            <a:spLocks noGrp="1" noChangeArrowheads="1"/>
          </p:cNvSpPr>
          <p:nvPr>
            <p:ph type="sldNum" sz="quarter" idx="12"/>
          </p:nvPr>
        </p:nvSpPr>
        <p:spPr>
          <a:noFill/>
          <a:ln>
            <a:miter lim="800000"/>
            <a:headEnd/>
            <a:tailEnd/>
          </a:ln>
        </p:spPr>
        <p:txBody>
          <a:bodyPr/>
          <a:lstStyle/>
          <a:p>
            <a:fld id="{80BEE355-B9C6-440C-8A6F-7CE637D9F2A0}" type="slidenum">
              <a:rPr lang="en-US" altLang="en-US"/>
              <a:pPr/>
              <a:t>107</a:t>
            </a:fld>
            <a:endParaRPr lang="en-US" altLang="en-US"/>
          </a:p>
        </p:txBody>
      </p:sp>
      <p:sp>
        <p:nvSpPr>
          <p:cNvPr id="120835" name="Slide Number Placeholder 3"/>
          <p:cNvSpPr txBox="1">
            <a:spLocks noGrp="1"/>
          </p:cNvSpPr>
          <p:nvPr/>
        </p:nvSpPr>
        <p:spPr bwMode="auto">
          <a:xfrm>
            <a:off x="6553200" y="6245225"/>
            <a:ext cx="2133600" cy="476250"/>
          </a:xfrm>
          <a:prstGeom prst="rect">
            <a:avLst/>
          </a:prstGeom>
          <a:noFill/>
          <a:ln w="9525">
            <a:noFill/>
            <a:miter lim="800000"/>
            <a:headEnd/>
            <a:tailEnd/>
          </a:ln>
          <a:effectLst/>
        </p:spPr>
        <p:txBody>
          <a:bodyPr/>
          <a:lstStyle/>
          <a:p>
            <a:pPr algn="r"/>
            <a:fld id="{9F787DA2-1A38-4812-8B62-A85BF30E8D2C}" type="slidenum">
              <a:rPr lang="en-US" altLang="en-US" sz="1400"/>
              <a:pPr algn="r"/>
              <a:t>107</a:t>
            </a:fld>
            <a:endParaRPr lang="en-US" altLang="en-US" sz="1400"/>
          </a:p>
        </p:txBody>
      </p:sp>
      <p:pic>
        <p:nvPicPr>
          <p:cNvPr id="120836" name="Picture 2"/>
          <p:cNvPicPr>
            <a:picLocks noChangeAspect="1" noChangeArrowheads="1"/>
          </p:cNvPicPr>
          <p:nvPr/>
        </p:nvPicPr>
        <p:blipFill>
          <a:blip r:embed="rId2"/>
          <a:srcRect/>
          <a:stretch>
            <a:fillRect/>
          </a:stretch>
        </p:blipFill>
        <p:spPr bwMode="auto">
          <a:xfrm>
            <a:off x="0" y="0"/>
            <a:ext cx="9144000" cy="6309320"/>
          </a:xfrm>
          <a:prstGeom prst="rect">
            <a:avLst/>
          </a:prstGeom>
          <a:noFill/>
          <a:ln w="12700" cap="sq">
            <a:noFill/>
            <a:miter lim="800000"/>
            <a:headEnd type="none" w="sm" len="sm"/>
            <a:tailEnd type="none" w="sm" len="sm"/>
          </a:ln>
          <a:effectLst/>
        </p:spPr>
      </p:pic>
      <p:sp>
        <p:nvSpPr>
          <p:cNvPr id="2" name="Date Placeholder 1"/>
          <p:cNvSpPr>
            <a:spLocks noGrp="1"/>
          </p:cNvSpPr>
          <p:nvPr>
            <p:ph type="dt" sz="half" idx="10"/>
          </p:nvPr>
        </p:nvSpPr>
        <p:spPr/>
        <p:txBody>
          <a:bodyPr/>
          <a:lstStyle/>
          <a:p>
            <a:pPr>
              <a:defRPr/>
            </a:pPr>
            <a:fld id="{720400C8-4E98-4BB1-8283-6997BC735064}" type="datetime1">
              <a:rPr lang="bg-BG" altLang="en-US" smtClean="0"/>
              <a:t>5.10.2019 г.</a:t>
            </a:fld>
            <a:endParaRPr lang="bg-BG" altLang="en-US"/>
          </a:p>
        </p:txBody>
      </p:sp>
    </p:spTree>
  </p:cSld>
  <p:clrMapOvr>
    <a:masterClrMapping/>
  </p:clrMapOvr>
  <p:transition spd="slow"/>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6"/>
          <p:cNvSpPr>
            <a:spLocks noGrp="1" noChangeArrowheads="1"/>
          </p:cNvSpPr>
          <p:nvPr>
            <p:ph type="sldNum" sz="quarter" idx="12"/>
          </p:nvPr>
        </p:nvSpPr>
        <p:spPr>
          <a:noFill/>
          <a:ln>
            <a:miter lim="800000"/>
            <a:headEnd/>
            <a:tailEnd/>
          </a:ln>
        </p:spPr>
        <p:txBody>
          <a:bodyPr/>
          <a:lstStyle/>
          <a:p>
            <a:fld id="{B1154F76-A6AF-41FA-B35C-AF0CEEBDC80B}" type="slidenum">
              <a:rPr lang="en-US" altLang="en-US"/>
              <a:pPr/>
              <a:t>108</a:t>
            </a:fld>
            <a:endParaRPr lang="en-US" altLang="en-US"/>
          </a:p>
        </p:txBody>
      </p:sp>
      <p:sp>
        <p:nvSpPr>
          <p:cNvPr id="123907" name="Slide Number Placeholder 4"/>
          <p:cNvSpPr txBox="1">
            <a:spLocks noGrp="1"/>
          </p:cNvSpPr>
          <p:nvPr/>
        </p:nvSpPr>
        <p:spPr bwMode="auto">
          <a:xfrm>
            <a:off x="6553200" y="6245225"/>
            <a:ext cx="2133600" cy="476250"/>
          </a:xfrm>
          <a:prstGeom prst="rect">
            <a:avLst/>
          </a:prstGeom>
          <a:noFill/>
          <a:ln w="9525">
            <a:noFill/>
            <a:miter lim="800000"/>
            <a:headEnd/>
            <a:tailEnd/>
          </a:ln>
          <a:effectLst/>
        </p:spPr>
        <p:txBody>
          <a:bodyPr/>
          <a:lstStyle/>
          <a:p>
            <a:pPr algn="r"/>
            <a:fld id="{B0C50235-D38C-498E-A667-35F70C196E77}" type="slidenum">
              <a:rPr lang="en-US" altLang="en-US" sz="1400"/>
              <a:pPr algn="r"/>
              <a:t>108</a:t>
            </a:fld>
            <a:endParaRPr lang="en-US" altLang="en-US" sz="1400"/>
          </a:p>
        </p:txBody>
      </p:sp>
      <p:sp>
        <p:nvSpPr>
          <p:cNvPr id="123908" name="Rectangle 2"/>
          <p:cNvSpPr>
            <a:spLocks noGrp="1" noChangeArrowheads="1"/>
          </p:cNvSpPr>
          <p:nvPr>
            <p:ph type="title"/>
          </p:nvPr>
        </p:nvSpPr>
        <p:spPr>
          <a:xfrm>
            <a:off x="457200" y="277813"/>
            <a:ext cx="8229600" cy="4951412"/>
          </a:xfrm>
        </p:spPr>
        <p:txBody>
          <a:bodyPr/>
          <a:lstStyle/>
          <a:p>
            <a:pPr eaLnBrk="1" hangingPunct="1">
              <a:lnSpc>
                <a:spcPct val="120000"/>
              </a:lnSpc>
            </a:pPr>
            <a:r>
              <a:rPr lang="bg-BG" altLang="en-US" b="1" dirty="0">
                <a:solidFill>
                  <a:srgbClr val="990000"/>
                </a:solidFill>
              </a:rPr>
              <a:t>4. Ситуацията в България</a:t>
            </a:r>
            <a:endParaRPr lang="en-US" altLang="en-US" b="1" dirty="0">
              <a:solidFill>
                <a:srgbClr val="990000"/>
              </a:solidFill>
            </a:endParaRPr>
          </a:p>
        </p:txBody>
      </p:sp>
      <p:sp>
        <p:nvSpPr>
          <p:cNvPr id="2" name="Date Placeholder 1"/>
          <p:cNvSpPr>
            <a:spLocks noGrp="1"/>
          </p:cNvSpPr>
          <p:nvPr>
            <p:ph type="dt" sz="half" idx="10"/>
          </p:nvPr>
        </p:nvSpPr>
        <p:spPr/>
        <p:txBody>
          <a:bodyPr/>
          <a:lstStyle/>
          <a:p>
            <a:pPr>
              <a:defRPr/>
            </a:pPr>
            <a:fld id="{A11C6262-00C5-4426-9DD7-3E5C8F94F89D}" type="datetime1">
              <a:rPr lang="bg-BG" altLang="en-US" smtClean="0"/>
              <a:t>5.10.2019 г.</a:t>
            </a:fld>
            <a:endParaRPr lang="bg-BG" altLang="en-US"/>
          </a:p>
        </p:txBody>
      </p:sp>
    </p:spTree>
  </p:cSld>
  <p:clrMapOvr>
    <a:masterClrMapping/>
  </p:clrMapOvr>
  <p:transition spd="slow"/>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6"/>
          <p:cNvSpPr>
            <a:spLocks noGrp="1" noChangeArrowheads="1"/>
          </p:cNvSpPr>
          <p:nvPr>
            <p:ph type="sldNum" sz="quarter" idx="12"/>
          </p:nvPr>
        </p:nvSpPr>
        <p:spPr>
          <a:noFill/>
          <a:ln>
            <a:miter lim="800000"/>
            <a:headEnd/>
            <a:tailEnd/>
          </a:ln>
        </p:spPr>
        <p:txBody>
          <a:bodyPr/>
          <a:lstStyle/>
          <a:p>
            <a:fld id="{25883674-1A52-4B25-9557-0635AF15AAD7}" type="slidenum">
              <a:rPr lang="en-US" altLang="en-US"/>
              <a:pPr/>
              <a:t>109</a:t>
            </a:fld>
            <a:endParaRPr lang="en-US" altLang="en-US"/>
          </a:p>
        </p:txBody>
      </p:sp>
      <p:sp>
        <p:nvSpPr>
          <p:cNvPr id="124931" name="Slide Number Placeholder 4"/>
          <p:cNvSpPr txBox="1">
            <a:spLocks noGrp="1"/>
          </p:cNvSpPr>
          <p:nvPr/>
        </p:nvSpPr>
        <p:spPr bwMode="auto">
          <a:xfrm>
            <a:off x="6553200" y="6245225"/>
            <a:ext cx="2133600" cy="476250"/>
          </a:xfrm>
          <a:prstGeom prst="rect">
            <a:avLst/>
          </a:prstGeom>
          <a:noFill/>
          <a:ln w="9525">
            <a:noFill/>
            <a:miter lim="800000"/>
            <a:headEnd/>
            <a:tailEnd/>
          </a:ln>
          <a:effectLst/>
        </p:spPr>
        <p:txBody>
          <a:bodyPr/>
          <a:lstStyle/>
          <a:p>
            <a:pPr algn="r"/>
            <a:fld id="{6AA31F94-5940-4F64-9CAC-D9BB3DE8B314}" type="slidenum">
              <a:rPr lang="en-US" altLang="en-US" sz="1400"/>
              <a:pPr algn="r"/>
              <a:t>109</a:t>
            </a:fld>
            <a:endParaRPr lang="en-US" altLang="en-US" sz="1400"/>
          </a:p>
        </p:txBody>
      </p:sp>
      <p:sp>
        <p:nvSpPr>
          <p:cNvPr id="124932" name="Rectangle 2"/>
          <p:cNvSpPr>
            <a:spLocks noGrp="1" noChangeArrowheads="1"/>
          </p:cNvSpPr>
          <p:nvPr>
            <p:ph type="title"/>
          </p:nvPr>
        </p:nvSpPr>
        <p:spPr>
          <a:xfrm>
            <a:off x="457200" y="277813"/>
            <a:ext cx="8229600" cy="5383212"/>
          </a:xfrm>
        </p:spPr>
        <p:txBody>
          <a:bodyPr/>
          <a:lstStyle/>
          <a:p>
            <a:pPr algn="l" eaLnBrk="1" hangingPunct="1">
              <a:lnSpc>
                <a:spcPct val="120000"/>
              </a:lnSpc>
            </a:pPr>
            <a:r>
              <a:rPr lang="bg-BG" altLang="en-US" sz="4000" b="1" i="1" dirty="0">
                <a:solidFill>
                  <a:srgbClr val="000000"/>
                </a:solidFill>
              </a:rPr>
              <a:t>До 1988 г. - низходяща тенденция</a:t>
            </a:r>
            <a:r>
              <a:rPr lang="bg-BG" altLang="en-US" sz="4000" dirty="0">
                <a:solidFill>
                  <a:srgbClr val="000000"/>
                </a:solidFill>
              </a:rPr>
              <a:t>, </a:t>
            </a:r>
            <a:r>
              <a:rPr lang="bg-BG" altLang="en-US" sz="4000" b="1" i="1" dirty="0">
                <a:solidFill>
                  <a:srgbClr val="000000"/>
                </a:solidFill>
              </a:rPr>
              <a:t>след което се очертава тенденция към нарастване и задържане на детската смъртност на по-високо ниво. След 2000 г. – тенденция към снижение.</a:t>
            </a:r>
            <a:endParaRPr lang="en-US" altLang="en-US" sz="4000" b="1" i="1" dirty="0">
              <a:solidFill>
                <a:srgbClr val="000000"/>
              </a:solidFill>
            </a:endParaRPr>
          </a:p>
        </p:txBody>
      </p:sp>
      <p:sp>
        <p:nvSpPr>
          <p:cNvPr id="2" name="Date Placeholder 1"/>
          <p:cNvSpPr>
            <a:spLocks noGrp="1"/>
          </p:cNvSpPr>
          <p:nvPr>
            <p:ph type="dt" sz="half" idx="10"/>
          </p:nvPr>
        </p:nvSpPr>
        <p:spPr/>
        <p:txBody>
          <a:bodyPr/>
          <a:lstStyle/>
          <a:p>
            <a:pPr>
              <a:defRPr/>
            </a:pPr>
            <a:fld id="{12427773-780A-4C2D-89B0-E6E36F1358C5}" type="datetime1">
              <a:rPr lang="bg-BG" altLang="en-US" smtClean="0"/>
              <a:t>5.10.2019 г.</a:t>
            </a:fld>
            <a:endParaRPr lang="bg-BG" altLang="en-US"/>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4"/>
          <p:cNvSpPr>
            <a:spLocks noGrp="1"/>
          </p:cNvSpPr>
          <p:nvPr>
            <p:ph type="sldNum" sz="quarter" idx="12"/>
          </p:nvPr>
        </p:nvSpPr>
        <p:spPr>
          <a:noFill/>
          <a:ln>
            <a:miter lim="800000"/>
            <a:headEnd/>
            <a:tailEnd/>
          </a:ln>
        </p:spPr>
        <p:txBody>
          <a:bodyPr/>
          <a:lstStyle/>
          <a:p>
            <a:fld id="{770375D3-EC46-4506-AFF5-91FA2F46A869}" type="slidenum">
              <a:rPr lang="en-US" altLang="en-US"/>
              <a:pPr/>
              <a:t>11</a:t>
            </a:fld>
            <a:endParaRPr lang="en-US" altLang="en-US"/>
          </a:p>
        </p:txBody>
      </p:sp>
      <p:sp>
        <p:nvSpPr>
          <p:cNvPr id="10243" name="Rectangle 2"/>
          <p:cNvSpPr>
            <a:spLocks noGrp="1" noChangeArrowheads="1"/>
          </p:cNvSpPr>
          <p:nvPr>
            <p:ph type="title"/>
          </p:nvPr>
        </p:nvSpPr>
        <p:spPr>
          <a:xfrm>
            <a:off x="457200" y="476250"/>
            <a:ext cx="8229600" cy="5530850"/>
          </a:xfrm>
        </p:spPr>
        <p:txBody>
          <a:bodyPr/>
          <a:lstStyle/>
          <a:p>
            <a:pPr eaLnBrk="1" hangingPunct="1"/>
            <a:r>
              <a:rPr lang="bg-BG" altLang="en-US" b="1" dirty="0">
                <a:solidFill>
                  <a:srgbClr val="C00000"/>
                </a:solidFill>
              </a:rPr>
              <a:t>2.1. Основни понятия</a:t>
            </a:r>
            <a:br>
              <a:rPr lang="bg-BG" altLang="en-US" b="1" dirty="0">
                <a:solidFill>
                  <a:srgbClr val="C00000"/>
                </a:solidFill>
              </a:rPr>
            </a:br>
            <a:br>
              <a:rPr lang="bg-BG" altLang="en-US" b="1" dirty="0">
                <a:solidFill>
                  <a:srgbClr val="C00000"/>
                </a:solidFill>
              </a:rPr>
            </a:br>
            <a:r>
              <a:rPr lang="bg-BG" altLang="en-US" sz="3600" b="1" dirty="0">
                <a:solidFill>
                  <a:schemeClr val="tx1"/>
                </a:solidFill>
              </a:rPr>
              <a:t>(по-подробно от учебника по социална медицина)</a:t>
            </a:r>
            <a:endParaRPr lang="en-US" altLang="en-US" sz="3600" b="1" dirty="0">
              <a:solidFill>
                <a:schemeClr val="tx1"/>
              </a:solidFill>
            </a:endParaRPr>
          </a:p>
        </p:txBody>
      </p:sp>
      <p:sp>
        <p:nvSpPr>
          <p:cNvPr id="2" name="Date Placeholder 1"/>
          <p:cNvSpPr>
            <a:spLocks noGrp="1"/>
          </p:cNvSpPr>
          <p:nvPr>
            <p:ph type="dt" sz="half" idx="10"/>
          </p:nvPr>
        </p:nvSpPr>
        <p:spPr/>
        <p:txBody>
          <a:bodyPr/>
          <a:lstStyle/>
          <a:p>
            <a:pPr>
              <a:defRPr/>
            </a:pPr>
            <a:fld id="{82F59226-96A0-48E3-8C95-CDF0E267A2B6}" type="datetime1">
              <a:rPr lang="bg-BG" altLang="en-US" smtClean="0"/>
              <a:t>5.10.2019 г.</a:t>
            </a:fld>
            <a:endParaRPr lang="bg-BG" altLang="en-US"/>
          </a:p>
        </p:txBody>
      </p:sp>
    </p:spTree>
  </p:cSld>
  <p:clrMapOvr>
    <a:masterClrMapping/>
  </p:clrMapOvr>
  <p:transition spd="slow"/>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6"/>
          <p:cNvSpPr>
            <a:spLocks noGrp="1" noChangeArrowheads="1"/>
          </p:cNvSpPr>
          <p:nvPr>
            <p:ph type="sldNum" sz="quarter" idx="12"/>
          </p:nvPr>
        </p:nvSpPr>
        <p:spPr>
          <a:noFill/>
          <a:ln>
            <a:miter lim="800000"/>
            <a:headEnd/>
            <a:tailEnd/>
          </a:ln>
        </p:spPr>
        <p:txBody>
          <a:bodyPr/>
          <a:lstStyle/>
          <a:p>
            <a:fld id="{9A35C8EA-92C4-45F3-8C7D-95836E59D995}" type="slidenum">
              <a:rPr lang="en-US" altLang="en-US"/>
              <a:pPr/>
              <a:t>110</a:t>
            </a:fld>
            <a:endParaRPr lang="en-US" altLang="en-US"/>
          </a:p>
        </p:txBody>
      </p:sp>
      <p:sp>
        <p:nvSpPr>
          <p:cNvPr id="125955" name="Slide Number Placeholder 3"/>
          <p:cNvSpPr txBox="1">
            <a:spLocks noGrp="1"/>
          </p:cNvSpPr>
          <p:nvPr/>
        </p:nvSpPr>
        <p:spPr bwMode="auto">
          <a:xfrm>
            <a:off x="6553200" y="6245225"/>
            <a:ext cx="2133600" cy="476250"/>
          </a:xfrm>
          <a:prstGeom prst="rect">
            <a:avLst/>
          </a:prstGeom>
          <a:noFill/>
          <a:ln w="9525">
            <a:noFill/>
            <a:miter lim="800000"/>
            <a:headEnd/>
            <a:tailEnd/>
          </a:ln>
          <a:effectLst/>
        </p:spPr>
        <p:txBody>
          <a:bodyPr/>
          <a:lstStyle/>
          <a:p>
            <a:pPr algn="r"/>
            <a:fld id="{D0F6B48A-1DD5-4873-8EAF-BFF15815082D}" type="slidenum">
              <a:rPr lang="en-US" altLang="en-US" sz="1400"/>
              <a:pPr algn="r"/>
              <a:t>110</a:t>
            </a:fld>
            <a:endParaRPr lang="en-US" altLang="en-US" sz="1400"/>
          </a:p>
        </p:txBody>
      </p:sp>
      <p:graphicFrame>
        <p:nvGraphicFramePr>
          <p:cNvPr id="53320" name="Group 72"/>
          <p:cNvGraphicFramePr>
            <a:graphicFrameLocks noGrp="1"/>
          </p:cNvGraphicFramePr>
          <p:nvPr/>
        </p:nvGraphicFramePr>
        <p:xfrm>
          <a:off x="250825" y="339724"/>
          <a:ext cx="8642350" cy="5905501"/>
        </p:xfrm>
        <a:graphic>
          <a:graphicData uri="http://schemas.openxmlformats.org/drawingml/2006/table">
            <a:tbl>
              <a:tblPr/>
              <a:tblGrid>
                <a:gridCol w="2098675">
                  <a:extLst>
                    <a:ext uri="{9D8B030D-6E8A-4147-A177-3AD203B41FA5}">
                      <a16:colId xmlns:a16="http://schemas.microsoft.com/office/drawing/2014/main" val="20000"/>
                    </a:ext>
                  </a:extLst>
                </a:gridCol>
                <a:gridCol w="2181225">
                  <a:extLst>
                    <a:ext uri="{9D8B030D-6E8A-4147-A177-3AD203B41FA5}">
                      <a16:colId xmlns:a16="http://schemas.microsoft.com/office/drawing/2014/main" val="20001"/>
                    </a:ext>
                  </a:extLst>
                </a:gridCol>
                <a:gridCol w="2181225">
                  <a:extLst>
                    <a:ext uri="{9D8B030D-6E8A-4147-A177-3AD203B41FA5}">
                      <a16:colId xmlns:a16="http://schemas.microsoft.com/office/drawing/2014/main" val="20002"/>
                    </a:ext>
                  </a:extLst>
                </a:gridCol>
                <a:gridCol w="2181225">
                  <a:extLst>
                    <a:ext uri="{9D8B030D-6E8A-4147-A177-3AD203B41FA5}">
                      <a16:colId xmlns:a16="http://schemas.microsoft.com/office/drawing/2014/main" val="20003"/>
                    </a:ext>
                  </a:extLst>
                </a:gridCol>
              </a:tblGrid>
              <a:tr h="5905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400" b="1" i="0" u="none" strike="noStrike" cap="none" normalizeH="0" baseline="0" dirty="0">
                          <a:ln>
                            <a:noFill/>
                          </a:ln>
                          <a:solidFill>
                            <a:srgbClr val="0000FF"/>
                          </a:solidFill>
                          <a:effectLst/>
                          <a:latin typeface="Arial Black" pitchFamily="34" charset="0"/>
                          <a:cs typeface="Times New Roman" pitchFamily="18" charset="0"/>
                        </a:rPr>
                        <a:t>Години</a:t>
                      </a:r>
                      <a:endParaRPr kumimoji="0" lang="bg-BG" altLang="en-US" sz="2400" b="1" i="0" u="none" strike="noStrike" cap="none" normalizeH="0" baseline="0" dirty="0">
                        <a:ln>
                          <a:noFill/>
                        </a:ln>
                        <a:solidFill>
                          <a:srgbClr val="0000FF"/>
                        </a:solidFill>
                        <a:effectLst/>
                        <a:latin typeface="Arial Black" pitchFamily="34"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400" b="1" i="0" u="none" strike="noStrike" cap="none" normalizeH="0" baseline="0">
                          <a:ln>
                            <a:noFill/>
                          </a:ln>
                          <a:solidFill>
                            <a:srgbClr val="0000FF"/>
                          </a:solidFill>
                          <a:effectLst/>
                          <a:latin typeface="Arial Narrow" pitchFamily="34" charset="0"/>
                          <a:cs typeface="Times New Roman" pitchFamily="18" charset="0"/>
                        </a:rPr>
                        <a:t>Общо</a:t>
                      </a:r>
                      <a:endParaRPr kumimoji="0" lang="bg-BG" altLang="en-US" sz="2400" b="1" i="0" u="none" strike="noStrike" cap="none" normalizeH="0" baseline="0">
                        <a:ln>
                          <a:noFill/>
                        </a:ln>
                        <a:solidFill>
                          <a:srgbClr val="0000FF"/>
                        </a:solidFill>
                        <a:effectLst/>
                        <a:latin typeface="Arial Narrow" pitchFamily="34" charset="0"/>
                      </a:endParaRPr>
                    </a:p>
                  </a:txBody>
                  <a:tcPr anchor="ctr"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400" b="1" i="0" u="none" strike="noStrike" cap="none" normalizeH="0" baseline="0">
                          <a:ln>
                            <a:noFill/>
                          </a:ln>
                          <a:solidFill>
                            <a:srgbClr val="0000FF"/>
                          </a:solidFill>
                          <a:effectLst/>
                          <a:latin typeface="Arial Narrow" pitchFamily="34" charset="0"/>
                          <a:cs typeface="Times New Roman" pitchFamily="18" charset="0"/>
                        </a:rPr>
                        <a:t>Градове</a:t>
                      </a:r>
                      <a:endParaRPr kumimoji="0" lang="bg-BG" altLang="en-US" sz="2400" b="1" i="0" u="none" strike="noStrike" cap="none" normalizeH="0" baseline="0">
                        <a:ln>
                          <a:noFill/>
                        </a:ln>
                        <a:solidFill>
                          <a:srgbClr val="0000FF"/>
                        </a:solidFill>
                        <a:effectLst/>
                        <a:latin typeface="Arial Narrow" pitchFamily="34" charset="0"/>
                      </a:endParaRPr>
                    </a:p>
                  </a:txBody>
                  <a:tcPr anchor="ctr"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400" b="1" i="0" u="none" strike="noStrike" cap="none" normalizeH="0" baseline="0">
                          <a:ln>
                            <a:noFill/>
                          </a:ln>
                          <a:solidFill>
                            <a:srgbClr val="0000FF"/>
                          </a:solidFill>
                          <a:effectLst/>
                          <a:latin typeface="Arial Narrow" pitchFamily="34" charset="0"/>
                          <a:cs typeface="Times New Roman" pitchFamily="18" charset="0"/>
                        </a:rPr>
                        <a:t>Села</a:t>
                      </a:r>
                      <a:endParaRPr kumimoji="0" lang="bg-BG" altLang="en-US" sz="2400" b="1" i="0" u="none" strike="noStrike" cap="none" normalizeH="0" baseline="0">
                        <a:ln>
                          <a:noFill/>
                        </a:ln>
                        <a:solidFill>
                          <a:srgbClr val="0000FF"/>
                        </a:solidFill>
                        <a:effectLst/>
                        <a:latin typeface="Arial Narrow" pitchFamily="34"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5905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400" b="1" i="0" u="none" strike="noStrike" cap="none" normalizeH="0" baseline="0">
                          <a:ln>
                            <a:noFill/>
                          </a:ln>
                          <a:solidFill>
                            <a:srgbClr val="000000"/>
                          </a:solidFill>
                          <a:effectLst/>
                          <a:latin typeface="Arial Narrow" pitchFamily="34" charset="0"/>
                          <a:cs typeface="Times New Roman" pitchFamily="18" charset="0"/>
                        </a:rPr>
                        <a:t>1960</a:t>
                      </a:r>
                      <a:endParaRPr kumimoji="0" lang="bg-BG" altLang="en-US" sz="2400" b="0" i="0" u="none" strike="noStrike" cap="none" normalizeH="0" baseline="0">
                        <a:ln>
                          <a:noFill/>
                        </a:ln>
                        <a:solidFill>
                          <a:srgbClr val="000000"/>
                        </a:solidFill>
                        <a:effectLst/>
                        <a:latin typeface="Arial" charset="0"/>
                      </a:endParaRPr>
                    </a:p>
                  </a:txBody>
                  <a:tcPr anchor="ctr"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400" b="1" i="0" u="none" strike="noStrike" cap="none" normalizeH="0" baseline="0">
                          <a:ln>
                            <a:noFill/>
                          </a:ln>
                          <a:solidFill>
                            <a:srgbClr val="000000"/>
                          </a:solidFill>
                          <a:effectLst/>
                          <a:latin typeface="Arial Narrow" pitchFamily="34" charset="0"/>
                          <a:cs typeface="Times New Roman" pitchFamily="18" charset="0"/>
                        </a:rPr>
                        <a:t>45,1</a:t>
                      </a:r>
                      <a:endParaRPr kumimoji="0" lang="bg-BG" altLang="en-US" sz="2400" b="0" i="0" u="none" strike="noStrike" cap="none" normalizeH="0" baseline="0">
                        <a:ln>
                          <a:noFill/>
                        </a:ln>
                        <a:solidFill>
                          <a:srgbClr val="000000"/>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400" b="1" i="0" u="none" strike="noStrike" cap="none" normalizeH="0" baseline="0">
                          <a:ln>
                            <a:noFill/>
                          </a:ln>
                          <a:solidFill>
                            <a:srgbClr val="000000"/>
                          </a:solidFill>
                          <a:effectLst/>
                          <a:latin typeface="Arial Narrow" pitchFamily="34" charset="0"/>
                          <a:cs typeface="Times New Roman" pitchFamily="18" charset="0"/>
                        </a:rPr>
                        <a:t>34,6</a:t>
                      </a:r>
                      <a:endParaRPr kumimoji="0" lang="bg-BG" altLang="en-US" sz="2400" b="0" i="0" u="none" strike="noStrike" cap="none" normalizeH="0" baseline="0">
                        <a:ln>
                          <a:noFill/>
                        </a:ln>
                        <a:solidFill>
                          <a:srgbClr val="000000"/>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400" b="1" i="0" u="none" strike="noStrike" cap="none" normalizeH="0" baseline="0">
                          <a:ln>
                            <a:noFill/>
                          </a:ln>
                          <a:solidFill>
                            <a:srgbClr val="000000"/>
                          </a:solidFill>
                          <a:effectLst/>
                          <a:latin typeface="Arial Narrow" pitchFamily="34" charset="0"/>
                          <a:cs typeface="Times New Roman" pitchFamily="18" charset="0"/>
                        </a:rPr>
                        <a:t>50,4</a:t>
                      </a:r>
                      <a:endParaRPr kumimoji="0" lang="bg-BG" altLang="en-US" sz="2400" b="0" i="0" u="none" strike="noStrike" cap="none" normalizeH="0" baseline="0">
                        <a:ln>
                          <a:noFill/>
                        </a:ln>
                        <a:solidFill>
                          <a:srgbClr val="000000"/>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5905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400" b="1" i="0" u="none" strike="noStrike" cap="none" normalizeH="0" baseline="0" dirty="0">
                          <a:ln>
                            <a:noFill/>
                          </a:ln>
                          <a:solidFill>
                            <a:srgbClr val="000000"/>
                          </a:solidFill>
                          <a:effectLst/>
                          <a:latin typeface="Arial Narrow" pitchFamily="34" charset="0"/>
                          <a:cs typeface="Times New Roman" pitchFamily="18" charset="0"/>
                        </a:rPr>
                        <a:t>1970</a:t>
                      </a:r>
                      <a:endParaRPr kumimoji="0" lang="bg-BG" altLang="en-US" sz="2400" b="0" i="0" u="none" strike="noStrike" cap="none" normalizeH="0" baseline="0" dirty="0">
                        <a:ln>
                          <a:noFill/>
                        </a:ln>
                        <a:solidFill>
                          <a:srgbClr val="000000"/>
                        </a:solidFill>
                        <a:effectLst/>
                        <a:latin typeface="Arial" charset="0"/>
                      </a:endParaRPr>
                    </a:p>
                  </a:txBody>
                  <a:tcPr anchor="ctr"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400" b="1" i="0" u="none" strike="noStrike" cap="none" normalizeH="0" baseline="0">
                          <a:ln>
                            <a:noFill/>
                          </a:ln>
                          <a:solidFill>
                            <a:srgbClr val="000000"/>
                          </a:solidFill>
                          <a:effectLst/>
                          <a:latin typeface="Arial Narrow" pitchFamily="34" charset="0"/>
                          <a:cs typeface="Times New Roman" pitchFamily="18" charset="0"/>
                        </a:rPr>
                        <a:t>27,3</a:t>
                      </a:r>
                      <a:endParaRPr kumimoji="0" lang="bg-BG" altLang="en-US" sz="2400" b="0" i="0" u="none" strike="noStrike" cap="none" normalizeH="0" baseline="0">
                        <a:ln>
                          <a:noFill/>
                        </a:ln>
                        <a:solidFill>
                          <a:srgbClr val="000000"/>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400" b="1" i="0" u="none" strike="noStrike" cap="none" normalizeH="0" baseline="0">
                          <a:ln>
                            <a:noFill/>
                          </a:ln>
                          <a:solidFill>
                            <a:srgbClr val="000000"/>
                          </a:solidFill>
                          <a:effectLst/>
                          <a:latin typeface="Arial Narrow" pitchFamily="34" charset="0"/>
                          <a:cs typeface="Times New Roman" pitchFamily="18" charset="0"/>
                        </a:rPr>
                        <a:t>22,7</a:t>
                      </a:r>
                      <a:endParaRPr kumimoji="0" lang="bg-BG" altLang="en-US" sz="2400" b="0" i="0" u="none" strike="noStrike" cap="none" normalizeH="0" baseline="0">
                        <a:ln>
                          <a:noFill/>
                        </a:ln>
                        <a:solidFill>
                          <a:srgbClr val="000000"/>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400" b="1" i="0" u="none" strike="noStrike" cap="none" normalizeH="0" baseline="0">
                          <a:ln>
                            <a:noFill/>
                          </a:ln>
                          <a:solidFill>
                            <a:srgbClr val="000000"/>
                          </a:solidFill>
                          <a:effectLst/>
                          <a:latin typeface="Arial Narrow" pitchFamily="34" charset="0"/>
                          <a:cs typeface="Times New Roman" pitchFamily="18" charset="0"/>
                        </a:rPr>
                        <a:t>33,5</a:t>
                      </a:r>
                      <a:endParaRPr kumimoji="0" lang="bg-BG" altLang="en-US" sz="2400" b="0" i="0" u="none" strike="noStrike" cap="none" normalizeH="0" baseline="0">
                        <a:ln>
                          <a:noFill/>
                        </a:ln>
                        <a:solidFill>
                          <a:srgbClr val="000000"/>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5905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400" b="1" i="0" u="none" strike="noStrike" cap="none" normalizeH="0" baseline="0">
                          <a:ln>
                            <a:noFill/>
                          </a:ln>
                          <a:solidFill>
                            <a:srgbClr val="000000"/>
                          </a:solidFill>
                          <a:effectLst/>
                          <a:latin typeface="Arial Narrow" pitchFamily="34" charset="0"/>
                          <a:cs typeface="Times New Roman" pitchFamily="18" charset="0"/>
                        </a:rPr>
                        <a:t>1980</a:t>
                      </a:r>
                      <a:endParaRPr kumimoji="0" lang="bg-BG" altLang="en-US" sz="2400" b="0" i="0" u="none" strike="noStrike" cap="none" normalizeH="0" baseline="0">
                        <a:ln>
                          <a:noFill/>
                        </a:ln>
                        <a:solidFill>
                          <a:srgbClr val="000000"/>
                        </a:solidFill>
                        <a:effectLst/>
                        <a:latin typeface="Arial" charset="0"/>
                      </a:endParaRPr>
                    </a:p>
                  </a:txBody>
                  <a:tcPr anchor="ctr"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400" b="1" i="0" u="none" strike="noStrike" cap="none" normalizeH="0" baseline="0">
                          <a:ln>
                            <a:noFill/>
                          </a:ln>
                          <a:solidFill>
                            <a:srgbClr val="000000"/>
                          </a:solidFill>
                          <a:effectLst/>
                          <a:latin typeface="Arial Narrow" pitchFamily="34" charset="0"/>
                          <a:cs typeface="Times New Roman" pitchFamily="18" charset="0"/>
                        </a:rPr>
                        <a:t>20,2</a:t>
                      </a:r>
                      <a:endParaRPr kumimoji="0" lang="bg-BG" altLang="en-US" sz="2400" b="0" i="0" u="none" strike="noStrike" cap="none" normalizeH="0" baseline="0">
                        <a:ln>
                          <a:noFill/>
                        </a:ln>
                        <a:solidFill>
                          <a:srgbClr val="000000"/>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400" b="1" i="0" u="none" strike="noStrike" cap="none" normalizeH="0" baseline="0">
                          <a:ln>
                            <a:noFill/>
                          </a:ln>
                          <a:solidFill>
                            <a:srgbClr val="000000"/>
                          </a:solidFill>
                          <a:effectLst/>
                          <a:latin typeface="Arial Narrow" pitchFamily="34" charset="0"/>
                          <a:cs typeface="Times New Roman" pitchFamily="18" charset="0"/>
                        </a:rPr>
                        <a:t>18,0</a:t>
                      </a:r>
                      <a:endParaRPr kumimoji="0" lang="bg-BG" altLang="en-US" sz="2400" b="0" i="0" u="none" strike="noStrike" cap="none" normalizeH="0" baseline="0">
                        <a:ln>
                          <a:noFill/>
                        </a:ln>
                        <a:solidFill>
                          <a:srgbClr val="000000"/>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400" b="1" i="0" u="none" strike="noStrike" cap="none" normalizeH="0" baseline="0">
                          <a:ln>
                            <a:noFill/>
                          </a:ln>
                          <a:solidFill>
                            <a:srgbClr val="000000"/>
                          </a:solidFill>
                          <a:effectLst/>
                          <a:latin typeface="Arial Narrow" pitchFamily="34" charset="0"/>
                          <a:cs typeface="Times New Roman" pitchFamily="18" charset="0"/>
                        </a:rPr>
                        <a:t>24,9</a:t>
                      </a:r>
                      <a:endParaRPr kumimoji="0" lang="bg-BG" altLang="en-US" sz="2400" b="0" i="0" u="none" strike="noStrike" cap="none" normalizeH="0" baseline="0">
                        <a:ln>
                          <a:noFill/>
                        </a:ln>
                        <a:solidFill>
                          <a:srgbClr val="000000"/>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5905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400" b="1" i="0" u="none" strike="noStrike" cap="none" normalizeH="0" baseline="0">
                          <a:ln>
                            <a:noFill/>
                          </a:ln>
                          <a:solidFill>
                            <a:srgbClr val="FF0000"/>
                          </a:solidFill>
                          <a:effectLst/>
                          <a:latin typeface="Arial Narrow" pitchFamily="34" charset="0"/>
                          <a:cs typeface="Times New Roman" pitchFamily="18" charset="0"/>
                        </a:rPr>
                        <a:t>1988</a:t>
                      </a:r>
                      <a:endParaRPr kumimoji="0" lang="bg-BG" altLang="en-US" sz="2400" b="0" i="0" u="none" strike="noStrike" cap="none" normalizeH="0" baseline="0">
                        <a:ln>
                          <a:noFill/>
                        </a:ln>
                        <a:solidFill>
                          <a:srgbClr val="FF0000"/>
                        </a:solidFill>
                        <a:effectLst/>
                        <a:latin typeface="Arial" charset="0"/>
                      </a:endParaRPr>
                    </a:p>
                  </a:txBody>
                  <a:tcPr anchor="ctr"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400" b="1" i="0" u="none" strike="noStrike" cap="none" normalizeH="0" baseline="0">
                          <a:ln>
                            <a:noFill/>
                          </a:ln>
                          <a:solidFill>
                            <a:srgbClr val="FF0000"/>
                          </a:solidFill>
                          <a:effectLst/>
                          <a:latin typeface="Arial Narrow" pitchFamily="34" charset="0"/>
                          <a:cs typeface="Times New Roman" pitchFamily="18" charset="0"/>
                        </a:rPr>
                        <a:t>13,6</a:t>
                      </a:r>
                      <a:endParaRPr kumimoji="0" lang="bg-BG" altLang="en-US" sz="2400" b="0" i="0" u="none" strike="noStrike" cap="none" normalizeH="0" baseline="0">
                        <a:ln>
                          <a:noFill/>
                        </a:ln>
                        <a:solidFill>
                          <a:srgbClr val="FF0000"/>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400" b="1" i="0" u="none" strike="noStrike" cap="none" normalizeH="0" baseline="0">
                          <a:ln>
                            <a:noFill/>
                          </a:ln>
                          <a:solidFill>
                            <a:srgbClr val="FF0000"/>
                          </a:solidFill>
                          <a:effectLst/>
                          <a:latin typeface="Arial Narrow" pitchFamily="34" charset="0"/>
                          <a:cs typeface="Times New Roman" pitchFamily="18" charset="0"/>
                        </a:rPr>
                        <a:t>12,4</a:t>
                      </a:r>
                      <a:endParaRPr kumimoji="0" lang="bg-BG" altLang="en-US" sz="2400" b="0" i="0" u="none" strike="noStrike" cap="none" normalizeH="0" baseline="0">
                        <a:ln>
                          <a:noFill/>
                        </a:ln>
                        <a:solidFill>
                          <a:srgbClr val="FF0000"/>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400" b="1" i="0" u="none" strike="noStrike" cap="none" normalizeH="0" baseline="0">
                          <a:ln>
                            <a:noFill/>
                          </a:ln>
                          <a:solidFill>
                            <a:srgbClr val="FF0000"/>
                          </a:solidFill>
                          <a:effectLst/>
                          <a:latin typeface="Arial Narrow" pitchFamily="34" charset="0"/>
                          <a:cs typeface="Times New Roman" pitchFamily="18" charset="0"/>
                        </a:rPr>
                        <a:t>16,3</a:t>
                      </a:r>
                      <a:endParaRPr kumimoji="0" lang="bg-BG" altLang="en-US" sz="2400" b="0" i="0" u="none" strike="noStrike" cap="none" normalizeH="0" baseline="0">
                        <a:ln>
                          <a:noFill/>
                        </a:ln>
                        <a:solidFill>
                          <a:srgbClr val="FF0000"/>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5921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400" b="1" i="0" u="none" strike="noStrike" cap="none" normalizeH="0" baseline="0">
                          <a:ln>
                            <a:noFill/>
                          </a:ln>
                          <a:solidFill>
                            <a:srgbClr val="000000"/>
                          </a:solidFill>
                          <a:effectLst/>
                          <a:latin typeface="Arial Narrow" pitchFamily="34" charset="0"/>
                          <a:cs typeface="Times New Roman" pitchFamily="18" charset="0"/>
                        </a:rPr>
                        <a:t>1990</a:t>
                      </a:r>
                      <a:endParaRPr kumimoji="0" lang="bg-BG" altLang="en-US" sz="2400" b="0" i="0" u="none" strike="noStrike" cap="none" normalizeH="0" baseline="0">
                        <a:ln>
                          <a:noFill/>
                        </a:ln>
                        <a:solidFill>
                          <a:srgbClr val="000000"/>
                        </a:solidFill>
                        <a:effectLst/>
                        <a:latin typeface="Arial" charset="0"/>
                      </a:endParaRPr>
                    </a:p>
                  </a:txBody>
                  <a:tcPr anchor="ctr"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400" b="1" i="0" u="none" strike="noStrike" cap="none" normalizeH="0" baseline="0">
                          <a:ln>
                            <a:noFill/>
                          </a:ln>
                          <a:solidFill>
                            <a:srgbClr val="000000"/>
                          </a:solidFill>
                          <a:effectLst/>
                          <a:latin typeface="Arial Narrow" pitchFamily="34" charset="0"/>
                          <a:cs typeface="Times New Roman" pitchFamily="18" charset="0"/>
                        </a:rPr>
                        <a:t>14,8</a:t>
                      </a:r>
                      <a:endParaRPr kumimoji="0" lang="bg-BG" altLang="en-US" sz="2400" b="0" i="0" u="none" strike="noStrike" cap="none" normalizeH="0" baseline="0">
                        <a:ln>
                          <a:noFill/>
                        </a:ln>
                        <a:solidFill>
                          <a:srgbClr val="000000"/>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400" b="1" i="0" u="none" strike="noStrike" cap="none" normalizeH="0" baseline="0">
                          <a:ln>
                            <a:noFill/>
                          </a:ln>
                          <a:solidFill>
                            <a:srgbClr val="000000"/>
                          </a:solidFill>
                          <a:effectLst/>
                          <a:latin typeface="Arial Narrow" pitchFamily="34" charset="0"/>
                          <a:cs typeface="Times New Roman" pitchFamily="18" charset="0"/>
                        </a:rPr>
                        <a:t>13,8</a:t>
                      </a:r>
                      <a:endParaRPr kumimoji="0" lang="bg-BG" altLang="en-US" sz="2400" b="0" i="0" u="none" strike="noStrike" cap="none" normalizeH="0" baseline="0">
                        <a:ln>
                          <a:noFill/>
                        </a:ln>
                        <a:solidFill>
                          <a:srgbClr val="000000"/>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400" b="1" i="0" u="none" strike="noStrike" cap="none" normalizeH="0" baseline="0">
                          <a:ln>
                            <a:noFill/>
                          </a:ln>
                          <a:solidFill>
                            <a:srgbClr val="000000"/>
                          </a:solidFill>
                          <a:effectLst/>
                          <a:latin typeface="Arial Narrow" pitchFamily="34" charset="0"/>
                          <a:cs typeface="Times New Roman" pitchFamily="18" charset="0"/>
                        </a:rPr>
                        <a:t>17,1</a:t>
                      </a:r>
                      <a:endParaRPr kumimoji="0" lang="bg-BG" altLang="en-US" sz="2400" b="0" i="0" u="none" strike="noStrike" cap="none" normalizeH="0" baseline="0">
                        <a:ln>
                          <a:noFill/>
                        </a:ln>
                        <a:solidFill>
                          <a:srgbClr val="000000"/>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5889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400" b="1" i="0" u="none" strike="noStrike" cap="none" normalizeH="0" baseline="0">
                          <a:ln>
                            <a:noFill/>
                          </a:ln>
                          <a:solidFill>
                            <a:srgbClr val="000000"/>
                          </a:solidFill>
                          <a:effectLst/>
                          <a:latin typeface="Arial Narrow" pitchFamily="34" charset="0"/>
                          <a:cs typeface="Times New Roman" pitchFamily="18" charset="0"/>
                        </a:rPr>
                        <a:t>1997</a:t>
                      </a:r>
                      <a:endParaRPr kumimoji="0" lang="bg-BG" altLang="en-US" sz="2400" b="0" i="0" u="none" strike="noStrike" cap="none" normalizeH="0" baseline="0">
                        <a:ln>
                          <a:noFill/>
                        </a:ln>
                        <a:solidFill>
                          <a:srgbClr val="000000"/>
                        </a:solidFill>
                        <a:effectLst/>
                        <a:latin typeface="Arial" charset="0"/>
                      </a:endParaRPr>
                    </a:p>
                  </a:txBody>
                  <a:tcPr anchor="ctr"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400" b="1" i="0" u="none" strike="noStrike" cap="none" normalizeH="0" baseline="0">
                          <a:ln>
                            <a:noFill/>
                          </a:ln>
                          <a:solidFill>
                            <a:srgbClr val="000000"/>
                          </a:solidFill>
                          <a:effectLst/>
                          <a:latin typeface="Arial Narrow" pitchFamily="34" charset="0"/>
                          <a:cs typeface="Times New Roman" pitchFamily="18" charset="0"/>
                        </a:rPr>
                        <a:t>17,5</a:t>
                      </a:r>
                      <a:endParaRPr kumimoji="0" lang="bg-BG" altLang="en-US" sz="2400" b="0" i="0" u="none" strike="noStrike" cap="none" normalizeH="0" baseline="0">
                        <a:ln>
                          <a:noFill/>
                        </a:ln>
                        <a:solidFill>
                          <a:srgbClr val="000000"/>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400" b="1" i="0" u="none" strike="noStrike" cap="none" normalizeH="0" baseline="0">
                          <a:ln>
                            <a:noFill/>
                          </a:ln>
                          <a:solidFill>
                            <a:srgbClr val="000000"/>
                          </a:solidFill>
                          <a:effectLst/>
                          <a:latin typeface="Arial Narrow" pitchFamily="34" charset="0"/>
                          <a:cs typeface="Times New Roman" pitchFamily="18" charset="0"/>
                        </a:rPr>
                        <a:t>15,7</a:t>
                      </a:r>
                      <a:endParaRPr kumimoji="0" lang="bg-BG" altLang="en-US" sz="2400" b="0" i="0" u="none" strike="noStrike" cap="none" normalizeH="0" baseline="0">
                        <a:ln>
                          <a:noFill/>
                        </a:ln>
                        <a:solidFill>
                          <a:srgbClr val="000000"/>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400" b="1" i="0" u="none" strike="noStrike" cap="none" normalizeH="0" baseline="0">
                          <a:ln>
                            <a:noFill/>
                          </a:ln>
                          <a:solidFill>
                            <a:srgbClr val="000000"/>
                          </a:solidFill>
                          <a:effectLst/>
                          <a:latin typeface="Arial Narrow" pitchFamily="34" charset="0"/>
                          <a:cs typeface="Times New Roman" pitchFamily="18" charset="0"/>
                        </a:rPr>
                        <a:t>22,0</a:t>
                      </a:r>
                      <a:endParaRPr kumimoji="0" lang="bg-BG" altLang="en-US" sz="2400" b="0" i="0" u="none" strike="noStrike" cap="none" normalizeH="0" baseline="0">
                        <a:ln>
                          <a:noFill/>
                        </a:ln>
                        <a:solidFill>
                          <a:srgbClr val="000000"/>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5905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400" b="1" i="0" u="none" strike="noStrike" cap="none" normalizeH="0" baseline="0">
                          <a:ln>
                            <a:noFill/>
                          </a:ln>
                          <a:solidFill>
                            <a:srgbClr val="000000"/>
                          </a:solidFill>
                          <a:effectLst/>
                          <a:latin typeface="Arial Narrow" pitchFamily="34" charset="0"/>
                          <a:cs typeface="Times New Roman" pitchFamily="18" charset="0"/>
                        </a:rPr>
                        <a:t>2000</a:t>
                      </a:r>
                      <a:endParaRPr kumimoji="0" lang="bg-BG" altLang="en-US" sz="2400" b="0" i="0" u="none" strike="noStrike" cap="none" normalizeH="0" baseline="0">
                        <a:ln>
                          <a:noFill/>
                        </a:ln>
                        <a:solidFill>
                          <a:srgbClr val="000000"/>
                        </a:solidFill>
                        <a:effectLst/>
                        <a:latin typeface="Arial" charset="0"/>
                      </a:endParaRPr>
                    </a:p>
                  </a:txBody>
                  <a:tcPr anchor="ctr"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400" b="1" i="0" u="none" strike="noStrike" cap="none" normalizeH="0" baseline="0">
                          <a:ln>
                            <a:noFill/>
                          </a:ln>
                          <a:solidFill>
                            <a:srgbClr val="000000"/>
                          </a:solidFill>
                          <a:effectLst/>
                          <a:latin typeface="Arial Narrow" pitchFamily="34" charset="0"/>
                          <a:cs typeface="Times New Roman" pitchFamily="18" charset="0"/>
                        </a:rPr>
                        <a:t>13,3</a:t>
                      </a:r>
                      <a:endParaRPr kumimoji="0" lang="bg-BG" altLang="en-US" sz="2400" b="0" i="0" u="none" strike="noStrike" cap="none" normalizeH="0" baseline="0">
                        <a:ln>
                          <a:noFill/>
                        </a:ln>
                        <a:solidFill>
                          <a:srgbClr val="000000"/>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400" b="1" i="0" u="none" strike="noStrike" cap="none" normalizeH="0" baseline="0">
                          <a:ln>
                            <a:noFill/>
                          </a:ln>
                          <a:solidFill>
                            <a:srgbClr val="000000"/>
                          </a:solidFill>
                          <a:effectLst/>
                          <a:latin typeface="Arial Narrow" pitchFamily="34" charset="0"/>
                          <a:cs typeface="Times New Roman" pitchFamily="18" charset="0"/>
                        </a:rPr>
                        <a:t>12,4</a:t>
                      </a:r>
                      <a:endParaRPr kumimoji="0" lang="bg-BG" altLang="en-US" sz="2400" b="0" i="0" u="none" strike="noStrike" cap="none" normalizeH="0" baseline="0">
                        <a:ln>
                          <a:noFill/>
                        </a:ln>
                        <a:solidFill>
                          <a:srgbClr val="000000"/>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400" b="1" i="0" u="none" strike="noStrike" cap="none" normalizeH="0" baseline="0">
                          <a:ln>
                            <a:noFill/>
                          </a:ln>
                          <a:solidFill>
                            <a:srgbClr val="000000"/>
                          </a:solidFill>
                          <a:effectLst/>
                          <a:latin typeface="Arial Narrow" pitchFamily="34" charset="0"/>
                          <a:cs typeface="Times New Roman" pitchFamily="18" charset="0"/>
                        </a:rPr>
                        <a:t>15,5</a:t>
                      </a:r>
                      <a:endParaRPr kumimoji="0" lang="bg-BG" altLang="en-US" sz="2400" b="0" i="0" u="none" strike="noStrike" cap="none" normalizeH="0" baseline="0">
                        <a:ln>
                          <a:noFill/>
                        </a:ln>
                        <a:solidFill>
                          <a:srgbClr val="000000"/>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5905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400" b="1" i="0" u="none" strike="noStrike" cap="none" normalizeH="0" baseline="0">
                          <a:ln>
                            <a:noFill/>
                          </a:ln>
                          <a:solidFill>
                            <a:srgbClr val="000000"/>
                          </a:solidFill>
                          <a:effectLst/>
                          <a:latin typeface="Arial Narrow" pitchFamily="34" charset="0"/>
                          <a:cs typeface="Times New Roman" pitchFamily="18" charset="0"/>
                        </a:rPr>
                        <a:t>2003</a:t>
                      </a:r>
                      <a:endParaRPr kumimoji="0" lang="bg-BG" altLang="en-US" sz="2400" b="0" i="0" u="none" strike="noStrike" cap="none" normalizeH="0" baseline="0">
                        <a:ln>
                          <a:noFill/>
                        </a:ln>
                        <a:solidFill>
                          <a:srgbClr val="000000"/>
                        </a:solidFill>
                        <a:effectLst/>
                        <a:latin typeface="Arial" charset="0"/>
                      </a:endParaRPr>
                    </a:p>
                  </a:txBody>
                  <a:tcPr anchor="ctr"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400" b="1" i="0" u="none" strike="noStrike" cap="none" normalizeH="0" baseline="0">
                          <a:ln>
                            <a:noFill/>
                          </a:ln>
                          <a:solidFill>
                            <a:srgbClr val="000000"/>
                          </a:solidFill>
                          <a:effectLst/>
                          <a:latin typeface="Arial Narrow" pitchFamily="34" charset="0"/>
                          <a:cs typeface="Times New Roman" pitchFamily="18" charset="0"/>
                        </a:rPr>
                        <a:t>12,3</a:t>
                      </a:r>
                      <a:endParaRPr kumimoji="0" lang="bg-BG" altLang="en-US" sz="2400" b="0" i="0" u="none" strike="noStrike" cap="none" normalizeH="0" baseline="0">
                        <a:ln>
                          <a:noFill/>
                        </a:ln>
                        <a:solidFill>
                          <a:srgbClr val="000000"/>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400" b="1" i="0" u="none" strike="noStrike" cap="none" normalizeH="0" baseline="0">
                          <a:ln>
                            <a:noFill/>
                          </a:ln>
                          <a:solidFill>
                            <a:srgbClr val="000000"/>
                          </a:solidFill>
                          <a:effectLst/>
                          <a:latin typeface="Arial Narrow" pitchFamily="34" charset="0"/>
                          <a:cs typeface="Times New Roman" pitchFamily="18" charset="0"/>
                        </a:rPr>
                        <a:t>10,7</a:t>
                      </a:r>
                      <a:endParaRPr kumimoji="0" lang="bg-BG" altLang="en-US" sz="2400" b="0" i="0" u="none" strike="noStrike" cap="none" normalizeH="0" baseline="0">
                        <a:ln>
                          <a:noFill/>
                        </a:ln>
                        <a:solidFill>
                          <a:srgbClr val="000000"/>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400" b="1" i="0" u="none" strike="noStrike" cap="none" normalizeH="0" baseline="0">
                          <a:ln>
                            <a:noFill/>
                          </a:ln>
                          <a:solidFill>
                            <a:srgbClr val="000000"/>
                          </a:solidFill>
                          <a:effectLst/>
                          <a:latin typeface="Arial Narrow" pitchFamily="34" charset="0"/>
                          <a:cs typeface="Times New Roman" pitchFamily="18" charset="0"/>
                        </a:rPr>
                        <a:t>16,5</a:t>
                      </a:r>
                      <a:endParaRPr kumimoji="0" lang="bg-BG" altLang="en-US" sz="2400" b="0" i="0" u="none" strike="noStrike" cap="none" normalizeH="0" baseline="0">
                        <a:ln>
                          <a:noFill/>
                        </a:ln>
                        <a:solidFill>
                          <a:srgbClr val="000000"/>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5905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400" b="1" i="0" u="none" strike="noStrike" cap="none" normalizeH="0" baseline="0" dirty="0">
                          <a:ln>
                            <a:noFill/>
                          </a:ln>
                          <a:solidFill>
                            <a:srgbClr val="FF0000"/>
                          </a:solidFill>
                          <a:effectLst>
                            <a:outerShdw blurRad="38100" dist="38100" dir="2700000" algn="tl">
                              <a:srgbClr val="000000">
                                <a:alpha val="43137"/>
                              </a:srgbClr>
                            </a:outerShdw>
                          </a:effectLst>
                          <a:latin typeface="Arial Narrow" pitchFamily="34" charset="0"/>
                          <a:cs typeface="Times New Roman" pitchFamily="18" charset="0"/>
                        </a:rPr>
                        <a:t>201</a:t>
                      </a:r>
                      <a:r>
                        <a:rPr kumimoji="0" lang="en-US" altLang="en-US" sz="2400" b="1" i="0" u="none" strike="noStrike" cap="none" normalizeH="0" baseline="0" dirty="0">
                          <a:ln>
                            <a:noFill/>
                          </a:ln>
                          <a:solidFill>
                            <a:srgbClr val="FF0000"/>
                          </a:solidFill>
                          <a:effectLst>
                            <a:outerShdw blurRad="38100" dist="38100" dir="2700000" algn="tl">
                              <a:srgbClr val="000000">
                                <a:alpha val="43137"/>
                              </a:srgbClr>
                            </a:outerShdw>
                          </a:effectLst>
                          <a:latin typeface="Arial Narrow" pitchFamily="34" charset="0"/>
                          <a:cs typeface="Times New Roman" pitchFamily="18" charset="0"/>
                        </a:rPr>
                        <a:t>8</a:t>
                      </a:r>
                      <a:endParaRPr kumimoji="0" lang="bg-BG" altLang="en-US" sz="2400" b="1" i="0" u="none" strike="noStrike" cap="none" normalizeH="0" baseline="0" dirty="0">
                        <a:ln>
                          <a:noFill/>
                        </a:ln>
                        <a:solidFill>
                          <a:srgbClr val="FF0000"/>
                        </a:solidFill>
                        <a:effectLst>
                          <a:outerShdw blurRad="38100" dist="38100" dir="2700000" algn="tl">
                            <a:srgbClr val="000000">
                              <a:alpha val="43137"/>
                            </a:srgbClr>
                          </a:outerShdw>
                        </a:effectLst>
                        <a:latin typeface="Arial" charset="0"/>
                      </a:endParaRPr>
                    </a:p>
                  </a:txBody>
                  <a:tcPr anchor="ctr"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FF0000"/>
                          </a:solidFill>
                          <a:effectLst>
                            <a:outerShdw blurRad="38100" dist="38100" dir="2700000" algn="tl">
                              <a:srgbClr val="000000">
                                <a:alpha val="43137"/>
                              </a:srgbClr>
                            </a:outerShdw>
                          </a:effectLst>
                          <a:latin typeface="Arial" charset="0"/>
                        </a:rPr>
                        <a:t>5,8</a:t>
                      </a:r>
                      <a:endParaRPr kumimoji="0" lang="bg-BG" altLang="en-US" sz="2400" b="1" i="0" u="none" strike="noStrike" cap="none" normalizeH="0" baseline="0" dirty="0">
                        <a:ln>
                          <a:noFill/>
                        </a:ln>
                        <a:solidFill>
                          <a:srgbClr val="FF0000"/>
                        </a:solidFill>
                        <a:effectLst>
                          <a:outerShdw blurRad="38100" dist="38100" dir="2700000" algn="tl">
                            <a:srgbClr val="000000">
                              <a:alpha val="43137"/>
                            </a:srgbClr>
                          </a:outerShdw>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FF0000"/>
                          </a:solidFill>
                          <a:effectLst>
                            <a:outerShdw blurRad="38100" dist="38100" dir="2700000" algn="tl">
                              <a:srgbClr val="000000">
                                <a:alpha val="43137"/>
                              </a:srgbClr>
                            </a:outerShdw>
                          </a:effectLst>
                          <a:latin typeface="Arial Narrow" pitchFamily="34" charset="0"/>
                        </a:rPr>
                        <a:t>5</a:t>
                      </a:r>
                      <a:r>
                        <a:rPr kumimoji="0" lang="bg-BG" altLang="en-US" sz="2400" b="1" i="0" u="none" strike="noStrike" cap="none" normalizeH="0" baseline="0" dirty="0">
                          <a:ln>
                            <a:noFill/>
                          </a:ln>
                          <a:solidFill>
                            <a:srgbClr val="FF0000"/>
                          </a:solidFill>
                          <a:effectLst>
                            <a:outerShdw blurRad="38100" dist="38100" dir="2700000" algn="tl">
                              <a:srgbClr val="000000">
                                <a:alpha val="43137"/>
                              </a:srgbClr>
                            </a:outerShdw>
                          </a:effectLst>
                          <a:latin typeface="Arial Narrow" pitchFamily="34" charset="0"/>
                        </a:rPr>
                        <a:t>,</a:t>
                      </a:r>
                      <a:r>
                        <a:rPr kumimoji="0" lang="en-US" altLang="en-US" sz="2400" b="1" i="0" u="none" strike="noStrike" cap="none" normalizeH="0" baseline="0" dirty="0">
                          <a:ln>
                            <a:noFill/>
                          </a:ln>
                          <a:solidFill>
                            <a:srgbClr val="FF0000"/>
                          </a:solidFill>
                          <a:effectLst>
                            <a:outerShdw blurRad="38100" dist="38100" dir="2700000" algn="tl">
                              <a:srgbClr val="000000">
                                <a:alpha val="43137"/>
                              </a:srgbClr>
                            </a:outerShdw>
                          </a:effectLst>
                          <a:latin typeface="Arial Narrow" pitchFamily="34" charset="0"/>
                        </a:rPr>
                        <a:t>0</a:t>
                      </a:r>
                      <a:endParaRPr kumimoji="0" lang="bg-BG" altLang="en-US" sz="2400" b="1" i="0" u="none" strike="noStrike" cap="none" normalizeH="0" baseline="0" dirty="0">
                        <a:ln>
                          <a:noFill/>
                        </a:ln>
                        <a:solidFill>
                          <a:srgbClr val="FF0000"/>
                        </a:solidFill>
                        <a:effectLst>
                          <a:outerShdw blurRad="38100" dist="38100" dir="2700000" algn="tl">
                            <a:srgbClr val="000000">
                              <a:alpha val="43137"/>
                            </a:srgbClr>
                          </a:outerShdw>
                        </a:effectLst>
                        <a:latin typeface="Arial Narrow"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FF0000"/>
                          </a:solidFill>
                          <a:effectLst>
                            <a:outerShdw blurRad="38100" dist="38100" dir="2700000" algn="tl">
                              <a:srgbClr val="000000">
                                <a:alpha val="43137"/>
                              </a:srgbClr>
                            </a:outerShdw>
                          </a:effectLst>
                          <a:latin typeface="Arial Narrow" pitchFamily="34" charset="0"/>
                        </a:rPr>
                        <a:t>8,1</a:t>
                      </a:r>
                      <a:endParaRPr kumimoji="0" lang="bg-BG" altLang="en-US" sz="2400" b="1" i="0" u="none" strike="noStrike" cap="none" normalizeH="0" baseline="0" dirty="0">
                        <a:ln>
                          <a:noFill/>
                        </a:ln>
                        <a:solidFill>
                          <a:srgbClr val="FF0000"/>
                        </a:solidFill>
                        <a:effectLst>
                          <a:outerShdw blurRad="38100" dist="38100" dir="2700000" algn="tl">
                            <a:srgbClr val="000000">
                              <a:alpha val="43137"/>
                            </a:srgbClr>
                          </a:outerShdw>
                        </a:effectLst>
                        <a:latin typeface="Arial Narrow" pitchFamily="34" charset="0"/>
                      </a:endParaRPr>
                    </a:p>
                  </a:txBody>
                  <a:tcPr anchor="ctr"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bl>
          </a:graphicData>
        </a:graphic>
      </p:graphicFrame>
      <p:sp>
        <p:nvSpPr>
          <p:cNvPr id="2" name="Date Placeholder 1"/>
          <p:cNvSpPr>
            <a:spLocks noGrp="1"/>
          </p:cNvSpPr>
          <p:nvPr>
            <p:ph type="dt" sz="half" idx="10"/>
          </p:nvPr>
        </p:nvSpPr>
        <p:spPr/>
        <p:txBody>
          <a:bodyPr/>
          <a:lstStyle/>
          <a:p>
            <a:pPr>
              <a:defRPr/>
            </a:pPr>
            <a:fld id="{9B3A3962-C2A4-4324-8C54-26AA73FB8DBF}" type="datetime1">
              <a:rPr lang="bg-BG" altLang="en-US" smtClean="0"/>
              <a:t>5.10.2019 г.</a:t>
            </a:fld>
            <a:endParaRPr lang="bg-BG" altLang="en-US"/>
          </a:p>
        </p:txBody>
      </p:sp>
    </p:spTree>
  </p:cSld>
  <p:clrMapOvr>
    <a:masterClrMapping/>
  </p:clrMapOvr>
  <p:transition spd="slow"/>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3B6B6C9F-701B-4C57-A4B4-8DFB115093B5}" type="datetime1">
              <a:rPr lang="bg-BG" altLang="en-US" smtClean="0"/>
              <a:t>5.10.2019 г.</a:t>
            </a:fld>
            <a:endParaRPr lang="bg-BG" altLang="en-US"/>
          </a:p>
        </p:txBody>
      </p:sp>
      <p:sp>
        <p:nvSpPr>
          <p:cNvPr id="3" name="Slide Number Placeholder 2"/>
          <p:cNvSpPr>
            <a:spLocks noGrp="1"/>
          </p:cNvSpPr>
          <p:nvPr>
            <p:ph type="sldNum" sz="quarter" idx="12"/>
          </p:nvPr>
        </p:nvSpPr>
        <p:spPr/>
        <p:txBody>
          <a:bodyPr/>
          <a:lstStyle/>
          <a:p>
            <a:pPr>
              <a:defRPr/>
            </a:pPr>
            <a:fld id="{5B22EEF3-49EA-4CA7-8F2A-6BF17FA19AD3}" type="slidenum">
              <a:rPr lang="en-US" altLang="en-US" smtClean="0"/>
              <a:pPr>
                <a:defRPr/>
              </a:pPr>
              <a:t>111</a:t>
            </a:fld>
            <a:endParaRPr lang="en-US" altLang="en-US"/>
          </a:p>
        </p:txBody>
      </p:sp>
      <p:sp>
        <p:nvSpPr>
          <p:cNvPr id="4" name="TextBox 3"/>
          <p:cNvSpPr txBox="1"/>
          <p:nvPr/>
        </p:nvSpPr>
        <p:spPr>
          <a:xfrm>
            <a:off x="1125319" y="113181"/>
            <a:ext cx="7064883" cy="461665"/>
          </a:xfrm>
          <a:prstGeom prst="rect">
            <a:avLst/>
          </a:prstGeom>
          <a:noFill/>
        </p:spPr>
        <p:txBody>
          <a:bodyPr wrap="none" rtlCol="0">
            <a:spAutoFit/>
          </a:bodyPr>
          <a:lstStyle/>
          <a:p>
            <a:r>
              <a:rPr lang="bg-BG" sz="2400" b="1" dirty="0"/>
              <a:t>Детска смъртност в България – 1970-201</a:t>
            </a:r>
            <a:r>
              <a:rPr lang="en-US" sz="2400" b="1" dirty="0"/>
              <a:t>8</a:t>
            </a:r>
            <a:r>
              <a:rPr lang="bg-BG" sz="2400" b="1" dirty="0"/>
              <a:t> г.</a:t>
            </a:r>
            <a:endParaRPr lang="en-US" sz="2400" b="1" dirty="0"/>
          </a:p>
        </p:txBody>
      </p:sp>
      <p:pic>
        <p:nvPicPr>
          <p:cNvPr id="5" name="Picture 4">
            <a:extLst>
              <a:ext uri="{FF2B5EF4-FFF2-40B4-BE49-F238E27FC236}">
                <a16:creationId xmlns:a16="http://schemas.microsoft.com/office/drawing/2014/main" id="{9469332B-D913-4A7C-B8E5-6CAC16E33CE8}"/>
              </a:ext>
            </a:extLst>
          </p:cNvPr>
          <p:cNvPicPr>
            <a:picLocks noChangeAspect="1"/>
          </p:cNvPicPr>
          <p:nvPr/>
        </p:nvPicPr>
        <p:blipFill>
          <a:blip r:embed="rId2"/>
          <a:stretch>
            <a:fillRect/>
          </a:stretch>
        </p:blipFill>
        <p:spPr>
          <a:xfrm>
            <a:off x="2352710" y="571839"/>
            <a:ext cx="4610100" cy="6172200"/>
          </a:xfrm>
          <a:prstGeom prst="rect">
            <a:avLst/>
          </a:prstGeom>
        </p:spPr>
      </p:pic>
    </p:spTree>
    <p:extLst>
      <p:ext uri="{BB962C8B-B14F-4D97-AF65-F5344CB8AC3E}">
        <p14:creationId xmlns:p14="http://schemas.microsoft.com/office/powerpoint/2010/main" val="396740739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6"/>
          <p:cNvSpPr>
            <a:spLocks noGrp="1" noChangeArrowheads="1"/>
          </p:cNvSpPr>
          <p:nvPr>
            <p:ph type="sldNum" sz="quarter" idx="12"/>
          </p:nvPr>
        </p:nvSpPr>
        <p:spPr>
          <a:noFill/>
          <a:ln>
            <a:miter lim="800000"/>
            <a:headEnd/>
            <a:tailEnd/>
          </a:ln>
        </p:spPr>
        <p:txBody>
          <a:bodyPr/>
          <a:lstStyle/>
          <a:p>
            <a:fld id="{9BA9D83D-8E7E-4B17-80B5-EE4AAF21C13D}" type="slidenum">
              <a:rPr lang="en-US" altLang="en-US"/>
              <a:pPr/>
              <a:t>112</a:t>
            </a:fld>
            <a:endParaRPr lang="en-US" altLang="en-US"/>
          </a:p>
        </p:txBody>
      </p:sp>
      <p:sp>
        <p:nvSpPr>
          <p:cNvPr id="131075" name="Slide Number Placeholder 4"/>
          <p:cNvSpPr txBox="1">
            <a:spLocks noGrp="1"/>
          </p:cNvSpPr>
          <p:nvPr/>
        </p:nvSpPr>
        <p:spPr bwMode="auto">
          <a:xfrm>
            <a:off x="6553200" y="6245225"/>
            <a:ext cx="2133600" cy="476250"/>
          </a:xfrm>
          <a:prstGeom prst="rect">
            <a:avLst/>
          </a:prstGeom>
          <a:noFill/>
          <a:ln w="9525">
            <a:noFill/>
            <a:miter lim="800000"/>
            <a:headEnd/>
            <a:tailEnd/>
          </a:ln>
          <a:effectLst/>
        </p:spPr>
        <p:txBody>
          <a:bodyPr/>
          <a:lstStyle/>
          <a:p>
            <a:pPr algn="r"/>
            <a:fld id="{AF6FC1E0-DCB6-4666-B7E8-123C45B0423F}" type="slidenum">
              <a:rPr lang="en-US" altLang="en-US" sz="1400"/>
              <a:pPr algn="r"/>
              <a:t>112</a:t>
            </a:fld>
            <a:endParaRPr lang="en-US" altLang="en-US" sz="1400"/>
          </a:p>
        </p:txBody>
      </p:sp>
      <p:sp>
        <p:nvSpPr>
          <p:cNvPr id="131076" name="Rectangle 2"/>
          <p:cNvSpPr>
            <a:spLocks noGrp="1" noChangeArrowheads="1"/>
          </p:cNvSpPr>
          <p:nvPr>
            <p:ph type="title"/>
          </p:nvPr>
        </p:nvSpPr>
        <p:spPr>
          <a:xfrm>
            <a:off x="251520" y="277812"/>
            <a:ext cx="8712968" cy="5887491"/>
          </a:xfrm>
        </p:spPr>
        <p:txBody>
          <a:bodyPr/>
          <a:lstStyle/>
          <a:p>
            <a:pPr algn="l" eaLnBrk="1" hangingPunct="1"/>
            <a:r>
              <a:rPr lang="bg-BG" altLang="en-US" sz="3200" b="1" i="1" dirty="0">
                <a:solidFill>
                  <a:srgbClr val="000000"/>
                </a:solidFill>
              </a:rPr>
              <a:t>= Детската смъртност в селата винаги е била по-висока от градовете</a:t>
            </a:r>
            <a:r>
              <a:rPr lang="bg-BG" altLang="en-US" sz="3200" dirty="0">
                <a:solidFill>
                  <a:srgbClr val="000000"/>
                </a:solidFill>
              </a:rPr>
              <a:t>. </a:t>
            </a:r>
            <a:br>
              <a:rPr lang="bg-BG" altLang="en-US" sz="3200" b="1" i="1" dirty="0">
                <a:solidFill>
                  <a:srgbClr val="000000"/>
                </a:solidFill>
              </a:rPr>
            </a:br>
            <a:br>
              <a:rPr lang="bg-BG" altLang="en-US" sz="3200" b="1" i="1" dirty="0">
                <a:solidFill>
                  <a:srgbClr val="000000"/>
                </a:solidFill>
              </a:rPr>
            </a:br>
            <a:r>
              <a:rPr lang="bg-BG" altLang="en-US" sz="3200" b="1" i="1" dirty="0">
                <a:solidFill>
                  <a:srgbClr val="000000"/>
                </a:solidFill>
              </a:rPr>
              <a:t>= Наблюдават се териториални различия в нивото на детската смъртност.</a:t>
            </a:r>
            <a:r>
              <a:rPr lang="bg-BG" altLang="en-US" sz="3200" dirty="0"/>
              <a:t> </a:t>
            </a:r>
            <a:br>
              <a:rPr lang="bg-BG" altLang="en-US" sz="3200" dirty="0"/>
            </a:br>
            <a:br>
              <a:rPr lang="bg-BG" altLang="en-US" sz="3200" dirty="0"/>
            </a:br>
            <a:r>
              <a:rPr lang="bg-BG" altLang="en-US" sz="3200" b="1" i="1" dirty="0">
                <a:solidFill>
                  <a:srgbClr val="000000"/>
                </a:solidFill>
              </a:rPr>
              <a:t>= В структурата на детската смъртност по периоди от I-та година значителен дял заемат </a:t>
            </a:r>
            <a:r>
              <a:rPr lang="bg-BG" altLang="en-US" sz="3200" b="1" i="1" dirty="0" err="1">
                <a:solidFill>
                  <a:srgbClr val="000000"/>
                </a:solidFill>
              </a:rPr>
              <a:t>умиранията</a:t>
            </a:r>
            <a:r>
              <a:rPr lang="bg-BG" altLang="en-US" sz="3200" b="1" i="1" dirty="0">
                <a:solidFill>
                  <a:srgbClr val="000000"/>
                </a:solidFill>
              </a:rPr>
              <a:t> в </a:t>
            </a:r>
            <a:r>
              <a:rPr lang="bg-BG" altLang="en-US" sz="3200" b="1" i="1" dirty="0" err="1">
                <a:solidFill>
                  <a:srgbClr val="000000"/>
                </a:solidFill>
              </a:rPr>
              <a:t>постнеонаталния</a:t>
            </a:r>
            <a:r>
              <a:rPr lang="bg-BG" altLang="en-US" sz="3200" b="1" i="1" dirty="0">
                <a:solidFill>
                  <a:srgbClr val="000000"/>
                </a:solidFill>
              </a:rPr>
              <a:t> период – около 45%.</a:t>
            </a:r>
            <a:endParaRPr lang="en-US" altLang="en-US" sz="3200" dirty="0"/>
          </a:p>
        </p:txBody>
      </p:sp>
      <p:sp>
        <p:nvSpPr>
          <p:cNvPr id="2" name="Date Placeholder 1"/>
          <p:cNvSpPr>
            <a:spLocks noGrp="1"/>
          </p:cNvSpPr>
          <p:nvPr>
            <p:ph type="dt" sz="half" idx="10"/>
          </p:nvPr>
        </p:nvSpPr>
        <p:spPr/>
        <p:txBody>
          <a:bodyPr/>
          <a:lstStyle/>
          <a:p>
            <a:pPr>
              <a:defRPr/>
            </a:pPr>
            <a:fld id="{FABEB39F-001D-4ED5-B563-110C29EC5156}" type="datetime1">
              <a:rPr lang="bg-BG" altLang="en-US" smtClean="0"/>
              <a:t>5.10.2019 г.</a:t>
            </a:fld>
            <a:endParaRPr lang="bg-BG" altLang="en-US"/>
          </a:p>
        </p:txBody>
      </p:sp>
    </p:spTree>
  </p:cSld>
  <p:clrMapOvr>
    <a:masterClrMapping/>
  </p:clrMapOvr>
  <p:transition spd="slow"/>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6"/>
          <p:cNvSpPr>
            <a:spLocks noGrp="1" noChangeArrowheads="1"/>
          </p:cNvSpPr>
          <p:nvPr>
            <p:ph type="sldNum" sz="quarter" idx="12"/>
          </p:nvPr>
        </p:nvSpPr>
        <p:spPr>
          <a:noFill/>
          <a:ln>
            <a:miter lim="800000"/>
            <a:headEnd/>
            <a:tailEnd/>
          </a:ln>
        </p:spPr>
        <p:txBody>
          <a:bodyPr/>
          <a:lstStyle/>
          <a:p>
            <a:fld id="{A3C361CC-924B-43C3-B301-1EBF6C8AAD40}" type="slidenum">
              <a:rPr lang="en-US" altLang="en-US"/>
              <a:pPr/>
              <a:t>113</a:t>
            </a:fld>
            <a:endParaRPr lang="en-US" altLang="en-US"/>
          </a:p>
        </p:txBody>
      </p:sp>
      <p:sp>
        <p:nvSpPr>
          <p:cNvPr id="133123" name="Slide Number Placeholder 4"/>
          <p:cNvSpPr txBox="1">
            <a:spLocks noGrp="1"/>
          </p:cNvSpPr>
          <p:nvPr/>
        </p:nvSpPr>
        <p:spPr bwMode="auto">
          <a:xfrm>
            <a:off x="6553200" y="6245225"/>
            <a:ext cx="2133600" cy="476250"/>
          </a:xfrm>
          <a:prstGeom prst="rect">
            <a:avLst/>
          </a:prstGeom>
          <a:noFill/>
          <a:ln w="9525">
            <a:noFill/>
            <a:miter lim="800000"/>
            <a:headEnd/>
            <a:tailEnd/>
          </a:ln>
          <a:effectLst/>
        </p:spPr>
        <p:txBody>
          <a:bodyPr/>
          <a:lstStyle/>
          <a:p>
            <a:pPr algn="r"/>
            <a:fld id="{ED845589-8905-42F1-9967-307B42D8FA9C}" type="slidenum">
              <a:rPr lang="en-US" altLang="en-US" sz="1400"/>
              <a:pPr algn="r"/>
              <a:t>113</a:t>
            </a:fld>
            <a:endParaRPr lang="en-US" altLang="en-US" sz="1400"/>
          </a:p>
        </p:txBody>
      </p:sp>
      <p:sp>
        <p:nvSpPr>
          <p:cNvPr id="133124" name="Rectangle 2"/>
          <p:cNvSpPr>
            <a:spLocks noGrp="1" noChangeArrowheads="1"/>
          </p:cNvSpPr>
          <p:nvPr>
            <p:ph type="title"/>
          </p:nvPr>
        </p:nvSpPr>
        <p:spPr>
          <a:xfrm>
            <a:off x="457200" y="277812"/>
            <a:ext cx="8229600" cy="5887491"/>
          </a:xfrm>
        </p:spPr>
        <p:txBody>
          <a:bodyPr/>
          <a:lstStyle/>
          <a:p>
            <a:pPr algn="l" eaLnBrk="1" hangingPunct="1">
              <a:lnSpc>
                <a:spcPct val="120000"/>
              </a:lnSpc>
            </a:pPr>
            <a:r>
              <a:rPr lang="bg-BG" altLang="en-US" sz="3200" b="1" i="1" dirty="0">
                <a:solidFill>
                  <a:srgbClr val="C00000"/>
                </a:solidFill>
              </a:rPr>
              <a:t>Подреждане на причините за детска смъртност в България: </a:t>
            </a:r>
            <a:br>
              <a:rPr lang="bg-BG" altLang="en-US" sz="3200" b="1" i="1" dirty="0">
                <a:solidFill>
                  <a:srgbClr val="C00000"/>
                </a:solidFill>
              </a:rPr>
            </a:br>
            <a:r>
              <a:rPr lang="bg-BG" altLang="en-US" sz="3200" b="1" i="1" dirty="0">
                <a:solidFill>
                  <a:srgbClr val="000000"/>
                </a:solidFill>
              </a:rPr>
              <a:t>1. </a:t>
            </a:r>
            <a:r>
              <a:rPr lang="bg-BG" altLang="en-US" sz="3200" b="1" i="1" dirty="0" err="1">
                <a:solidFill>
                  <a:srgbClr val="000000"/>
                </a:solidFill>
              </a:rPr>
              <a:t>Перинатални</a:t>
            </a:r>
            <a:r>
              <a:rPr lang="bg-BG" altLang="en-US" sz="3200" b="1" i="1" dirty="0">
                <a:solidFill>
                  <a:srgbClr val="000000"/>
                </a:solidFill>
              </a:rPr>
              <a:t> причини</a:t>
            </a:r>
            <a:br>
              <a:rPr lang="bg-BG" altLang="en-US" sz="3200" b="1" i="1" dirty="0">
                <a:solidFill>
                  <a:srgbClr val="000000"/>
                </a:solidFill>
              </a:rPr>
            </a:br>
            <a:r>
              <a:rPr lang="bg-BG" altLang="en-US" sz="3200" b="1" i="1" dirty="0">
                <a:solidFill>
                  <a:srgbClr val="000000"/>
                </a:solidFill>
              </a:rPr>
              <a:t>2. Вродени аномалии </a:t>
            </a:r>
            <a:br>
              <a:rPr lang="bg-BG" altLang="en-US" sz="3200" b="1" i="1" dirty="0">
                <a:solidFill>
                  <a:srgbClr val="000000"/>
                </a:solidFill>
              </a:rPr>
            </a:br>
            <a:r>
              <a:rPr lang="bg-BG" altLang="en-US" sz="3200" b="1" i="1" dirty="0">
                <a:solidFill>
                  <a:srgbClr val="000000"/>
                </a:solidFill>
              </a:rPr>
              <a:t>3. Болести на дихателната система</a:t>
            </a:r>
            <a:r>
              <a:rPr lang="bg-BG" altLang="en-US" sz="3200" i="1" dirty="0">
                <a:solidFill>
                  <a:srgbClr val="000000"/>
                </a:solidFill>
              </a:rPr>
              <a:t>.</a:t>
            </a:r>
            <a:br>
              <a:rPr lang="bg-BG" altLang="en-US" sz="3200" i="1" dirty="0">
                <a:solidFill>
                  <a:srgbClr val="000000"/>
                </a:solidFill>
              </a:rPr>
            </a:br>
            <a:br>
              <a:rPr lang="bg-BG" altLang="en-US" sz="3200" i="1" dirty="0">
                <a:solidFill>
                  <a:srgbClr val="000000"/>
                </a:solidFill>
              </a:rPr>
            </a:br>
            <a:r>
              <a:rPr lang="bg-BG" altLang="en-US" sz="3200" b="1" i="1" dirty="0">
                <a:solidFill>
                  <a:srgbClr val="000000"/>
                </a:solidFill>
              </a:rPr>
              <a:t>Има съществени различия в детската смъртност по причини в градовете и селата и през отделните периоди от I-та година.</a:t>
            </a:r>
            <a:r>
              <a:rPr lang="bg-BG" altLang="en-US" sz="3200" i="1" dirty="0"/>
              <a:t> </a:t>
            </a:r>
            <a:endParaRPr lang="en-US" altLang="en-US" sz="3200" i="1" dirty="0"/>
          </a:p>
        </p:txBody>
      </p:sp>
      <p:sp>
        <p:nvSpPr>
          <p:cNvPr id="2" name="Date Placeholder 1"/>
          <p:cNvSpPr>
            <a:spLocks noGrp="1"/>
          </p:cNvSpPr>
          <p:nvPr>
            <p:ph type="dt" sz="half" idx="10"/>
          </p:nvPr>
        </p:nvSpPr>
        <p:spPr/>
        <p:txBody>
          <a:bodyPr/>
          <a:lstStyle/>
          <a:p>
            <a:pPr>
              <a:defRPr/>
            </a:pPr>
            <a:fld id="{536369DF-229B-4776-9EB4-B3C563E3BCD1}" type="datetime1">
              <a:rPr lang="bg-BG" altLang="en-US" smtClean="0"/>
              <a:t>5.10.2019 г.</a:t>
            </a:fld>
            <a:endParaRPr lang="bg-BG" altLang="en-US"/>
          </a:p>
        </p:txBody>
      </p:sp>
    </p:spTree>
  </p:cSld>
  <p:clrMapOvr>
    <a:masterClrMapping/>
  </p:clrMapOvr>
  <p:transition spd="slow"/>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6"/>
          <p:cNvSpPr>
            <a:spLocks noGrp="1" noChangeArrowheads="1"/>
          </p:cNvSpPr>
          <p:nvPr>
            <p:ph type="sldNum" sz="quarter" idx="12"/>
          </p:nvPr>
        </p:nvSpPr>
        <p:spPr>
          <a:noFill/>
          <a:ln>
            <a:miter lim="800000"/>
            <a:headEnd/>
            <a:tailEnd/>
          </a:ln>
        </p:spPr>
        <p:txBody>
          <a:bodyPr/>
          <a:lstStyle/>
          <a:p>
            <a:fld id="{DEE187EE-5406-4E67-8BF6-2689A09D3D15}" type="slidenum">
              <a:rPr lang="en-US" altLang="en-US"/>
              <a:pPr/>
              <a:t>114</a:t>
            </a:fld>
            <a:endParaRPr lang="en-US" altLang="en-US"/>
          </a:p>
        </p:txBody>
      </p:sp>
      <p:sp>
        <p:nvSpPr>
          <p:cNvPr id="138243" name="Slide Number Placeholder 4"/>
          <p:cNvSpPr txBox="1">
            <a:spLocks noGrp="1"/>
          </p:cNvSpPr>
          <p:nvPr/>
        </p:nvSpPr>
        <p:spPr bwMode="auto">
          <a:xfrm>
            <a:off x="6553200" y="6245225"/>
            <a:ext cx="2133600" cy="476250"/>
          </a:xfrm>
          <a:prstGeom prst="rect">
            <a:avLst/>
          </a:prstGeom>
          <a:noFill/>
          <a:ln w="9525">
            <a:noFill/>
            <a:miter lim="800000"/>
            <a:headEnd/>
            <a:tailEnd/>
          </a:ln>
          <a:effectLst/>
        </p:spPr>
        <p:txBody>
          <a:bodyPr/>
          <a:lstStyle/>
          <a:p>
            <a:pPr algn="r"/>
            <a:fld id="{BAEC7962-1E5D-4184-AF01-BA5743895C3E}" type="slidenum">
              <a:rPr lang="en-US" altLang="en-US" sz="1400"/>
              <a:pPr algn="r"/>
              <a:t>114</a:t>
            </a:fld>
            <a:endParaRPr lang="en-US" altLang="en-US" sz="1400"/>
          </a:p>
        </p:txBody>
      </p:sp>
      <p:sp>
        <p:nvSpPr>
          <p:cNvPr id="138244" name="Rectangle 2"/>
          <p:cNvSpPr>
            <a:spLocks noGrp="1" noChangeArrowheads="1"/>
          </p:cNvSpPr>
          <p:nvPr>
            <p:ph type="title"/>
          </p:nvPr>
        </p:nvSpPr>
        <p:spPr>
          <a:xfrm>
            <a:off x="395536" y="277813"/>
            <a:ext cx="8424936" cy="5383212"/>
          </a:xfrm>
        </p:spPr>
        <p:txBody>
          <a:bodyPr/>
          <a:lstStyle/>
          <a:p>
            <a:pPr algn="l" eaLnBrk="1" hangingPunct="1">
              <a:lnSpc>
                <a:spcPct val="130000"/>
              </a:lnSpc>
            </a:pPr>
            <a:r>
              <a:rPr lang="bg-BG" altLang="en-US" sz="3200" b="1" dirty="0" err="1">
                <a:solidFill>
                  <a:srgbClr val="000000"/>
                </a:solidFill>
              </a:rPr>
              <a:t>Недоносеността</a:t>
            </a:r>
            <a:r>
              <a:rPr lang="bg-BG" altLang="en-US" sz="3200" b="1" dirty="0">
                <a:solidFill>
                  <a:srgbClr val="000000"/>
                </a:solidFill>
              </a:rPr>
              <a:t> и ниската телесна маса </a:t>
            </a:r>
            <a:r>
              <a:rPr lang="bg-BG" altLang="en-US" sz="3200" dirty="0">
                <a:solidFill>
                  <a:srgbClr val="000000"/>
                </a:solidFill>
              </a:rPr>
              <a:t>при  раждането са едни от най-честите причини за смърт в неонаталния период. За последните десетилетия </a:t>
            </a:r>
            <a:r>
              <a:rPr lang="bg-BG" altLang="en-US" sz="3200" b="1" dirty="0">
                <a:solidFill>
                  <a:srgbClr val="000000"/>
                </a:solidFill>
              </a:rPr>
              <a:t>делът на родените с ниско тегло (под 2500 г) е нараснал от 6% на повече от 10% </a:t>
            </a:r>
            <a:r>
              <a:rPr lang="bg-BG" altLang="en-US" sz="3200" dirty="0">
                <a:solidFill>
                  <a:srgbClr val="000000"/>
                </a:solidFill>
              </a:rPr>
              <a:t>и е значително по-висок от други развити страни (4-6%).</a:t>
            </a:r>
            <a:endParaRPr lang="en-US" altLang="en-US" sz="3200" dirty="0">
              <a:solidFill>
                <a:srgbClr val="000000"/>
              </a:solidFill>
            </a:endParaRPr>
          </a:p>
        </p:txBody>
      </p:sp>
      <p:sp>
        <p:nvSpPr>
          <p:cNvPr id="2" name="Date Placeholder 1"/>
          <p:cNvSpPr>
            <a:spLocks noGrp="1"/>
          </p:cNvSpPr>
          <p:nvPr>
            <p:ph type="dt" sz="half" idx="10"/>
          </p:nvPr>
        </p:nvSpPr>
        <p:spPr/>
        <p:txBody>
          <a:bodyPr/>
          <a:lstStyle/>
          <a:p>
            <a:pPr>
              <a:defRPr/>
            </a:pPr>
            <a:fld id="{31A4BD0B-9520-43BB-9049-45407388B9D3}" type="datetime1">
              <a:rPr lang="bg-BG" altLang="en-US" smtClean="0"/>
              <a:t>5.10.2019 г.</a:t>
            </a:fld>
            <a:endParaRPr lang="bg-BG" altLang="en-US"/>
          </a:p>
        </p:txBody>
      </p:sp>
    </p:spTree>
  </p:cSld>
  <p:clrMapOvr>
    <a:masterClrMapping/>
  </p:clrMapOvr>
  <p:transition spd="slow"/>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Number Placeholder 4"/>
          <p:cNvSpPr>
            <a:spLocks noGrp="1"/>
          </p:cNvSpPr>
          <p:nvPr>
            <p:ph type="sldNum" sz="quarter" idx="12"/>
          </p:nvPr>
        </p:nvSpPr>
        <p:spPr>
          <a:noFill/>
          <a:ln>
            <a:miter lim="800000"/>
            <a:headEnd/>
            <a:tailEnd/>
          </a:ln>
        </p:spPr>
        <p:txBody>
          <a:bodyPr/>
          <a:lstStyle/>
          <a:p>
            <a:fld id="{B970B80F-6F09-4E1A-AB48-F187B7C83864}" type="slidenum">
              <a:rPr lang="en-US" altLang="en-US"/>
              <a:pPr/>
              <a:t>115</a:t>
            </a:fld>
            <a:endParaRPr lang="en-US" altLang="en-US"/>
          </a:p>
        </p:txBody>
      </p:sp>
      <p:sp>
        <p:nvSpPr>
          <p:cNvPr id="139267" name="Rectangle 2"/>
          <p:cNvSpPr>
            <a:spLocks noGrp="1" noChangeArrowheads="1"/>
          </p:cNvSpPr>
          <p:nvPr>
            <p:ph type="title"/>
          </p:nvPr>
        </p:nvSpPr>
        <p:spPr>
          <a:xfrm>
            <a:off x="457200" y="274638"/>
            <a:ext cx="8229600" cy="6034087"/>
          </a:xfrm>
        </p:spPr>
        <p:txBody>
          <a:bodyPr/>
          <a:lstStyle/>
          <a:p>
            <a:pPr eaLnBrk="1" hangingPunct="1"/>
            <a:br>
              <a:rPr lang="bg-BG" altLang="en-US" b="1" dirty="0">
                <a:solidFill>
                  <a:srgbClr val="C00000"/>
                </a:solidFill>
              </a:rPr>
            </a:br>
            <a:r>
              <a:rPr lang="bg-BG" altLang="en-US" b="1" dirty="0">
                <a:solidFill>
                  <a:srgbClr val="C00000"/>
                </a:solidFill>
              </a:rPr>
              <a:t>Глобални тенденции на средната продължителност на предстоящия живот (СППЖ)</a:t>
            </a:r>
            <a:endParaRPr lang="en-US" altLang="en-US" b="1" dirty="0">
              <a:solidFill>
                <a:srgbClr val="C00000"/>
              </a:solidFill>
            </a:endParaRPr>
          </a:p>
        </p:txBody>
      </p:sp>
      <p:sp>
        <p:nvSpPr>
          <p:cNvPr id="2" name="Date Placeholder 1"/>
          <p:cNvSpPr>
            <a:spLocks noGrp="1"/>
          </p:cNvSpPr>
          <p:nvPr>
            <p:ph type="dt" sz="half" idx="10"/>
          </p:nvPr>
        </p:nvSpPr>
        <p:spPr/>
        <p:txBody>
          <a:bodyPr/>
          <a:lstStyle/>
          <a:p>
            <a:pPr>
              <a:defRPr/>
            </a:pPr>
            <a:fld id="{D6BE79E1-7065-494C-8956-BEFA28136136}" type="datetime1">
              <a:rPr lang="bg-BG" altLang="en-US" smtClean="0"/>
              <a:t>5.10.2019 г.</a:t>
            </a:fld>
            <a:endParaRPr lang="bg-BG" altLang="en-US"/>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30626"/>
          </a:xfrm>
        </p:spPr>
        <p:txBody>
          <a:bodyPr/>
          <a:lstStyle/>
          <a:p>
            <a:r>
              <a:rPr lang="bg-BG" b="1" dirty="0">
                <a:solidFill>
                  <a:srgbClr val="C00000"/>
                </a:solidFill>
              </a:rPr>
              <a:t>3.1. Основни понятия</a:t>
            </a:r>
            <a:br>
              <a:rPr lang="bg-BG" b="1" dirty="0">
                <a:solidFill>
                  <a:srgbClr val="C00000"/>
                </a:solidFill>
              </a:rPr>
            </a:br>
            <a:br>
              <a:rPr lang="bg-BG" b="1" dirty="0">
                <a:solidFill>
                  <a:srgbClr val="C00000"/>
                </a:solidFill>
              </a:rPr>
            </a:br>
            <a:r>
              <a:rPr lang="bg-BG" b="1" dirty="0">
                <a:solidFill>
                  <a:schemeClr val="tx1"/>
                </a:solidFill>
              </a:rPr>
              <a:t>(по-подробно от учебника по Социална медицина)</a:t>
            </a:r>
            <a:endParaRPr lang="en-US" b="1" dirty="0">
              <a:solidFill>
                <a:schemeClr val="tx1"/>
              </a:solidFill>
            </a:endParaRPr>
          </a:p>
        </p:txBody>
      </p:sp>
      <p:sp>
        <p:nvSpPr>
          <p:cNvPr id="3" name="Date Placeholder 2"/>
          <p:cNvSpPr>
            <a:spLocks noGrp="1"/>
          </p:cNvSpPr>
          <p:nvPr>
            <p:ph type="dt" sz="half" idx="10"/>
          </p:nvPr>
        </p:nvSpPr>
        <p:spPr/>
        <p:txBody>
          <a:bodyPr/>
          <a:lstStyle/>
          <a:p>
            <a:pPr>
              <a:defRPr/>
            </a:pPr>
            <a:fld id="{0DB3275E-F7AD-4823-BA4D-E1567AC6DB60}" type="datetime1">
              <a:rPr lang="bg-BG" altLang="en-US" smtClean="0"/>
              <a:t>5.10.2019 г.</a:t>
            </a:fld>
            <a:endParaRPr lang="bg-BG" altLang="en-US"/>
          </a:p>
        </p:txBody>
      </p:sp>
      <p:sp>
        <p:nvSpPr>
          <p:cNvPr id="4" name="Slide Number Placeholder 3"/>
          <p:cNvSpPr>
            <a:spLocks noGrp="1"/>
          </p:cNvSpPr>
          <p:nvPr>
            <p:ph type="sldNum" sz="quarter" idx="12"/>
          </p:nvPr>
        </p:nvSpPr>
        <p:spPr/>
        <p:txBody>
          <a:bodyPr/>
          <a:lstStyle/>
          <a:p>
            <a:pPr>
              <a:defRPr/>
            </a:pPr>
            <a:fld id="{6A784912-C933-427B-9709-01FF5DFA2148}" type="slidenum">
              <a:rPr lang="en-US" altLang="en-US" smtClean="0"/>
              <a:pPr>
                <a:defRPr/>
              </a:pPr>
              <a:t>116</a:t>
            </a:fld>
            <a:endParaRPr lang="en-US" altLang="en-US"/>
          </a:p>
        </p:txBody>
      </p:sp>
    </p:spTree>
    <p:extLst>
      <p:ext uri="{BB962C8B-B14F-4D97-AF65-F5344CB8AC3E}">
        <p14:creationId xmlns:p14="http://schemas.microsoft.com/office/powerpoint/2010/main" val="18106132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6"/>
          <p:cNvSpPr>
            <a:spLocks noGrp="1" noChangeArrowheads="1"/>
          </p:cNvSpPr>
          <p:nvPr>
            <p:ph type="sldNum" sz="quarter" idx="12"/>
          </p:nvPr>
        </p:nvSpPr>
        <p:spPr>
          <a:noFill/>
          <a:ln>
            <a:miter lim="800000"/>
            <a:headEnd/>
            <a:tailEnd/>
          </a:ln>
        </p:spPr>
        <p:txBody>
          <a:bodyPr/>
          <a:lstStyle/>
          <a:p>
            <a:fld id="{CD39CBB9-DDAF-42D3-8D09-544BA6BD37E8}" type="slidenum">
              <a:rPr lang="en-US" altLang="en-US"/>
              <a:pPr/>
              <a:t>117</a:t>
            </a:fld>
            <a:endParaRPr lang="en-US" altLang="en-US"/>
          </a:p>
        </p:txBody>
      </p:sp>
      <p:sp>
        <p:nvSpPr>
          <p:cNvPr id="140291" name="Slide Number Placeholder 4"/>
          <p:cNvSpPr txBox="1">
            <a:spLocks noGrp="1"/>
          </p:cNvSpPr>
          <p:nvPr/>
        </p:nvSpPr>
        <p:spPr bwMode="auto">
          <a:xfrm>
            <a:off x="6553200" y="6245225"/>
            <a:ext cx="2133600" cy="476250"/>
          </a:xfrm>
          <a:prstGeom prst="rect">
            <a:avLst/>
          </a:prstGeom>
          <a:noFill/>
          <a:ln w="9525">
            <a:noFill/>
            <a:miter lim="800000"/>
            <a:headEnd/>
            <a:tailEnd/>
          </a:ln>
          <a:effectLst/>
        </p:spPr>
        <p:txBody>
          <a:bodyPr/>
          <a:lstStyle/>
          <a:p>
            <a:pPr algn="r"/>
            <a:fld id="{A5BE15F2-1DD7-427F-A9E9-2A8185674336}" type="slidenum">
              <a:rPr lang="en-US" altLang="en-US" sz="1400"/>
              <a:pPr algn="r"/>
              <a:t>117</a:t>
            </a:fld>
            <a:endParaRPr lang="en-US" altLang="en-US" sz="1400"/>
          </a:p>
        </p:txBody>
      </p:sp>
      <p:sp>
        <p:nvSpPr>
          <p:cNvPr id="140292" name="Rectangle 2"/>
          <p:cNvSpPr>
            <a:spLocks noGrp="1" noChangeArrowheads="1"/>
          </p:cNvSpPr>
          <p:nvPr>
            <p:ph type="title"/>
          </p:nvPr>
        </p:nvSpPr>
        <p:spPr>
          <a:xfrm>
            <a:off x="179388" y="277813"/>
            <a:ext cx="8785225" cy="5815012"/>
          </a:xfrm>
          <a:solidFill>
            <a:schemeClr val="bg1"/>
          </a:solidFill>
          <a:ln>
            <a:solidFill>
              <a:schemeClr val="tx1"/>
            </a:solidFill>
          </a:ln>
        </p:spPr>
        <p:txBody>
          <a:bodyPr/>
          <a:lstStyle/>
          <a:p>
            <a:pPr eaLnBrk="1" hangingPunct="1">
              <a:lnSpc>
                <a:spcPct val="120000"/>
              </a:lnSpc>
            </a:pPr>
            <a:r>
              <a:rPr lang="bg-BG" altLang="en-US" sz="3200" b="1" i="1" u="sng" dirty="0">
                <a:solidFill>
                  <a:srgbClr val="990000"/>
                </a:solidFill>
              </a:rPr>
              <a:t>Средна продължителност на предстоящия живот (СППЖ)</a:t>
            </a:r>
            <a:r>
              <a:rPr lang="bg-BG" altLang="en-US" sz="3200" b="1" i="1" dirty="0">
                <a:solidFill>
                  <a:srgbClr val="990000"/>
                </a:solidFill>
              </a:rPr>
              <a:t>  -</a:t>
            </a:r>
            <a:r>
              <a:rPr lang="bg-BG" altLang="en-US" sz="3200" b="1" i="1" dirty="0">
                <a:solidFill>
                  <a:srgbClr val="000000"/>
                </a:solidFill>
              </a:rPr>
              <a:t> среден брой години, които предстои да преживее поколението на новородените при условие, че през целия живот на това поколение коефициентите за повъзрастова смъртност се запазят такива, каквито са в годината на изчисление на показателя.</a:t>
            </a:r>
            <a:r>
              <a:rPr lang="en-US" altLang="en-US" sz="3200" dirty="0"/>
              <a:t> </a:t>
            </a:r>
          </a:p>
        </p:txBody>
      </p:sp>
      <p:sp>
        <p:nvSpPr>
          <p:cNvPr id="2" name="Date Placeholder 1"/>
          <p:cNvSpPr>
            <a:spLocks noGrp="1"/>
          </p:cNvSpPr>
          <p:nvPr>
            <p:ph type="dt" sz="half" idx="10"/>
          </p:nvPr>
        </p:nvSpPr>
        <p:spPr/>
        <p:txBody>
          <a:bodyPr/>
          <a:lstStyle/>
          <a:p>
            <a:pPr>
              <a:defRPr/>
            </a:pPr>
            <a:fld id="{32ED991C-EC6A-4F8D-A89E-71D4860C01DE}" type="datetime1">
              <a:rPr lang="bg-BG" altLang="en-US" smtClean="0"/>
              <a:t>5.10.2019 г.</a:t>
            </a:fld>
            <a:endParaRPr lang="bg-BG" altLang="en-US"/>
          </a:p>
        </p:txBody>
      </p:sp>
    </p:spTree>
  </p:cSld>
  <p:clrMapOvr>
    <a:masterClrMapping/>
  </p:clrMapOvr>
  <p:transition spd="slow"/>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6"/>
          <p:cNvSpPr>
            <a:spLocks noGrp="1" noChangeArrowheads="1"/>
          </p:cNvSpPr>
          <p:nvPr>
            <p:ph type="sldNum" sz="quarter" idx="12"/>
          </p:nvPr>
        </p:nvSpPr>
        <p:spPr>
          <a:noFill/>
          <a:ln>
            <a:miter lim="800000"/>
            <a:headEnd/>
            <a:tailEnd/>
          </a:ln>
        </p:spPr>
        <p:txBody>
          <a:bodyPr/>
          <a:lstStyle/>
          <a:p>
            <a:fld id="{EF565E8B-2026-4ED6-AE74-7C8B0C050EBE}" type="slidenum">
              <a:rPr lang="en-US" altLang="en-US"/>
              <a:pPr/>
              <a:t>118</a:t>
            </a:fld>
            <a:endParaRPr lang="en-US" altLang="en-US"/>
          </a:p>
        </p:txBody>
      </p:sp>
      <p:sp>
        <p:nvSpPr>
          <p:cNvPr id="141315" name="Slide Number Placeholder 4"/>
          <p:cNvSpPr txBox="1">
            <a:spLocks noGrp="1"/>
          </p:cNvSpPr>
          <p:nvPr/>
        </p:nvSpPr>
        <p:spPr bwMode="auto">
          <a:xfrm>
            <a:off x="6553200" y="6245225"/>
            <a:ext cx="2133600" cy="476250"/>
          </a:xfrm>
          <a:prstGeom prst="rect">
            <a:avLst/>
          </a:prstGeom>
          <a:noFill/>
          <a:ln w="9525">
            <a:noFill/>
            <a:miter lim="800000"/>
            <a:headEnd/>
            <a:tailEnd/>
          </a:ln>
          <a:effectLst/>
        </p:spPr>
        <p:txBody>
          <a:bodyPr/>
          <a:lstStyle/>
          <a:p>
            <a:pPr algn="r"/>
            <a:fld id="{F7BE1704-314A-4E87-B8F4-5149C2EE2CC5}" type="slidenum">
              <a:rPr lang="en-US" altLang="en-US" sz="1400"/>
              <a:pPr algn="r"/>
              <a:t>118</a:t>
            </a:fld>
            <a:endParaRPr lang="en-US" altLang="en-US" sz="1400"/>
          </a:p>
        </p:txBody>
      </p:sp>
      <p:sp>
        <p:nvSpPr>
          <p:cNvPr id="141316" name="Rectangle 2"/>
          <p:cNvSpPr>
            <a:spLocks noGrp="1" noChangeArrowheads="1"/>
          </p:cNvSpPr>
          <p:nvPr>
            <p:ph type="title"/>
          </p:nvPr>
        </p:nvSpPr>
        <p:spPr>
          <a:xfrm>
            <a:off x="487324" y="332656"/>
            <a:ext cx="8229600" cy="5743947"/>
          </a:xfrm>
        </p:spPr>
        <p:txBody>
          <a:bodyPr/>
          <a:lstStyle/>
          <a:p>
            <a:pPr algn="l" eaLnBrk="1" hangingPunct="1"/>
            <a:r>
              <a:rPr lang="bg-BG" altLang="en-US" sz="3200" b="1" i="1" dirty="0">
                <a:solidFill>
                  <a:srgbClr val="000000"/>
                </a:solidFill>
              </a:rPr>
              <a:t>= </a:t>
            </a:r>
            <a:r>
              <a:rPr lang="bg-BG" altLang="en-US" sz="3200" b="1" i="1" dirty="0" err="1">
                <a:solidFill>
                  <a:srgbClr val="000000"/>
                </a:solidFill>
              </a:rPr>
              <a:t>СППЖ</a:t>
            </a:r>
            <a:r>
              <a:rPr lang="bg-BG" altLang="en-US" sz="3200" b="1" i="1" dirty="0">
                <a:solidFill>
                  <a:srgbClr val="000000"/>
                </a:solidFill>
              </a:rPr>
              <a:t> е условен (хипотетичен) показател</a:t>
            </a:r>
            <a:r>
              <a:rPr lang="bg-BG" altLang="en-US" sz="3200" dirty="0">
                <a:solidFill>
                  <a:srgbClr val="000000"/>
                </a:solidFill>
              </a:rPr>
              <a:t>, който би се получил, ако се запазят непроменени показателите за </a:t>
            </a:r>
            <a:r>
              <a:rPr lang="bg-BG" altLang="en-US" sz="3200" dirty="0" err="1">
                <a:solidFill>
                  <a:srgbClr val="000000"/>
                </a:solidFill>
              </a:rPr>
              <a:t>повъзрастова</a:t>
            </a:r>
            <a:r>
              <a:rPr lang="bg-BG" altLang="en-US" sz="3200" dirty="0">
                <a:solidFill>
                  <a:srgbClr val="000000"/>
                </a:solidFill>
              </a:rPr>
              <a:t> смъртност.</a:t>
            </a:r>
            <a:br>
              <a:rPr lang="bg-BG" altLang="en-US" sz="3200" dirty="0">
                <a:solidFill>
                  <a:srgbClr val="000000"/>
                </a:solidFill>
              </a:rPr>
            </a:br>
            <a:r>
              <a:rPr lang="bg-BG" altLang="en-US" sz="3200" dirty="0"/>
              <a:t> </a:t>
            </a:r>
            <a:br>
              <a:rPr lang="bg-BG" altLang="en-US" sz="3200" dirty="0"/>
            </a:br>
            <a:r>
              <a:rPr lang="bg-BG" altLang="en-US" sz="3200" b="1" i="1" dirty="0"/>
              <a:t>= </a:t>
            </a:r>
            <a:r>
              <a:rPr lang="bg-BG" altLang="en-US" sz="3200" b="1" i="1" dirty="0">
                <a:solidFill>
                  <a:srgbClr val="000000"/>
                </a:solidFill>
              </a:rPr>
              <a:t>Всяка промяна в </a:t>
            </a:r>
            <a:r>
              <a:rPr lang="bg-BG" altLang="en-US" sz="3200" b="1" i="1" dirty="0" err="1">
                <a:solidFill>
                  <a:srgbClr val="000000"/>
                </a:solidFill>
              </a:rPr>
              <a:t>повъзрастова</a:t>
            </a:r>
            <a:r>
              <a:rPr lang="bg-BG" altLang="en-US" sz="3200" b="1" i="1" dirty="0">
                <a:solidFill>
                  <a:srgbClr val="000000"/>
                </a:solidFill>
              </a:rPr>
              <a:t> смъртност </a:t>
            </a:r>
            <a:r>
              <a:rPr lang="bg-BG" altLang="en-US" sz="3200" dirty="0">
                <a:solidFill>
                  <a:srgbClr val="000000"/>
                </a:solidFill>
              </a:rPr>
              <a:t>се отразява върху </a:t>
            </a:r>
            <a:r>
              <a:rPr lang="bg-BG" altLang="en-US" sz="3200" dirty="0" err="1">
                <a:solidFill>
                  <a:srgbClr val="000000"/>
                </a:solidFill>
              </a:rPr>
              <a:t>СППЖ</a:t>
            </a:r>
            <a:r>
              <a:rPr lang="bg-BG" altLang="en-US" sz="3200" dirty="0"/>
              <a:t>.</a:t>
            </a:r>
            <a:br>
              <a:rPr lang="bg-BG" altLang="en-US" sz="3200" dirty="0"/>
            </a:br>
            <a:br>
              <a:rPr lang="bg-BG" altLang="en-US" sz="3200" dirty="0"/>
            </a:br>
            <a:r>
              <a:rPr lang="bg-BG" altLang="en-US" sz="3200" b="1" i="1" dirty="0">
                <a:solidFill>
                  <a:srgbClr val="000000"/>
                </a:solidFill>
              </a:rPr>
              <a:t>= Нарастването или намаляването на смъртността от определени причини </a:t>
            </a:r>
            <a:r>
              <a:rPr lang="bg-BG" altLang="en-US" sz="3200" i="1" dirty="0">
                <a:solidFill>
                  <a:srgbClr val="000000"/>
                </a:solidFill>
              </a:rPr>
              <a:t>се отразява върху </a:t>
            </a:r>
            <a:r>
              <a:rPr lang="bg-BG" altLang="en-US" sz="3200" i="1" dirty="0" err="1">
                <a:solidFill>
                  <a:srgbClr val="000000"/>
                </a:solidFill>
              </a:rPr>
              <a:t>СППЖ</a:t>
            </a:r>
            <a:r>
              <a:rPr lang="bg-BG" altLang="en-US" sz="3200" i="1" dirty="0">
                <a:solidFill>
                  <a:srgbClr val="000000"/>
                </a:solidFill>
              </a:rPr>
              <a:t>.</a:t>
            </a:r>
            <a:r>
              <a:rPr lang="bg-BG" altLang="en-US" sz="3200" dirty="0"/>
              <a:t> </a:t>
            </a:r>
            <a:endParaRPr lang="en-US" altLang="en-US" sz="3200" dirty="0"/>
          </a:p>
        </p:txBody>
      </p:sp>
      <p:sp>
        <p:nvSpPr>
          <p:cNvPr id="2" name="Date Placeholder 1"/>
          <p:cNvSpPr>
            <a:spLocks noGrp="1"/>
          </p:cNvSpPr>
          <p:nvPr>
            <p:ph type="dt" sz="half" idx="10"/>
          </p:nvPr>
        </p:nvSpPr>
        <p:spPr/>
        <p:txBody>
          <a:bodyPr/>
          <a:lstStyle/>
          <a:p>
            <a:pPr>
              <a:defRPr/>
            </a:pPr>
            <a:fld id="{20753D64-8E93-40C3-A649-A68CEE09CEAE}" type="datetime1">
              <a:rPr lang="bg-BG" altLang="en-US" smtClean="0"/>
              <a:t>5.10.2019 г.</a:t>
            </a:fld>
            <a:endParaRPr lang="bg-BG" altLang="en-US"/>
          </a:p>
        </p:txBody>
      </p:sp>
    </p:spTree>
  </p:cSld>
  <p:clrMapOvr>
    <a:masterClrMapping/>
  </p:clrMapOvr>
  <p:transition spd="slow"/>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6"/>
          <p:cNvSpPr>
            <a:spLocks noGrp="1" noChangeArrowheads="1"/>
          </p:cNvSpPr>
          <p:nvPr>
            <p:ph type="sldNum" sz="quarter" idx="12"/>
          </p:nvPr>
        </p:nvSpPr>
        <p:spPr>
          <a:noFill/>
          <a:ln>
            <a:miter lim="800000"/>
            <a:headEnd/>
            <a:tailEnd/>
          </a:ln>
        </p:spPr>
        <p:txBody>
          <a:bodyPr/>
          <a:lstStyle/>
          <a:p>
            <a:fld id="{E99AE3E2-8BF6-49EB-8777-BE16586F0B90}" type="slidenum">
              <a:rPr lang="en-US" altLang="en-US"/>
              <a:pPr/>
              <a:t>119</a:t>
            </a:fld>
            <a:endParaRPr lang="en-US" altLang="en-US"/>
          </a:p>
        </p:txBody>
      </p:sp>
      <p:sp>
        <p:nvSpPr>
          <p:cNvPr id="144387" name="Slide Number Placeholder 4"/>
          <p:cNvSpPr txBox="1">
            <a:spLocks noGrp="1"/>
          </p:cNvSpPr>
          <p:nvPr/>
        </p:nvSpPr>
        <p:spPr bwMode="auto">
          <a:xfrm>
            <a:off x="6553200" y="6245225"/>
            <a:ext cx="2133600" cy="476250"/>
          </a:xfrm>
          <a:prstGeom prst="rect">
            <a:avLst/>
          </a:prstGeom>
          <a:noFill/>
          <a:ln w="9525">
            <a:noFill/>
            <a:miter lim="800000"/>
            <a:headEnd/>
            <a:tailEnd/>
          </a:ln>
          <a:effectLst/>
        </p:spPr>
        <p:txBody>
          <a:bodyPr/>
          <a:lstStyle/>
          <a:p>
            <a:pPr algn="r"/>
            <a:fld id="{8039EAA0-5EC5-46A1-ABF7-03DB53A6684E}" type="slidenum">
              <a:rPr lang="en-US" altLang="en-US" sz="1400"/>
              <a:pPr algn="r"/>
              <a:t>119</a:t>
            </a:fld>
            <a:endParaRPr lang="en-US" altLang="en-US" sz="1400"/>
          </a:p>
        </p:txBody>
      </p:sp>
      <p:sp>
        <p:nvSpPr>
          <p:cNvPr id="144388" name="Rectangle 2"/>
          <p:cNvSpPr>
            <a:spLocks noGrp="1" noChangeArrowheads="1"/>
          </p:cNvSpPr>
          <p:nvPr>
            <p:ph type="title"/>
          </p:nvPr>
        </p:nvSpPr>
        <p:spPr>
          <a:xfrm>
            <a:off x="457200" y="277812"/>
            <a:ext cx="8229600" cy="5887491"/>
          </a:xfrm>
        </p:spPr>
        <p:txBody>
          <a:bodyPr/>
          <a:lstStyle/>
          <a:p>
            <a:pPr algn="l" eaLnBrk="1" hangingPunct="1"/>
            <a:r>
              <a:rPr lang="bg-BG" altLang="en-US" sz="3200" b="1" dirty="0">
                <a:solidFill>
                  <a:srgbClr val="000000"/>
                </a:solidFill>
              </a:rPr>
              <a:t>= Изчислява се чрез </a:t>
            </a:r>
            <a:r>
              <a:rPr lang="bg-BG" altLang="en-US" sz="3200" b="1" i="1" dirty="0">
                <a:solidFill>
                  <a:srgbClr val="990000"/>
                </a:solidFill>
              </a:rPr>
              <a:t>кратки или пълни таблици за смъртност (</a:t>
            </a:r>
            <a:r>
              <a:rPr lang="bg-BG" altLang="en-US" sz="3200" b="1" i="1" dirty="0" err="1">
                <a:solidFill>
                  <a:srgbClr val="990000"/>
                </a:solidFill>
              </a:rPr>
              <a:t>доживяемост</a:t>
            </a:r>
            <a:r>
              <a:rPr lang="bg-BG" altLang="en-US" sz="3200" b="1" i="1" dirty="0">
                <a:solidFill>
                  <a:srgbClr val="990000"/>
                </a:solidFill>
              </a:rPr>
              <a:t>),</a:t>
            </a:r>
            <a:r>
              <a:rPr lang="bg-BG" altLang="en-US" sz="3200" b="1" dirty="0">
                <a:solidFill>
                  <a:srgbClr val="000000"/>
                </a:solidFill>
              </a:rPr>
              <a:t> които моделират процеса на преживяване и измиране на съответните поколения.</a:t>
            </a:r>
            <a:r>
              <a:rPr lang="bg-BG" altLang="en-US" sz="3200" dirty="0"/>
              <a:t> </a:t>
            </a:r>
            <a:br>
              <a:rPr lang="bg-BG" altLang="en-US" sz="3200" dirty="0"/>
            </a:br>
            <a:r>
              <a:rPr lang="bg-BG" altLang="en-US" sz="3200" b="1" i="1" dirty="0">
                <a:solidFill>
                  <a:srgbClr val="000000"/>
                </a:solidFill>
              </a:rPr>
              <a:t>= </a:t>
            </a:r>
            <a:r>
              <a:rPr lang="bg-BG" altLang="en-US" sz="3200" b="1" i="1" dirty="0">
                <a:solidFill>
                  <a:srgbClr val="C00000"/>
                </a:solidFill>
              </a:rPr>
              <a:t>Разработват се отделно за мъже и жени</a:t>
            </a:r>
            <a:r>
              <a:rPr lang="bg-BG" altLang="en-US" sz="3200" dirty="0">
                <a:solidFill>
                  <a:srgbClr val="C00000"/>
                </a:solidFill>
              </a:rPr>
              <a:t> </a:t>
            </a:r>
            <a:r>
              <a:rPr lang="bg-BG" altLang="en-US" sz="3200" dirty="0">
                <a:solidFill>
                  <a:srgbClr val="000000"/>
                </a:solidFill>
              </a:rPr>
              <a:t>поради значителните различия в  </a:t>
            </a:r>
            <a:r>
              <a:rPr lang="bg-BG" altLang="en-US" sz="3200" dirty="0" err="1">
                <a:solidFill>
                  <a:srgbClr val="000000"/>
                </a:solidFill>
              </a:rPr>
              <a:t>повъзрастовата</a:t>
            </a:r>
            <a:r>
              <a:rPr lang="bg-BG" altLang="en-US" sz="3200" dirty="0">
                <a:solidFill>
                  <a:srgbClr val="000000"/>
                </a:solidFill>
              </a:rPr>
              <a:t> смъртност при двата пола.</a:t>
            </a:r>
            <a:br>
              <a:rPr lang="bg-BG" altLang="en-US" sz="3200" dirty="0">
                <a:solidFill>
                  <a:srgbClr val="000000"/>
                </a:solidFill>
              </a:rPr>
            </a:br>
            <a:r>
              <a:rPr lang="bg-BG" altLang="en-US" sz="3200" b="1" dirty="0">
                <a:solidFill>
                  <a:srgbClr val="000000"/>
                </a:solidFill>
              </a:rPr>
              <a:t>= </a:t>
            </a:r>
            <a:r>
              <a:rPr lang="bg-BG" altLang="en-US" sz="3200" b="1" i="1" dirty="0" err="1">
                <a:solidFill>
                  <a:srgbClr val="C00000"/>
                </a:solidFill>
              </a:rPr>
              <a:t>СППЖ</a:t>
            </a:r>
            <a:r>
              <a:rPr lang="bg-BG" altLang="en-US" sz="3200" b="1" i="1" dirty="0">
                <a:solidFill>
                  <a:srgbClr val="C00000"/>
                </a:solidFill>
              </a:rPr>
              <a:t> може да се определя за всяко поколение, достигнало определена възраст.</a:t>
            </a:r>
            <a:r>
              <a:rPr lang="en-US" altLang="en-US" sz="3200" b="1" dirty="0">
                <a:solidFill>
                  <a:srgbClr val="C00000"/>
                </a:solidFill>
              </a:rPr>
              <a:t> </a:t>
            </a:r>
            <a:endParaRPr lang="en-US" altLang="en-US" sz="3200" dirty="0">
              <a:solidFill>
                <a:srgbClr val="C00000"/>
              </a:solidFill>
            </a:endParaRPr>
          </a:p>
        </p:txBody>
      </p:sp>
      <p:sp>
        <p:nvSpPr>
          <p:cNvPr id="2" name="Date Placeholder 1"/>
          <p:cNvSpPr>
            <a:spLocks noGrp="1"/>
          </p:cNvSpPr>
          <p:nvPr>
            <p:ph type="dt" sz="half" idx="10"/>
          </p:nvPr>
        </p:nvSpPr>
        <p:spPr/>
        <p:txBody>
          <a:bodyPr/>
          <a:lstStyle/>
          <a:p>
            <a:pPr>
              <a:defRPr/>
            </a:pPr>
            <a:fld id="{C6A2FD76-6260-41BD-A159-32708BC7B325}" type="datetime1">
              <a:rPr lang="bg-BG" altLang="en-US" smtClean="0"/>
              <a:t>5.10.2019 г.</a:t>
            </a:fld>
            <a:endParaRPr lang="bg-BG" altLang="en-US"/>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4"/>
          <p:cNvSpPr>
            <a:spLocks noGrp="1"/>
          </p:cNvSpPr>
          <p:nvPr>
            <p:ph type="sldNum" sz="quarter" idx="12"/>
          </p:nvPr>
        </p:nvSpPr>
        <p:spPr>
          <a:noFill/>
          <a:ln>
            <a:miter lim="800000"/>
            <a:headEnd/>
            <a:tailEnd/>
          </a:ln>
        </p:spPr>
        <p:txBody>
          <a:bodyPr/>
          <a:lstStyle/>
          <a:p>
            <a:fld id="{A2DDF63D-BAC2-42AF-915C-B1980B5CC8D1}" type="slidenum">
              <a:rPr lang="en-US" altLang="en-US"/>
              <a:pPr/>
              <a:t>12</a:t>
            </a:fld>
            <a:endParaRPr lang="en-US" altLang="en-US"/>
          </a:p>
        </p:txBody>
      </p:sp>
      <p:sp>
        <p:nvSpPr>
          <p:cNvPr id="11267" name="Rectangle 2"/>
          <p:cNvSpPr>
            <a:spLocks noGrp="1" noChangeArrowheads="1"/>
          </p:cNvSpPr>
          <p:nvPr>
            <p:ph type="title"/>
          </p:nvPr>
        </p:nvSpPr>
        <p:spPr>
          <a:xfrm>
            <a:off x="457200" y="274638"/>
            <a:ext cx="8229600" cy="5530850"/>
          </a:xfrm>
        </p:spPr>
        <p:txBody>
          <a:bodyPr/>
          <a:lstStyle/>
          <a:p>
            <a:pPr eaLnBrk="1" hangingPunct="1"/>
            <a:r>
              <a:rPr lang="bg-BG" altLang="en-US" sz="3600" b="1" dirty="0">
                <a:solidFill>
                  <a:srgbClr val="C00000"/>
                </a:solidFill>
              </a:rPr>
              <a:t>Брутен (нестандартизиран) коефициент за обща смъртност – </a:t>
            </a:r>
            <a:br>
              <a:rPr lang="bg-BG" altLang="en-US" sz="3600" b="1" dirty="0">
                <a:solidFill>
                  <a:srgbClr val="C00000"/>
                </a:solidFill>
              </a:rPr>
            </a:br>
            <a:r>
              <a:rPr lang="bg-BG" altLang="en-US" sz="3600" b="1" dirty="0">
                <a:solidFill>
                  <a:srgbClr val="000000"/>
                </a:solidFill>
              </a:rPr>
              <a:t>общ интензивен показател</a:t>
            </a:r>
            <a:br>
              <a:rPr lang="bg-BG" altLang="en-US" sz="3600" b="1" dirty="0">
                <a:solidFill>
                  <a:srgbClr val="000000"/>
                </a:solidFill>
              </a:rPr>
            </a:br>
            <a:br>
              <a:rPr lang="bg-BG" altLang="en-US" sz="3600" b="1" dirty="0">
                <a:solidFill>
                  <a:srgbClr val="000000"/>
                </a:solidFill>
              </a:rPr>
            </a:br>
            <a:r>
              <a:rPr lang="bg-BG" altLang="en-US" sz="2400" b="1" dirty="0">
                <a:solidFill>
                  <a:srgbClr val="000000"/>
                </a:solidFill>
              </a:rPr>
              <a:t>Изчисление:</a:t>
            </a:r>
            <a:br>
              <a:rPr lang="bg-BG" altLang="en-US" sz="2400" b="1" dirty="0">
                <a:solidFill>
                  <a:srgbClr val="000000"/>
                </a:solidFill>
              </a:rPr>
            </a:br>
            <a:br>
              <a:rPr lang="bg-BG" altLang="en-US" sz="2400" b="1" dirty="0">
                <a:solidFill>
                  <a:srgbClr val="000000"/>
                </a:solidFill>
              </a:rPr>
            </a:br>
            <a:r>
              <a:rPr lang="bg-BG" altLang="en-US" sz="2400" b="1" dirty="0">
                <a:solidFill>
                  <a:srgbClr val="000000"/>
                </a:solidFill>
              </a:rPr>
              <a:t>общ брой умрели лица</a:t>
            </a:r>
            <a:br>
              <a:rPr lang="bg-BG" altLang="en-US" sz="2400" b="1" dirty="0">
                <a:solidFill>
                  <a:srgbClr val="000000"/>
                </a:solidFill>
              </a:rPr>
            </a:br>
            <a:r>
              <a:rPr lang="bg-BG" altLang="en-US" sz="2400" b="1" dirty="0">
                <a:solidFill>
                  <a:srgbClr val="000000"/>
                </a:solidFill>
              </a:rPr>
              <a:t>ОС = ------------------------------------------------------ х 1000</a:t>
            </a:r>
            <a:br>
              <a:rPr lang="bg-BG" altLang="en-US" sz="2400" b="1" dirty="0">
                <a:solidFill>
                  <a:srgbClr val="000000"/>
                </a:solidFill>
              </a:rPr>
            </a:br>
            <a:r>
              <a:rPr lang="bg-BG" altLang="en-US" sz="2400" b="1" dirty="0">
                <a:solidFill>
                  <a:srgbClr val="000000"/>
                </a:solidFill>
              </a:rPr>
              <a:t>средногодишен брой население </a:t>
            </a:r>
            <a:endParaRPr lang="en-US" altLang="en-US" sz="2400" b="1" dirty="0">
              <a:solidFill>
                <a:srgbClr val="000000"/>
              </a:solidFill>
            </a:endParaRPr>
          </a:p>
        </p:txBody>
      </p:sp>
      <p:sp>
        <p:nvSpPr>
          <p:cNvPr id="2" name="Date Placeholder 1"/>
          <p:cNvSpPr>
            <a:spLocks noGrp="1"/>
          </p:cNvSpPr>
          <p:nvPr>
            <p:ph type="dt" sz="half" idx="10"/>
          </p:nvPr>
        </p:nvSpPr>
        <p:spPr/>
        <p:txBody>
          <a:bodyPr/>
          <a:lstStyle/>
          <a:p>
            <a:pPr>
              <a:defRPr/>
            </a:pPr>
            <a:fld id="{FA7FC8FE-A1F6-420A-8F97-4D767B63C48C}" type="datetime1">
              <a:rPr lang="bg-BG" altLang="en-US" smtClean="0"/>
              <a:t>5.10.2019 г.</a:t>
            </a:fld>
            <a:endParaRPr lang="bg-BG" altLang="en-US"/>
          </a:p>
        </p:txBody>
      </p:sp>
    </p:spTree>
  </p:cSld>
  <p:clrMapOvr>
    <a:masterClrMapping/>
  </p:clrMapOvr>
  <p:transition spd="slow"/>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6"/>
          <p:cNvSpPr>
            <a:spLocks noGrp="1" noChangeArrowheads="1"/>
          </p:cNvSpPr>
          <p:nvPr>
            <p:ph type="sldNum" sz="quarter" idx="12"/>
          </p:nvPr>
        </p:nvSpPr>
        <p:spPr>
          <a:noFill/>
          <a:ln>
            <a:miter lim="800000"/>
            <a:headEnd/>
            <a:tailEnd/>
          </a:ln>
        </p:spPr>
        <p:txBody>
          <a:bodyPr/>
          <a:lstStyle/>
          <a:p>
            <a:fld id="{EDC0A3BF-82BD-439B-9768-749E52C952C1}" type="slidenum">
              <a:rPr lang="en-US" altLang="en-US"/>
              <a:pPr/>
              <a:t>120</a:t>
            </a:fld>
            <a:endParaRPr lang="en-US" altLang="en-US"/>
          </a:p>
        </p:txBody>
      </p:sp>
      <p:sp>
        <p:nvSpPr>
          <p:cNvPr id="147459" name="Slide Number Placeholder 4"/>
          <p:cNvSpPr txBox="1">
            <a:spLocks noGrp="1"/>
          </p:cNvSpPr>
          <p:nvPr/>
        </p:nvSpPr>
        <p:spPr bwMode="auto">
          <a:xfrm>
            <a:off x="6553200" y="6245225"/>
            <a:ext cx="2133600" cy="476250"/>
          </a:xfrm>
          <a:prstGeom prst="rect">
            <a:avLst/>
          </a:prstGeom>
          <a:noFill/>
          <a:ln w="9525">
            <a:noFill/>
            <a:miter lim="800000"/>
            <a:headEnd/>
            <a:tailEnd/>
          </a:ln>
          <a:effectLst/>
        </p:spPr>
        <p:txBody>
          <a:bodyPr/>
          <a:lstStyle/>
          <a:p>
            <a:pPr algn="r"/>
            <a:fld id="{4DA9192B-DBFF-442D-97B8-7F96C5590529}" type="slidenum">
              <a:rPr lang="en-US" altLang="en-US" sz="1400"/>
              <a:pPr algn="r"/>
              <a:t>120</a:t>
            </a:fld>
            <a:endParaRPr lang="en-US" altLang="en-US" sz="1400"/>
          </a:p>
        </p:txBody>
      </p:sp>
      <p:sp>
        <p:nvSpPr>
          <p:cNvPr id="147460" name="Rectangle 2"/>
          <p:cNvSpPr>
            <a:spLocks noGrp="1" noChangeArrowheads="1"/>
          </p:cNvSpPr>
          <p:nvPr>
            <p:ph type="title"/>
          </p:nvPr>
        </p:nvSpPr>
        <p:spPr>
          <a:xfrm>
            <a:off x="251520" y="277813"/>
            <a:ext cx="8435280" cy="5743475"/>
          </a:xfrm>
        </p:spPr>
        <p:txBody>
          <a:bodyPr/>
          <a:lstStyle/>
          <a:p>
            <a:pPr eaLnBrk="1" hangingPunct="1">
              <a:lnSpc>
                <a:spcPct val="140000"/>
              </a:lnSpc>
            </a:pPr>
            <a:r>
              <a:rPr lang="bg-BG" altLang="en-US" b="1" i="1" dirty="0">
                <a:solidFill>
                  <a:srgbClr val="990000"/>
                </a:solidFill>
              </a:rPr>
              <a:t>Д</a:t>
            </a:r>
            <a:r>
              <a:rPr lang="en-US" altLang="en-US" b="1" i="1" dirty="0">
                <a:solidFill>
                  <a:srgbClr val="990000"/>
                </a:solidFill>
              </a:rPr>
              <a:t>р</a:t>
            </a:r>
            <a:r>
              <a:rPr lang="bg-BG" altLang="en-US" b="1" i="1" dirty="0" err="1">
                <a:solidFill>
                  <a:srgbClr val="990000"/>
                </a:solidFill>
              </a:rPr>
              <a:t>уги</a:t>
            </a:r>
            <a:r>
              <a:rPr lang="bg-BG" altLang="en-US" b="1" i="1" dirty="0">
                <a:solidFill>
                  <a:srgbClr val="990000"/>
                </a:solidFill>
              </a:rPr>
              <a:t> измерители на </a:t>
            </a:r>
            <a:r>
              <a:rPr lang="bg-BG" altLang="en-US" b="1" i="1" dirty="0" err="1">
                <a:solidFill>
                  <a:srgbClr val="990000"/>
                </a:solidFill>
              </a:rPr>
              <a:t>СППЖ</a:t>
            </a:r>
            <a:br>
              <a:rPr lang="bg-BG" altLang="en-US" b="1" i="1" dirty="0">
                <a:solidFill>
                  <a:srgbClr val="990000"/>
                </a:solidFill>
              </a:rPr>
            </a:br>
            <a:endParaRPr lang="en-US" altLang="en-US" dirty="0">
              <a:solidFill>
                <a:srgbClr val="990000"/>
              </a:solidFill>
            </a:endParaRPr>
          </a:p>
        </p:txBody>
      </p:sp>
      <p:sp>
        <p:nvSpPr>
          <p:cNvPr id="2" name="Date Placeholder 1"/>
          <p:cNvSpPr>
            <a:spLocks noGrp="1"/>
          </p:cNvSpPr>
          <p:nvPr>
            <p:ph type="dt" sz="half" idx="10"/>
          </p:nvPr>
        </p:nvSpPr>
        <p:spPr/>
        <p:txBody>
          <a:bodyPr/>
          <a:lstStyle/>
          <a:p>
            <a:pPr>
              <a:defRPr/>
            </a:pPr>
            <a:fld id="{C27DA860-4784-4B1E-A03C-1109C895CFE5}" type="datetime1">
              <a:rPr lang="bg-BG" altLang="en-US" smtClean="0"/>
              <a:t>5.10.2019 г.</a:t>
            </a:fld>
            <a:endParaRPr lang="bg-BG" altLang="en-US"/>
          </a:p>
        </p:txBody>
      </p:sp>
    </p:spTree>
  </p:cSld>
  <p:clrMapOvr>
    <a:masterClrMapping/>
  </p:clrMapOvr>
  <p:transition spd="slow"/>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6"/>
          <p:cNvSpPr>
            <a:spLocks noGrp="1" noChangeArrowheads="1"/>
          </p:cNvSpPr>
          <p:nvPr>
            <p:ph type="sldNum" sz="quarter" idx="12"/>
          </p:nvPr>
        </p:nvSpPr>
        <p:spPr>
          <a:noFill/>
          <a:ln>
            <a:miter lim="800000"/>
            <a:headEnd/>
            <a:tailEnd/>
          </a:ln>
        </p:spPr>
        <p:txBody>
          <a:bodyPr/>
          <a:lstStyle/>
          <a:p>
            <a:fld id="{C27728AB-4838-4DE3-90BF-034C3FCB617F}" type="slidenum">
              <a:rPr lang="en-US" altLang="en-US"/>
              <a:pPr/>
              <a:t>121</a:t>
            </a:fld>
            <a:endParaRPr lang="en-US" altLang="en-US"/>
          </a:p>
        </p:txBody>
      </p:sp>
      <p:sp>
        <p:nvSpPr>
          <p:cNvPr id="148483" name="Slide Number Placeholder 4"/>
          <p:cNvSpPr txBox="1">
            <a:spLocks noGrp="1"/>
          </p:cNvSpPr>
          <p:nvPr/>
        </p:nvSpPr>
        <p:spPr bwMode="auto">
          <a:xfrm>
            <a:off x="6553200" y="6245225"/>
            <a:ext cx="2133600" cy="476250"/>
          </a:xfrm>
          <a:prstGeom prst="rect">
            <a:avLst/>
          </a:prstGeom>
          <a:noFill/>
          <a:ln w="9525">
            <a:noFill/>
            <a:miter lim="800000"/>
            <a:headEnd/>
            <a:tailEnd/>
          </a:ln>
          <a:effectLst/>
        </p:spPr>
        <p:txBody>
          <a:bodyPr/>
          <a:lstStyle/>
          <a:p>
            <a:pPr algn="r"/>
            <a:fld id="{96495F75-8020-4135-A7A9-E540EC0111A5}" type="slidenum">
              <a:rPr lang="en-US" altLang="en-US" sz="1400"/>
              <a:pPr algn="r"/>
              <a:t>121</a:t>
            </a:fld>
            <a:endParaRPr lang="en-US" altLang="en-US" sz="1400"/>
          </a:p>
        </p:txBody>
      </p:sp>
      <p:sp>
        <p:nvSpPr>
          <p:cNvPr id="148484" name="Rectangle 2"/>
          <p:cNvSpPr>
            <a:spLocks noGrp="1" noChangeArrowheads="1"/>
          </p:cNvSpPr>
          <p:nvPr>
            <p:ph type="title"/>
          </p:nvPr>
        </p:nvSpPr>
        <p:spPr>
          <a:xfrm>
            <a:off x="457200" y="277813"/>
            <a:ext cx="8229600" cy="5888037"/>
          </a:xfrm>
          <a:solidFill>
            <a:schemeClr val="bg1"/>
          </a:solidFill>
          <a:ln>
            <a:solidFill>
              <a:schemeClr val="tx1"/>
            </a:solidFill>
          </a:ln>
        </p:spPr>
        <p:txBody>
          <a:bodyPr/>
          <a:lstStyle/>
          <a:p>
            <a:pPr algn="l" eaLnBrk="1" hangingPunct="1"/>
            <a:r>
              <a:rPr lang="bg-BG" altLang="en-US" sz="3200" b="1" i="1" dirty="0">
                <a:solidFill>
                  <a:srgbClr val="990000"/>
                </a:solidFill>
              </a:rPr>
              <a:t>= Очаквана продължителност на живота в добро здраве</a:t>
            </a:r>
            <a:r>
              <a:rPr lang="bg-BG" altLang="en-US" sz="3200" dirty="0">
                <a:solidFill>
                  <a:srgbClr val="000000"/>
                </a:solidFill>
              </a:rPr>
              <a:t> - </a:t>
            </a:r>
            <a:r>
              <a:rPr lang="bg-BG" altLang="en-US" sz="3200" b="1" i="1" dirty="0">
                <a:solidFill>
                  <a:srgbClr val="000000"/>
                </a:solidFill>
              </a:rPr>
              <a:t>брой години в състояние на пълно здраве, които едно новородено  се очаква да преживее, при сегашните коефициенти на смъртност и влошено здраве”</a:t>
            </a:r>
            <a:r>
              <a:rPr lang="bg-BG" altLang="en-US" sz="3200" dirty="0">
                <a:solidFill>
                  <a:srgbClr val="000000"/>
                </a:solidFill>
              </a:rPr>
              <a:t> .</a:t>
            </a:r>
            <a:br>
              <a:rPr lang="bg-BG" altLang="en-US" sz="3200" dirty="0">
                <a:solidFill>
                  <a:srgbClr val="000000"/>
                </a:solidFill>
              </a:rPr>
            </a:br>
            <a:r>
              <a:rPr lang="bg-BG" altLang="en-US" sz="3200" b="1" i="1" dirty="0">
                <a:solidFill>
                  <a:srgbClr val="990000"/>
                </a:solidFill>
              </a:rPr>
              <a:t>= </a:t>
            </a:r>
            <a:r>
              <a:rPr lang="bg-BG" altLang="en-US" sz="3200" b="1" i="1" dirty="0" err="1">
                <a:solidFill>
                  <a:srgbClr val="990000"/>
                </a:solidFill>
              </a:rPr>
              <a:t>СППЖ</a:t>
            </a:r>
            <a:r>
              <a:rPr lang="bg-BG" altLang="en-US" sz="3200" b="1" i="1" dirty="0">
                <a:solidFill>
                  <a:srgbClr val="990000"/>
                </a:solidFill>
              </a:rPr>
              <a:t> без инвалидност - </a:t>
            </a:r>
            <a:r>
              <a:rPr lang="bg-BG" altLang="en-US" sz="3200" b="1" i="1" dirty="0">
                <a:solidFill>
                  <a:schemeClr val="tx1"/>
                </a:solidFill>
              </a:rPr>
              <a:t>с</a:t>
            </a:r>
            <a:r>
              <a:rPr lang="bg-BG" altLang="en-US" sz="3200" b="1" i="1" dirty="0">
                <a:solidFill>
                  <a:srgbClr val="000000"/>
                </a:solidFill>
              </a:rPr>
              <a:t>реден брой години, които даден индивид се очаква да преживее без нарушения на физическата дееспособност</a:t>
            </a:r>
            <a:r>
              <a:rPr lang="bg-BG" altLang="en-US" sz="3200" dirty="0">
                <a:solidFill>
                  <a:srgbClr val="000000"/>
                </a:solidFill>
              </a:rPr>
              <a:t>.</a:t>
            </a:r>
            <a:br>
              <a:rPr lang="bg-BG" altLang="en-US" sz="3200" dirty="0">
                <a:solidFill>
                  <a:srgbClr val="000000"/>
                </a:solidFill>
              </a:rPr>
            </a:br>
            <a:r>
              <a:rPr lang="bg-BG" altLang="en-US" sz="3200" dirty="0"/>
              <a:t> </a:t>
            </a:r>
            <a:endParaRPr lang="en-US" altLang="en-US" sz="3200" dirty="0"/>
          </a:p>
        </p:txBody>
      </p:sp>
      <p:sp>
        <p:nvSpPr>
          <p:cNvPr id="2" name="Date Placeholder 1"/>
          <p:cNvSpPr>
            <a:spLocks noGrp="1"/>
          </p:cNvSpPr>
          <p:nvPr>
            <p:ph type="dt" sz="half" idx="10"/>
          </p:nvPr>
        </p:nvSpPr>
        <p:spPr/>
        <p:txBody>
          <a:bodyPr/>
          <a:lstStyle/>
          <a:p>
            <a:pPr>
              <a:defRPr/>
            </a:pPr>
            <a:fld id="{8EB5BA94-9BB6-410E-931C-93E8FD1E44D8}" type="datetime1">
              <a:rPr lang="bg-BG" altLang="en-US" smtClean="0"/>
              <a:t>5.10.2019 г.</a:t>
            </a:fld>
            <a:endParaRPr lang="bg-BG" altLang="en-US"/>
          </a:p>
        </p:txBody>
      </p:sp>
    </p:spTree>
  </p:cSld>
  <p:clrMapOvr>
    <a:masterClrMapping/>
  </p:clrMapOvr>
  <p:transition spd="slow"/>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6"/>
          <p:cNvSpPr>
            <a:spLocks noGrp="1" noChangeArrowheads="1"/>
          </p:cNvSpPr>
          <p:nvPr>
            <p:ph type="sldNum" sz="quarter" idx="12"/>
          </p:nvPr>
        </p:nvSpPr>
        <p:spPr>
          <a:noFill/>
          <a:ln>
            <a:miter lim="800000"/>
            <a:headEnd/>
            <a:tailEnd/>
          </a:ln>
        </p:spPr>
        <p:txBody>
          <a:bodyPr/>
          <a:lstStyle/>
          <a:p>
            <a:fld id="{6FCA61E4-6147-4C7B-860C-8252BBE72668}" type="slidenum">
              <a:rPr lang="en-US" altLang="en-US"/>
              <a:pPr/>
              <a:t>122</a:t>
            </a:fld>
            <a:endParaRPr lang="en-US" altLang="en-US"/>
          </a:p>
        </p:txBody>
      </p:sp>
      <p:sp>
        <p:nvSpPr>
          <p:cNvPr id="150531" name="Slide Number Placeholder 4"/>
          <p:cNvSpPr txBox="1">
            <a:spLocks noGrp="1"/>
          </p:cNvSpPr>
          <p:nvPr/>
        </p:nvSpPr>
        <p:spPr bwMode="auto">
          <a:xfrm>
            <a:off x="6553200" y="6245225"/>
            <a:ext cx="2133600" cy="476250"/>
          </a:xfrm>
          <a:prstGeom prst="rect">
            <a:avLst/>
          </a:prstGeom>
          <a:noFill/>
          <a:ln w="9525">
            <a:noFill/>
            <a:miter lim="800000"/>
            <a:headEnd/>
            <a:tailEnd/>
          </a:ln>
          <a:effectLst/>
        </p:spPr>
        <p:txBody>
          <a:bodyPr/>
          <a:lstStyle/>
          <a:p>
            <a:pPr algn="r"/>
            <a:fld id="{0C46F8A4-B314-4139-8EE2-065523E5F50D}" type="slidenum">
              <a:rPr lang="en-US" altLang="en-US" sz="1400"/>
              <a:pPr algn="r"/>
              <a:t>122</a:t>
            </a:fld>
            <a:endParaRPr lang="en-US" altLang="en-US" sz="1400"/>
          </a:p>
        </p:txBody>
      </p:sp>
      <p:sp>
        <p:nvSpPr>
          <p:cNvPr id="150532" name="Rectangle 2"/>
          <p:cNvSpPr>
            <a:spLocks noGrp="1" noChangeArrowheads="1"/>
          </p:cNvSpPr>
          <p:nvPr>
            <p:ph type="title"/>
          </p:nvPr>
        </p:nvSpPr>
        <p:spPr>
          <a:xfrm>
            <a:off x="457200" y="277813"/>
            <a:ext cx="8229600" cy="5888037"/>
          </a:xfrm>
          <a:solidFill>
            <a:schemeClr val="bg1"/>
          </a:solidFill>
          <a:ln>
            <a:solidFill>
              <a:schemeClr val="tx1"/>
            </a:solidFill>
          </a:ln>
        </p:spPr>
        <p:txBody>
          <a:bodyPr/>
          <a:lstStyle/>
          <a:p>
            <a:pPr algn="l" eaLnBrk="1" hangingPunct="1"/>
            <a:r>
              <a:rPr lang="bg-BG" altLang="en-US" sz="3200" b="1" i="1" dirty="0">
                <a:solidFill>
                  <a:srgbClr val="990000"/>
                </a:solidFill>
              </a:rPr>
              <a:t>= Години живот съобразени с качеството на живота</a:t>
            </a:r>
            <a:r>
              <a:rPr lang="bg-BG" altLang="en-US" sz="3200" dirty="0">
                <a:solidFill>
                  <a:srgbClr val="000000"/>
                </a:solidFill>
              </a:rPr>
              <a:t> (</a:t>
            </a:r>
            <a:r>
              <a:rPr lang="bg-BG" altLang="en-US" sz="3200" dirty="0" err="1">
                <a:solidFill>
                  <a:srgbClr val="000000"/>
                </a:solidFill>
              </a:rPr>
              <a:t>QALY</a:t>
            </a:r>
            <a:r>
              <a:rPr lang="bg-BG" altLang="en-US" sz="3200" dirty="0">
                <a:solidFill>
                  <a:srgbClr val="000000"/>
                </a:solidFill>
              </a:rPr>
              <a:t>) - измерва ползата (в години спечелен живот) от различни здравни интервенции и позволява да се оценят най-изгодните за обществото здравни интервенции.</a:t>
            </a:r>
            <a:br>
              <a:rPr lang="bg-BG" altLang="en-US" sz="3200" dirty="0">
                <a:solidFill>
                  <a:srgbClr val="000000"/>
                </a:solidFill>
              </a:rPr>
            </a:br>
            <a:r>
              <a:rPr lang="bg-BG" altLang="en-US" sz="3200" b="1" dirty="0">
                <a:solidFill>
                  <a:srgbClr val="C00000"/>
                </a:solidFill>
              </a:rPr>
              <a:t>=</a:t>
            </a:r>
            <a:r>
              <a:rPr lang="bg-BG" altLang="en-US" sz="3200" dirty="0">
                <a:solidFill>
                  <a:srgbClr val="000000"/>
                </a:solidFill>
              </a:rPr>
              <a:t> </a:t>
            </a:r>
            <a:r>
              <a:rPr lang="bg-BG" altLang="en-US" sz="3200" b="1" i="1" dirty="0">
                <a:solidFill>
                  <a:srgbClr val="990000"/>
                </a:solidFill>
              </a:rPr>
              <a:t>Години живот съобразени с недееспособността</a:t>
            </a:r>
            <a:r>
              <a:rPr lang="bg-BG" altLang="en-US" sz="3200" dirty="0">
                <a:solidFill>
                  <a:srgbClr val="000000"/>
                </a:solidFill>
              </a:rPr>
              <a:t> (</a:t>
            </a:r>
            <a:r>
              <a:rPr lang="bg-BG" altLang="en-US" sz="3200" dirty="0" err="1">
                <a:solidFill>
                  <a:srgbClr val="000000"/>
                </a:solidFill>
              </a:rPr>
              <a:t>DALY</a:t>
            </a:r>
            <a:r>
              <a:rPr lang="bg-BG" altLang="en-US" sz="3200" dirty="0">
                <a:solidFill>
                  <a:srgbClr val="000000"/>
                </a:solidFill>
              </a:rPr>
              <a:t>) - изгубени години живот поради преждевременна смърт и инвалидност. Това е най-добър измерител на тежестта на отделните класове и видове заболявания.</a:t>
            </a:r>
            <a:r>
              <a:rPr lang="bg-BG" altLang="en-US" sz="3200" dirty="0"/>
              <a:t> </a:t>
            </a:r>
            <a:endParaRPr lang="en-US" altLang="en-US" sz="3200" dirty="0">
              <a:solidFill>
                <a:srgbClr val="000000"/>
              </a:solidFill>
            </a:endParaRPr>
          </a:p>
        </p:txBody>
      </p:sp>
      <p:sp>
        <p:nvSpPr>
          <p:cNvPr id="2" name="Date Placeholder 1"/>
          <p:cNvSpPr>
            <a:spLocks noGrp="1"/>
          </p:cNvSpPr>
          <p:nvPr>
            <p:ph type="dt" sz="half" idx="10"/>
          </p:nvPr>
        </p:nvSpPr>
        <p:spPr/>
        <p:txBody>
          <a:bodyPr/>
          <a:lstStyle/>
          <a:p>
            <a:pPr>
              <a:defRPr/>
            </a:pPr>
            <a:fld id="{49391EA5-8F75-49BC-9EB8-6364D15BDCB2}" type="datetime1">
              <a:rPr lang="bg-BG" altLang="en-US" smtClean="0"/>
              <a:t>5.10.2019 г.</a:t>
            </a:fld>
            <a:endParaRPr lang="bg-BG" altLang="en-US"/>
          </a:p>
        </p:txBody>
      </p:sp>
    </p:spTree>
  </p:cSld>
  <p:clrMapOvr>
    <a:masterClrMapping/>
  </p:clrMapOvr>
  <p:transition spd="slow"/>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6"/>
          <p:cNvSpPr>
            <a:spLocks noGrp="1" noChangeArrowheads="1"/>
          </p:cNvSpPr>
          <p:nvPr>
            <p:ph type="sldNum" sz="quarter" idx="12"/>
          </p:nvPr>
        </p:nvSpPr>
        <p:spPr>
          <a:noFill/>
          <a:ln>
            <a:miter lim="800000"/>
            <a:headEnd/>
            <a:tailEnd/>
          </a:ln>
        </p:spPr>
        <p:txBody>
          <a:bodyPr/>
          <a:lstStyle/>
          <a:p>
            <a:fld id="{D32C8A34-F13B-41F4-AE41-DC78E78DEF42}" type="slidenum">
              <a:rPr lang="en-US" altLang="en-US"/>
              <a:pPr/>
              <a:t>123</a:t>
            </a:fld>
            <a:endParaRPr lang="en-US" altLang="en-US"/>
          </a:p>
        </p:txBody>
      </p:sp>
      <p:sp>
        <p:nvSpPr>
          <p:cNvPr id="152579" name="Slide Number Placeholder 4"/>
          <p:cNvSpPr txBox="1">
            <a:spLocks noGrp="1"/>
          </p:cNvSpPr>
          <p:nvPr/>
        </p:nvSpPr>
        <p:spPr bwMode="auto">
          <a:xfrm>
            <a:off x="6553200" y="6245225"/>
            <a:ext cx="2133600" cy="476250"/>
          </a:xfrm>
          <a:prstGeom prst="rect">
            <a:avLst/>
          </a:prstGeom>
          <a:noFill/>
          <a:ln w="9525">
            <a:noFill/>
            <a:miter lim="800000"/>
            <a:headEnd/>
            <a:tailEnd/>
          </a:ln>
          <a:effectLst/>
        </p:spPr>
        <p:txBody>
          <a:bodyPr/>
          <a:lstStyle/>
          <a:p>
            <a:pPr algn="r"/>
            <a:fld id="{F85FFEE6-DBC3-4612-B4A1-A9865B3D2DAD}" type="slidenum">
              <a:rPr lang="en-US" altLang="en-US" sz="1400"/>
              <a:pPr algn="r"/>
              <a:t>123</a:t>
            </a:fld>
            <a:endParaRPr lang="en-US" altLang="en-US" sz="1400"/>
          </a:p>
        </p:txBody>
      </p:sp>
      <p:sp>
        <p:nvSpPr>
          <p:cNvPr id="152580" name="Rectangle 2"/>
          <p:cNvSpPr>
            <a:spLocks noGrp="1" noChangeArrowheads="1"/>
          </p:cNvSpPr>
          <p:nvPr>
            <p:ph type="title"/>
          </p:nvPr>
        </p:nvSpPr>
        <p:spPr>
          <a:xfrm>
            <a:off x="457200" y="277812"/>
            <a:ext cx="8229600" cy="5671467"/>
          </a:xfrm>
        </p:spPr>
        <p:txBody>
          <a:bodyPr/>
          <a:lstStyle/>
          <a:p>
            <a:pPr eaLnBrk="1" hangingPunct="1">
              <a:lnSpc>
                <a:spcPct val="150000"/>
              </a:lnSpc>
            </a:pPr>
            <a:r>
              <a:rPr lang="bg-BG" altLang="en-US" b="1" dirty="0">
                <a:solidFill>
                  <a:srgbClr val="990000"/>
                </a:solidFill>
              </a:rPr>
              <a:t>3.2. ГЛОБАЛНИ ТЕНДЕНЦИИ НА </a:t>
            </a:r>
            <a:r>
              <a:rPr lang="bg-BG" altLang="en-US" b="1" dirty="0" err="1">
                <a:solidFill>
                  <a:srgbClr val="990000"/>
                </a:solidFill>
              </a:rPr>
              <a:t>СППЖ</a:t>
            </a:r>
            <a:r>
              <a:rPr lang="bg-BG" altLang="en-US" b="1" dirty="0">
                <a:solidFill>
                  <a:srgbClr val="990000"/>
                </a:solidFill>
              </a:rPr>
              <a:t> </a:t>
            </a:r>
            <a:endParaRPr lang="en-US" altLang="en-US" b="1" dirty="0">
              <a:solidFill>
                <a:srgbClr val="990000"/>
              </a:solidFill>
            </a:endParaRPr>
          </a:p>
        </p:txBody>
      </p:sp>
      <p:sp>
        <p:nvSpPr>
          <p:cNvPr id="2" name="Date Placeholder 1"/>
          <p:cNvSpPr>
            <a:spLocks noGrp="1"/>
          </p:cNvSpPr>
          <p:nvPr>
            <p:ph type="dt" sz="half" idx="10"/>
          </p:nvPr>
        </p:nvSpPr>
        <p:spPr/>
        <p:txBody>
          <a:bodyPr/>
          <a:lstStyle/>
          <a:p>
            <a:pPr>
              <a:defRPr/>
            </a:pPr>
            <a:fld id="{B2A96EC1-06FA-4898-8BC1-8E5D9F90C2A6}" type="datetime1">
              <a:rPr lang="bg-BG" altLang="en-US" smtClean="0"/>
              <a:t>5.10.2019 г.</a:t>
            </a:fld>
            <a:endParaRPr lang="bg-BG" altLang="en-US"/>
          </a:p>
        </p:txBody>
      </p:sp>
    </p:spTree>
  </p:cSld>
  <p:clrMapOvr>
    <a:masterClrMapping/>
  </p:clrMapOvr>
  <p:transition spd="slow"/>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6"/>
          <p:cNvSpPr>
            <a:spLocks noGrp="1" noChangeArrowheads="1"/>
          </p:cNvSpPr>
          <p:nvPr>
            <p:ph type="sldNum" sz="quarter" idx="12"/>
          </p:nvPr>
        </p:nvSpPr>
        <p:spPr>
          <a:noFill/>
          <a:ln>
            <a:miter lim="800000"/>
            <a:headEnd/>
            <a:tailEnd/>
          </a:ln>
        </p:spPr>
        <p:txBody>
          <a:bodyPr/>
          <a:lstStyle/>
          <a:p>
            <a:fld id="{3F10543E-F2C9-42CD-B165-856B696E39C1}" type="slidenum">
              <a:rPr lang="en-US" altLang="en-US"/>
              <a:pPr/>
              <a:t>124</a:t>
            </a:fld>
            <a:endParaRPr lang="en-US" altLang="en-US"/>
          </a:p>
        </p:txBody>
      </p:sp>
      <p:sp>
        <p:nvSpPr>
          <p:cNvPr id="153603" name="Title 1"/>
          <p:cNvSpPr>
            <a:spLocks noGrp="1"/>
          </p:cNvSpPr>
          <p:nvPr>
            <p:ph type="title"/>
          </p:nvPr>
        </p:nvSpPr>
        <p:spPr>
          <a:xfrm>
            <a:off x="457200" y="274638"/>
            <a:ext cx="8229600" cy="5675312"/>
          </a:xfrm>
          <a:solidFill>
            <a:srgbClr val="CCFFCC"/>
          </a:solidFill>
          <a:ln>
            <a:solidFill>
              <a:schemeClr val="tx1"/>
            </a:solidFill>
          </a:ln>
        </p:spPr>
        <p:txBody>
          <a:bodyPr/>
          <a:lstStyle/>
          <a:p>
            <a:pPr eaLnBrk="1" hangingPunct="1"/>
            <a:r>
              <a:rPr lang="en-US" b="1">
                <a:solidFill>
                  <a:srgbClr val="FF0000"/>
                </a:solidFill>
              </a:rPr>
              <a:t>World Health Statistics 2014</a:t>
            </a:r>
            <a:br>
              <a:rPr lang="bg-BG" b="1">
                <a:solidFill>
                  <a:srgbClr val="FF0000"/>
                </a:solidFill>
              </a:rPr>
            </a:br>
            <a:r>
              <a:rPr lang="bg-BG" b="1">
                <a:solidFill>
                  <a:srgbClr val="FF0000"/>
                </a:solidFill>
              </a:rPr>
              <a:t>Данни за 2012 г.: </a:t>
            </a:r>
            <a:br>
              <a:rPr lang="bg-BG" b="1">
                <a:solidFill>
                  <a:srgbClr val="FF0000"/>
                </a:solidFill>
              </a:rPr>
            </a:br>
            <a:br>
              <a:rPr lang="bg-BG"/>
            </a:br>
            <a:r>
              <a:rPr lang="bg-BG"/>
              <a:t>Глобалната СППЖ за новородените - </a:t>
            </a:r>
            <a:r>
              <a:rPr lang="en-US"/>
              <a:t>70 </a:t>
            </a:r>
            <a:r>
              <a:rPr lang="bg-BG"/>
              <a:t>години</a:t>
            </a:r>
            <a:br>
              <a:rPr lang="bg-BG"/>
            </a:br>
            <a:br>
              <a:rPr lang="bg-BG"/>
            </a:br>
            <a:r>
              <a:rPr lang="bg-BG"/>
              <a:t>СППЖ в добро здраве - </a:t>
            </a:r>
            <a:r>
              <a:rPr lang="en-US"/>
              <a:t>62 </a:t>
            </a:r>
            <a:r>
              <a:rPr lang="bg-BG"/>
              <a:t>г.</a:t>
            </a:r>
            <a:endParaRPr lang="en-US"/>
          </a:p>
        </p:txBody>
      </p:sp>
      <p:sp>
        <p:nvSpPr>
          <p:cNvPr id="153604" name="Slide Number Placeholder 2"/>
          <p:cNvSpPr txBox="1">
            <a:spLocks noGrp="1"/>
          </p:cNvSpPr>
          <p:nvPr/>
        </p:nvSpPr>
        <p:spPr bwMode="auto">
          <a:xfrm>
            <a:off x="6553200" y="6245225"/>
            <a:ext cx="2133600" cy="476250"/>
          </a:xfrm>
          <a:prstGeom prst="rect">
            <a:avLst/>
          </a:prstGeom>
          <a:noFill/>
          <a:ln w="9525">
            <a:noFill/>
            <a:miter lim="800000"/>
            <a:headEnd/>
            <a:tailEnd/>
          </a:ln>
          <a:effectLst/>
        </p:spPr>
        <p:txBody>
          <a:bodyPr/>
          <a:lstStyle/>
          <a:p>
            <a:pPr algn="r"/>
            <a:fld id="{4A8FFF62-A120-4E7E-8999-913BD80E7348}" type="slidenum">
              <a:rPr lang="en-US" altLang="en-US" sz="1400"/>
              <a:pPr algn="r"/>
              <a:t>124</a:t>
            </a:fld>
            <a:endParaRPr lang="en-US" altLang="en-US" sz="1400"/>
          </a:p>
        </p:txBody>
      </p:sp>
      <p:sp>
        <p:nvSpPr>
          <p:cNvPr id="2" name="Date Placeholder 1"/>
          <p:cNvSpPr>
            <a:spLocks noGrp="1"/>
          </p:cNvSpPr>
          <p:nvPr>
            <p:ph type="dt" sz="half" idx="10"/>
          </p:nvPr>
        </p:nvSpPr>
        <p:spPr/>
        <p:txBody>
          <a:bodyPr/>
          <a:lstStyle/>
          <a:p>
            <a:pPr>
              <a:defRPr/>
            </a:pPr>
            <a:fld id="{B363D2C8-A02F-44E1-8488-E82E8B804ED3}" type="datetime1">
              <a:rPr lang="bg-BG" altLang="en-US" smtClean="0"/>
              <a:t>5.10.2019 г.</a:t>
            </a:fld>
            <a:endParaRPr lang="bg-BG" altLang="en-US"/>
          </a:p>
        </p:txBody>
      </p:sp>
    </p:spTree>
  </p:cSld>
  <p:clrMapOvr>
    <a:masterClrMapping/>
  </p:clrMapOvr>
  <p:transition spd="slow"/>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3B6B6C9F-701B-4C57-A4B4-8DFB115093B5}" type="datetime1">
              <a:rPr lang="bg-BG" altLang="en-US" smtClean="0"/>
              <a:t>5.10.2019 г.</a:t>
            </a:fld>
            <a:endParaRPr lang="bg-BG" altLang="en-US"/>
          </a:p>
        </p:txBody>
      </p:sp>
      <p:sp>
        <p:nvSpPr>
          <p:cNvPr id="3" name="Slide Number Placeholder 2"/>
          <p:cNvSpPr>
            <a:spLocks noGrp="1"/>
          </p:cNvSpPr>
          <p:nvPr>
            <p:ph type="sldNum" sz="quarter" idx="12"/>
          </p:nvPr>
        </p:nvSpPr>
        <p:spPr/>
        <p:txBody>
          <a:bodyPr/>
          <a:lstStyle/>
          <a:p>
            <a:pPr>
              <a:defRPr/>
            </a:pPr>
            <a:fld id="{5B22EEF3-49EA-4CA7-8F2A-6BF17FA19AD3}" type="slidenum">
              <a:rPr lang="en-US" altLang="en-US" smtClean="0"/>
              <a:pPr>
                <a:defRPr/>
              </a:pPr>
              <a:t>125</a:t>
            </a:fld>
            <a:endParaRPr lang="en-US" alt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516" y="188640"/>
            <a:ext cx="8818963" cy="5689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42388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0DB3275E-F7AD-4823-BA4D-E1567AC6DB60}" type="datetime1">
              <a:rPr lang="bg-BG" altLang="en-US" smtClean="0"/>
              <a:t>5.10.2019 г.</a:t>
            </a:fld>
            <a:endParaRPr lang="bg-BG" altLang="en-US"/>
          </a:p>
        </p:txBody>
      </p:sp>
      <p:sp>
        <p:nvSpPr>
          <p:cNvPr id="4" name="Slide Number Placeholder 3"/>
          <p:cNvSpPr>
            <a:spLocks noGrp="1"/>
          </p:cNvSpPr>
          <p:nvPr>
            <p:ph type="sldNum" sz="quarter" idx="12"/>
          </p:nvPr>
        </p:nvSpPr>
        <p:spPr/>
        <p:txBody>
          <a:bodyPr/>
          <a:lstStyle/>
          <a:p>
            <a:pPr>
              <a:defRPr/>
            </a:pPr>
            <a:fld id="{6A784912-C933-427B-9709-01FF5DFA2148}" type="slidenum">
              <a:rPr lang="en-US" altLang="en-US" smtClean="0"/>
              <a:pPr>
                <a:defRPr/>
              </a:pPr>
              <a:t>126</a:t>
            </a:fld>
            <a:endParaRPr lang="en-US" alt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338" y="476672"/>
            <a:ext cx="8723752" cy="5688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076867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3B6B6C9F-701B-4C57-A4B4-8DFB115093B5}" type="datetime1">
              <a:rPr lang="bg-BG" altLang="en-US" smtClean="0"/>
              <a:t>5.10.2019 г.</a:t>
            </a:fld>
            <a:endParaRPr lang="bg-BG" altLang="en-US"/>
          </a:p>
        </p:txBody>
      </p:sp>
      <p:sp>
        <p:nvSpPr>
          <p:cNvPr id="3" name="Slide Number Placeholder 2"/>
          <p:cNvSpPr>
            <a:spLocks noGrp="1"/>
          </p:cNvSpPr>
          <p:nvPr>
            <p:ph type="sldNum" sz="quarter" idx="12"/>
          </p:nvPr>
        </p:nvSpPr>
        <p:spPr/>
        <p:txBody>
          <a:bodyPr/>
          <a:lstStyle/>
          <a:p>
            <a:pPr>
              <a:defRPr/>
            </a:pPr>
            <a:fld id="{5B22EEF3-49EA-4CA7-8F2A-6BF17FA19AD3}" type="slidenum">
              <a:rPr lang="en-US" altLang="en-US" smtClean="0"/>
              <a:pPr>
                <a:defRPr/>
              </a:pPr>
              <a:t>127</a:t>
            </a:fld>
            <a:endParaRPr lang="en-US" alt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697" y="404664"/>
            <a:ext cx="8818790" cy="5619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272871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3B6B6C9F-701B-4C57-A4B4-8DFB115093B5}" type="datetime1">
              <a:rPr lang="bg-BG" altLang="en-US" smtClean="0"/>
              <a:t>5.10.2019 г.</a:t>
            </a:fld>
            <a:endParaRPr lang="bg-BG" altLang="en-US"/>
          </a:p>
        </p:txBody>
      </p:sp>
      <p:sp>
        <p:nvSpPr>
          <p:cNvPr id="3" name="Slide Number Placeholder 2"/>
          <p:cNvSpPr>
            <a:spLocks noGrp="1"/>
          </p:cNvSpPr>
          <p:nvPr>
            <p:ph type="sldNum" sz="quarter" idx="12"/>
          </p:nvPr>
        </p:nvSpPr>
        <p:spPr/>
        <p:txBody>
          <a:bodyPr/>
          <a:lstStyle/>
          <a:p>
            <a:pPr>
              <a:defRPr/>
            </a:pPr>
            <a:fld id="{5B22EEF3-49EA-4CA7-8F2A-6BF17FA19AD3}" type="slidenum">
              <a:rPr lang="en-US" altLang="en-US" smtClean="0"/>
              <a:pPr>
                <a:defRPr/>
              </a:pPr>
              <a:t>128</a:t>
            </a:fld>
            <a:endParaRPr lang="en-US" alt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250" y="260648"/>
            <a:ext cx="8826524" cy="5645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82906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6"/>
          <p:cNvSpPr>
            <a:spLocks noGrp="1" noChangeArrowheads="1"/>
          </p:cNvSpPr>
          <p:nvPr>
            <p:ph type="sldNum" sz="quarter" idx="12"/>
          </p:nvPr>
        </p:nvSpPr>
        <p:spPr>
          <a:noFill/>
          <a:ln>
            <a:miter lim="800000"/>
            <a:headEnd/>
            <a:tailEnd/>
          </a:ln>
        </p:spPr>
        <p:txBody>
          <a:bodyPr/>
          <a:lstStyle/>
          <a:p>
            <a:fld id="{92FC8A35-EC0A-4492-9DC1-9B86A6A99CF7}" type="slidenum">
              <a:rPr lang="en-US" altLang="en-US"/>
              <a:pPr/>
              <a:t>129</a:t>
            </a:fld>
            <a:endParaRPr lang="en-US" altLang="en-US"/>
          </a:p>
        </p:txBody>
      </p:sp>
      <p:sp>
        <p:nvSpPr>
          <p:cNvPr id="156675" name="Slide Number Placeholder 2"/>
          <p:cNvSpPr txBox="1">
            <a:spLocks noGrp="1"/>
          </p:cNvSpPr>
          <p:nvPr/>
        </p:nvSpPr>
        <p:spPr bwMode="auto">
          <a:xfrm>
            <a:off x="6553200" y="6245225"/>
            <a:ext cx="2133600" cy="476250"/>
          </a:xfrm>
          <a:prstGeom prst="rect">
            <a:avLst/>
          </a:prstGeom>
          <a:noFill/>
          <a:ln w="9525">
            <a:noFill/>
            <a:miter lim="800000"/>
            <a:headEnd/>
            <a:tailEnd/>
          </a:ln>
          <a:effectLst/>
        </p:spPr>
        <p:txBody>
          <a:bodyPr/>
          <a:lstStyle/>
          <a:p>
            <a:pPr algn="r"/>
            <a:fld id="{B4A427F8-7FD3-439C-A55E-7EE58F046374}" type="slidenum">
              <a:rPr lang="en-US" altLang="en-US" sz="1400"/>
              <a:pPr algn="r"/>
              <a:t>129</a:t>
            </a:fld>
            <a:endParaRPr lang="en-US" altLang="en-US" sz="1400"/>
          </a:p>
        </p:txBody>
      </p:sp>
      <p:pic>
        <p:nvPicPr>
          <p:cNvPr id="156676" name="Picture 2"/>
          <p:cNvPicPr>
            <a:picLocks noChangeAspect="1" noChangeArrowheads="1"/>
          </p:cNvPicPr>
          <p:nvPr/>
        </p:nvPicPr>
        <p:blipFill>
          <a:blip r:embed="rId2"/>
          <a:srcRect/>
          <a:stretch>
            <a:fillRect/>
          </a:stretch>
        </p:blipFill>
        <p:spPr bwMode="auto">
          <a:xfrm>
            <a:off x="376238" y="188913"/>
            <a:ext cx="8372475" cy="6465887"/>
          </a:xfrm>
          <a:prstGeom prst="rect">
            <a:avLst/>
          </a:prstGeom>
          <a:noFill/>
          <a:ln w="12700" cap="sq">
            <a:noFill/>
            <a:miter lim="800000"/>
            <a:headEnd type="none" w="sm" len="sm"/>
            <a:tailEnd type="none" w="sm" len="sm"/>
          </a:ln>
        </p:spPr>
      </p:pic>
      <p:sp>
        <p:nvSpPr>
          <p:cNvPr id="2" name="Date Placeholder 1"/>
          <p:cNvSpPr>
            <a:spLocks noGrp="1"/>
          </p:cNvSpPr>
          <p:nvPr>
            <p:ph type="dt" sz="half" idx="10"/>
          </p:nvPr>
        </p:nvSpPr>
        <p:spPr/>
        <p:txBody>
          <a:bodyPr/>
          <a:lstStyle/>
          <a:p>
            <a:pPr>
              <a:defRPr/>
            </a:pPr>
            <a:fld id="{4F23A7A3-8ACD-40F5-A6E7-99BFF3B8B86E}" type="datetime1">
              <a:rPr lang="bg-BG" altLang="en-US" smtClean="0"/>
              <a:t>5.10.2019 г.</a:t>
            </a:fld>
            <a:endParaRPr lang="bg-BG" altLang="en-US"/>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4"/>
          <p:cNvSpPr>
            <a:spLocks noGrp="1"/>
          </p:cNvSpPr>
          <p:nvPr>
            <p:ph type="sldNum" sz="quarter" idx="12"/>
          </p:nvPr>
        </p:nvSpPr>
        <p:spPr>
          <a:noFill/>
          <a:ln>
            <a:miter lim="800000"/>
            <a:headEnd/>
            <a:tailEnd/>
          </a:ln>
        </p:spPr>
        <p:txBody>
          <a:bodyPr/>
          <a:lstStyle/>
          <a:p>
            <a:fld id="{89D9A70E-C149-4ED0-AB52-3E00C7AD8A3D}" type="slidenum">
              <a:rPr lang="en-US" altLang="en-US"/>
              <a:pPr/>
              <a:t>13</a:t>
            </a:fld>
            <a:endParaRPr lang="en-US" altLang="en-US"/>
          </a:p>
        </p:txBody>
      </p:sp>
      <p:sp>
        <p:nvSpPr>
          <p:cNvPr id="12291" name="Rectangle 2"/>
          <p:cNvSpPr>
            <a:spLocks noGrp="1" noChangeArrowheads="1"/>
          </p:cNvSpPr>
          <p:nvPr>
            <p:ph type="title"/>
          </p:nvPr>
        </p:nvSpPr>
        <p:spPr>
          <a:xfrm>
            <a:off x="457200" y="274638"/>
            <a:ext cx="8229600" cy="5530850"/>
          </a:xfrm>
        </p:spPr>
        <p:txBody>
          <a:bodyPr/>
          <a:lstStyle/>
          <a:p>
            <a:pPr eaLnBrk="1" hangingPunct="1">
              <a:lnSpc>
                <a:spcPct val="150000"/>
              </a:lnSpc>
            </a:pPr>
            <a:r>
              <a:rPr lang="bg-BG" altLang="en-US" b="1" dirty="0">
                <a:solidFill>
                  <a:srgbClr val="C00000"/>
                </a:solidFill>
              </a:rPr>
              <a:t>Скала за оценка:</a:t>
            </a:r>
            <a:br>
              <a:rPr lang="bg-BG" altLang="en-US" b="1" dirty="0">
                <a:solidFill>
                  <a:srgbClr val="C00000"/>
                </a:solidFill>
              </a:rPr>
            </a:br>
            <a:r>
              <a:rPr lang="bg-BG" altLang="en-US" b="1" dirty="0">
                <a:solidFill>
                  <a:srgbClr val="C00000"/>
                </a:solidFill>
              </a:rPr>
              <a:t>ниска – </a:t>
            </a:r>
            <a:r>
              <a:rPr lang="bg-BG" altLang="en-US" b="1" dirty="0">
                <a:solidFill>
                  <a:schemeClr val="tx1"/>
                </a:solidFill>
              </a:rPr>
              <a:t>под 10</a:t>
            </a:r>
            <a:r>
              <a:rPr lang="bg-BG" altLang="en-US" b="1" i="1" dirty="0"/>
              <a:t>‰</a:t>
            </a:r>
            <a:br>
              <a:rPr lang="bg-BG" altLang="en-US" b="1" i="1" dirty="0"/>
            </a:br>
            <a:r>
              <a:rPr lang="bg-BG" altLang="en-US" b="1" dirty="0">
                <a:solidFill>
                  <a:srgbClr val="C00000"/>
                </a:solidFill>
              </a:rPr>
              <a:t>средна –</a:t>
            </a:r>
            <a:r>
              <a:rPr lang="bg-BG" altLang="en-US" b="1" dirty="0">
                <a:solidFill>
                  <a:srgbClr val="FF0000"/>
                </a:solidFill>
              </a:rPr>
              <a:t> </a:t>
            </a:r>
            <a:r>
              <a:rPr lang="bg-BG" altLang="en-US" b="1" dirty="0">
                <a:solidFill>
                  <a:schemeClr val="tx1"/>
                </a:solidFill>
              </a:rPr>
              <a:t>от 10 до 15</a:t>
            </a:r>
            <a:r>
              <a:rPr lang="bg-BG" altLang="en-US" b="1" i="1" dirty="0"/>
              <a:t>‰</a:t>
            </a:r>
            <a:br>
              <a:rPr lang="bg-BG" altLang="en-US" b="1" dirty="0">
                <a:solidFill>
                  <a:srgbClr val="FF0000"/>
                </a:solidFill>
              </a:rPr>
            </a:br>
            <a:r>
              <a:rPr lang="bg-BG" altLang="en-US" b="1" dirty="0">
                <a:solidFill>
                  <a:srgbClr val="C00000"/>
                </a:solidFill>
              </a:rPr>
              <a:t>висока –</a:t>
            </a:r>
            <a:r>
              <a:rPr lang="bg-BG" altLang="en-US" b="1" dirty="0">
                <a:solidFill>
                  <a:srgbClr val="FF0000"/>
                </a:solidFill>
              </a:rPr>
              <a:t> </a:t>
            </a:r>
            <a:r>
              <a:rPr lang="bg-BG" altLang="en-US" b="1" dirty="0">
                <a:solidFill>
                  <a:schemeClr val="tx1"/>
                </a:solidFill>
              </a:rPr>
              <a:t>над 15</a:t>
            </a:r>
            <a:r>
              <a:rPr lang="bg-BG" altLang="en-US" b="1" i="1" dirty="0"/>
              <a:t>‰</a:t>
            </a:r>
            <a:r>
              <a:rPr lang="bg-BG" altLang="en-US" b="1" dirty="0">
                <a:solidFill>
                  <a:srgbClr val="FF0000"/>
                </a:solidFill>
              </a:rPr>
              <a:t> </a:t>
            </a:r>
            <a:endParaRPr lang="en-US" altLang="en-US" b="1" dirty="0">
              <a:solidFill>
                <a:srgbClr val="FF0000"/>
              </a:solidFill>
            </a:endParaRPr>
          </a:p>
        </p:txBody>
      </p:sp>
      <p:sp>
        <p:nvSpPr>
          <p:cNvPr id="2" name="Date Placeholder 1"/>
          <p:cNvSpPr>
            <a:spLocks noGrp="1"/>
          </p:cNvSpPr>
          <p:nvPr>
            <p:ph type="dt" sz="half" idx="10"/>
          </p:nvPr>
        </p:nvSpPr>
        <p:spPr/>
        <p:txBody>
          <a:bodyPr/>
          <a:lstStyle/>
          <a:p>
            <a:pPr>
              <a:defRPr/>
            </a:pPr>
            <a:fld id="{9AC9BDE7-C1A0-4242-B884-6428F59C5E90}" type="datetime1">
              <a:rPr lang="bg-BG" altLang="en-US" smtClean="0"/>
              <a:t>5.10.2019 г.</a:t>
            </a:fld>
            <a:endParaRPr lang="bg-BG" altLang="en-US"/>
          </a:p>
        </p:txBody>
      </p:sp>
    </p:spTree>
  </p:cSld>
  <p:clrMapOvr>
    <a:masterClrMapping/>
  </p:clrMapOvr>
  <p:transition spd="slow"/>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6"/>
          <p:cNvSpPr>
            <a:spLocks noGrp="1" noChangeArrowheads="1"/>
          </p:cNvSpPr>
          <p:nvPr>
            <p:ph type="sldNum" sz="quarter" idx="12"/>
          </p:nvPr>
        </p:nvSpPr>
        <p:spPr>
          <a:noFill/>
          <a:ln>
            <a:miter lim="800000"/>
            <a:headEnd/>
            <a:tailEnd/>
          </a:ln>
        </p:spPr>
        <p:txBody>
          <a:bodyPr/>
          <a:lstStyle/>
          <a:p>
            <a:fld id="{0DA773A2-4E69-4D01-A14A-467E0F7B4CE7}" type="slidenum">
              <a:rPr lang="en-US" altLang="en-US"/>
              <a:pPr/>
              <a:t>130</a:t>
            </a:fld>
            <a:endParaRPr lang="en-US" altLang="en-US"/>
          </a:p>
        </p:txBody>
      </p:sp>
      <p:sp>
        <p:nvSpPr>
          <p:cNvPr id="155651" name="Title 3"/>
          <p:cNvSpPr>
            <a:spLocks noGrp="1"/>
          </p:cNvSpPr>
          <p:nvPr>
            <p:ph type="title"/>
          </p:nvPr>
        </p:nvSpPr>
        <p:spPr>
          <a:xfrm>
            <a:off x="250825" y="169129"/>
            <a:ext cx="8642350" cy="6076095"/>
          </a:xfrm>
          <a:solidFill>
            <a:srgbClr val="CCFFCC"/>
          </a:solidFill>
          <a:ln>
            <a:solidFill>
              <a:schemeClr val="tx1"/>
            </a:solidFill>
          </a:ln>
        </p:spPr>
        <p:txBody>
          <a:bodyPr/>
          <a:lstStyle/>
          <a:p>
            <a:pPr algn="l" eaLnBrk="1" hangingPunct="1"/>
            <a:br>
              <a:rPr lang="bg-BG" sz="2400" dirty="0"/>
            </a:br>
            <a:r>
              <a:rPr lang="bg-BG" sz="2400" b="1" dirty="0">
                <a:solidFill>
                  <a:srgbClr val="C00000"/>
                </a:solidFill>
              </a:rPr>
              <a:t>=</a:t>
            </a:r>
            <a:r>
              <a:rPr lang="bg-BG" sz="2400" dirty="0">
                <a:solidFill>
                  <a:srgbClr val="C00000"/>
                </a:solidFill>
              </a:rPr>
              <a:t> </a:t>
            </a:r>
            <a:r>
              <a:rPr lang="bg-BG" altLang="en-US" sz="3600" b="1" i="1" dirty="0">
                <a:solidFill>
                  <a:srgbClr val="C00000"/>
                </a:solidFill>
              </a:rPr>
              <a:t>Съществени различия при мъжете и  жените.</a:t>
            </a:r>
            <a:r>
              <a:rPr lang="bg-BG" altLang="en-US" sz="3600" dirty="0">
                <a:solidFill>
                  <a:srgbClr val="C00000"/>
                </a:solidFill>
              </a:rPr>
              <a:t> </a:t>
            </a:r>
            <a:br>
              <a:rPr lang="bg-BG" sz="3600" b="1" dirty="0">
                <a:solidFill>
                  <a:srgbClr val="C00000"/>
                </a:solidFill>
              </a:rPr>
            </a:br>
            <a:br>
              <a:rPr lang="bg-BG" sz="3600" b="1" dirty="0">
                <a:solidFill>
                  <a:srgbClr val="FF0000"/>
                </a:solidFill>
              </a:rPr>
            </a:br>
            <a:r>
              <a:rPr lang="bg-BG" sz="3600" b="1" dirty="0">
                <a:solidFill>
                  <a:srgbClr val="C00000"/>
                </a:solidFill>
              </a:rPr>
              <a:t>= Жените живеят по-дълго от мъжете: </a:t>
            </a:r>
            <a:r>
              <a:rPr lang="bg-BG" sz="3600" dirty="0"/>
              <a:t>жени - </a:t>
            </a:r>
            <a:r>
              <a:rPr lang="en-US" sz="3600" dirty="0"/>
              <a:t>73 </a:t>
            </a:r>
            <a:r>
              <a:rPr lang="bg-BG" sz="3600" dirty="0"/>
              <a:t>г.; мъже – </a:t>
            </a:r>
            <a:r>
              <a:rPr lang="en-US" sz="3600" dirty="0"/>
              <a:t>68</a:t>
            </a:r>
            <a:r>
              <a:rPr lang="bg-BG" sz="3600" dirty="0"/>
              <a:t> г.</a:t>
            </a:r>
            <a:r>
              <a:rPr lang="en-US" sz="3600" dirty="0"/>
              <a:t>  </a:t>
            </a:r>
            <a:br>
              <a:rPr lang="en-US" sz="3600" dirty="0"/>
            </a:br>
            <a:br>
              <a:rPr lang="bg-BG" sz="3600" dirty="0"/>
            </a:br>
            <a:r>
              <a:rPr lang="bg-BG" sz="3600" dirty="0"/>
              <a:t>= </a:t>
            </a:r>
            <a:r>
              <a:rPr lang="bg-BG" sz="3600" b="1" dirty="0">
                <a:solidFill>
                  <a:srgbClr val="C00000"/>
                </a:solidFill>
              </a:rPr>
              <a:t>Различието е по-голямо в страните с висок доход </a:t>
            </a:r>
            <a:r>
              <a:rPr lang="bg-BG" sz="3600" dirty="0"/>
              <a:t>– около 6 години, а в страните с нисък доход – около 3 г.</a:t>
            </a:r>
            <a:endParaRPr lang="en-US" sz="3600" dirty="0"/>
          </a:p>
        </p:txBody>
      </p:sp>
      <p:sp>
        <p:nvSpPr>
          <p:cNvPr id="155652" name="Slide Number Placeholder 2"/>
          <p:cNvSpPr txBox="1">
            <a:spLocks noGrp="1"/>
          </p:cNvSpPr>
          <p:nvPr/>
        </p:nvSpPr>
        <p:spPr bwMode="auto">
          <a:xfrm>
            <a:off x="6553200" y="6245225"/>
            <a:ext cx="2133600" cy="476250"/>
          </a:xfrm>
          <a:prstGeom prst="rect">
            <a:avLst/>
          </a:prstGeom>
          <a:noFill/>
          <a:ln w="9525">
            <a:noFill/>
            <a:miter lim="800000"/>
            <a:headEnd/>
            <a:tailEnd/>
          </a:ln>
          <a:effectLst/>
        </p:spPr>
        <p:txBody>
          <a:bodyPr/>
          <a:lstStyle/>
          <a:p>
            <a:pPr algn="r"/>
            <a:fld id="{0B7AF5EF-63B7-4E76-BF91-68C9AFD20740}" type="slidenum">
              <a:rPr lang="en-US" altLang="en-US" sz="1400"/>
              <a:pPr algn="r"/>
              <a:t>130</a:t>
            </a:fld>
            <a:endParaRPr lang="en-US" altLang="en-US" sz="1400"/>
          </a:p>
        </p:txBody>
      </p:sp>
      <p:sp>
        <p:nvSpPr>
          <p:cNvPr id="2" name="Date Placeholder 1"/>
          <p:cNvSpPr>
            <a:spLocks noGrp="1"/>
          </p:cNvSpPr>
          <p:nvPr>
            <p:ph type="dt" sz="half" idx="10"/>
          </p:nvPr>
        </p:nvSpPr>
        <p:spPr/>
        <p:txBody>
          <a:bodyPr/>
          <a:lstStyle/>
          <a:p>
            <a:pPr>
              <a:defRPr/>
            </a:pPr>
            <a:fld id="{D92E49B2-7CA8-4482-A6AF-01AFD544866C}" type="datetime1">
              <a:rPr lang="bg-BG" altLang="en-US" smtClean="0"/>
              <a:t>5.10.2019 г.</a:t>
            </a:fld>
            <a:endParaRPr lang="bg-BG" altLang="en-US"/>
          </a:p>
        </p:txBody>
      </p:sp>
    </p:spTree>
  </p:cSld>
  <p:clrMapOvr>
    <a:masterClrMapping/>
  </p:clrMapOvr>
  <p:transition spd="slow"/>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6"/>
          <p:cNvSpPr>
            <a:spLocks noGrp="1" noChangeArrowheads="1"/>
          </p:cNvSpPr>
          <p:nvPr>
            <p:ph type="sldNum" sz="quarter" idx="12"/>
          </p:nvPr>
        </p:nvSpPr>
        <p:spPr>
          <a:noFill/>
          <a:ln>
            <a:miter lim="800000"/>
            <a:headEnd/>
            <a:tailEnd/>
          </a:ln>
        </p:spPr>
        <p:txBody>
          <a:bodyPr/>
          <a:lstStyle/>
          <a:p>
            <a:fld id="{3E72CBE2-80F3-4E55-A6E0-7323D2A0BE8E}" type="slidenum">
              <a:rPr lang="en-US" altLang="en-US"/>
              <a:pPr/>
              <a:t>131</a:t>
            </a:fld>
            <a:endParaRPr lang="en-US" altLang="en-US"/>
          </a:p>
        </p:txBody>
      </p:sp>
      <p:sp>
        <p:nvSpPr>
          <p:cNvPr id="157699" name="Title 3"/>
          <p:cNvSpPr>
            <a:spLocks noGrp="1"/>
          </p:cNvSpPr>
          <p:nvPr>
            <p:ph type="title"/>
          </p:nvPr>
        </p:nvSpPr>
        <p:spPr>
          <a:xfrm>
            <a:off x="250825" y="274638"/>
            <a:ext cx="8642350" cy="5891212"/>
          </a:xfrm>
          <a:solidFill>
            <a:srgbClr val="CCFFCC"/>
          </a:solidFill>
        </p:spPr>
        <p:txBody>
          <a:bodyPr/>
          <a:lstStyle/>
          <a:p>
            <a:pPr algn="l" eaLnBrk="1" hangingPunct="1"/>
            <a:r>
              <a:rPr lang="bg-BG" sz="3200" b="1" dirty="0">
                <a:solidFill>
                  <a:srgbClr val="C00000"/>
                </a:solidFill>
              </a:rPr>
              <a:t>= Различия в </a:t>
            </a:r>
            <a:r>
              <a:rPr lang="bg-BG" sz="3200" b="1" dirty="0" err="1">
                <a:solidFill>
                  <a:srgbClr val="C00000"/>
                </a:solidFill>
              </a:rPr>
              <a:t>СППЖ</a:t>
            </a:r>
            <a:r>
              <a:rPr lang="bg-BG" sz="3200" b="1" dirty="0">
                <a:solidFill>
                  <a:srgbClr val="C00000"/>
                </a:solidFill>
              </a:rPr>
              <a:t> при мъже и жени  между богати и бедни страни: </a:t>
            </a:r>
            <a:br>
              <a:rPr lang="en-US" sz="3200" b="1" dirty="0"/>
            </a:br>
            <a:br>
              <a:rPr lang="bg-BG" sz="3200" b="1" dirty="0"/>
            </a:br>
            <a:r>
              <a:rPr lang="bg-BG" sz="3200" b="1" dirty="0">
                <a:solidFill>
                  <a:srgbClr val="C00000"/>
                </a:solidFill>
              </a:rPr>
              <a:t>Мъже:</a:t>
            </a:r>
            <a:br>
              <a:rPr lang="bg-BG" sz="3200" b="1" dirty="0">
                <a:solidFill>
                  <a:srgbClr val="FF0000"/>
                </a:solidFill>
              </a:rPr>
            </a:br>
            <a:r>
              <a:rPr lang="bg-BG" sz="3200" b="1" dirty="0">
                <a:solidFill>
                  <a:srgbClr val="C00000"/>
                </a:solidFill>
              </a:rPr>
              <a:t>В страните с висок доход - 76 г. </a:t>
            </a:r>
            <a:br>
              <a:rPr lang="bg-BG" sz="3200" b="1" dirty="0">
                <a:solidFill>
                  <a:srgbClr val="C00000"/>
                </a:solidFill>
              </a:rPr>
            </a:br>
            <a:r>
              <a:rPr lang="bg-BG" sz="3200" b="1" dirty="0"/>
              <a:t>(16 г. повече от страните с нисък доход)</a:t>
            </a:r>
            <a:br>
              <a:rPr lang="bg-BG" sz="3200" b="1" dirty="0"/>
            </a:br>
            <a:br>
              <a:rPr lang="bg-BG" sz="3200" b="1" dirty="0"/>
            </a:br>
            <a:r>
              <a:rPr lang="bg-BG" sz="3200" b="1" dirty="0">
                <a:solidFill>
                  <a:srgbClr val="C00000"/>
                </a:solidFill>
              </a:rPr>
              <a:t>Жени:</a:t>
            </a:r>
            <a:br>
              <a:rPr lang="bg-BG" sz="3200" b="1" dirty="0">
                <a:solidFill>
                  <a:srgbClr val="C00000"/>
                </a:solidFill>
              </a:rPr>
            </a:br>
            <a:r>
              <a:rPr lang="bg-BG" sz="3200" b="1" dirty="0">
                <a:solidFill>
                  <a:srgbClr val="C00000"/>
                </a:solidFill>
              </a:rPr>
              <a:t>Още по-голяма разлика – 19 г.: </a:t>
            </a:r>
            <a:br>
              <a:rPr lang="bg-BG" sz="3200" b="1" dirty="0">
                <a:solidFill>
                  <a:srgbClr val="C00000"/>
                </a:solidFill>
              </a:rPr>
            </a:br>
            <a:r>
              <a:rPr lang="bg-BG" sz="3200" b="1" dirty="0"/>
              <a:t>- в страни с висок доход - 82 г.;</a:t>
            </a:r>
            <a:br>
              <a:rPr lang="bg-BG" sz="3200" b="1" dirty="0"/>
            </a:br>
            <a:r>
              <a:rPr lang="bg-BG" sz="3200" b="1" dirty="0"/>
              <a:t>- в страни с нисък доход – 63 г.</a:t>
            </a:r>
            <a:endParaRPr lang="en-US" sz="3200" dirty="0"/>
          </a:p>
        </p:txBody>
      </p:sp>
      <p:sp>
        <p:nvSpPr>
          <p:cNvPr id="157700" name="Slide Number Placeholder 2"/>
          <p:cNvSpPr txBox="1">
            <a:spLocks noGrp="1"/>
          </p:cNvSpPr>
          <p:nvPr/>
        </p:nvSpPr>
        <p:spPr bwMode="auto">
          <a:xfrm>
            <a:off x="6553200" y="6245225"/>
            <a:ext cx="2133600" cy="476250"/>
          </a:xfrm>
          <a:prstGeom prst="rect">
            <a:avLst/>
          </a:prstGeom>
          <a:noFill/>
          <a:ln w="9525">
            <a:noFill/>
            <a:miter lim="800000"/>
            <a:headEnd/>
            <a:tailEnd/>
          </a:ln>
          <a:effectLst/>
        </p:spPr>
        <p:txBody>
          <a:bodyPr/>
          <a:lstStyle/>
          <a:p>
            <a:pPr algn="r"/>
            <a:fld id="{44344579-8053-4D07-8CFC-0BB7C65E13C8}" type="slidenum">
              <a:rPr lang="en-US" altLang="en-US" sz="1400"/>
              <a:pPr algn="r"/>
              <a:t>131</a:t>
            </a:fld>
            <a:endParaRPr lang="en-US" altLang="en-US" sz="1400"/>
          </a:p>
        </p:txBody>
      </p:sp>
      <p:sp>
        <p:nvSpPr>
          <p:cNvPr id="2" name="Date Placeholder 1"/>
          <p:cNvSpPr>
            <a:spLocks noGrp="1"/>
          </p:cNvSpPr>
          <p:nvPr>
            <p:ph type="dt" sz="half" idx="10"/>
          </p:nvPr>
        </p:nvSpPr>
        <p:spPr/>
        <p:txBody>
          <a:bodyPr/>
          <a:lstStyle/>
          <a:p>
            <a:pPr>
              <a:defRPr/>
            </a:pPr>
            <a:fld id="{F20C6A0E-36C9-4445-94F0-775F15A1014C}" type="datetime1">
              <a:rPr lang="bg-BG" altLang="en-US" smtClean="0"/>
              <a:t>5.10.2019 г.</a:t>
            </a:fld>
            <a:endParaRPr lang="bg-BG" altLang="en-US"/>
          </a:p>
        </p:txBody>
      </p:sp>
    </p:spTree>
  </p:cSld>
  <p:clrMapOvr>
    <a:masterClrMapping/>
  </p:clrMapOvr>
  <p:transition spd="slow"/>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6"/>
          <p:cNvSpPr>
            <a:spLocks noGrp="1" noChangeArrowheads="1"/>
          </p:cNvSpPr>
          <p:nvPr>
            <p:ph type="sldNum" sz="quarter" idx="12"/>
          </p:nvPr>
        </p:nvSpPr>
        <p:spPr>
          <a:noFill/>
          <a:ln>
            <a:miter lim="800000"/>
            <a:headEnd/>
            <a:tailEnd/>
          </a:ln>
        </p:spPr>
        <p:txBody>
          <a:bodyPr/>
          <a:lstStyle/>
          <a:p>
            <a:fld id="{F72F95CB-1021-48AD-96FA-7D3DA6FD76BB}" type="slidenum">
              <a:rPr lang="en-US" altLang="en-US"/>
              <a:pPr/>
              <a:t>132</a:t>
            </a:fld>
            <a:endParaRPr lang="en-US" altLang="en-US"/>
          </a:p>
        </p:txBody>
      </p:sp>
      <p:sp>
        <p:nvSpPr>
          <p:cNvPr id="159747" name="Slide Number Placeholder 4"/>
          <p:cNvSpPr txBox="1">
            <a:spLocks noGrp="1"/>
          </p:cNvSpPr>
          <p:nvPr/>
        </p:nvSpPr>
        <p:spPr bwMode="auto">
          <a:xfrm>
            <a:off x="6553200" y="6245225"/>
            <a:ext cx="2133600" cy="476250"/>
          </a:xfrm>
          <a:prstGeom prst="rect">
            <a:avLst/>
          </a:prstGeom>
          <a:noFill/>
          <a:ln w="9525">
            <a:noFill/>
            <a:miter lim="800000"/>
            <a:headEnd/>
            <a:tailEnd/>
          </a:ln>
          <a:effectLst/>
        </p:spPr>
        <p:txBody>
          <a:bodyPr/>
          <a:lstStyle/>
          <a:p>
            <a:pPr algn="r"/>
            <a:fld id="{1BE6D5E4-E3AB-4518-AE05-BB6EB0760F74}" type="slidenum">
              <a:rPr lang="en-US" altLang="en-US" sz="1400"/>
              <a:pPr algn="r"/>
              <a:t>132</a:t>
            </a:fld>
            <a:endParaRPr lang="en-US" altLang="en-US" sz="1400"/>
          </a:p>
        </p:txBody>
      </p:sp>
      <p:sp>
        <p:nvSpPr>
          <p:cNvPr id="159748" name="Rectangle 2"/>
          <p:cNvSpPr>
            <a:spLocks noGrp="1" noChangeArrowheads="1"/>
          </p:cNvSpPr>
          <p:nvPr>
            <p:ph type="title"/>
          </p:nvPr>
        </p:nvSpPr>
        <p:spPr>
          <a:xfrm>
            <a:off x="251520" y="116632"/>
            <a:ext cx="8712968" cy="6128593"/>
          </a:xfrm>
        </p:spPr>
        <p:txBody>
          <a:bodyPr/>
          <a:lstStyle/>
          <a:p>
            <a:pPr algn="l" eaLnBrk="1" hangingPunct="1"/>
            <a:r>
              <a:rPr lang="bg-BG" altLang="en-US" sz="3200" b="1" i="1" dirty="0">
                <a:solidFill>
                  <a:srgbClr val="C00000"/>
                </a:solidFill>
              </a:rPr>
              <a:t>= Неравенството и бедността</a:t>
            </a:r>
            <a:r>
              <a:rPr lang="bg-BG" altLang="en-US" sz="3200" dirty="0">
                <a:solidFill>
                  <a:srgbClr val="C00000"/>
                </a:solidFill>
              </a:rPr>
              <a:t> </a:t>
            </a:r>
            <a:r>
              <a:rPr lang="bg-BG" altLang="en-US" sz="3200" dirty="0">
                <a:solidFill>
                  <a:srgbClr val="000000"/>
                </a:solidFill>
              </a:rPr>
              <a:t>са най-силните фактори, определящи нивото и тенденциите на </a:t>
            </a:r>
            <a:r>
              <a:rPr lang="bg-BG" altLang="en-US" sz="3200" dirty="0" err="1">
                <a:solidFill>
                  <a:srgbClr val="000000"/>
                </a:solidFill>
              </a:rPr>
              <a:t>СППЖ</a:t>
            </a:r>
            <a:r>
              <a:rPr lang="bg-BG" altLang="en-US" sz="3200" dirty="0">
                <a:solidFill>
                  <a:srgbClr val="000000"/>
                </a:solidFill>
              </a:rPr>
              <a:t> в световен мащаб.</a:t>
            </a:r>
            <a:br>
              <a:rPr lang="bg-BG" altLang="en-US" sz="3200" dirty="0">
                <a:solidFill>
                  <a:srgbClr val="000000"/>
                </a:solidFill>
              </a:rPr>
            </a:br>
            <a:r>
              <a:rPr lang="bg-BG" altLang="en-US" sz="3200" b="1" dirty="0">
                <a:solidFill>
                  <a:srgbClr val="C00000"/>
                </a:solidFill>
              </a:rPr>
              <a:t>=</a:t>
            </a:r>
            <a:r>
              <a:rPr lang="bg-BG" altLang="en-US" sz="3200" dirty="0">
                <a:solidFill>
                  <a:srgbClr val="000000"/>
                </a:solidFill>
              </a:rPr>
              <a:t> </a:t>
            </a:r>
            <a:r>
              <a:rPr lang="bg-BG" altLang="en-US" sz="3200" b="1" i="1" dirty="0">
                <a:solidFill>
                  <a:srgbClr val="C00000"/>
                </a:solidFill>
              </a:rPr>
              <a:t>Ефектът на епидемията от СПИН</a:t>
            </a:r>
            <a:r>
              <a:rPr lang="bg-BG" altLang="en-US" sz="3200" dirty="0">
                <a:solidFill>
                  <a:srgbClr val="C00000"/>
                </a:solidFill>
              </a:rPr>
              <a:t>. </a:t>
            </a:r>
            <a:r>
              <a:rPr lang="bg-BG" altLang="en-US" sz="3200" dirty="0">
                <a:solidFill>
                  <a:srgbClr val="000000"/>
                </a:solidFill>
              </a:rPr>
              <a:t>По данни на ООН в 45 най-силно засегнати от СПИН страни (с над 2% инфектирани лица), </a:t>
            </a:r>
            <a:r>
              <a:rPr lang="bg-BG" altLang="en-US" sz="3200" dirty="0" err="1">
                <a:solidFill>
                  <a:srgbClr val="000000"/>
                </a:solidFill>
              </a:rPr>
              <a:t>СППЖ</a:t>
            </a:r>
            <a:r>
              <a:rPr lang="bg-BG" altLang="en-US" sz="3200" dirty="0">
                <a:solidFill>
                  <a:srgbClr val="000000"/>
                </a:solidFill>
              </a:rPr>
              <a:t> е по-ниска от възможната без СПИН с 3-5 г., а в 35 африкански страни – над 8 г. В някои от най-силно засегнатите страни (</a:t>
            </a:r>
            <a:r>
              <a:rPr lang="bg-BG" altLang="en-US" sz="3200" dirty="0" err="1">
                <a:solidFill>
                  <a:srgbClr val="000000"/>
                </a:solidFill>
              </a:rPr>
              <a:t>Боствана</a:t>
            </a:r>
            <a:r>
              <a:rPr lang="bg-BG" altLang="en-US" sz="3200" dirty="0">
                <a:solidFill>
                  <a:srgbClr val="000000"/>
                </a:solidFill>
              </a:rPr>
              <a:t>, Южна Африка, Зимбабве и др.), разликата е повече от 20 години, и то при доста ниски стойности на </a:t>
            </a:r>
            <a:r>
              <a:rPr lang="bg-BG" altLang="en-US" sz="3200" dirty="0" err="1">
                <a:solidFill>
                  <a:srgbClr val="000000"/>
                </a:solidFill>
              </a:rPr>
              <a:t>СППЖ</a:t>
            </a:r>
            <a:r>
              <a:rPr lang="bg-BG" altLang="en-US" sz="3200" dirty="0">
                <a:solidFill>
                  <a:srgbClr val="000000"/>
                </a:solidFill>
              </a:rPr>
              <a:t>.</a:t>
            </a:r>
            <a:endParaRPr lang="en-US" altLang="en-US" sz="3200" dirty="0"/>
          </a:p>
        </p:txBody>
      </p:sp>
      <p:sp>
        <p:nvSpPr>
          <p:cNvPr id="2" name="Date Placeholder 1"/>
          <p:cNvSpPr>
            <a:spLocks noGrp="1"/>
          </p:cNvSpPr>
          <p:nvPr>
            <p:ph type="dt" sz="half" idx="10"/>
          </p:nvPr>
        </p:nvSpPr>
        <p:spPr/>
        <p:txBody>
          <a:bodyPr/>
          <a:lstStyle/>
          <a:p>
            <a:pPr>
              <a:defRPr/>
            </a:pPr>
            <a:fld id="{8A2D0A15-0716-42D2-89DD-EBCE60E1B71F}" type="datetime1">
              <a:rPr lang="bg-BG" altLang="en-US" smtClean="0"/>
              <a:t>5.10.2019 г.</a:t>
            </a:fld>
            <a:endParaRPr lang="bg-BG" altLang="en-US"/>
          </a:p>
        </p:txBody>
      </p:sp>
    </p:spTree>
  </p:cSld>
  <p:clrMapOvr>
    <a:masterClrMapping/>
  </p:clrMapOvr>
  <p:transition spd="slow"/>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6"/>
          <p:cNvSpPr>
            <a:spLocks noGrp="1" noChangeArrowheads="1"/>
          </p:cNvSpPr>
          <p:nvPr>
            <p:ph type="sldNum" sz="quarter" idx="12"/>
          </p:nvPr>
        </p:nvSpPr>
        <p:spPr>
          <a:noFill/>
          <a:ln>
            <a:miter lim="800000"/>
            <a:headEnd/>
            <a:tailEnd/>
          </a:ln>
        </p:spPr>
        <p:txBody>
          <a:bodyPr/>
          <a:lstStyle/>
          <a:p>
            <a:fld id="{53B6108B-B2D9-4B3B-B6E4-5669B3B794E0}" type="slidenum">
              <a:rPr lang="en-US" altLang="en-US"/>
              <a:pPr/>
              <a:t>133</a:t>
            </a:fld>
            <a:endParaRPr lang="en-US" altLang="en-US"/>
          </a:p>
        </p:txBody>
      </p:sp>
      <p:sp>
        <p:nvSpPr>
          <p:cNvPr id="162819" name="Slide Number Placeholder 4"/>
          <p:cNvSpPr txBox="1">
            <a:spLocks noGrp="1"/>
          </p:cNvSpPr>
          <p:nvPr/>
        </p:nvSpPr>
        <p:spPr bwMode="auto">
          <a:xfrm>
            <a:off x="6553200" y="6245225"/>
            <a:ext cx="2133600" cy="476250"/>
          </a:xfrm>
          <a:prstGeom prst="rect">
            <a:avLst/>
          </a:prstGeom>
          <a:noFill/>
          <a:ln w="9525">
            <a:noFill/>
            <a:miter lim="800000"/>
            <a:headEnd/>
            <a:tailEnd/>
          </a:ln>
          <a:effectLst/>
        </p:spPr>
        <p:txBody>
          <a:bodyPr/>
          <a:lstStyle/>
          <a:p>
            <a:pPr algn="r"/>
            <a:fld id="{A86CBC69-AA7D-47FC-B8A2-BD4BD4A2CFEA}" type="slidenum">
              <a:rPr lang="en-US" altLang="en-US" sz="1400"/>
              <a:pPr algn="r"/>
              <a:t>133</a:t>
            </a:fld>
            <a:endParaRPr lang="en-US" altLang="en-US" sz="1400"/>
          </a:p>
        </p:txBody>
      </p:sp>
      <p:sp>
        <p:nvSpPr>
          <p:cNvPr id="162820" name="Rectangle 4"/>
          <p:cNvSpPr>
            <a:spLocks noGrp="1" noChangeArrowheads="1"/>
          </p:cNvSpPr>
          <p:nvPr>
            <p:ph type="title"/>
          </p:nvPr>
        </p:nvSpPr>
        <p:spPr>
          <a:xfrm>
            <a:off x="457200" y="274638"/>
            <a:ext cx="8229600" cy="5891212"/>
          </a:xfrm>
        </p:spPr>
        <p:txBody>
          <a:bodyPr/>
          <a:lstStyle/>
          <a:p>
            <a:pPr eaLnBrk="1" hangingPunct="1"/>
            <a:r>
              <a:rPr lang="bg-BG" altLang="en-US" b="1" dirty="0">
                <a:solidFill>
                  <a:srgbClr val="FF0000"/>
                </a:solidFill>
              </a:rPr>
              <a:t>3.</a:t>
            </a:r>
            <a:r>
              <a:rPr lang="bg-BG" altLang="en-US" b="1" dirty="0" err="1">
                <a:solidFill>
                  <a:srgbClr val="FF0000"/>
                </a:solidFill>
              </a:rPr>
              <a:t>3</a:t>
            </a:r>
            <a:r>
              <a:rPr lang="bg-BG" altLang="en-US" b="1" dirty="0">
                <a:solidFill>
                  <a:srgbClr val="FF0000"/>
                </a:solidFill>
              </a:rPr>
              <a:t>. Ситуацията в Европа</a:t>
            </a:r>
          </a:p>
        </p:txBody>
      </p:sp>
      <p:sp>
        <p:nvSpPr>
          <p:cNvPr id="2" name="Date Placeholder 1"/>
          <p:cNvSpPr>
            <a:spLocks noGrp="1"/>
          </p:cNvSpPr>
          <p:nvPr>
            <p:ph type="dt" sz="half" idx="10"/>
          </p:nvPr>
        </p:nvSpPr>
        <p:spPr/>
        <p:txBody>
          <a:bodyPr/>
          <a:lstStyle/>
          <a:p>
            <a:pPr>
              <a:defRPr/>
            </a:pPr>
            <a:fld id="{AEE247E2-3FB9-4692-8665-950FAFC3BFC5}" type="datetime1">
              <a:rPr lang="bg-BG" altLang="en-US" smtClean="0"/>
              <a:t>5.10.2019 г.</a:t>
            </a:fld>
            <a:endParaRPr lang="bg-BG" altLang="en-US"/>
          </a:p>
        </p:txBody>
      </p:sp>
    </p:spTree>
  </p:cSld>
  <p:clrMapOvr>
    <a:masterClrMapping/>
  </p:clrMapOvr>
  <p:transition spd="slow"/>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6"/>
          <p:cNvSpPr>
            <a:spLocks noGrp="1" noChangeArrowheads="1"/>
          </p:cNvSpPr>
          <p:nvPr>
            <p:ph type="sldNum" sz="quarter" idx="12"/>
          </p:nvPr>
        </p:nvSpPr>
        <p:spPr>
          <a:noFill/>
          <a:ln>
            <a:miter lim="800000"/>
            <a:headEnd/>
            <a:tailEnd/>
          </a:ln>
        </p:spPr>
        <p:txBody>
          <a:bodyPr/>
          <a:lstStyle/>
          <a:p>
            <a:fld id="{79CDDAE5-0AB9-4ED4-85F7-417CDD34AC4E}" type="slidenum">
              <a:rPr lang="en-US" altLang="en-US"/>
              <a:pPr/>
              <a:t>134</a:t>
            </a:fld>
            <a:endParaRPr lang="en-US" altLang="en-US"/>
          </a:p>
        </p:txBody>
      </p:sp>
      <p:sp>
        <p:nvSpPr>
          <p:cNvPr id="163843" name="Slide Number Placeholder 3"/>
          <p:cNvSpPr txBox="1">
            <a:spLocks noGrp="1"/>
          </p:cNvSpPr>
          <p:nvPr/>
        </p:nvSpPr>
        <p:spPr bwMode="auto">
          <a:xfrm>
            <a:off x="6553200" y="6245225"/>
            <a:ext cx="2133600" cy="476250"/>
          </a:xfrm>
          <a:prstGeom prst="rect">
            <a:avLst/>
          </a:prstGeom>
          <a:noFill/>
          <a:ln w="9525">
            <a:noFill/>
            <a:miter lim="800000"/>
            <a:headEnd/>
            <a:tailEnd/>
          </a:ln>
          <a:effectLst/>
        </p:spPr>
        <p:txBody>
          <a:bodyPr/>
          <a:lstStyle/>
          <a:p>
            <a:pPr algn="r"/>
            <a:fld id="{929973A4-A075-4612-8F90-2AA0E8769CC7}" type="slidenum">
              <a:rPr lang="en-US" altLang="en-US" sz="1400"/>
              <a:pPr algn="r"/>
              <a:t>134</a:t>
            </a:fld>
            <a:endParaRPr lang="en-US" altLang="en-US" sz="1400"/>
          </a:p>
        </p:txBody>
      </p:sp>
      <p:pic>
        <p:nvPicPr>
          <p:cNvPr id="163844" name="Picture 4"/>
          <p:cNvPicPr>
            <a:picLocks noChangeAspect="1" noChangeArrowheads="1"/>
          </p:cNvPicPr>
          <p:nvPr/>
        </p:nvPicPr>
        <p:blipFill>
          <a:blip r:embed="rId2"/>
          <a:srcRect/>
          <a:stretch>
            <a:fillRect/>
          </a:stretch>
        </p:blipFill>
        <p:spPr bwMode="auto">
          <a:xfrm>
            <a:off x="0" y="188640"/>
            <a:ext cx="9144000" cy="6056585"/>
          </a:xfrm>
          <a:prstGeom prst="rect">
            <a:avLst/>
          </a:prstGeom>
          <a:noFill/>
          <a:ln w="12700" cap="sq">
            <a:noFill/>
            <a:miter lim="800000"/>
            <a:headEnd type="none" w="sm" len="sm"/>
            <a:tailEnd type="none" w="sm" len="sm"/>
          </a:ln>
          <a:effectLst/>
        </p:spPr>
      </p:pic>
      <p:sp>
        <p:nvSpPr>
          <p:cNvPr id="2" name="Date Placeholder 1"/>
          <p:cNvSpPr>
            <a:spLocks noGrp="1"/>
          </p:cNvSpPr>
          <p:nvPr>
            <p:ph type="dt" sz="half" idx="10"/>
          </p:nvPr>
        </p:nvSpPr>
        <p:spPr/>
        <p:txBody>
          <a:bodyPr/>
          <a:lstStyle/>
          <a:p>
            <a:pPr>
              <a:defRPr/>
            </a:pPr>
            <a:fld id="{948E2FFD-19F4-4A0E-9614-6A461592E227}" type="datetime1">
              <a:rPr lang="bg-BG" altLang="en-US" smtClean="0"/>
              <a:t>5.10.2019 г.</a:t>
            </a:fld>
            <a:endParaRPr lang="bg-BG" altLang="en-US"/>
          </a:p>
        </p:txBody>
      </p:sp>
    </p:spTree>
  </p:cSld>
  <p:clrMapOvr>
    <a:masterClrMapping/>
  </p:clrMapOvr>
  <p:transition spd="slow"/>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6"/>
          <p:cNvSpPr>
            <a:spLocks noGrp="1" noChangeArrowheads="1"/>
          </p:cNvSpPr>
          <p:nvPr>
            <p:ph type="sldNum" sz="quarter" idx="12"/>
          </p:nvPr>
        </p:nvSpPr>
        <p:spPr>
          <a:noFill/>
          <a:ln>
            <a:miter lim="800000"/>
            <a:headEnd/>
            <a:tailEnd/>
          </a:ln>
        </p:spPr>
        <p:txBody>
          <a:bodyPr/>
          <a:lstStyle/>
          <a:p>
            <a:fld id="{1BAA133A-BD22-4EE9-9E52-3FAE787A9E4D}" type="slidenum">
              <a:rPr lang="en-US" altLang="en-US"/>
              <a:pPr/>
              <a:t>135</a:t>
            </a:fld>
            <a:endParaRPr lang="en-US" altLang="en-US"/>
          </a:p>
        </p:txBody>
      </p:sp>
      <p:sp>
        <p:nvSpPr>
          <p:cNvPr id="164867" name="Slide Number Placeholder 3"/>
          <p:cNvSpPr txBox="1">
            <a:spLocks noGrp="1"/>
          </p:cNvSpPr>
          <p:nvPr/>
        </p:nvSpPr>
        <p:spPr bwMode="auto">
          <a:xfrm>
            <a:off x="6553200" y="6245225"/>
            <a:ext cx="2133600" cy="476250"/>
          </a:xfrm>
          <a:prstGeom prst="rect">
            <a:avLst/>
          </a:prstGeom>
          <a:noFill/>
          <a:ln w="9525">
            <a:noFill/>
            <a:miter lim="800000"/>
            <a:headEnd/>
            <a:tailEnd/>
          </a:ln>
          <a:effectLst/>
        </p:spPr>
        <p:txBody>
          <a:bodyPr/>
          <a:lstStyle/>
          <a:p>
            <a:pPr algn="r"/>
            <a:fld id="{45F53327-3F96-4AE5-B76C-AF4DA96A5109}" type="slidenum">
              <a:rPr lang="en-US" altLang="en-US" sz="1400"/>
              <a:pPr algn="r"/>
              <a:t>135</a:t>
            </a:fld>
            <a:endParaRPr lang="en-US" altLang="en-US" sz="1400"/>
          </a:p>
        </p:txBody>
      </p:sp>
      <p:pic>
        <p:nvPicPr>
          <p:cNvPr id="164868" name="Picture 3"/>
          <p:cNvPicPr>
            <a:picLocks noChangeAspect="1" noChangeArrowheads="1"/>
          </p:cNvPicPr>
          <p:nvPr/>
        </p:nvPicPr>
        <p:blipFill>
          <a:blip r:embed="rId2"/>
          <a:srcRect/>
          <a:stretch>
            <a:fillRect/>
          </a:stretch>
        </p:blipFill>
        <p:spPr bwMode="auto">
          <a:xfrm>
            <a:off x="0" y="188640"/>
            <a:ext cx="9144000" cy="6056585"/>
          </a:xfrm>
          <a:prstGeom prst="rect">
            <a:avLst/>
          </a:prstGeom>
          <a:noFill/>
          <a:ln w="12700" cap="sq">
            <a:noFill/>
            <a:miter lim="800000"/>
            <a:headEnd type="none" w="sm" len="sm"/>
            <a:tailEnd type="none" w="sm" len="sm"/>
          </a:ln>
          <a:effectLst/>
        </p:spPr>
      </p:pic>
      <p:sp>
        <p:nvSpPr>
          <p:cNvPr id="2" name="Date Placeholder 1"/>
          <p:cNvSpPr>
            <a:spLocks noGrp="1"/>
          </p:cNvSpPr>
          <p:nvPr>
            <p:ph type="dt" sz="half" idx="10"/>
          </p:nvPr>
        </p:nvSpPr>
        <p:spPr/>
        <p:txBody>
          <a:bodyPr/>
          <a:lstStyle/>
          <a:p>
            <a:pPr>
              <a:defRPr/>
            </a:pPr>
            <a:fld id="{A17985D7-E48C-4001-B094-357D0D8EFABC}" type="datetime1">
              <a:rPr lang="bg-BG" altLang="en-US" smtClean="0"/>
              <a:t>5.10.2019 г.</a:t>
            </a:fld>
            <a:endParaRPr lang="bg-BG" altLang="en-US"/>
          </a:p>
        </p:txBody>
      </p:sp>
    </p:spTree>
  </p:cSld>
  <p:clrMapOvr>
    <a:masterClrMapping/>
  </p:clrMapOvr>
  <p:transition spd="slow"/>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6"/>
          <p:cNvSpPr>
            <a:spLocks noGrp="1" noChangeArrowheads="1"/>
          </p:cNvSpPr>
          <p:nvPr>
            <p:ph type="sldNum" sz="quarter" idx="12"/>
          </p:nvPr>
        </p:nvSpPr>
        <p:spPr>
          <a:noFill/>
          <a:ln>
            <a:miter lim="800000"/>
            <a:headEnd/>
            <a:tailEnd/>
          </a:ln>
        </p:spPr>
        <p:txBody>
          <a:bodyPr/>
          <a:lstStyle/>
          <a:p>
            <a:fld id="{6EA7E0DB-483C-4D60-871B-70A91771B373}" type="slidenum">
              <a:rPr lang="en-US" altLang="en-US"/>
              <a:pPr/>
              <a:t>136</a:t>
            </a:fld>
            <a:endParaRPr lang="en-US" altLang="en-US"/>
          </a:p>
        </p:txBody>
      </p:sp>
      <p:sp>
        <p:nvSpPr>
          <p:cNvPr id="167939" name="Slide Number Placeholder 3"/>
          <p:cNvSpPr txBox="1">
            <a:spLocks noGrp="1"/>
          </p:cNvSpPr>
          <p:nvPr/>
        </p:nvSpPr>
        <p:spPr bwMode="auto">
          <a:xfrm>
            <a:off x="6553200" y="6245225"/>
            <a:ext cx="2133600" cy="476250"/>
          </a:xfrm>
          <a:prstGeom prst="rect">
            <a:avLst/>
          </a:prstGeom>
          <a:noFill/>
          <a:ln w="9525">
            <a:noFill/>
            <a:miter lim="800000"/>
            <a:headEnd/>
            <a:tailEnd/>
          </a:ln>
          <a:effectLst/>
        </p:spPr>
        <p:txBody>
          <a:bodyPr/>
          <a:lstStyle/>
          <a:p>
            <a:pPr algn="r"/>
            <a:fld id="{35E45D2F-2F9C-45AE-A68B-372D22D0BDF1}" type="slidenum">
              <a:rPr lang="en-US" altLang="en-US" sz="1400"/>
              <a:pPr algn="r"/>
              <a:t>136</a:t>
            </a:fld>
            <a:endParaRPr lang="en-US" altLang="en-US" sz="1400"/>
          </a:p>
        </p:txBody>
      </p:sp>
      <p:pic>
        <p:nvPicPr>
          <p:cNvPr id="167940" name="Picture 2"/>
          <p:cNvPicPr>
            <a:picLocks noChangeAspect="1" noChangeArrowheads="1"/>
          </p:cNvPicPr>
          <p:nvPr/>
        </p:nvPicPr>
        <p:blipFill>
          <a:blip r:embed="rId2"/>
          <a:srcRect/>
          <a:stretch>
            <a:fillRect/>
          </a:stretch>
        </p:blipFill>
        <p:spPr bwMode="auto">
          <a:xfrm>
            <a:off x="0" y="0"/>
            <a:ext cx="9144000" cy="6245225"/>
          </a:xfrm>
          <a:prstGeom prst="rect">
            <a:avLst/>
          </a:prstGeom>
          <a:noFill/>
          <a:ln w="12700" cap="sq">
            <a:noFill/>
            <a:miter lim="800000"/>
            <a:headEnd type="none" w="sm" len="sm"/>
            <a:tailEnd type="none" w="sm" len="sm"/>
          </a:ln>
          <a:effectLst/>
        </p:spPr>
      </p:pic>
      <p:sp>
        <p:nvSpPr>
          <p:cNvPr id="2" name="Date Placeholder 1"/>
          <p:cNvSpPr>
            <a:spLocks noGrp="1"/>
          </p:cNvSpPr>
          <p:nvPr>
            <p:ph type="dt" sz="half" idx="10"/>
          </p:nvPr>
        </p:nvSpPr>
        <p:spPr/>
        <p:txBody>
          <a:bodyPr/>
          <a:lstStyle/>
          <a:p>
            <a:pPr>
              <a:defRPr/>
            </a:pPr>
            <a:fld id="{72257876-79A4-436C-9735-E7D16A9F07F2}" type="datetime1">
              <a:rPr lang="bg-BG" altLang="en-US" smtClean="0"/>
              <a:t>5.10.2019 г.</a:t>
            </a:fld>
            <a:endParaRPr lang="bg-BG" altLang="en-US"/>
          </a:p>
        </p:txBody>
      </p:sp>
    </p:spTree>
  </p:cSld>
  <p:clrMapOvr>
    <a:masterClrMapping/>
  </p:clrMapOvr>
  <p:transition spd="slow"/>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6"/>
          <p:cNvSpPr>
            <a:spLocks noGrp="1" noChangeArrowheads="1"/>
          </p:cNvSpPr>
          <p:nvPr>
            <p:ph type="sldNum" sz="quarter" idx="12"/>
          </p:nvPr>
        </p:nvSpPr>
        <p:spPr>
          <a:noFill/>
          <a:ln>
            <a:miter lim="800000"/>
            <a:headEnd/>
            <a:tailEnd/>
          </a:ln>
        </p:spPr>
        <p:txBody>
          <a:bodyPr/>
          <a:lstStyle/>
          <a:p>
            <a:fld id="{810AD194-B2C8-4BB4-AD68-89ED97840BEA}" type="slidenum">
              <a:rPr lang="en-US" altLang="en-US"/>
              <a:pPr/>
              <a:t>137</a:t>
            </a:fld>
            <a:endParaRPr lang="en-US" altLang="en-US"/>
          </a:p>
        </p:txBody>
      </p:sp>
      <p:sp>
        <p:nvSpPr>
          <p:cNvPr id="168963" name="Slide Number Placeholder 3"/>
          <p:cNvSpPr txBox="1">
            <a:spLocks noGrp="1"/>
          </p:cNvSpPr>
          <p:nvPr/>
        </p:nvSpPr>
        <p:spPr bwMode="auto">
          <a:xfrm>
            <a:off x="6553200" y="6245225"/>
            <a:ext cx="2133600" cy="476250"/>
          </a:xfrm>
          <a:prstGeom prst="rect">
            <a:avLst/>
          </a:prstGeom>
          <a:noFill/>
          <a:ln w="9525">
            <a:noFill/>
            <a:miter lim="800000"/>
            <a:headEnd/>
            <a:tailEnd/>
          </a:ln>
          <a:effectLst/>
        </p:spPr>
        <p:txBody>
          <a:bodyPr/>
          <a:lstStyle/>
          <a:p>
            <a:pPr algn="r"/>
            <a:fld id="{C6C0FF0B-9A77-4CDC-96FB-5EAC26F1A314}" type="slidenum">
              <a:rPr lang="en-US" altLang="en-US" sz="1400"/>
              <a:pPr algn="r"/>
              <a:t>137</a:t>
            </a:fld>
            <a:endParaRPr lang="en-US" altLang="en-US" sz="1400"/>
          </a:p>
        </p:txBody>
      </p:sp>
      <p:pic>
        <p:nvPicPr>
          <p:cNvPr id="168964" name="Picture 2"/>
          <p:cNvPicPr>
            <a:picLocks noChangeAspect="1" noChangeArrowheads="1"/>
          </p:cNvPicPr>
          <p:nvPr/>
        </p:nvPicPr>
        <p:blipFill>
          <a:blip r:embed="rId2"/>
          <a:srcRect/>
          <a:stretch>
            <a:fillRect/>
          </a:stretch>
        </p:blipFill>
        <p:spPr bwMode="auto">
          <a:xfrm>
            <a:off x="0" y="0"/>
            <a:ext cx="9144000" cy="6245225"/>
          </a:xfrm>
          <a:prstGeom prst="rect">
            <a:avLst/>
          </a:prstGeom>
          <a:noFill/>
          <a:ln w="12700" cap="sq">
            <a:noFill/>
            <a:miter lim="800000"/>
            <a:headEnd type="none" w="sm" len="sm"/>
            <a:tailEnd type="none" w="sm" len="sm"/>
          </a:ln>
          <a:effectLst/>
        </p:spPr>
      </p:pic>
      <p:sp>
        <p:nvSpPr>
          <p:cNvPr id="2" name="Date Placeholder 1"/>
          <p:cNvSpPr>
            <a:spLocks noGrp="1"/>
          </p:cNvSpPr>
          <p:nvPr>
            <p:ph type="dt" sz="half" idx="10"/>
          </p:nvPr>
        </p:nvSpPr>
        <p:spPr/>
        <p:txBody>
          <a:bodyPr/>
          <a:lstStyle/>
          <a:p>
            <a:pPr>
              <a:defRPr/>
            </a:pPr>
            <a:fld id="{30372643-0330-4972-8B32-D44E56E56A69}" type="datetime1">
              <a:rPr lang="bg-BG" altLang="en-US" smtClean="0"/>
              <a:t>5.10.2019 г.</a:t>
            </a:fld>
            <a:endParaRPr lang="bg-BG" altLang="en-US"/>
          </a:p>
        </p:txBody>
      </p:sp>
    </p:spTree>
  </p:cSld>
  <p:clrMapOvr>
    <a:masterClrMapping/>
  </p:clrMapOvr>
  <p:transition spd="slow"/>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6"/>
          <p:cNvSpPr>
            <a:spLocks noGrp="1" noChangeArrowheads="1"/>
          </p:cNvSpPr>
          <p:nvPr>
            <p:ph type="sldNum" sz="quarter" idx="12"/>
          </p:nvPr>
        </p:nvSpPr>
        <p:spPr>
          <a:noFill/>
          <a:ln>
            <a:miter lim="800000"/>
            <a:headEnd/>
            <a:tailEnd/>
          </a:ln>
        </p:spPr>
        <p:txBody>
          <a:bodyPr/>
          <a:lstStyle/>
          <a:p>
            <a:fld id="{AEE77234-44CC-42BA-9A6A-ED93A6172069}" type="slidenum">
              <a:rPr lang="en-US" altLang="en-US"/>
              <a:pPr/>
              <a:t>138</a:t>
            </a:fld>
            <a:endParaRPr lang="en-US" altLang="en-US"/>
          </a:p>
        </p:txBody>
      </p:sp>
      <p:sp>
        <p:nvSpPr>
          <p:cNvPr id="172035" name="Slide Number Placeholder 4"/>
          <p:cNvSpPr txBox="1">
            <a:spLocks noGrp="1"/>
          </p:cNvSpPr>
          <p:nvPr/>
        </p:nvSpPr>
        <p:spPr bwMode="auto">
          <a:xfrm>
            <a:off x="6553200" y="6245225"/>
            <a:ext cx="2133600" cy="476250"/>
          </a:xfrm>
          <a:prstGeom prst="rect">
            <a:avLst/>
          </a:prstGeom>
          <a:noFill/>
          <a:ln w="9525">
            <a:noFill/>
            <a:miter lim="800000"/>
            <a:headEnd/>
            <a:tailEnd/>
          </a:ln>
          <a:effectLst/>
        </p:spPr>
        <p:txBody>
          <a:bodyPr/>
          <a:lstStyle/>
          <a:p>
            <a:pPr algn="r"/>
            <a:fld id="{875BF1F7-ED7D-448A-A18C-760EEA7D889A}" type="slidenum">
              <a:rPr lang="en-US" altLang="en-US" sz="1400"/>
              <a:pPr algn="r"/>
              <a:t>138</a:t>
            </a:fld>
            <a:endParaRPr lang="en-US" altLang="en-US" sz="1400"/>
          </a:p>
        </p:txBody>
      </p:sp>
      <p:sp>
        <p:nvSpPr>
          <p:cNvPr id="172036" name="Rectangle 4"/>
          <p:cNvSpPr>
            <a:spLocks noGrp="1" noChangeArrowheads="1"/>
          </p:cNvSpPr>
          <p:nvPr>
            <p:ph type="title"/>
          </p:nvPr>
        </p:nvSpPr>
        <p:spPr>
          <a:xfrm>
            <a:off x="457200" y="274638"/>
            <a:ext cx="8229600" cy="5962650"/>
          </a:xfrm>
        </p:spPr>
        <p:txBody>
          <a:bodyPr/>
          <a:lstStyle/>
          <a:p>
            <a:pPr eaLnBrk="1" hangingPunct="1"/>
            <a:r>
              <a:rPr lang="bg-BG" altLang="en-US" b="1" dirty="0">
                <a:solidFill>
                  <a:srgbClr val="FF0000"/>
                </a:solidFill>
              </a:rPr>
              <a:t>3.4. Ситуацията в България</a:t>
            </a:r>
          </a:p>
        </p:txBody>
      </p:sp>
      <p:sp>
        <p:nvSpPr>
          <p:cNvPr id="2" name="Date Placeholder 1"/>
          <p:cNvSpPr>
            <a:spLocks noGrp="1"/>
          </p:cNvSpPr>
          <p:nvPr>
            <p:ph type="dt" sz="half" idx="10"/>
          </p:nvPr>
        </p:nvSpPr>
        <p:spPr/>
        <p:txBody>
          <a:bodyPr/>
          <a:lstStyle/>
          <a:p>
            <a:pPr>
              <a:defRPr/>
            </a:pPr>
            <a:fld id="{686CBF1C-25D2-4C17-ADDC-D0BAE580E4C0}" type="datetime1">
              <a:rPr lang="bg-BG" altLang="en-US" smtClean="0"/>
              <a:t>5.10.2019 г.</a:t>
            </a:fld>
            <a:endParaRPr lang="bg-BG" altLang="en-US"/>
          </a:p>
        </p:txBody>
      </p:sp>
    </p:spTree>
  </p:cSld>
  <p:clrMapOvr>
    <a:masterClrMapping/>
  </p:clrMapOvr>
  <p:transition spd="slow"/>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6"/>
          <p:cNvSpPr>
            <a:spLocks noGrp="1" noChangeArrowheads="1"/>
          </p:cNvSpPr>
          <p:nvPr>
            <p:ph type="sldNum" sz="quarter" idx="12"/>
          </p:nvPr>
        </p:nvSpPr>
        <p:spPr>
          <a:noFill/>
          <a:ln>
            <a:miter lim="800000"/>
            <a:headEnd/>
            <a:tailEnd/>
          </a:ln>
        </p:spPr>
        <p:txBody>
          <a:bodyPr/>
          <a:lstStyle/>
          <a:p>
            <a:fld id="{FFD6ADD7-01DF-4646-9674-D64257592873}" type="slidenum">
              <a:rPr lang="en-US" altLang="en-US"/>
              <a:pPr/>
              <a:t>139</a:t>
            </a:fld>
            <a:endParaRPr lang="en-US" altLang="en-US"/>
          </a:p>
        </p:txBody>
      </p:sp>
      <p:sp>
        <p:nvSpPr>
          <p:cNvPr id="173059" name="Slide Number Placeholder 3"/>
          <p:cNvSpPr txBox="1">
            <a:spLocks noGrp="1"/>
          </p:cNvSpPr>
          <p:nvPr/>
        </p:nvSpPr>
        <p:spPr bwMode="auto">
          <a:xfrm>
            <a:off x="6553200" y="6245225"/>
            <a:ext cx="2133600" cy="476250"/>
          </a:xfrm>
          <a:prstGeom prst="rect">
            <a:avLst/>
          </a:prstGeom>
          <a:noFill/>
          <a:ln w="9525">
            <a:noFill/>
            <a:miter lim="800000"/>
            <a:headEnd/>
            <a:tailEnd/>
          </a:ln>
          <a:effectLst/>
        </p:spPr>
        <p:txBody>
          <a:bodyPr/>
          <a:lstStyle/>
          <a:p>
            <a:pPr algn="r"/>
            <a:fld id="{A4E7746E-B9BA-46C7-9643-7B9EB5DFCBF3}" type="slidenum">
              <a:rPr lang="en-US" altLang="en-US" sz="1400"/>
              <a:pPr algn="r"/>
              <a:t>139</a:t>
            </a:fld>
            <a:endParaRPr lang="en-US" altLang="en-US" sz="1400"/>
          </a:p>
        </p:txBody>
      </p:sp>
      <p:graphicFrame>
        <p:nvGraphicFramePr>
          <p:cNvPr id="292930" name="Group 66"/>
          <p:cNvGraphicFramePr>
            <a:graphicFrameLocks noGrp="1"/>
          </p:cNvGraphicFramePr>
          <p:nvPr/>
        </p:nvGraphicFramePr>
        <p:xfrm>
          <a:off x="251520" y="980728"/>
          <a:ext cx="8568953" cy="5096256"/>
        </p:xfrm>
        <a:graphic>
          <a:graphicData uri="http://schemas.openxmlformats.org/drawingml/2006/table">
            <a:tbl>
              <a:tblPr/>
              <a:tblGrid>
                <a:gridCol w="1979436">
                  <a:extLst>
                    <a:ext uri="{9D8B030D-6E8A-4147-A177-3AD203B41FA5}">
                      <a16:colId xmlns:a16="http://schemas.microsoft.com/office/drawing/2014/main" val="20000"/>
                    </a:ext>
                  </a:extLst>
                </a:gridCol>
                <a:gridCol w="2241122">
                  <a:extLst>
                    <a:ext uri="{9D8B030D-6E8A-4147-A177-3AD203B41FA5}">
                      <a16:colId xmlns:a16="http://schemas.microsoft.com/office/drawing/2014/main" val="20001"/>
                    </a:ext>
                  </a:extLst>
                </a:gridCol>
                <a:gridCol w="2241122">
                  <a:extLst>
                    <a:ext uri="{9D8B030D-6E8A-4147-A177-3AD203B41FA5}">
                      <a16:colId xmlns:a16="http://schemas.microsoft.com/office/drawing/2014/main" val="20002"/>
                    </a:ext>
                  </a:extLst>
                </a:gridCol>
                <a:gridCol w="2107273">
                  <a:extLst>
                    <a:ext uri="{9D8B030D-6E8A-4147-A177-3AD203B41FA5}">
                      <a16:colId xmlns:a16="http://schemas.microsoft.com/office/drawing/2014/main" val="20003"/>
                    </a:ext>
                  </a:extLst>
                </a:gridCol>
              </a:tblGrid>
              <a:tr h="49144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800" b="1" i="0" u="none" strike="noStrike" cap="none" normalizeH="0" baseline="0" dirty="0">
                          <a:ln>
                            <a:noFill/>
                          </a:ln>
                          <a:solidFill>
                            <a:srgbClr val="0000FF"/>
                          </a:solidFill>
                          <a:effectLst/>
                          <a:latin typeface="Arial Narrow" pitchFamily="34" charset="0"/>
                          <a:cs typeface="Times New Roman" pitchFamily="18" charset="0"/>
                        </a:rPr>
                        <a:t>Периоди</a:t>
                      </a: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800" b="1" i="0" u="none" strike="noStrike" cap="none" normalizeH="0" baseline="0">
                          <a:ln>
                            <a:noFill/>
                          </a:ln>
                          <a:solidFill>
                            <a:srgbClr val="0000FF"/>
                          </a:solidFill>
                          <a:effectLst/>
                          <a:latin typeface="Arial Narrow" pitchFamily="34" charset="0"/>
                          <a:cs typeface="Times New Roman" pitchFamily="18" charset="0"/>
                        </a:rPr>
                        <a:t>Общо</a:t>
                      </a:r>
                      <a:endParaRPr kumimoji="0" lang="bg-BG" altLang="en-US" sz="2800" b="1" i="0" u="none" strike="noStrike" cap="none" normalizeH="0" baseline="0">
                        <a:ln>
                          <a:noFill/>
                        </a:ln>
                        <a:solidFill>
                          <a:srgbClr val="0000FF"/>
                        </a:solidFill>
                        <a:effectLst/>
                        <a:latin typeface="Arial Narrow" pitchFamily="34" charset="0"/>
                      </a:endParaRPr>
                    </a:p>
                  </a:txBody>
                  <a:tcPr anchor="ctr" horzOverflow="overflow">
                    <a:lnL w="25400" cap="flat" cmpd="sng" algn="ctr">
                      <a:solidFill>
                        <a:srgbClr val="000000"/>
                      </a:solidFill>
                      <a:prstDash val="solid"/>
                      <a:round/>
                      <a:headEnd type="none" w="med" len="med"/>
                      <a:tailEnd type="none" w="med" len="med"/>
                    </a:lnL>
                    <a:lnR>
                      <a:noFill/>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800" b="1" i="0" u="none" strike="noStrike" cap="none" normalizeH="0" baseline="0">
                          <a:ln>
                            <a:noFill/>
                          </a:ln>
                          <a:solidFill>
                            <a:srgbClr val="0000FF"/>
                          </a:solidFill>
                          <a:effectLst/>
                          <a:latin typeface="Arial Narrow" pitchFamily="34" charset="0"/>
                          <a:cs typeface="Times New Roman" pitchFamily="18" charset="0"/>
                        </a:rPr>
                        <a:t>Мъже</a:t>
                      </a:r>
                      <a:endParaRPr kumimoji="0" lang="bg-BG" altLang="en-US" sz="2800" b="1" i="0" u="none" strike="noStrike" cap="none" normalizeH="0" baseline="0">
                        <a:ln>
                          <a:noFill/>
                        </a:ln>
                        <a:solidFill>
                          <a:srgbClr val="0000FF"/>
                        </a:solidFill>
                        <a:effectLst/>
                        <a:latin typeface="Arial Narrow" pitchFamily="34" charset="0"/>
                      </a:endParaRPr>
                    </a:p>
                  </a:txBody>
                  <a:tcPr anchor="ctr" horzOverflow="overflow">
                    <a:lnL>
                      <a:noFill/>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800" b="1" i="0" u="none" strike="noStrike" cap="none" normalizeH="0" baseline="0">
                          <a:ln>
                            <a:noFill/>
                          </a:ln>
                          <a:solidFill>
                            <a:srgbClr val="0000FF"/>
                          </a:solidFill>
                          <a:effectLst/>
                          <a:latin typeface="Arial Narrow" pitchFamily="34" charset="0"/>
                          <a:cs typeface="Times New Roman" pitchFamily="18" charset="0"/>
                        </a:rPr>
                        <a:t>Жени</a:t>
                      </a:r>
                      <a:endParaRPr kumimoji="0" lang="bg-BG" altLang="en-US" sz="2800" b="1" i="0" u="none" strike="noStrike" cap="none" normalizeH="0" baseline="0">
                        <a:ln>
                          <a:noFill/>
                        </a:ln>
                        <a:solidFill>
                          <a:srgbClr val="0000FF"/>
                        </a:solidFill>
                        <a:effectLst/>
                        <a:latin typeface="Arial Narrow" pitchFamily="34"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33627">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bg-BG" altLang="en-US" sz="2400" b="1" i="0" u="none" strike="noStrike" cap="none" normalizeH="0" baseline="0" dirty="0">
                          <a:ln>
                            <a:noFill/>
                          </a:ln>
                          <a:solidFill>
                            <a:srgbClr val="000000"/>
                          </a:solidFill>
                          <a:effectLst/>
                          <a:latin typeface="+mj-lt"/>
                          <a:cs typeface="Times New Roman" pitchFamily="18" charset="0"/>
                        </a:rPr>
                        <a:t>1935 – 1939</a:t>
                      </a:r>
                      <a:endParaRPr kumimoji="0" lang="bg-BG" altLang="en-US" sz="2400" b="1" i="0" u="none" strike="noStrike" cap="none" normalizeH="0" baseline="0" dirty="0">
                        <a:ln>
                          <a:noFill/>
                        </a:ln>
                        <a:solidFill>
                          <a:srgbClr val="000000"/>
                        </a:solidFill>
                        <a:effectLst/>
                        <a:latin typeface="+mj-lt"/>
                      </a:endParaRPr>
                    </a:p>
                  </a:txBody>
                  <a:tcPr anchor="ctr" horzOverflow="overflow">
                    <a:lnL w="25400" cap="flat" cmpd="sng" algn="ctr">
                      <a:solidFill>
                        <a:srgbClr val="000000"/>
                      </a:solidFill>
                      <a:prstDash val="solid"/>
                      <a:round/>
                      <a:headEnd type="none" w="med" len="med"/>
                      <a:tailEnd type="none" w="med" len="med"/>
                    </a:lnL>
                    <a:lnR>
                      <a:noFill/>
                    </a:lnR>
                    <a:lnT w="254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bg-BG" altLang="en-US" sz="2400" b="1" i="0" u="none" strike="noStrike" cap="none" normalizeH="0" baseline="0" dirty="0">
                          <a:ln>
                            <a:noFill/>
                          </a:ln>
                          <a:solidFill>
                            <a:srgbClr val="000000"/>
                          </a:solidFill>
                          <a:effectLst/>
                          <a:latin typeface="+mj-lt"/>
                          <a:cs typeface="Times New Roman" pitchFamily="18" charset="0"/>
                        </a:rPr>
                        <a:t>51,8</a:t>
                      </a:r>
                      <a:endParaRPr kumimoji="0" lang="bg-BG" altLang="en-US" sz="2400" b="1" i="0" u="none" strike="noStrike" cap="none" normalizeH="0" baseline="0" dirty="0">
                        <a:ln>
                          <a:noFill/>
                        </a:ln>
                        <a:solidFill>
                          <a:srgbClr val="000000"/>
                        </a:solidFill>
                        <a:effectLst/>
                        <a:latin typeface="+mj-lt"/>
                      </a:endParaRPr>
                    </a:p>
                  </a:txBody>
                  <a:tcPr anchor="ctr" horzOverflow="overflow">
                    <a:lnL>
                      <a:noFill/>
                    </a:lnL>
                    <a:lnR>
                      <a:noFill/>
                    </a:lnR>
                    <a:lnT w="254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bg-BG" altLang="en-US" sz="2400" b="1" i="0" u="none" strike="noStrike" cap="none" normalizeH="0" baseline="0" dirty="0">
                          <a:ln>
                            <a:noFill/>
                          </a:ln>
                          <a:solidFill>
                            <a:srgbClr val="000000"/>
                          </a:solidFill>
                          <a:effectLst/>
                          <a:latin typeface="+mj-lt"/>
                          <a:cs typeface="Times New Roman" pitchFamily="18" charset="0"/>
                        </a:rPr>
                        <a:t>51,0</a:t>
                      </a:r>
                      <a:endParaRPr kumimoji="0" lang="bg-BG" altLang="en-US" sz="2400" b="1" i="0" u="none" strike="noStrike" cap="none" normalizeH="0" baseline="0" dirty="0">
                        <a:ln>
                          <a:noFill/>
                        </a:ln>
                        <a:solidFill>
                          <a:srgbClr val="000000"/>
                        </a:solidFill>
                        <a:effectLst/>
                        <a:latin typeface="+mj-lt"/>
                      </a:endParaRPr>
                    </a:p>
                  </a:txBody>
                  <a:tcPr anchor="ctr" horzOverflow="overflow">
                    <a:lnL>
                      <a:noFill/>
                    </a:lnL>
                    <a:lnR>
                      <a:noFill/>
                    </a:lnR>
                    <a:lnT w="254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bg-BG" altLang="en-US" sz="2400" b="1" i="0" u="none" strike="noStrike" cap="none" normalizeH="0" baseline="0" dirty="0">
                          <a:ln>
                            <a:noFill/>
                          </a:ln>
                          <a:solidFill>
                            <a:srgbClr val="000000"/>
                          </a:solidFill>
                          <a:effectLst/>
                          <a:latin typeface="+mj-lt"/>
                          <a:cs typeface="Times New Roman" pitchFamily="18" charset="0"/>
                        </a:rPr>
                        <a:t>52,5</a:t>
                      </a:r>
                      <a:endParaRPr kumimoji="0" lang="bg-BG" altLang="en-US" sz="2400" b="1" i="0" u="none" strike="noStrike" cap="none" normalizeH="0" baseline="0" dirty="0">
                        <a:ln>
                          <a:noFill/>
                        </a:ln>
                        <a:solidFill>
                          <a:srgbClr val="000000"/>
                        </a:solidFill>
                        <a:effectLst/>
                        <a:latin typeface="+mj-lt"/>
                      </a:endParaRPr>
                    </a:p>
                  </a:txBody>
                  <a:tcPr anchor="ctr" horzOverflow="overflow">
                    <a:lnL>
                      <a:noFill/>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extLst>
                  <a:ext uri="{0D108BD9-81ED-4DB2-BD59-A6C34878D82A}">
                    <a16:rowId xmlns:a16="http://schemas.microsoft.com/office/drawing/2014/main" val="10001"/>
                  </a:ext>
                </a:extLst>
              </a:tr>
              <a:tr h="433627">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bg-BG" altLang="en-US" sz="2400" b="1" i="0" u="none" strike="noStrike" cap="none" normalizeH="0" baseline="0" dirty="0">
                          <a:ln>
                            <a:noFill/>
                          </a:ln>
                          <a:solidFill>
                            <a:srgbClr val="C00000"/>
                          </a:solidFill>
                          <a:effectLst/>
                          <a:latin typeface="+mj-lt"/>
                          <a:cs typeface="Times New Roman" pitchFamily="18" charset="0"/>
                        </a:rPr>
                        <a:t>1974 - 1976</a:t>
                      </a:r>
                      <a:endParaRPr kumimoji="0" lang="bg-BG" altLang="en-US" sz="2400" b="1" i="0" u="none" strike="noStrike" cap="none" normalizeH="0" baseline="0" dirty="0">
                        <a:ln>
                          <a:noFill/>
                        </a:ln>
                        <a:solidFill>
                          <a:srgbClr val="C00000"/>
                        </a:solidFill>
                        <a:effectLst/>
                        <a:latin typeface="+mj-lt"/>
                      </a:endParaRPr>
                    </a:p>
                  </a:txBody>
                  <a:tcPr anchor="ctr" horzOverflow="overflow">
                    <a:lnL w="254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bg-BG" altLang="en-US" sz="2400" b="1" i="0" u="none" strike="noStrike" cap="none" normalizeH="0" baseline="0" dirty="0">
                          <a:ln>
                            <a:noFill/>
                          </a:ln>
                          <a:solidFill>
                            <a:srgbClr val="C00000"/>
                          </a:solidFill>
                          <a:effectLst/>
                          <a:latin typeface="+mj-lt"/>
                          <a:cs typeface="Times New Roman" pitchFamily="18" charset="0"/>
                        </a:rPr>
                        <a:t>71,3</a:t>
                      </a:r>
                      <a:endParaRPr kumimoji="0" lang="bg-BG" altLang="en-US" sz="2400" b="1" i="0" u="none" strike="noStrike" cap="none" normalizeH="0" baseline="0" dirty="0">
                        <a:ln>
                          <a:noFill/>
                        </a:ln>
                        <a:solidFill>
                          <a:srgbClr val="C00000"/>
                        </a:solidFill>
                        <a:effectLst/>
                        <a:latin typeface="+mj-lt"/>
                      </a:endParaRPr>
                    </a:p>
                  </a:txBody>
                  <a:tcPr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bg-BG" altLang="en-US" sz="2400" b="1" i="0" u="none" strike="noStrike" cap="none" normalizeH="0" baseline="0" dirty="0">
                          <a:ln>
                            <a:noFill/>
                          </a:ln>
                          <a:solidFill>
                            <a:srgbClr val="C00000"/>
                          </a:solidFill>
                          <a:effectLst/>
                          <a:latin typeface="+mj-lt"/>
                          <a:cs typeface="Times New Roman" pitchFamily="18" charset="0"/>
                        </a:rPr>
                        <a:t>68,7</a:t>
                      </a:r>
                      <a:endParaRPr kumimoji="0" lang="bg-BG" altLang="en-US" sz="2400" b="1" i="0" u="none" strike="noStrike" cap="none" normalizeH="0" baseline="0" dirty="0">
                        <a:ln>
                          <a:noFill/>
                        </a:ln>
                        <a:solidFill>
                          <a:srgbClr val="C00000"/>
                        </a:solidFill>
                        <a:effectLst/>
                        <a:latin typeface="+mj-lt"/>
                      </a:endParaRPr>
                    </a:p>
                  </a:txBody>
                  <a:tcPr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bg-BG" altLang="en-US" sz="2400" b="1" i="0" u="none" strike="noStrike" cap="none" normalizeH="0" baseline="0" dirty="0">
                          <a:ln>
                            <a:noFill/>
                          </a:ln>
                          <a:solidFill>
                            <a:srgbClr val="C00000"/>
                          </a:solidFill>
                          <a:effectLst/>
                          <a:latin typeface="+mj-lt"/>
                          <a:cs typeface="Times New Roman" pitchFamily="18" charset="0"/>
                        </a:rPr>
                        <a:t>73,9</a:t>
                      </a:r>
                      <a:endParaRPr kumimoji="0" lang="bg-BG" altLang="en-US" sz="2400" b="1" i="0" u="none" strike="noStrike" cap="none" normalizeH="0" baseline="0" dirty="0">
                        <a:ln>
                          <a:noFill/>
                        </a:ln>
                        <a:solidFill>
                          <a:srgbClr val="C00000"/>
                        </a:solidFill>
                        <a:effectLst/>
                        <a:latin typeface="+mj-lt"/>
                      </a:endParaRPr>
                    </a:p>
                  </a:txBody>
                  <a:tcPr anchor="ctr" horzOverflow="overflow">
                    <a:lnL>
                      <a:noFill/>
                    </a:lnL>
                    <a:lnR w="254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extLst>
                  <a:ext uri="{0D108BD9-81ED-4DB2-BD59-A6C34878D82A}">
                    <a16:rowId xmlns:a16="http://schemas.microsoft.com/office/drawing/2014/main" val="10002"/>
                  </a:ext>
                </a:extLst>
              </a:tr>
              <a:tr h="433627">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bg-BG" altLang="en-US" sz="2400" b="1" i="0" u="none" strike="noStrike" cap="none" normalizeH="0" baseline="0" dirty="0">
                          <a:ln>
                            <a:noFill/>
                          </a:ln>
                          <a:solidFill>
                            <a:srgbClr val="000000"/>
                          </a:solidFill>
                          <a:effectLst/>
                          <a:latin typeface="+mj-lt"/>
                          <a:cs typeface="Times New Roman" pitchFamily="18" charset="0"/>
                        </a:rPr>
                        <a:t>1991 - 1993</a:t>
                      </a:r>
                      <a:endParaRPr kumimoji="0" lang="bg-BG" altLang="en-US" sz="2400" b="1" i="0" u="none" strike="noStrike" cap="none" normalizeH="0" baseline="0" dirty="0">
                        <a:ln>
                          <a:noFill/>
                        </a:ln>
                        <a:solidFill>
                          <a:srgbClr val="000000"/>
                        </a:solidFill>
                        <a:effectLst/>
                        <a:latin typeface="+mj-lt"/>
                      </a:endParaRPr>
                    </a:p>
                  </a:txBody>
                  <a:tcPr anchor="ctr" horzOverflow="overflow">
                    <a:lnL w="254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bg-BG" altLang="en-US" sz="2400" b="1" i="0" u="none" strike="noStrike" cap="none" normalizeH="0" baseline="0" dirty="0">
                          <a:ln>
                            <a:noFill/>
                          </a:ln>
                          <a:solidFill>
                            <a:srgbClr val="000000"/>
                          </a:solidFill>
                          <a:effectLst/>
                          <a:latin typeface="+mj-lt"/>
                          <a:cs typeface="Times New Roman" pitchFamily="18" charset="0"/>
                        </a:rPr>
                        <a:t>71,1</a:t>
                      </a:r>
                      <a:endParaRPr kumimoji="0" lang="bg-BG" altLang="en-US" sz="2400" b="1" i="0" u="none" strike="noStrike" cap="none" normalizeH="0" baseline="0" dirty="0">
                        <a:ln>
                          <a:noFill/>
                        </a:ln>
                        <a:solidFill>
                          <a:srgbClr val="000000"/>
                        </a:solidFill>
                        <a:effectLst/>
                        <a:latin typeface="+mj-lt"/>
                      </a:endParaRPr>
                    </a:p>
                  </a:txBody>
                  <a:tcPr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bg-BG" altLang="en-US" sz="2400" b="1" i="0" u="none" strike="noStrike" cap="none" normalizeH="0" baseline="0" dirty="0">
                          <a:ln>
                            <a:noFill/>
                          </a:ln>
                          <a:solidFill>
                            <a:srgbClr val="000000"/>
                          </a:solidFill>
                          <a:effectLst/>
                          <a:latin typeface="+mj-lt"/>
                          <a:cs typeface="Times New Roman" pitchFamily="18" charset="0"/>
                        </a:rPr>
                        <a:t>67,1</a:t>
                      </a:r>
                      <a:endParaRPr kumimoji="0" lang="bg-BG" altLang="en-US" sz="2400" b="1" i="0" u="none" strike="noStrike" cap="none" normalizeH="0" baseline="0" dirty="0">
                        <a:ln>
                          <a:noFill/>
                        </a:ln>
                        <a:solidFill>
                          <a:srgbClr val="000000"/>
                        </a:solidFill>
                        <a:effectLst/>
                        <a:latin typeface="+mj-lt"/>
                      </a:endParaRPr>
                    </a:p>
                  </a:txBody>
                  <a:tcPr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bg-BG" altLang="en-US" sz="2400" b="1" i="0" u="none" strike="noStrike" cap="none" normalizeH="0" baseline="0" dirty="0">
                          <a:ln>
                            <a:noFill/>
                          </a:ln>
                          <a:solidFill>
                            <a:srgbClr val="000000"/>
                          </a:solidFill>
                          <a:effectLst/>
                          <a:latin typeface="+mj-lt"/>
                          <a:cs typeface="Times New Roman" pitchFamily="18" charset="0"/>
                        </a:rPr>
                        <a:t>74,7</a:t>
                      </a:r>
                      <a:endParaRPr kumimoji="0" lang="bg-BG" altLang="en-US" sz="2400" b="1" i="0" u="none" strike="noStrike" cap="none" normalizeH="0" baseline="0" dirty="0">
                        <a:ln>
                          <a:noFill/>
                        </a:ln>
                        <a:solidFill>
                          <a:srgbClr val="000000"/>
                        </a:solidFill>
                        <a:effectLst/>
                        <a:latin typeface="+mj-lt"/>
                      </a:endParaRPr>
                    </a:p>
                  </a:txBody>
                  <a:tcPr anchor="ctr" horzOverflow="overflow">
                    <a:lnL>
                      <a:noFill/>
                    </a:lnL>
                    <a:lnR w="254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extLst>
                  <a:ext uri="{0D108BD9-81ED-4DB2-BD59-A6C34878D82A}">
                    <a16:rowId xmlns:a16="http://schemas.microsoft.com/office/drawing/2014/main" val="10003"/>
                  </a:ext>
                </a:extLst>
              </a:tr>
              <a:tr h="433627">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bg-BG" altLang="en-US" sz="2400" b="1" i="0" u="none" strike="noStrike" cap="none" normalizeH="0" baseline="0" dirty="0">
                          <a:ln>
                            <a:noFill/>
                          </a:ln>
                          <a:solidFill>
                            <a:srgbClr val="000000"/>
                          </a:solidFill>
                          <a:effectLst/>
                          <a:latin typeface="+mj-lt"/>
                          <a:cs typeface="Times New Roman" pitchFamily="18" charset="0"/>
                        </a:rPr>
                        <a:t>1995 - 1998</a:t>
                      </a:r>
                      <a:endParaRPr kumimoji="0" lang="bg-BG" altLang="en-US" sz="2400" b="1" i="0" u="none" strike="noStrike" cap="none" normalizeH="0" baseline="0" dirty="0">
                        <a:ln>
                          <a:noFill/>
                        </a:ln>
                        <a:solidFill>
                          <a:srgbClr val="000000"/>
                        </a:solidFill>
                        <a:effectLst/>
                        <a:latin typeface="+mj-lt"/>
                      </a:endParaRPr>
                    </a:p>
                  </a:txBody>
                  <a:tcPr anchor="ctr" horzOverflow="overflow">
                    <a:lnL w="254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bg-BG" altLang="en-US" sz="2400" b="1" i="0" u="none" strike="noStrike" cap="none" normalizeH="0" baseline="0" dirty="0">
                          <a:ln>
                            <a:noFill/>
                          </a:ln>
                          <a:solidFill>
                            <a:srgbClr val="000000"/>
                          </a:solidFill>
                          <a:effectLst/>
                          <a:latin typeface="+mj-lt"/>
                          <a:cs typeface="Times New Roman" pitchFamily="18" charset="0"/>
                        </a:rPr>
                        <a:t>70,5</a:t>
                      </a:r>
                      <a:endParaRPr kumimoji="0" lang="bg-BG" altLang="en-US" sz="2400" b="1" i="0" u="none" strike="noStrike" cap="none" normalizeH="0" baseline="0" dirty="0">
                        <a:ln>
                          <a:noFill/>
                        </a:ln>
                        <a:solidFill>
                          <a:srgbClr val="000000"/>
                        </a:solidFill>
                        <a:effectLst/>
                        <a:latin typeface="+mj-lt"/>
                      </a:endParaRPr>
                    </a:p>
                  </a:txBody>
                  <a:tcPr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bg-BG" altLang="en-US" sz="2400" b="1" i="0" u="none" strike="noStrike" cap="none" normalizeH="0" baseline="0" dirty="0">
                          <a:ln>
                            <a:noFill/>
                          </a:ln>
                          <a:solidFill>
                            <a:srgbClr val="000000"/>
                          </a:solidFill>
                          <a:effectLst/>
                          <a:latin typeface="+mj-lt"/>
                          <a:cs typeface="Times New Roman" pitchFamily="18" charset="0"/>
                        </a:rPr>
                        <a:t>67,1</a:t>
                      </a:r>
                      <a:endParaRPr kumimoji="0" lang="bg-BG" altLang="en-US" sz="2400" b="1" i="0" u="none" strike="noStrike" cap="none" normalizeH="0" baseline="0" dirty="0">
                        <a:ln>
                          <a:noFill/>
                        </a:ln>
                        <a:solidFill>
                          <a:srgbClr val="000000"/>
                        </a:solidFill>
                        <a:effectLst/>
                        <a:latin typeface="+mj-lt"/>
                      </a:endParaRPr>
                    </a:p>
                  </a:txBody>
                  <a:tcPr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bg-BG" altLang="en-US" sz="2400" b="1" i="0" u="none" strike="noStrike" cap="none" normalizeH="0" baseline="0" dirty="0">
                          <a:ln>
                            <a:noFill/>
                          </a:ln>
                          <a:solidFill>
                            <a:srgbClr val="000000"/>
                          </a:solidFill>
                          <a:effectLst/>
                          <a:latin typeface="+mj-lt"/>
                          <a:cs typeface="Times New Roman" pitchFamily="18" charset="0"/>
                        </a:rPr>
                        <a:t>74,3</a:t>
                      </a:r>
                      <a:endParaRPr kumimoji="0" lang="bg-BG" altLang="en-US" sz="2400" b="1" i="0" u="none" strike="noStrike" cap="none" normalizeH="0" baseline="0" dirty="0">
                        <a:ln>
                          <a:noFill/>
                        </a:ln>
                        <a:solidFill>
                          <a:srgbClr val="000000"/>
                        </a:solidFill>
                        <a:effectLst/>
                        <a:latin typeface="+mj-lt"/>
                      </a:endParaRPr>
                    </a:p>
                  </a:txBody>
                  <a:tcPr anchor="ctr" horzOverflow="overflow">
                    <a:lnL>
                      <a:noFill/>
                    </a:lnL>
                    <a:lnR w="254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extLst>
                  <a:ext uri="{0D108BD9-81ED-4DB2-BD59-A6C34878D82A}">
                    <a16:rowId xmlns:a16="http://schemas.microsoft.com/office/drawing/2014/main" val="10004"/>
                  </a:ext>
                </a:extLst>
              </a:tr>
              <a:tr h="433627">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bg-BG" altLang="en-US" sz="2400" b="1" i="0" u="none" strike="noStrike" cap="none" normalizeH="0" baseline="0" dirty="0">
                          <a:ln>
                            <a:noFill/>
                          </a:ln>
                          <a:solidFill>
                            <a:srgbClr val="000000"/>
                          </a:solidFill>
                          <a:effectLst/>
                          <a:latin typeface="+mj-lt"/>
                          <a:cs typeface="Times New Roman" pitchFamily="18" charset="0"/>
                        </a:rPr>
                        <a:t>1998 - 2000</a:t>
                      </a:r>
                      <a:endParaRPr kumimoji="0" lang="bg-BG" altLang="en-US" sz="2400" b="1" i="0" u="none" strike="noStrike" cap="none" normalizeH="0" baseline="0" dirty="0">
                        <a:ln>
                          <a:noFill/>
                        </a:ln>
                        <a:solidFill>
                          <a:srgbClr val="000000"/>
                        </a:solidFill>
                        <a:effectLst/>
                        <a:latin typeface="+mj-lt"/>
                      </a:endParaRPr>
                    </a:p>
                  </a:txBody>
                  <a:tcPr anchor="ctr" horzOverflow="overflow">
                    <a:lnL w="254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bg-BG" altLang="en-US" sz="2400" b="1" i="0" u="none" strike="noStrike" cap="none" normalizeH="0" baseline="0" dirty="0">
                          <a:ln>
                            <a:noFill/>
                          </a:ln>
                          <a:solidFill>
                            <a:srgbClr val="000000"/>
                          </a:solidFill>
                          <a:effectLst/>
                          <a:latin typeface="+mj-lt"/>
                          <a:cs typeface="Times New Roman" pitchFamily="18" charset="0"/>
                        </a:rPr>
                        <a:t>71,7</a:t>
                      </a:r>
                      <a:endParaRPr kumimoji="0" lang="bg-BG" altLang="en-US" sz="2400" b="1" i="0" u="none" strike="noStrike" cap="none" normalizeH="0" baseline="0" dirty="0">
                        <a:ln>
                          <a:noFill/>
                        </a:ln>
                        <a:solidFill>
                          <a:srgbClr val="000000"/>
                        </a:solidFill>
                        <a:effectLst/>
                        <a:latin typeface="+mj-lt"/>
                      </a:endParaRPr>
                    </a:p>
                  </a:txBody>
                  <a:tcPr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bg-BG" altLang="en-US" sz="2400" b="1" i="0" u="none" strike="noStrike" cap="none" normalizeH="0" baseline="0" dirty="0">
                          <a:ln>
                            <a:noFill/>
                          </a:ln>
                          <a:solidFill>
                            <a:srgbClr val="000000"/>
                          </a:solidFill>
                          <a:effectLst/>
                          <a:latin typeface="+mj-lt"/>
                          <a:cs typeface="Times New Roman" pitchFamily="18" charset="0"/>
                        </a:rPr>
                        <a:t>68,2</a:t>
                      </a:r>
                      <a:endParaRPr kumimoji="0" lang="bg-BG" altLang="en-US" sz="2400" b="1" i="0" u="none" strike="noStrike" cap="none" normalizeH="0" baseline="0" dirty="0">
                        <a:ln>
                          <a:noFill/>
                        </a:ln>
                        <a:solidFill>
                          <a:srgbClr val="000000"/>
                        </a:solidFill>
                        <a:effectLst/>
                        <a:latin typeface="+mj-lt"/>
                      </a:endParaRPr>
                    </a:p>
                  </a:txBody>
                  <a:tcPr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bg-BG" altLang="en-US" sz="2400" b="1" i="0" u="none" strike="noStrike" cap="none" normalizeH="0" baseline="0" dirty="0">
                          <a:ln>
                            <a:noFill/>
                          </a:ln>
                          <a:solidFill>
                            <a:srgbClr val="000000"/>
                          </a:solidFill>
                          <a:effectLst/>
                          <a:latin typeface="+mj-lt"/>
                          <a:cs typeface="Times New Roman" pitchFamily="18" charset="0"/>
                        </a:rPr>
                        <a:t>75,3</a:t>
                      </a:r>
                      <a:endParaRPr kumimoji="0" lang="bg-BG" altLang="en-US" sz="2400" b="1" i="0" u="none" strike="noStrike" cap="none" normalizeH="0" baseline="0" dirty="0">
                        <a:ln>
                          <a:noFill/>
                        </a:ln>
                        <a:solidFill>
                          <a:srgbClr val="000000"/>
                        </a:solidFill>
                        <a:effectLst/>
                        <a:latin typeface="+mj-lt"/>
                      </a:endParaRPr>
                    </a:p>
                  </a:txBody>
                  <a:tcPr anchor="ctr" horzOverflow="overflow">
                    <a:lnL>
                      <a:noFill/>
                    </a:lnL>
                    <a:lnR w="254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extLst>
                  <a:ext uri="{0D108BD9-81ED-4DB2-BD59-A6C34878D82A}">
                    <a16:rowId xmlns:a16="http://schemas.microsoft.com/office/drawing/2014/main" val="10005"/>
                  </a:ext>
                </a:extLst>
              </a:tr>
              <a:tr h="433627">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bg-BG" altLang="en-US" sz="2400" b="1" i="0" u="none" strike="noStrike" cap="none" normalizeH="0" baseline="0" dirty="0">
                          <a:ln>
                            <a:noFill/>
                          </a:ln>
                          <a:solidFill>
                            <a:srgbClr val="C00000"/>
                          </a:solidFill>
                          <a:effectLst/>
                          <a:latin typeface="+mj-lt"/>
                          <a:cs typeface="Times New Roman" pitchFamily="18" charset="0"/>
                        </a:rPr>
                        <a:t>2001 - 2003</a:t>
                      </a:r>
                      <a:endParaRPr kumimoji="0" lang="bg-BG" altLang="en-US" sz="2400" b="1" i="0" u="none" strike="noStrike" cap="none" normalizeH="0" baseline="0" dirty="0">
                        <a:ln>
                          <a:noFill/>
                        </a:ln>
                        <a:solidFill>
                          <a:srgbClr val="C00000"/>
                        </a:solidFill>
                        <a:effectLst/>
                        <a:latin typeface="+mj-lt"/>
                      </a:endParaRPr>
                    </a:p>
                  </a:txBody>
                  <a:tcPr anchor="ctr" horzOverflow="overflow">
                    <a:lnL w="254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bg-BG" altLang="en-US" sz="2400" b="1" i="0" u="none" strike="noStrike" cap="none" normalizeH="0" baseline="0" dirty="0">
                          <a:ln>
                            <a:noFill/>
                          </a:ln>
                          <a:solidFill>
                            <a:srgbClr val="C00000"/>
                          </a:solidFill>
                          <a:effectLst/>
                          <a:latin typeface="+mj-lt"/>
                          <a:cs typeface="Times New Roman" pitchFamily="18" charset="0"/>
                        </a:rPr>
                        <a:t>72,1</a:t>
                      </a:r>
                      <a:endParaRPr kumimoji="0" lang="bg-BG" altLang="en-US" sz="2400" b="1" i="0" u="none" strike="noStrike" cap="none" normalizeH="0" baseline="0" dirty="0">
                        <a:ln>
                          <a:noFill/>
                        </a:ln>
                        <a:solidFill>
                          <a:srgbClr val="C00000"/>
                        </a:solidFill>
                        <a:effectLst/>
                        <a:latin typeface="+mj-lt"/>
                      </a:endParaRPr>
                    </a:p>
                  </a:txBody>
                  <a:tcPr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bg-BG" altLang="en-US" sz="2400" b="1" i="0" u="none" strike="noStrike" cap="none" normalizeH="0" baseline="0" dirty="0">
                          <a:ln>
                            <a:noFill/>
                          </a:ln>
                          <a:solidFill>
                            <a:srgbClr val="C00000"/>
                          </a:solidFill>
                          <a:effectLst/>
                          <a:latin typeface="+mj-lt"/>
                          <a:cs typeface="Times New Roman" pitchFamily="18" charset="0"/>
                        </a:rPr>
                        <a:t>68,7</a:t>
                      </a:r>
                      <a:endParaRPr kumimoji="0" lang="bg-BG" altLang="en-US" sz="2400" b="1" i="0" u="none" strike="noStrike" cap="none" normalizeH="0" baseline="0" dirty="0">
                        <a:ln>
                          <a:noFill/>
                        </a:ln>
                        <a:solidFill>
                          <a:srgbClr val="C00000"/>
                        </a:solidFill>
                        <a:effectLst/>
                        <a:latin typeface="+mj-lt"/>
                      </a:endParaRPr>
                    </a:p>
                  </a:txBody>
                  <a:tcPr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bg-BG" altLang="en-US" sz="2400" b="1" i="0" u="none" strike="noStrike" cap="none" normalizeH="0" baseline="0" dirty="0">
                          <a:ln>
                            <a:noFill/>
                          </a:ln>
                          <a:solidFill>
                            <a:srgbClr val="C00000"/>
                          </a:solidFill>
                          <a:effectLst/>
                          <a:latin typeface="+mj-lt"/>
                          <a:cs typeface="Times New Roman" pitchFamily="18" charset="0"/>
                        </a:rPr>
                        <a:t>75.6</a:t>
                      </a:r>
                      <a:endParaRPr kumimoji="0" lang="bg-BG" altLang="en-US" sz="2400" b="1" i="0" u="none" strike="noStrike" cap="none" normalizeH="0" baseline="0" dirty="0">
                        <a:ln>
                          <a:noFill/>
                        </a:ln>
                        <a:solidFill>
                          <a:srgbClr val="C00000"/>
                        </a:solidFill>
                        <a:effectLst/>
                        <a:latin typeface="+mj-lt"/>
                      </a:endParaRPr>
                    </a:p>
                  </a:txBody>
                  <a:tcPr anchor="ctr" horzOverflow="overflow">
                    <a:lnL>
                      <a:noFill/>
                    </a:lnL>
                    <a:lnR w="254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extLst>
                  <a:ext uri="{0D108BD9-81ED-4DB2-BD59-A6C34878D82A}">
                    <a16:rowId xmlns:a16="http://schemas.microsoft.com/office/drawing/2014/main" val="10006"/>
                  </a:ext>
                </a:extLst>
              </a:tr>
              <a:tr h="433627">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bg-BG" altLang="en-US" sz="2400" b="1" i="0" u="none" strike="noStrike" cap="none" normalizeH="0" baseline="0" dirty="0">
                          <a:ln>
                            <a:noFill/>
                          </a:ln>
                          <a:solidFill>
                            <a:srgbClr val="C00000"/>
                          </a:solidFill>
                          <a:effectLst/>
                          <a:latin typeface="+mj-lt"/>
                          <a:cs typeface="Times New Roman" pitchFamily="18" charset="0"/>
                        </a:rPr>
                        <a:t>2010 - 2012</a:t>
                      </a:r>
                      <a:endParaRPr kumimoji="0" lang="bg-BG" altLang="en-US" sz="2400" b="1" i="0" u="none" strike="noStrike" cap="none" normalizeH="0" baseline="0" dirty="0">
                        <a:ln>
                          <a:noFill/>
                        </a:ln>
                        <a:solidFill>
                          <a:srgbClr val="C00000"/>
                        </a:solidFill>
                        <a:effectLst/>
                        <a:latin typeface="+mj-lt"/>
                      </a:endParaRPr>
                    </a:p>
                  </a:txBody>
                  <a:tcPr anchor="ctr" horzOverflow="overflow">
                    <a:lnL w="25400" cap="flat" cmpd="sng" algn="ctr">
                      <a:solidFill>
                        <a:srgbClr val="000000"/>
                      </a:solidFill>
                      <a:prstDash val="solid"/>
                      <a:round/>
                      <a:headEnd type="none" w="med" len="med"/>
                      <a:tailEnd type="none" w="med" len="med"/>
                    </a:lnL>
                    <a:lnR>
                      <a:noFill/>
                    </a:lnR>
                    <a:lnT>
                      <a:noFill/>
                    </a:lnT>
                    <a:lnB w="254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bg-BG" altLang="en-US" sz="2400" b="1" i="0" u="none" strike="noStrike" cap="none" normalizeH="0" baseline="0" dirty="0">
                          <a:ln>
                            <a:noFill/>
                          </a:ln>
                          <a:solidFill>
                            <a:srgbClr val="C00000"/>
                          </a:solidFill>
                          <a:effectLst/>
                          <a:latin typeface="+mj-lt"/>
                          <a:cs typeface="Times New Roman" pitchFamily="18" charset="0"/>
                        </a:rPr>
                        <a:t>74,0</a:t>
                      </a:r>
                      <a:endParaRPr kumimoji="0" lang="bg-BG" altLang="en-US" sz="2400" b="1" i="0" u="none" strike="noStrike" cap="none" normalizeH="0" baseline="0" dirty="0">
                        <a:ln>
                          <a:noFill/>
                        </a:ln>
                        <a:solidFill>
                          <a:srgbClr val="C00000"/>
                        </a:solidFill>
                        <a:effectLst/>
                        <a:latin typeface="+mj-lt"/>
                      </a:endParaRPr>
                    </a:p>
                  </a:txBody>
                  <a:tcPr anchor="ctr" horzOverflow="overflow">
                    <a:lnL>
                      <a:noFill/>
                    </a:lnL>
                    <a:lnR>
                      <a:noFill/>
                    </a:lnR>
                    <a:lnT>
                      <a:noFill/>
                    </a:lnT>
                    <a:lnB w="254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bg-BG" altLang="en-US" sz="2400" b="1" i="0" u="none" strike="noStrike" cap="none" normalizeH="0" baseline="0" dirty="0">
                          <a:ln>
                            <a:noFill/>
                          </a:ln>
                          <a:solidFill>
                            <a:srgbClr val="C00000"/>
                          </a:solidFill>
                          <a:effectLst/>
                          <a:latin typeface="+mj-lt"/>
                          <a:cs typeface="Times New Roman" pitchFamily="18" charset="0"/>
                        </a:rPr>
                        <a:t>70,6</a:t>
                      </a:r>
                      <a:endParaRPr kumimoji="0" lang="bg-BG" altLang="en-US" sz="2400" b="1" i="0" u="none" strike="noStrike" cap="none" normalizeH="0" baseline="0" dirty="0">
                        <a:ln>
                          <a:noFill/>
                        </a:ln>
                        <a:solidFill>
                          <a:srgbClr val="C00000"/>
                        </a:solidFill>
                        <a:effectLst/>
                        <a:latin typeface="+mj-lt"/>
                      </a:endParaRPr>
                    </a:p>
                  </a:txBody>
                  <a:tcPr anchor="ctr" horzOverflow="overflow">
                    <a:lnL>
                      <a:noFill/>
                    </a:lnL>
                    <a:lnR>
                      <a:noFill/>
                    </a:lnR>
                    <a:lnT>
                      <a:noFill/>
                    </a:lnT>
                    <a:lnB w="254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bg-BG" altLang="en-US" sz="2400" b="1" i="0" u="none" strike="noStrike" cap="none" normalizeH="0" baseline="0" dirty="0">
                          <a:ln>
                            <a:noFill/>
                          </a:ln>
                          <a:solidFill>
                            <a:srgbClr val="C00000"/>
                          </a:solidFill>
                          <a:effectLst/>
                          <a:latin typeface="+mj-lt"/>
                          <a:cs typeface="Times New Roman" pitchFamily="18" charset="0"/>
                        </a:rPr>
                        <a:t>77,6</a:t>
                      </a:r>
                      <a:endParaRPr kumimoji="0" lang="bg-BG" altLang="en-US" sz="2400" b="1" i="0" u="none" strike="noStrike" cap="none" normalizeH="0" baseline="0" dirty="0">
                        <a:ln>
                          <a:noFill/>
                        </a:ln>
                        <a:solidFill>
                          <a:srgbClr val="C00000"/>
                        </a:solidFill>
                        <a:effectLst/>
                        <a:latin typeface="+mj-lt"/>
                      </a:endParaRPr>
                    </a:p>
                  </a:txBody>
                  <a:tcPr anchor="ctr" horzOverflow="overflow">
                    <a:lnL>
                      <a:noFill/>
                    </a:lnL>
                    <a:lnR w="25400" cap="flat" cmpd="sng" algn="ctr">
                      <a:solidFill>
                        <a:srgbClr val="000000"/>
                      </a:solidFill>
                      <a:prstDash val="solid"/>
                      <a:round/>
                      <a:headEnd type="none" w="med" len="med"/>
                      <a:tailEnd type="none" w="med" len="med"/>
                    </a:lnR>
                    <a:lnT>
                      <a:noFill/>
                    </a:lnT>
                    <a:lnB w="254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433627">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bg-BG" altLang="en-US" sz="2400" b="1" i="0" u="none" strike="noStrike" cap="none" normalizeH="0" baseline="0" dirty="0">
                          <a:ln>
                            <a:noFill/>
                          </a:ln>
                          <a:solidFill>
                            <a:srgbClr val="C00000"/>
                          </a:solidFill>
                          <a:effectLst/>
                          <a:latin typeface="+mj-lt"/>
                        </a:rPr>
                        <a:t>201</a:t>
                      </a:r>
                      <a:r>
                        <a:rPr kumimoji="0" lang="en-US" altLang="en-US" sz="2400" b="1" i="0" u="none" strike="noStrike" cap="none" normalizeH="0" baseline="0" dirty="0">
                          <a:ln>
                            <a:noFill/>
                          </a:ln>
                          <a:solidFill>
                            <a:srgbClr val="C00000"/>
                          </a:solidFill>
                          <a:effectLst/>
                          <a:latin typeface="+mj-lt"/>
                        </a:rPr>
                        <a:t>6</a:t>
                      </a:r>
                      <a:r>
                        <a:rPr kumimoji="0" lang="bg-BG" altLang="en-US" sz="2400" b="1" i="0" u="none" strike="noStrike" cap="none" normalizeH="0" baseline="0" dirty="0">
                          <a:ln>
                            <a:noFill/>
                          </a:ln>
                          <a:solidFill>
                            <a:srgbClr val="C00000"/>
                          </a:solidFill>
                          <a:effectLst/>
                          <a:latin typeface="+mj-lt"/>
                        </a:rPr>
                        <a:t> - 201</a:t>
                      </a:r>
                      <a:r>
                        <a:rPr kumimoji="0" lang="en-US" altLang="en-US" sz="2400" b="1" i="0" u="none" strike="noStrike" cap="none" normalizeH="0" baseline="0" dirty="0">
                          <a:ln>
                            <a:noFill/>
                          </a:ln>
                          <a:solidFill>
                            <a:srgbClr val="C00000"/>
                          </a:solidFill>
                          <a:effectLst/>
                          <a:latin typeface="+mj-lt"/>
                        </a:rPr>
                        <a:t>8</a:t>
                      </a:r>
                      <a:endParaRPr kumimoji="0" lang="bg-BG" altLang="en-US" sz="2400" b="1" i="0" u="none" strike="noStrike" cap="none" normalizeH="0" baseline="0" dirty="0">
                        <a:ln>
                          <a:noFill/>
                        </a:ln>
                        <a:solidFill>
                          <a:srgbClr val="C00000"/>
                        </a:solidFill>
                        <a:effectLst/>
                        <a:latin typeface="+mj-lt"/>
                      </a:endParaRPr>
                    </a:p>
                  </a:txBody>
                  <a:tcPr anchor="ctr" horzOverflow="overflow">
                    <a:lnL w="25400" cap="flat" cmpd="sng" algn="ctr">
                      <a:solidFill>
                        <a:srgbClr val="000000"/>
                      </a:solidFill>
                      <a:prstDash val="solid"/>
                      <a:round/>
                      <a:headEnd type="none" w="med" len="med"/>
                      <a:tailEnd type="none" w="med" len="med"/>
                    </a:lnL>
                    <a:lnR>
                      <a:noFill/>
                    </a:lnR>
                    <a:lnT>
                      <a:noFill/>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bg-BG" altLang="en-US" sz="2400" b="1" i="0" u="none" strike="noStrike" cap="none" normalizeH="0" baseline="0" dirty="0">
                          <a:ln>
                            <a:noFill/>
                          </a:ln>
                          <a:solidFill>
                            <a:srgbClr val="C00000"/>
                          </a:solidFill>
                          <a:effectLst/>
                          <a:latin typeface="+mj-lt"/>
                        </a:rPr>
                        <a:t>74,8</a:t>
                      </a:r>
                      <a:r>
                        <a:rPr kumimoji="0" lang="en-US" altLang="en-US" sz="2400" b="1" i="0" u="none" strike="noStrike" cap="none" normalizeH="0" baseline="0" dirty="0">
                          <a:ln>
                            <a:noFill/>
                          </a:ln>
                          <a:solidFill>
                            <a:srgbClr val="C00000"/>
                          </a:solidFill>
                          <a:effectLst/>
                          <a:latin typeface="+mj-lt"/>
                        </a:rPr>
                        <a:t>3</a:t>
                      </a:r>
                      <a:endParaRPr kumimoji="0" lang="bg-BG" altLang="en-US" sz="2400" b="1" i="0" u="none" strike="noStrike" cap="none" normalizeH="0" baseline="0" dirty="0">
                        <a:ln>
                          <a:noFill/>
                        </a:ln>
                        <a:solidFill>
                          <a:srgbClr val="C00000"/>
                        </a:solidFill>
                        <a:effectLst/>
                        <a:latin typeface="+mj-lt"/>
                      </a:endParaRPr>
                    </a:p>
                  </a:txBody>
                  <a:tcPr anchor="ctr" horzOverflow="overflow">
                    <a:lnL>
                      <a:noFill/>
                    </a:lnL>
                    <a:lnR>
                      <a:noFill/>
                    </a:lnR>
                    <a:lnT>
                      <a:noFill/>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bg-BG" altLang="en-US" sz="2400" b="1" i="0" u="none" strike="noStrike" cap="none" normalizeH="0" baseline="0" dirty="0">
                          <a:ln>
                            <a:noFill/>
                          </a:ln>
                          <a:solidFill>
                            <a:srgbClr val="C00000"/>
                          </a:solidFill>
                          <a:effectLst/>
                          <a:latin typeface="+mj-lt"/>
                        </a:rPr>
                        <a:t>71,3</a:t>
                      </a:r>
                      <a:r>
                        <a:rPr kumimoji="0" lang="en-US" altLang="en-US" sz="2400" b="1" i="0" u="none" strike="noStrike" cap="none" normalizeH="0" baseline="0" dirty="0">
                          <a:ln>
                            <a:noFill/>
                          </a:ln>
                          <a:solidFill>
                            <a:srgbClr val="C00000"/>
                          </a:solidFill>
                          <a:effectLst/>
                          <a:latin typeface="+mj-lt"/>
                        </a:rPr>
                        <a:t>7</a:t>
                      </a:r>
                      <a:endParaRPr kumimoji="0" lang="bg-BG" altLang="en-US" sz="2400" b="1" i="0" u="none" strike="noStrike" cap="none" normalizeH="0" baseline="0" dirty="0">
                        <a:ln>
                          <a:noFill/>
                        </a:ln>
                        <a:solidFill>
                          <a:srgbClr val="C00000"/>
                        </a:solidFill>
                        <a:effectLst/>
                        <a:latin typeface="+mj-lt"/>
                      </a:endParaRPr>
                    </a:p>
                  </a:txBody>
                  <a:tcPr anchor="ctr" horzOverflow="overflow">
                    <a:lnL>
                      <a:noFill/>
                    </a:lnL>
                    <a:lnR>
                      <a:noFill/>
                    </a:lnR>
                    <a:lnT>
                      <a:noFill/>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bg-BG" altLang="en-US" sz="2400" b="1" i="0" u="none" strike="noStrike" cap="none" normalizeH="0" baseline="0" dirty="0">
                          <a:ln>
                            <a:noFill/>
                          </a:ln>
                          <a:solidFill>
                            <a:srgbClr val="C00000"/>
                          </a:solidFill>
                          <a:effectLst/>
                          <a:latin typeface="+mj-lt"/>
                        </a:rPr>
                        <a:t>78,</a:t>
                      </a:r>
                      <a:r>
                        <a:rPr kumimoji="0" lang="en-US" altLang="en-US" sz="2400" b="1" i="0" u="none" strike="noStrike" cap="none" normalizeH="0" baseline="0" dirty="0">
                          <a:ln>
                            <a:noFill/>
                          </a:ln>
                          <a:solidFill>
                            <a:srgbClr val="C00000"/>
                          </a:solidFill>
                          <a:effectLst/>
                          <a:latin typeface="+mj-lt"/>
                        </a:rPr>
                        <a:t>39</a:t>
                      </a:r>
                      <a:endParaRPr kumimoji="0" lang="bg-BG" altLang="en-US" sz="2400" b="1" i="0" u="none" strike="noStrike" cap="none" normalizeH="0" baseline="0" dirty="0">
                        <a:ln>
                          <a:noFill/>
                        </a:ln>
                        <a:solidFill>
                          <a:srgbClr val="C00000"/>
                        </a:solidFill>
                        <a:effectLst/>
                        <a:latin typeface="+mj-lt"/>
                      </a:endParaRPr>
                    </a:p>
                  </a:txBody>
                  <a:tcPr anchor="ctr" horzOverflow="overflow">
                    <a:lnL>
                      <a:noFill/>
                    </a:lnL>
                    <a:lnR w="25400" cap="flat" cmpd="sng" algn="ctr">
                      <a:solidFill>
                        <a:srgbClr val="000000"/>
                      </a:solidFill>
                      <a:prstDash val="solid"/>
                      <a:round/>
                      <a:headEnd type="none" w="med" len="med"/>
                      <a:tailEnd type="none" w="med" len="med"/>
                    </a:lnR>
                    <a:lnT>
                      <a:noFill/>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bl>
          </a:graphicData>
        </a:graphic>
      </p:graphicFrame>
      <p:sp>
        <p:nvSpPr>
          <p:cNvPr id="2" name="Date Placeholder 1"/>
          <p:cNvSpPr>
            <a:spLocks noGrp="1"/>
          </p:cNvSpPr>
          <p:nvPr>
            <p:ph type="dt" sz="half" idx="10"/>
          </p:nvPr>
        </p:nvSpPr>
        <p:spPr/>
        <p:txBody>
          <a:bodyPr/>
          <a:lstStyle/>
          <a:p>
            <a:pPr>
              <a:defRPr/>
            </a:pPr>
            <a:fld id="{4011C975-9291-47D5-A8EB-99FACE54BD2A}" type="datetime1">
              <a:rPr lang="bg-BG" altLang="en-US" smtClean="0"/>
              <a:t>5.10.2019 г.</a:t>
            </a:fld>
            <a:endParaRPr lang="bg-BG" altLang="en-US" dirty="0"/>
          </a:p>
        </p:txBody>
      </p:sp>
      <p:sp>
        <p:nvSpPr>
          <p:cNvPr id="3" name="TextBox 2"/>
          <p:cNvSpPr txBox="1"/>
          <p:nvPr/>
        </p:nvSpPr>
        <p:spPr>
          <a:xfrm>
            <a:off x="810142" y="24878"/>
            <a:ext cx="7855932" cy="830997"/>
          </a:xfrm>
          <a:prstGeom prst="rect">
            <a:avLst/>
          </a:prstGeom>
          <a:noFill/>
        </p:spPr>
        <p:txBody>
          <a:bodyPr wrap="none" rtlCol="0">
            <a:spAutoFit/>
          </a:bodyPr>
          <a:lstStyle/>
          <a:p>
            <a:pPr algn="ctr"/>
            <a:r>
              <a:rPr lang="bg-BG" sz="2400" b="1" dirty="0"/>
              <a:t>Средна продължителност на предстоящия живот </a:t>
            </a:r>
          </a:p>
          <a:p>
            <a:pPr algn="ctr"/>
            <a:r>
              <a:rPr lang="bg-BG" sz="2400" b="1" dirty="0"/>
              <a:t>в България - 1935-2017 г.</a:t>
            </a: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4"/>
          <p:cNvSpPr>
            <a:spLocks noGrp="1"/>
          </p:cNvSpPr>
          <p:nvPr>
            <p:ph type="sldNum" sz="quarter" idx="12"/>
          </p:nvPr>
        </p:nvSpPr>
        <p:spPr>
          <a:noFill/>
          <a:ln>
            <a:miter lim="800000"/>
            <a:headEnd/>
            <a:tailEnd/>
          </a:ln>
        </p:spPr>
        <p:txBody>
          <a:bodyPr/>
          <a:lstStyle/>
          <a:p>
            <a:fld id="{7C416985-43E9-4865-8004-3A1BBCD070D2}" type="slidenum">
              <a:rPr lang="en-US" altLang="en-US"/>
              <a:pPr/>
              <a:t>14</a:t>
            </a:fld>
            <a:endParaRPr lang="en-US" altLang="en-US"/>
          </a:p>
        </p:txBody>
      </p:sp>
      <p:sp>
        <p:nvSpPr>
          <p:cNvPr id="13315" name="Rectangle 2"/>
          <p:cNvSpPr>
            <a:spLocks noGrp="1" noChangeArrowheads="1"/>
          </p:cNvSpPr>
          <p:nvPr>
            <p:ph type="title"/>
          </p:nvPr>
        </p:nvSpPr>
        <p:spPr>
          <a:xfrm>
            <a:off x="457200" y="274638"/>
            <a:ext cx="8229600" cy="5530850"/>
          </a:xfrm>
        </p:spPr>
        <p:txBody>
          <a:bodyPr/>
          <a:lstStyle/>
          <a:p>
            <a:pPr eaLnBrk="1" hangingPunct="1"/>
            <a:r>
              <a:rPr lang="bg-BG" altLang="en-US" b="1" dirty="0">
                <a:solidFill>
                  <a:srgbClr val="C00000"/>
                </a:solidFill>
              </a:rPr>
              <a:t>Стандартизирани коефициенти за обща смъртност</a:t>
            </a:r>
            <a:endParaRPr lang="en-US" altLang="en-US" b="1" dirty="0">
              <a:solidFill>
                <a:srgbClr val="C00000"/>
              </a:solidFill>
            </a:endParaRPr>
          </a:p>
        </p:txBody>
      </p:sp>
      <p:sp>
        <p:nvSpPr>
          <p:cNvPr id="2" name="Date Placeholder 1"/>
          <p:cNvSpPr>
            <a:spLocks noGrp="1"/>
          </p:cNvSpPr>
          <p:nvPr>
            <p:ph type="dt" sz="half" idx="10"/>
          </p:nvPr>
        </p:nvSpPr>
        <p:spPr/>
        <p:txBody>
          <a:bodyPr/>
          <a:lstStyle/>
          <a:p>
            <a:pPr>
              <a:defRPr/>
            </a:pPr>
            <a:fld id="{D9198C3C-EC56-42BD-9BE5-5835E4F0F537}" type="datetime1">
              <a:rPr lang="bg-BG" altLang="en-US" smtClean="0"/>
              <a:t>5.10.2019 г.</a:t>
            </a:fld>
            <a:endParaRPr lang="bg-BG" altLang="en-US"/>
          </a:p>
        </p:txBody>
      </p:sp>
    </p:spTree>
  </p:cSld>
  <p:clrMapOvr>
    <a:masterClrMapping/>
  </p:clrMapOvr>
  <p:transition spd="slow"/>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6"/>
          <p:cNvSpPr>
            <a:spLocks noGrp="1" noChangeArrowheads="1"/>
          </p:cNvSpPr>
          <p:nvPr>
            <p:ph type="sldNum" sz="quarter" idx="12"/>
          </p:nvPr>
        </p:nvSpPr>
        <p:spPr>
          <a:noFill/>
          <a:ln>
            <a:miter lim="800000"/>
            <a:headEnd/>
            <a:tailEnd/>
          </a:ln>
        </p:spPr>
        <p:txBody>
          <a:bodyPr/>
          <a:lstStyle/>
          <a:p>
            <a:fld id="{64DBC595-6EC7-45D1-A97C-6CE5BAF9AD48}" type="slidenum">
              <a:rPr lang="en-US" altLang="en-US"/>
              <a:pPr/>
              <a:t>140</a:t>
            </a:fld>
            <a:endParaRPr lang="en-US" altLang="en-US"/>
          </a:p>
        </p:txBody>
      </p:sp>
      <p:sp>
        <p:nvSpPr>
          <p:cNvPr id="175107" name="Slide Number Placeholder 3"/>
          <p:cNvSpPr txBox="1">
            <a:spLocks noGrp="1"/>
          </p:cNvSpPr>
          <p:nvPr/>
        </p:nvSpPr>
        <p:spPr bwMode="auto">
          <a:xfrm>
            <a:off x="6553200" y="6245225"/>
            <a:ext cx="2133600" cy="476250"/>
          </a:xfrm>
          <a:prstGeom prst="rect">
            <a:avLst/>
          </a:prstGeom>
          <a:noFill/>
          <a:ln w="9525">
            <a:noFill/>
            <a:miter lim="800000"/>
            <a:headEnd/>
            <a:tailEnd/>
          </a:ln>
          <a:effectLst/>
        </p:spPr>
        <p:txBody>
          <a:bodyPr/>
          <a:lstStyle/>
          <a:p>
            <a:pPr algn="r"/>
            <a:fld id="{1CB65361-6AA4-4B76-9842-BF091F2F5D85}" type="slidenum">
              <a:rPr lang="en-US" altLang="en-US" sz="1400"/>
              <a:pPr algn="r"/>
              <a:t>140</a:t>
            </a:fld>
            <a:endParaRPr lang="en-US" altLang="en-US" sz="1400"/>
          </a:p>
        </p:txBody>
      </p:sp>
      <p:pic>
        <p:nvPicPr>
          <p:cNvPr id="175108" name="Picture 4"/>
          <p:cNvPicPr>
            <a:picLocks noChangeAspect="1" noChangeArrowheads="1"/>
          </p:cNvPicPr>
          <p:nvPr/>
        </p:nvPicPr>
        <p:blipFill>
          <a:blip r:embed="rId2"/>
          <a:srcRect/>
          <a:stretch>
            <a:fillRect/>
          </a:stretch>
        </p:blipFill>
        <p:spPr bwMode="auto">
          <a:xfrm>
            <a:off x="323528" y="0"/>
            <a:ext cx="8424936" cy="6245225"/>
          </a:xfrm>
          <a:prstGeom prst="rect">
            <a:avLst/>
          </a:prstGeom>
          <a:noFill/>
          <a:ln w="12700" cap="sq">
            <a:noFill/>
            <a:miter lim="800000"/>
            <a:headEnd type="none" w="sm" len="sm"/>
            <a:tailEnd type="none" w="sm" len="sm"/>
          </a:ln>
          <a:effectLst/>
        </p:spPr>
      </p:pic>
      <p:sp>
        <p:nvSpPr>
          <p:cNvPr id="2" name="Date Placeholder 1"/>
          <p:cNvSpPr>
            <a:spLocks noGrp="1"/>
          </p:cNvSpPr>
          <p:nvPr>
            <p:ph type="dt" sz="half" idx="10"/>
          </p:nvPr>
        </p:nvSpPr>
        <p:spPr/>
        <p:txBody>
          <a:bodyPr/>
          <a:lstStyle/>
          <a:p>
            <a:pPr>
              <a:defRPr/>
            </a:pPr>
            <a:fld id="{D7E8A78B-F2CE-49BE-BE13-6865BFCB45A4}" type="datetime1">
              <a:rPr lang="bg-BG" altLang="en-US" smtClean="0"/>
              <a:t>5.10.2019 г.</a:t>
            </a:fld>
            <a:endParaRPr lang="bg-BG" altLang="en-US"/>
          </a:p>
        </p:txBody>
      </p:sp>
    </p:spTree>
  </p:cSld>
  <p:clrMapOvr>
    <a:masterClrMapping/>
  </p:clrMapOvr>
  <p:transition spd="slow"/>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6"/>
          <p:cNvSpPr>
            <a:spLocks noGrp="1" noChangeArrowheads="1"/>
          </p:cNvSpPr>
          <p:nvPr>
            <p:ph type="sldNum" sz="quarter" idx="12"/>
          </p:nvPr>
        </p:nvSpPr>
        <p:spPr>
          <a:noFill/>
          <a:ln>
            <a:miter lim="800000"/>
            <a:headEnd/>
            <a:tailEnd/>
          </a:ln>
        </p:spPr>
        <p:txBody>
          <a:bodyPr/>
          <a:lstStyle/>
          <a:p>
            <a:fld id="{37016102-3C37-4013-B5C0-F7F5D6F886BE}" type="slidenum">
              <a:rPr lang="en-US" altLang="en-US"/>
              <a:pPr/>
              <a:t>141</a:t>
            </a:fld>
            <a:endParaRPr lang="en-US" altLang="en-US"/>
          </a:p>
        </p:txBody>
      </p:sp>
      <p:sp>
        <p:nvSpPr>
          <p:cNvPr id="176131" name="Slide Number Placeholder 3"/>
          <p:cNvSpPr txBox="1">
            <a:spLocks noGrp="1"/>
          </p:cNvSpPr>
          <p:nvPr/>
        </p:nvSpPr>
        <p:spPr bwMode="auto">
          <a:xfrm>
            <a:off x="6553200" y="6245225"/>
            <a:ext cx="2133600" cy="476250"/>
          </a:xfrm>
          <a:prstGeom prst="rect">
            <a:avLst/>
          </a:prstGeom>
          <a:noFill/>
          <a:ln w="9525">
            <a:noFill/>
            <a:miter lim="800000"/>
            <a:headEnd/>
            <a:tailEnd/>
          </a:ln>
          <a:effectLst/>
        </p:spPr>
        <p:txBody>
          <a:bodyPr/>
          <a:lstStyle/>
          <a:p>
            <a:pPr algn="r"/>
            <a:fld id="{247376FE-A67C-45EB-BAF8-E3AAFC306695}" type="slidenum">
              <a:rPr lang="en-US" altLang="en-US" sz="1400"/>
              <a:pPr algn="r"/>
              <a:t>141</a:t>
            </a:fld>
            <a:endParaRPr lang="en-US" altLang="en-US" sz="1400"/>
          </a:p>
        </p:txBody>
      </p:sp>
      <p:pic>
        <p:nvPicPr>
          <p:cNvPr id="176132" name="Picture 4"/>
          <p:cNvPicPr>
            <a:picLocks noChangeAspect="1" noChangeArrowheads="1"/>
          </p:cNvPicPr>
          <p:nvPr/>
        </p:nvPicPr>
        <p:blipFill>
          <a:blip r:embed="rId2"/>
          <a:srcRect/>
          <a:stretch>
            <a:fillRect/>
          </a:stretch>
        </p:blipFill>
        <p:spPr bwMode="auto">
          <a:xfrm>
            <a:off x="251520" y="0"/>
            <a:ext cx="8568952" cy="6245225"/>
          </a:xfrm>
          <a:prstGeom prst="rect">
            <a:avLst/>
          </a:prstGeom>
          <a:noFill/>
          <a:ln w="12700" cap="sq">
            <a:noFill/>
            <a:miter lim="800000"/>
            <a:headEnd type="none" w="sm" len="sm"/>
            <a:tailEnd type="none" w="sm" len="sm"/>
          </a:ln>
          <a:effectLst/>
        </p:spPr>
      </p:pic>
      <p:sp>
        <p:nvSpPr>
          <p:cNvPr id="2" name="Date Placeholder 1"/>
          <p:cNvSpPr>
            <a:spLocks noGrp="1"/>
          </p:cNvSpPr>
          <p:nvPr>
            <p:ph type="dt" sz="half" idx="10"/>
          </p:nvPr>
        </p:nvSpPr>
        <p:spPr/>
        <p:txBody>
          <a:bodyPr/>
          <a:lstStyle/>
          <a:p>
            <a:pPr>
              <a:defRPr/>
            </a:pPr>
            <a:fld id="{8968E377-AC4F-4B35-B698-598298A9F43B}" type="datetime1">
              <a:rPr lang="bg-BG" altLang="en-US" smtClean="0"/>
              <a:t>5.10.2019 г.</a:t>
            </a:fld>
            <a:endParaRPr lang="bg-BG" altLang="en-US"/>
          </a:p>
        </p:txBody>
      </p:sp>
    </p:spTree>
  </p:cSld>
  <p:clrMapOvr>
    <a:masterClrMapping/>
  </p:clrMapOvr>
  <p:transition spd="slow"/>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6"/>
          <p:cNvSpPr>
            <a:spLocks noGrp="1" noChangeArrowheads="1"/>
          </p:cNvSpPr>
          <p:nvPr>
            <p:ph type="sldNum" sz="quarter" idx="12"/>
          </p:nvPr>
        </p:nvSpPr>
        <p:spPr>
          <a:noFill/>
          <a:ln>
            <a:miter lim="800000"/>
            <a:headEnd/>
            <a:tailEnd/>
          </a:ln>
        </p:spPr>
        <p:txBody>
          <a:bodyPr/>
          <a:lstStyle/>
          <a:p>
            <a:fld id="{8FE868C3-8D73-4F61-9E5C-320C5200FE38}" type="slidenum">
              <a:rPr lang="en-US" altLang="en-US"/>
              <a:pPr/>
              <a:t>142</a:t>
            </a:fld>
            <a:endParaRPr lang="en-US" altLang="en-US"/>
          </a:p>
        </p:txBody>
      </p:sp>
      <p:sp>
        <p:nvSpPr>
          <p:cNvPr id="177155" name="Slide Number Placeholder 3"/>
          <p:cNvSpPr txBox="1">
            <a:spLocks noGrp="1"/>
          </p:cNvSpPr>
          <p:nvPr/>
        </p:nvSpPr>
        <p:spPr bwMode="auto">
          <a:xfrm>
            <a:off x="6553200" y="6245225"/>
            <a:ext cx="2133600" cy="476250"/>
          </a:xfrm>
          <a:prstGeom prst="rect">
            <a:avLst/>
          </a:prstGeom>
          <a:noFill/>
          <a:ln w="9525">
            <a:noFill/>
            <a:miter lim="800000"/>
            <a:headEnd/>
            <a:tailEnd/>
          </a:ln>
          <a:effectLst/>
        </p:spPr>
        <p:txBody>
          <a:bodyPr/>
          <a:lstStyle/>
          <a:p>
            <a:pPr algn="r"/>
            <a:fld id="{DAEC554A-A9E8-4EFC-980D-13D1D807A948}" type="slidenum">
              <a:rPr lang="en-US" altLang="en-US" sz="1400"/>
              <a:pPr algn="r"/>
              <a:t>142</a:t>
            </a:fld>
            <a:endParaRPr lang="en-US" altLang="en-US" sz="1400"/>
          </a:p>
        </p:txBody>
      </p:sp>
      <p:pic>
        <p:nvPicPr>
          <p:cNvPr id="177156" name="Picture 2"/>
          <p:cNvPicPr>
            <a:picLocks noChangeAspect="1" noChangeArrowheads="1"/>
          </p:cNvPicPr>
          <p:nvPr/>
        </p:nvPicPr>
        <p:blipFill>
          <a:blip r:embed="rId2"/>
          <a:srcRect/>
          <a:stretch>
            <a:fillRect/>
          </a:stretch>
        </p:blipFill>
        <p:spPr bwMode="auto">
          <a:xfrm>
            <a:off x="251520" y="0"/>
            <a:ext cx="8435280" cy="6245225"/>
          </a:xfrm>
          <a:prstGeom prst="rect">
            <a:avLst/>
          </a:prstGeom>
          <a:noFill/>
          <a:ln w="12700" cap="sq">
            <a:noFill/>
            <a:miter lim="800000"/>
            <a:headEnd type="none" w="sm" len="sm"/>
            <a:tailEnd type="none" w="sm" len="sm"/>
          </a:ln>
          <a:effectLst/>
        </p:spPr>
      </p:pic>
      <p:sp>
        <p:nvSpPr>
          <p:cNvPr id="2" name="Date Placeholder 1"/>
          <p:cNvSpPr>
            <a:spLocks noGrp="1"/>
          </p:cNvSpPr>
          <p:nvPr>
            <p:ph type="dt" sz="half" idx="10"/>
          </p:nvPr>
        </p:nvSpPr>
        <p:spPr/>
        <p:txBody>
          <a:bodyPr/>
          <a:lstStyle/>
          <a:p>
            <a:pPr>
              <a:defRPr/>
            </a:pPr>
            <a:fld id="{9553E2B2-7C07-4E79-BF83-F74DEBF83F46}" type="datetime1">
              <a:rPr lang="bg-BG" altLang="en-US" smtClean="0"/>
              <a:t>5.10.2019 г.</a:t>
            </a:fld>
            <a:endParaRPr lang="bg-BG" altLang="en-US"/>
          </a:p>
        </p:txBody>
      </p:sp>
    </p:spTree>
  </p:cSld>
  <p:clrMapOvr>
    <a:masterClrMapping/>
  </p:clrMapOvr>
  <p:transition spd="slow"/>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6"/>
          <p:cNvSpPr>
            <a:spLocks noGrp="1" noChangeArrowheads="1"/>
          </p:cNvSpPr>
          <p:nvPr>
            <p:ph type="sldNum" sz="quarter" idx="12"/>
          </p:nvPr>
        </p:nvSpPr>
        <p:spPr>
          <a:noFill/>
          <a:ln>
            <a:miter lim="800000"/>
            <a:headEnd/>
            <a:tailEnd/>
          </a:ln>
        </p:spPr>
        <p:txBody>
          <a:bodyPr/>
          <a:lstStyle/>
          <a:p>
            <a:fld id="{E2E91762-D98B-46BB-AE55-4C10D74DFFC4}" type="slidenum">
              <a:rPr lang="en-US" altLang="en-US"/>
              <a:pPr/>
              <a:t>143</a:t>
            </a:fld>
            <a:endParaRPr lang="en-US" altLang="en-US"/>
          </a:p>
        </p:txBody>
      </p:sp>
      <p:sp>
        <p:nvSpPr>
          <p:cNvPr id="178179" name="Slide Number Placeholder 4"/>
          <p:cNvSpPr txBox="1">
            <a:spLocks noGrp="1"/>
          </p:cNvSpPr>
          <p:nvPr/>
        </p:nvSpPr>
        <p:spPr bwMode="auto">
          <a:xfrm>
            <a:off x="6553200" y="6245225"/>
            <a:ext cx="2133600" cy="476250"/>
          </a:xfrm>
          <a:prstGeom prst="rect">
            <a:avLst/>
          </a:prstGeom>
          <a:noFill/>
          <a:ln w="9525">
            <a:noFill/>
            <a:miter lim="800000"/>
            <a:headEnd/>
            <a:tailEnd/>
          </a:ln>
          <a:effectLst/>
        </p:spPr>
        <p:txBody>
          <a:bodyPr/>
          <a:lstStyle/>
          <a:p>
            <a:pPr algn="r"/>
            <a:fld id="{8C6865C8-4501-4716-9473-75DB23EFFE99}" type="slidenum">
              <a:rPr lang="en-US" altLang="en-US" sz="1400"/>
              <a:pPr algn="r"/>
              <a:t>143</a:t>
            </a:fld>
            <a:endParaRPr lang="en-US" altLang="en-US" sz="1400"/>
          </a:p>
        </p:txBody>
      </p:sp>
      <p:sp>
        <p:nvSpPr>
          <p:cNvPr id="178180" name="Rectangle 2"/>
          <p:cNvSpPr>
            <a:spLocks noGrp="1" noChangeArrowheads="1"/>
          </p:cNvSpPr>
          <p:nvPr>
            <p:ph type="title"/>
          </p:nvPr>
        </p:nvSpPr>
        <p:spPr>
          <a:xfrm>
            <a:off x="179512" y="277813"/>
            <a:ext cx="8784976" cy="5967412"/>
          </a:xfrm>
        </p:spPr>
        <p:txBody>
          <a:bodyPr/>
          <a:lstStyle/>
          <a:p>
            <a:pPr algn="l" eaLnBrk="1" hangingPunct="1"/>
            <a:r>
              <a:rPr lang="bg-BG" altLang="en-US" sz="3200" b="1" dirty="0">
                <a:solidFill>
                  <a:srgbClr val="000000"/>
                </a:solidFill>
              </a:rPr>
              <a:t>= В сравнение с други високоразвити индустриализирани страни </a:t>
            </a:r>
            <a:r>
              <a:rPr lang="bg-BG" altLang="en-US" sz="3200" b="1" dirty="0" err="1">
                <a:solidFill>
                  <a:srgbClr val="000000"/>
                </a:solidFill>
              </a:rPr>
              <a:t>СППЖ</a:t>
            </a:r>
            <a:r>
              <a:rPr lang="bg-BG" altLang="en-US" sz="3200" b="1" dirty="0">
                <a:solidFill>
                  <a:srgbClr val="000000"/>
                </a:solidFill>
              </a:rPr>
              <a:t> в България, както за цялото население, така и за мъжете и жените, е по-ниска средно с 7-8 г.</a:t>
            </a:r>
            <a:r>
              <a:rPr lang="bg-BG" altLang="en-US" sz="3200" dirty="0"/>
              <a:t> </a:t>
            </a:r>
            <a:br>
              <a:rPr lang="bg-BG" altLang="en-US" sz="3200" dirty="0"/>
            </a:br>
            <a:r>
              <a:rPr lang="bg-BG" altLang="en-US" sz="3200" b="1" dirty="0">
                <a:solidFill>
                  <a:srgbClr val="C00000"/>
                </a:solidFill>
              </a:rPr>
              <a:t>Основни фактори за различията:</a:t>
            </a:r>
            <a:br>
              <a:rPr lang="bg-BG" altLang="en-US" sz="3200" b="1" dirty="0">
                <a:solidFill>
                  <a:srgbClr val="C00000"/>
                </a:solidFill>
              </a:rPr>
            </a:br>
            <a:r>
              <a:rPr lang="bg-BG" altLang="en-US" sz="3200" b="1" dirty="0">
                <a:solidFill>
                  <a:srgbClr val="000000"/>
                </a:solidFill>
              </a:rPr>
              <a:t>= </a:t>
            </a:r>
            <a:r>
              <a:rPr lang="bg-BG" altLang="en-US" sz="3200" b="1" i="1" dirty="0">
                <a:solidFill>
                  <a:srgbClr val="C00000"/>
                </a:solidFill>
              </a:rPr>
              <a:t>Първо,</a:t>
            </a:r>
            <a:r>
              <a:rPr lang="bg-BG" altLang="en-US" sz="3200" b="1" i="1" dirty="0">
                <a:solidFill>
                  <a:srgbClr val="000000"/>
                </a:solidFill>
              </a:rPr>
              <a:t> по-висока смъртност от </a:t>
            </a:r>
            <a:r>
              <a:rPr lang="bg-BG" altLang="en-US" sz="3200" b="1" i="1" dirty="0" err="1">
                <a:solidFill>
                  <a:srgbClr val="000000"/>
                </a:solidFill>
              </a:rPr>
              <a:t>социалнозначими</a:t>
            </a:r>
            <a:r>
              <a:rPr lang="bg-BG" altLang="en-US" sz="3200" b="1" i="1" dirty="0">
                <a:solidFill>
                  <a:srgbClr val="000000"/>
                </a:solidFill>
              </a:rPr>
              <a:t> заболявания, особено при мъжете 40-59 г. </a:t>
            </a:r>
            <a:br>
              <a:rPr lang="bg-BG" altLang="en-US" sz="3200" b="1" i="1" dirty="0">
                <a:solidFill>
                  <a:srgbClr val="000000"/>
                </a:solidFill>
              </a:rPr>
            </a:br>
            <a:r>
              <a:rPr lang="bg-BG" altLang="en-US" sz="3200" b="1" i="1" dirty="0">
                <a:solidFill>
                  <a:srgbClr val="000000"/>
                </a:solidFill>
              </a:rPr>
              <a:t>= </a:t>
            </a:r>
            <a:r>
              <a:rPr lang="bg-BG" altLang="en-US" sz="3200" b="1" i="1" dirty="0">
                <a:solidFill>
                  <a:srgbClr val="C00000"/>
                </a:solidFill>
              </a:rPr>
              <a:t>Второ,</a:t>
            </a:r>
            <a:r>
              <a:rPr lang="bg-BG" altLang="en-US" sz="3200" b="1" dirty="0">
                <a:solidFill>
                  <a:srgbClr val="000000"/>
                </a:solidFill>
              </a:rPr>
              <a:t> </a:t>
            </a:r>
            <a:r>
              <a:rPr lang="bg-BG" altLang="en-US" sz="3200" b="1" i="1" dirty="0">
                <a:solidFill>
                  <a:srgbClr val="000000"/>
                </a:solidFill>
              </a:rPr>
              <a:t>детската смъртност  </a:t>
            </a:r>
            <a:r>
              <a:rPr lang="en-US" altLang="en-US" sz="3200" b="1" i="1" dirty="0">
                <a:solidFill>
                  <a:srgbClr val="000000"/>
                </a:solidFill>
              </a:rPr>
              <a:t>e </a:t>
            </a:r>
            <a:r>
              <a:rPr lang="bg-BG" altLang="en-US" sz="3200" b="1" i="1">
                <a:solidFill>
                  <a:srgbClr val="000000"/>
                </a:solidFill>
              </a:rPr>
              <a:t>все още пъти </a:t>
            </a:r>
            <a:r>
              <a:rPr lang="bg-BG" altLang="en-US" sz="3200" b="1" i="1" dirty="0">
                <a:solidFill>
                  <a:srgbClr val="000000"/>
                </a:solidFill>
              </a:rPr>
              <a:t>по-висока от най-добрите  постижения  в  развитите  страни.</a:t>
            </a:r>
            <a:endParaRPr lang="en-US" altLang="en-US" sz="3200" b="1" dirty="0"/>
          </a:p>
        </p:txBody>
      </p:sp>
      <p:sp>
        <p:nvSpPr>
          <p:cNvPr id="2" name="Date Placeholder 1"/>
          <p:cNvSpPr>
            <a:spLocks noGrp="1"/>
          </p:cNvSpPr>
          <p:nvPr>
            <p:ph type="dt" sz="half" idx="10"/>
          </p:nvPr>
        </p:nvSpPr>
        <p:spPr/>
        <p:txBody>
          <a:bodyPr/>
          <a:lstStyle/>
          <a:p>
            <a:pPr>
              <a:defRPr/>
            </a:pPr>
            <a:fld id="{D526D232-8333-4CC3-AE24-DBF25EE01908}" type="datetime1">
              <a:rPr lang="bg-BG" altLang="en-US" smtClean="0"/>
              <a:t>5.10.2019 г.</a:t>
            </a:fld>
            <a:endParaRPr lang="bg-BG" altLang="en-US"/>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4"/>
          <p:cNvSpPr>
            <a:spLocks noGrp="1"/>
          </p:cNvSpPr>
          <p:nvPr>
            <p:ph type="sldNum" sz="quarter" idx="12"/>
          </p:nvPr>
        </p:nvSpPr>
        <p:spPr>
          <a:noFill/>
          <a:ln>
            <a:miter lim="800000"/>
            <a:headEnd/>
            <a:tailEnd/>
          </a:ln>
        </p:spPr>
        <p:txBody>
          <a:bodyPr/>
          <a:lstStyle/>
          <a:p>
            <a:fld id="{5AE82A72-683C-4747-A6F0-D4BA5C2D1900}" type="slidenum">
              <a:rPr lang="en-US" altLang="en-US"/>
              <a:pPr/>
              <a:t>15</a:t>
            </a:fld>
            <a:endParaRPr lang="en-US" altLang="en-US"/>
          </a:p>
        </p:txBody>
      </p:sp>
      <p:sp>
        <p:nvSpPr>
          <p:cNvPr id="14339" name="Rectangle 2"/>
          <p:cNvSpPr>
            <a:spLocks noGrp="1" noChangeArrowheads="1"/>
          </p:cNvSpPr>
          <p:nvPr>
            <p:ph type="title"/>
          </p:nvPr>
        </p:nvSpPr>
        <p:spPr>
          <a:xfrm>
            <a:off x="457200" y="274638"/>
            <a:ext cx="8229600" cy="5530850"/>
          </a:xfrm>
        </p:spPr>
        <p:txBody>
          <a:bodyPr/>
          <a:lstStyle/>
          <a:p>
            <a:pPr eaLnBrk="1" hangingPunct="1"/>
            <a:r>
              <a:rPr lang="bg-BG" altLang="en-US" b="1" dirty="0">
                <a:solidFill>
                  <a:srgbClr val="C00000"/>
                </a:solidFill>
              </a:rPr>
              <a:t>Специфични интензивни коефициенти:</a:t>
            </a:r>
            <a:br>
              <a:rPr lang="bg-BG" altLang="en-US" b="1" dirty="0">
                <a:solidFill>
                  <a:srgbClr val="C00000"/>
                </a:solidFill>
              </a:rPr>
            </a:br>
            <a:r>
              <a:rPr lang="bg-BG" altLang="en-US" sz="5400" b="1" dirty="0">
                <a:solidFill>
                  <a:srgbClr val="000000"/>
                </a:solidFill>
              </a:rPr>
              <a:t>- </a:t>
            </a:r>
            <a:r>
              <a:rPr lang="bg-BG" altLang="en-US" b="1" dirty="0">
                <a:solidFill>
                  <a:srgbClr val="000000"/>
                </a:solidFill>
              </a:rPr>
              <a:t>по пол </a:t>
            </a:r>
            <a:br>
              <a:rPr lang="bg-BG" altLang="en-US" b="1" dirty="0">
                <a:solidFill>
                  <a:srgbClr val="000000"/>
                </a:solidFill>
              </a:rPr>
            </a:br>
            <a:r>
              <a:rPr lang="bg-BG" altLang="en-US" b="1" dirty="0">
                <a:solidFill>
                  <a:srgbClr val="000000"/>
                </a:solidFill>
              </a:rPr>
              <a:t>- по местоживеене</a:t>
            </a:r>
            <a:br>
              <a:rPr lang="bg-BG" altLang="en-US" b="1" dirty="0">
                <a:solidFill>
                  <a:srgbClr val="000000"/>
                </a:solidFill>
              </a:rPr>
            </a:br>
            <a:r>
              <a:rPr lang="bg-BG" altLang="en-US" b="1" dirty="0">
                <a:solidFill>
                  <a:srgbClr val="000000"/>
                </a:solidFill>
              </a:rPr>
              <a:t>- по възраст</a:t>
            </a:r>
            <a:br>
              <a:rPr lang="bg-BG" altLang="en-US" b="1" dirty="0">
                <a:solidFill>
                  <a:srgbClr val="000000"/>
                </a:solidFill>
              </a:rPr>
            </a:br>
            <a:r>
              <a:rPr lang="bg-BG" altLang="en-US" b="1" dirty="0">
                <a:solidFill>
                  <a:srgbClr val="000000"/>
                </a:solidFill>
              </a:rPr>
              <a:t>- по причини</a:t>
            </a:r>
            <a:endParaRPr lang="en-US" altLang="en-US" b="1" dirty="0">
              <a:solidFill>
                <a:srgbClr val="000000"/>
              </a:solidFill>
            </a:endParaRPr>
          </a:p>
        </p:txBody>
      </p:sp>
      <p:sp>
        <p:nvSpPr>
          <p:cNvPr id="2" name="Date Placeholder 1"/>
          <p:cNvSpPr>
            <a:spLocks noGrp="1"/>
          </p:cNvSpPr>
          <p:nvPr>
            <p:ph type="dt" sz="half" idx="10"/>
          </p:nvPr>
        </p:nvSpPr>
        <p:spPr/>
        <p:txBody>
          <a:bodyPr/>
          <a:lstStyle/>
          <a:p>
            <a:pPr>
              <a:defRPr/>
            </a:pPr>
            <a:fld id="{000BDE89-AABD-4BC3-8A4A-60310A5BABF3}" type="datetime1">
              <a:rPr lang="bg-BG" altLang="en-US" smtClean="0"/>
              <a:t>5.10.2019 г.</a:t>
            </a:fld>
            <a:endParaRPr lang="bg-BG" altLang="en-US"/>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250825" y="274638"/>
            <a:ext cx="8569325" cy="5891212"/>
          </a:xfrm>
        </p:spPr>
        <p:txBody>
          <a:bodyPr/>
          <a:lstStyle/>
          <a:p>
            <a:pPr eaLnBrk="1" hangingPunct="1"/>
            <a:r>
              <a:rPr lang="bg-BG" altLang="en-US" sz="3600" b="1" dirty="0">
                <a:solidFill>
                  <a:srgbClr val="C00000"/>
                </a:solidFill>
              </a:rPr>
              <a:t>Специфични интензивни коефициенти за смъртност по възраст (</a:t>
            </a:r>
            <a:r>
              <a:rPr lang="bg-BG" altLang="en-US" sz="3600" b="1" dirty="0" err="1">
                <a:solidFill>
                  <a:srgbClr val="C00000"/>
                </a:solidFill>
              </a:rPr>
              <a:t>повъзрастова</a:t>
            </a:r>
            <a:r>
              <a:rPr lang="bg-BG" altLang="en-US" sz="3600" b="1" dirty="0">
                <a:solidFill>
                  <a:srgbClr val="C00000"/>
                </a:solidFill>
              </a:rPr>
              <a:t> смъртност)</a:t>
            </a:r>
            <a:br>
              <a:rPr lang="bg-BG" altLang="en-US" sz="3600" b="1" dirty="0">
                <a:solidFill>
                  <a:srgbClr val="C00000"/>
                </a:solidFill>
              </a:rPr>
            </a:br>
            <a:br>
              <a:rPr lang="bg-BG" altLang="en-US" sz="3600" b="1" dirty="0">
                <a:solidFill>
                  <a:srgbClr val="FF0000"/>
                </a:solidFill>
              </a:rPr>
            </a:br>
            <a:r>
              <a:rPr lang="bg-BG" altLang="en-US" sz="2400" b="1" dirty="0">
                <a:solidFill>
                  <a:srgbClr val="000000"/>
                </a:solidFill>
              </a:rPr>
              <a:t>брой умрели лица в дадена възраст</a:t>
            </a:r>
            <a:br>
              <a:rPr lang="bg-BG" altLang="en-US" sz="2400" dirty="0">
                <a:solidFill>
                  <a:srgbClr val="000000"/>
                </a:solidFill>
              </a:rPr>
            </a:br>
            <a:r>
              <a:rPr lang="bg-BG" altLang="en-US" sz="2400" b="1" dirty="0" err="1"/>
              <a:t>ПС</a:t>
            </a:r>
            <a:r>
              <a:rPr lang="bg-BG" altLang="en-US" sz="2400" b="1" dirty="0"/>
              <a:t> = </a:t>
            </a:r>
            <a:r>
              <a:rPr lang="bg-BG" altLang="en-US" sz="2400" dirty="0"/>
              <a:t>---------------------------------------------</a:t>
            </a:r>
            <a:r>
              <a:rPr lang="en-US" altLang="en-US" sz="2400" dirty="0"/>
              <a:t>-----</a:t>
            </a:r>
            <a:r>
              <a:rPr lang="bg-BG" altLang="en-US" sz="2400" dirty="0"/>
              <a:t>--------------- х </a:t>
            </a:r>
            <a:r>
              <a:rPr lang="en-US" altLang="en-US" sz="2400" b="1" dirty="0"/>
              <a:t>10</a:t>
            </a:r>
            <a:r>
              <a:rPr lang="en-US" altLang="en-US" sz="2400" b="1" baseline="30000" dirty="0"/>
              <a:t>n</a:t>
            </a:r>
            <a:br>
              <a:rPr lang="en-US" altLang="en-US" sz="2400" dirty="0"/>
            </a:br>
            <a:r>
              <a:rPr lang="bg-BG" altLang="en-US" sz="2400" b="1" dirty="0" err="1"/>
              <a:t>средногод</a:t>
            </a:r>
            <a:r>
              <a:rPr lang="bg-BG" altLang="en-US" sz="2400" b="1" dirty="0"/>
              <a:t>. брой лица на същата възраст</a:t>
            </a:r>
            <a:br>
              <a:rPr lang="en-US" altLang="en-US" sz="2400" b="1" dirty="0"/>
            </a:br>
            <a:br>
              <a:rPr lang="en-US" altLang="en-US" sz="2400" b="1" dirty="0"/>
            </a:br>
            <a:r>
              <a:rPr lang="bg-BG" altLang="en-US" sz="2400" b="1" dirty="0">
                <a:solidFill>
                  <a:srgbClr val="C00000"/>
                </a:solidFill>
              </a:rPr>
              <a:t>Пример:</a:t>
            </a:r>
            <a:br>
              <a:rPr lang="bg-BG" altLang="en-US" sz="2400" b="1" dirty="0"/>
            </a:br>
            <a:br>
              <a:rPr lang="en-US" altLang="en-US" sz="2400" b="1" dirty="0"/>
            </a:br>
            <a:r>
              <a:rPr lang="bg-BG" altLang="en-US" sz="2400" b="1" dirty="0"/>
              <a:t>	</a:t>
            </a:r>
            <a:r>
              <a:rPr lang="bg-BG" altLang="en-US" sz="2400" b="1" dirty="0">
                <a:solidFill>
                  <a:srgbClr val="000000"/>
                </a:solidFill>
              </a:rPr>
              <a:t>брой умрели на възраст 50-59 г.</a:t>
            </a:r>
            <a:br>
              <a:rPr lang="bg-BG" altLang="en-US" sz="2400" dirty="0">
                <a:solidFill>
                  <a:srgbClr val="000000"/>
                </a:solidFill>
              </a:rPr>
            </a:br>
            <a:r>
              <a:rPr lang="bg-BG" altLang="en-US" sz="2400" b="1" dirty="0"/>
              <a:t>См 50-59 г. = </a:t>
            </a:r>
            <a:r>
              <a:rPr lang="bg-BG" altLang="en-US" sz="2400" dirty="0"/>
              <a:t>-----------------------------------------</a:t>
            </a:r>
            <a:r>
              <a:rPr lang="en-US" altLang="en-US" sz="2400" dirty="0"/>
              <a:t>-----</a:t>
            </a:r>
            <a:r>
              <a:rPr lang="bg-BG" altLang="en-US" sz="2400" dirty="0"/>
              <a:t>--------- х </a:t>
            </a:r>
            <a:r>
              <a:rPr lang="en-US" altLang="en-US" sz="2400" b="1" dirty="0"/>
              <a:t>10</a:t>
            </a:r>
            <a:r>
              <a:rPr lang="en-US" altLang="en-US" sz="2400" b="1" baseline="30000" dirty="0"/>
              <a:t>n</a:t>
            </a:r>
            <a:br>
              <a:rPr lang="en-US" altLang="en-US" sz="2400" dirty="0"/>
            </a:br>
            <a:r>
              <a:rPr lang="bg-BG" altLang="en-US" sz="2400" dirty="0"/>
              <a:t>	</a:t>
            </a:r>
            <a:r>
              <a:rPr lang="bg-BG" altLang="en-US" sz="2400" b="1" dirty="0" err="1"/>
              <a:t>средногод</a:t>
            </a:r>
            <a:r>
              <a:rPr lang="bg-BG" altLang="en-US" sz="2400" b="1" dirty="0"/>
              <a:t>. брой лица на 50-59 г.</a:t>
            </a:r>
            <a:br>
              <a:rPr lang="en-US" altLang="en-US" sz="2400" b="1" dirty="0"/>
            </a:br>
            <a:endParaRPr lang="en-US" altLang="en-US" sz="2400" b="1" dirty="0"/>
          </a:p>
        </p:txBody>
      </p:sp>
      <p:sp>
        <p:nvSpPr>
          <p:cNvPr id="15363" name="Slide Number Placeholder 2"/>
          <p:cNvSpPr>
            <a:spLocks noGrp="1"/>
          </p:cNvSpPr>
          <p:nvPr>
            <p:ph type="sldNum" sz="quarter" idx="12"/>
          </p:nvPr>
        </p:nvSpPr>
        <p:spPr>
          <a:noFill/>
          <a:ln>
            <a:miter lim="800000"/>
            <a:headEnd/>
            <a:tailEnd/>
          </a:ln>
        </p:spPr>
        <p:txBody>
          <a:bodyPr/>
          <a:lstStyle/>
          <a:p>
            <a:fld id="{13DFB271-3A19-4B30-9313-80474F134B61}" type="slidenum">
              <a:rPr lang="en-US" altLang="en-US"/>
              <a:pPr/>
              <a:t>16</a:t>
            </a:fld>
            <a:endParaRPr lang="en-US" altLang="en-US"/>
          </a:p>
        </p:txBody>
      </p:sp>
      <p:sp>
        <p:nvSpPr>
          <p:cNvPr id="2" name="Date Placeholder 1"/>
          <p:cNvSpPr>
            <a:spLocks noGrp="1"/>
          </p:cNvSpPr>
          <p:nvPr>
            <p:ph type="dt" sz="half" idx="10"/>
          </p:nvPr>
        </p:nvSpPr>
        <p:spPr/>
        <p:txBody>
          <a:bodyPr/>
          <a:lstStyle/>
          <a:p>
            <a:pPr>
              <a:defRPr/>
            </a:pPr>
            <a:fld id="{4821A051-E495-475F-B6BA-246658E883AF}" type="datetime1">
              <a:rPr lang="bg-BG" altLang="en-US" smtClean="0"/>
              <a:t>5.10.2019 г.</a:t>
            </a:fld>
            <a:endParaRPr lang="bg-BG" altLang="en-US"/>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23850" y="274638"/>
            <a:ext cx="8496300" cy="5891212"/>
          </a:xfrm>
        </p:spPr>
        <p:txBody>
          <a:bodyPr/>
          <a:lstStyle/>
          <a:p>
            <a:pPr eaLnBrk="1" hangingPunct="1"/>
            <a:r>
              <a:rPr lang="bg-BG" altLang="en-US" sz="3600" b="1" dirty="0">
                <a:solidFill>
                  <a:srgbClr val="C00000"/>
                </a:solidFill>
              </a:rPr>
              <a:t>Специфични интензивни коефициенти за смъртност по причини </a:t>
            </a:r>
            <a:br>
              <a:rPr lang="bg-BG" altLang="en-US" sz="3600" b="1" dirty="0">
                <a:solidFill>
                  <a:srgbClr val="C00000"/>
                </a:solidFill>
              </a:rPr>
            </a:br>
            <a:br>
              <a:rPr lang="bg-BG" altLang="en-US" sz="3600" b="1" dirty="0">
                <a:solidFill>
                  <a:srgbClr val="FF0000"/>
                </a:solidFill>
              </a:rPr>
            </a:br>
            <a:r>
              <a:rPr lang="bg-BG" altLang="en-US" sz="2400" b="1" dirty="0">
                <a:solidFill>
                  <a:srgbClr val="000000"/>
                </a:solidFill>
              </a:rPr>
              <a:t>брой умрели лица от дадена причина</a:t>
            </a:r>
            <a:br>
              <a:rPr lang="bg-BG" altLang="en-US" sz="2400" dirty="0">
                <a:solidFill>
                  <a:srgbClr val="000000"/>
                </a:solidFill>
              </a:rPr>
            </a:br>
            <a:r>
              <a:rPr lang="bg-BG" altLang="en-US" sz="2400" b="1" dirty="0" err="1"/>
              <a:t>ПС</a:t>
            </a:r>
            <a:r>
              <a:rPr lang="bg-BG" altLang="en-US" sz="2400" b="1" dirty="0"/>
              <a:t> = </a:t>
            </a:r>
            <a:r>
              <a:rPr lang="bg-BG" altLang="en-US" sz="2400" dirty="0"/>
              <a:t>---------------------------------------------</a:t>
            </a:r>
            <a:r>
              <a:rPr lang="en-US" altLang="en-US" sz="2400" dirty="0"/>
              <a:t>-----</a:t>
            </a:r>
            <a:r>
              <a:rPr lang="bg-BG" altLang="en-US" sz="2400" dirty="0"/>
              <a:t>--------------- х </a:t>
            </a:r>
            <a:r>
              <a:rPr lang="en-US" altLang="en-US" sz="2400" b="1" dirty="0"/>
              <a:t>10</a:t>
            </a:r>
            <a:r>
              <a:rPr lang="en-US" altLang="en-US" sz="2400" b="1" baseline="30000" dirty="0"/>
              <a:t>n</a:t>
            </a:r>
            <a:br>
              <a:rPr lang="en-US" altLang="en-US" sz="2400" dirty="0"/>
            </a:br>
            <a:r>
              <a:rPr lang="bg-BG" altLang="en-US" sz="2400" b="1" dirty="0" err="1"/>
              <a:t>средногод</a:t>
            </a:r>
            <a:r>
              <a:rPr lang="bg-BG" altLang="en-US" sz="2400" b="1" dirty="0"/>
              <a:t>. брой население</a:t>
            </a:r>
            <a:endParaRPr lang="en-US" altLang="en-US" sz="2400" b="1" dirty="0"/>
          </a:p>
        </p:txBody>
      </p:sp>
      <p:sp>
        <p:nvSpPr>
          <p:cNvPr id="16387" name="Slide Number Placeholder 2"/>
          <p:cNvSpPr>
            <a:spLocks noGrp="1"/>
          </p:cNvSpPr>
          <p:nvPr>
            <p:ph type="sldNum" sz="quarter" idx="12"/>
          </p:nvPr>
        </p:nvSpPr>
        <p:spPr>
          <a:noFill/>
          <a:ln>
            <a:miter lim="800000"/>
            <a:headEnd/>
            <a:tailEnd/>
          </a:ln>
        </p:spPr>
        <p:txBody>
          <a:bodyPr/>
          <a:lstStyle/>
          <a:p>
            <a:fld id="{9B8F6508-7392-446D-8084-CF07A77CFDF0}" type="slidenum">
              <a:rPr lang="en-US" altLang="en-US"/>
              <a:pPr/>
              <a:t>17</a:t>
            </a:fld>
            <a:endParaRPr lang="en-US" altLang="en-US"/>
          </a:p>
        </p:txBody>
      </p:sp>
      <p:sp>
        <p:nvSpPr>
          <p:cNvPr id="2" name="Date Placeholder 1"/>
          <p:cNvSpPr>
            <a:spLocks noGrp="1"/>
          </p:cNvSpPr>
          <p:nvPr>
            <p:ph type="dt" sz="half" idx="10"/>
          </p:nvPr>
        </p:nvSpPr>
        <p:spPr/>
        <p:txBody>
          <a:bodyPr/>
          <a:lstStyle/>
          <a:p>
            <a:pPr>
              <a:defRPr/>
            </a:pPr>
            <a:fld id="{1DE0A02B-2376-49E1-AED4-7FA8A0B684AD}" type="datetime1">
              <a:rPr lang="bg-BG" altLang="en-US" smtClean="0"/>
              <a:t>5.10.2019 г.</a:t>
            </a:fld>
            <a:endParaRPr lang="bg-BG" altLang="en-US"/>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bg-BG" altLang="en-US" sz="2800" b="1" dirty="0">
                <a:solidFill>
                  <a:srgbClr val="C00000"/>
                </a:solidFill>
              </a:rPr>
              <a:t>Разлика между специфични интензивни показатели и пропорции</a:t>
            </a:r>
            <a:endParaRPr lang="en-US" altLang="en-US" sz="2800" b="1" dirty="0">
              <a:solidFill>
                <a:srgbClr val="C00000"/>
              </a:solidFill>
            </a:endParaRPr>
          </a:p>
        </p:txBody>
      </p:sp>
      <p:sp>
        <p:nvSpPr>
          <p:cNvPr id="18435" name="Content Placeholder 2"/>
          <p:cNvSpPr>
            <a:spLocks noGrp="1"/>
          </p:cNvSpPr>
          <p:nvPr>
            <p:ph sz="half" idx="1"/>
          </p:nvPr>
        </p:nvSpPr>
        <p:spPr>
          <a:solidFill>
            <a:srgbClr val="CCFFCC"/>
          </a:solidFill>
          <a:ln>
            <a:solidFill>
              <a:schemeClr val="tx1"/>
            </a:solidFill>
          </a:ln>
        </p:spPr>
        <p:txBody>
          <a:bodyPr/>
          <a:lstStyle/>
          <a:p>
            <a:pPr marL="0" indent="0" eaLnBrk="1" hangingPunct="1">
              <a:buFontTx/>
              <a:buNone/>
            </a:pPr>
            <a:endParaRPr lang="bg-BG" altLang="en-US" b="1">
              <a:solidFill>
                <a:srgbClr val="3333FF"/>
              </a:solidFill>
            </a:endParaRPr>
          </a:p>
          <a:p>
            <a:pPr marL="0" indent="0" eaLnBrk="1" hangingPunct="1">
              <a:buFontTx/>
              <a:buNone/>
            </a:pPr>
            <a:r>
              <a:rPr lang="bg-BG" altLang="en-US" b="1">
                <a:solidFill>
                  <a:srgbClr val="3333FF"/>
                </a:solidFill>
              </a:rPr>
              <a:t>Спец. интенз. п-л за смъртност от инсулт</a:t>
            </a:r>
          </a:p>
          <a:p>
            <a:pPr marL="0" indent="0" eaLnBrk="1" hangingPunct="1">
              <a:buFontTx/>
              <a:buNone/>
            </a:pPr>
            <a:r>
              <a:rPr lang="bg-BG" altLang="en-US" sz="2400"/>
              <a:t>	</a:t>
            </a:r>
          </a:p>
          <a:p>
            <a:pPr marL="0" indent="0" eaLnBrk="1" hangingPunct="1">
              <a:buFontTx/>
              <a:buNone/>
            </a:pPr>
            <a:r>
              <a:rPr lang="bg-BG" altLang="en-US" sz="2400"/>
              <a:t>	</a:t>
            </a:r>
            <a:r>
              <a:rPr lang="bg-BG" altLang="en-US" sz="2000"/>
              <a:t>Умрели от инсулт</a:t>
            </a:r>
          </a:p>
          <a:p>
            <a:pPr marL="0" indent="0" eaLnBrk="1" hangingPunct="1">
              <a:buFontTx/>
              <a:buNone/>
            </a:pPr>
            <a:r>
              <a:rPr lang="bg-BG" altLang="en-US" sz="2000" b="1">
                <a:solidFill>
                  <a:srgbClr val="3333FF"/>
                </a:solidFill>
              </a:rPr>
              <a:t>СИП</a:t>
            </a:r>
            <a:r>
              <a:rPr lang="bg-BG" altLang="en-US" sz="2000"/>
              <a:t> = ---------------------------- х</a:t>
            </a:r>
            <a:r>
              <a:rPr lang="en-US" altLang="en-US" sz="2000" b="1"/>
              <a:t> 10</a:t>
            </a:r>
            <a:r>
              <a:rPr lang="en-US" altLang="en-US" sz="2000" b="1" baseline="30000"/>
              <a:t>n</a:t>
            </a:r>
            <a:endParaRPr lang="bg-BG" altLang="en-US" sz="2000" b="1" baseline="30000"/>
          </a:p>
          <a:p>
            <a:pPr marL="0" indent="0" eaLnBrk="1" hangingPunct="1">
              <a:buFontTx/>
              <a:buNone/>
            </a:pPr>
            <a:r>
              <a:rPr lang="bg-BG" altLang="en-US" sz="2000" b="1" baseline="30000"/>
              <a:t> </a:t>
            </a:r>
            <a:r>
              <a:rPr lang="bg-BG" altLang="en-US" sz="2000" b="1"/>
              <a:t>        </a:t>
            </a:r>
            <a:r>
              <a:rPr lang="bg-BG" altLang="en-US" sz="2000"/>
              <a:t>Средногод. население</a:t>
            </a:r>
            <a:endParaRPr lang="en-US" altLang="en-US" sz="2000"/>
          </a:p>
        </p:txBody>
      </p:sp>
      <p:sp>
        <p:nvSpPr>
          <p:cNvPr id="64516" name="Content Placeholder 3"/>
          <p:cNvSpPr>
            <a:spLocks noGrp="1"/>
          </p:cNvSpPr>
          <p:nvPr>
            <p:ph sz="half" idx="2"/>
          </p:nvPr>
        </p:nvSpPr>
        <p:spPr>
          <a:xfrm>
            <a:off x="4648200" y="1600200"/>
            <a:ext cx="4316413" cy="4525963"/>
          </a:xfrm>
          <a:solidFill>
            <a:schemeClr val="accent5">
              <a:lumMod val="90000"/>
            </a:schemeClr>
          </a:solidFill>
          <a:ln>
            <a:solidFill>
              <a:schemeClr val="tx1"/>
            </a:solidFill>
          </a:ln>
        </p:spPr>
        <p:txBody>
          <a:bodyPr/>
          <a:lstStyle/>
          <a:p>
            <a:pPr marL="0" indent="0" eaLnBrk="1" hangingPunct="1">
              <a:buFontTx/>
              <a:buNone/>
            </a:pPr>
            <a:endParaRPr lang="bg-BG" altLang="en-US" b="1" dirty="0">
              <a:solidFill>
                <a:srgbClr val="3333FF"/>
              </a:solidFill>
            </a:endParaRPr>
          </a:p>
          <a:p>
            <a:pPr marL="0" indent="0" eaLnBrk="1" hangingPunct="1">
              <a:buFontTx/>
              <a:buNone/>
            </a:pPr>
            <a:r>
              <a:rPr lang="bg-BG" altLang="en-US" b="1" dirty="0">
                <a:solidFill>
                  <a:srgbClr val="3333FF"/>
                </a:solidFill>
              </a:rPr>
              <a:t>Относителен дял на умрелите от инсулт</a:t>
            </a:r>
          </a:p>
          <a:p>
            <a:pPr marL="0" indent="0" eaLnBrk="1" hangingPunct="1">
              <a:buFontTx/>
              <a:buNone/>
            </a:pPr>
            <a:endParaRPr lang="bg-BG" altLang="en-US" b="1" dirty="0">
              <a:solidFill>
                <a:srgbClr val="3333FF"/>
              </a:solidFill>
            </a:endParaRPr>
          </a:p>
          <a:p>
            <a:pPr marL="0" indent="0" eaLnBrk="1" hangingPunct="1">
              <a:buFontTx/>
              <a:buNone/>
            </a:pPr>
            <a:r>
              <a:rPr lang="bg-BG" altLang="en-US" sz="2000" dirty="0"/>
              <a:t>	    Умрели от инсулт</a:t>
            </a:r>
          </a:p>
          <a:p>
            <a:pPr marL="0" indent="0" eaLnBrk="1" hangingPunct="1">
              <a:buFontTx/>
              <a:buNone/>
            </a:pPr>
            <a:r>
              <a:rPr lang="bg-BG" altLang="en-US" sz="2000" b="1" dirty="0">
                <a:solidFill>
                  <a:srgbClr val="3333FF"/>
                </a:solidFill>
              </a:rPr>
              <a:t>Отн.дял</a:t>
            </a:r>
            <a:r>
              <a:rPr lang="bg-BG" altLang="en-US" sz="2000" dirty="0"/>
              <a:t> = ------------------------- х</a:t>
            </a:r>
            <a:r>
              <a:rPr lang="en-US" altLang="en-US" sz="2000" b="1" dirty="0"/>
              <a:t> </a:t>
            </a:r>
            <a:r>
              <a:rPr lang="bg-BG" altLang="en-US" sz="2000" b="1" dirty="0"/>
              <a:t>100</a:t>
            </a:r>
            <a:endParaRPr lang="bg-BG" altLang="en-US" sz="2000" b="1" baseline="30000" dirty="0"/>
          </a:p>
          <a:p>
            <a:pPr marL="0" indent="0" eaLnBrk="1" hangingPunct="1">
              <a:buFontTx/>
              <a:buNone/>
            </a:pPr>
            <a:r>
              <a:rPr lang="bg-BG" altLang="en-US" sz="2000" b="1" baseline="30000" dirty="0"/>
              <a:t> </a:t>
            </a:r>
            <a:r>
              <a:rPr lang="bg-BG" altLang="en-US" sz="2000" b="1" dirty="0"/>
              <a:t>        	     </a:t>
            </a:r>
            <a:r>
              <a:rPr lang="bg-BG" altLang="en-US" sz="2000" dirty="0"/>
              <a:t>Общ брой умрели</a:t>
            </a:r>
            <a:endParaRPr lang="en-US" altLang="en-US" sz="2000" dirty="0"/>
          </a:p>
          <a:p>
            <a:pPr marL="0" indent="0" eaLnBrk="1" hangingPunct="1">
              <a:buFontTx/>
              <a:buNone/>
            </a:pPr>
            <a:endParaRPr lang="en-US" altLang="en-US" b="1" dirty="0">
              <a:solidFill>
                <a:srgbClr val="3333FF"/>
              </a:solidFill>
            </a:endParaRPr>
          </a:p>
        </p:txBody>
      </p:sp>
      <p:sp>
        <p:nvSpPr>
          <p:cNvPr id="18437" name="Slide Number Placeholder 4"/>
          <p:cNvSpPr>
            <a:spLocks noGrp="1"/>
          </p:cNvSpPr>
          <p:nvPr>
            <p:ph type="sldNum" sz="quarter" idx="12"/>
          </p:nvPr>
        </p:nvSpPr>
        <p:spPr>
          <a:noFill/>
          <a:ln>
            <a:miter lim="800000"/>
            <a:headEnd/>
            <a:tailEnd/>
          </a:ln>
        </p:spPr>
        <p:txBody>
          <a:bodyPr/>
          <a:lstStyle/>
          <a:p>
            <a:fld id="{6E62980B-D0BC-464E-9729-8DD3DD4EA30F}" type="slidenum">
              <a:rPr lang="en-US" altLang="en-US"/>
              <a:pPr/>
              <a:t>18</a:t>
            </a:fld>
            <a:endParaRPr lang="en-US" altLang="en-US"/>
          </a:p>
        </p:txBody>
      </p:sp>
      <p:sp>
        <p:nvSpPr>
          <p:cNvPr id="2" name="Date Placeholder 1"/>
          <p:cNvSpPr>
            <a:spLocks noGrp="1"/>
          </p:cNvSpPr>
          <p:nvPr>
            <p:ph type="dt" sz="half" idx="10"/>
          </p:nvPr>
        </p:nvSpPr>
        <p:spPr/>
        <p:txBody>
          <a:bodyPr/>
          <a:lstStyle/>
          <a:p>
            <a:pPr>
              <a:defRPr/>
            </a:pPr>
            <a:fld id="{37544F95-C6B7-41BE-BFB8-FD7C2E951F94}" type="datetime1">
              <a:rPr lang="bg-BG" altLang="en-US" smtClean="0"/>
              <a:t>5.10.2019 г.</a:t>
            </a:fld>
            <a:endParaRPr lang="bg-BG" altLang="en-US"/>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274638"/>
            <a:ext cx="8229600" cy="5818187"/>
          </a:xfrm>
        </p:spPr>
        <p:txBody>
          <a:bodyPr/>
          <a:lstStyle/>
          <a:p>
            <a:pPr eaLnBrk="1" hangingPunct="1"/>
            <a:r>
              <a:rPr lang="bg-BG" altLang="en-US" sz="4000" b="1" dirty="0">
                <a:solidFill>
                  <a:srgbClr val="C00000"/>
                </a:solidFill>
              </a:rPr>
              <a:t>Смъртност до 5-годишна възраст</a:t>
            </a:r>
            <a:r>
              <a:rPr lang="en-US" altLang="en-US" sz="4000" b="1" dirty="0">
                <a:solidFill>
                  <a:srgbClr val="C00000"/>
                </a:solidFill>
              </a:rPr>
              <a:t> (U5MR)</a:t>
            </a:r>
            <a:br>
              <a:rPr lang="bg-BG" altLang="en-US" sz="4000" b="1" dirty="0">
                <a:solidFill>
                  <a:srgbClr val="C00000"/>
                </a:solidFill>
              </a:rPr>
            </a:br>
            <a:br>
              <a:rPr lang="bg-BG" altLang="en-US" sz="4000" b="1" dirty="0">
                <a:solidFill>
                  <a:srgbClr val="FF0000"/>
                </a:solidFill>
              </a:rPr>
            </a:br>
            <a:r>
              <a:rPr lang="bg-BG" altLang="en-US" sz="2800" b="1" dirty="0">
                <a:solidFill>
                  <a:schemeClr val="tx1"/>
                </a:solidFill>
              </a:rPr>
              <a:t>умрели деца под 5-г. възраст</a:t>
            </a:r>
            <a:br>
              <a:rPr lang="bg-BG" altLang="en-US" sz="4000" b="1" dirty="0">
                <a:solidFill>
                  <a:schemeClr val="tx1"/>
                </a:solidFill>
              </a:rPr>
            </a:br>
            <a:r>
              <a:rPr lang="en-US" altLang="en-US" sz="2800" b="1" dirty="0">
                <a:solidFill>
                  <a:schemeClr val="tx1"/>
                </a:solidFill>
              </a:rPr>
              <a:t>U5MR = -------------------------------------------- </a:t>
            </a:r>
            <a:r>
              <a:rPr lang="bg-BG" altLang="en-US" sz="2800" b="1" dirty="0">
                <a:solidFill>
                  <a:schemeClr val="tx1"/>
                </a:solidFill>
              </a:rPr>
              <a:t>х</a:t>
            </a:r>
            <a:r>
              <a:rPr lang="en-US" altLang="en-US" sz="2800" b="1" dirty="0">
                <a:solidFill>
                  <a:schemeClr val="tx1"/>
                </a:solidFill>
              </a:rPr>
              <a:t> 1000</a:t>
            </a:r>
            <a:br>
              <a:rPr lang="bg-BG" altLang="en-US" sz="2800" b="1" dirty="0">
                <a:solidFill>
                  <a:schemeClr val="tx1"/>
                </a:solidFill>
              </a:rPr>
            </a:br>
            <a:r>
              <a:rPr lang="bg-BG" altLang="en-US" sz="2800" b="1" dirty="0">
                <a:solidFill>
                  <a:schemeClr val="tx1"/>
                </a:solidFill>
              </a:rPr>
              <a:t>брой </a:t>
            </a:r>
            <a:r>
              <a:rPr lang="bg-BG" altLang="en-US" sz="2800" b="1" dirty="0" err="1">
                <a:solidFill>
                  <a:schemeClr val="tx1"/>
                </a:solidFill>
              </a:rPr>
              <a:t>живородени</a:t>
            </a:r>
            <a:endParaRPr lang="en-US" altLang="en-US" sz="2800" b="1" dirty="0">
              <a:solidFill>
                <a:schemeClr val="tx1"/>
              </a:solidFill>
            </a:endParaRPr>
          </a:p>
        </p:txBody>
      </p:sp>
      <p:sp>
        <p:nvSpPr>
          <p:cNvPr id="19459" name="Slide Number Placeholder 2"/>
          <p:cNvSpPr>
            <a:spLocks noGrp="1"/>
          </p:cNvSpPr>
          <p:nvPr>
            <p:ph type="sldNum" sz="quarter" idx="12"/>
          </p:nvPr>
        </p:nvSpPr>
        <p:spPr>
          <a:noFill/>
          <a:ln>
            <a:miter lim="800000"/>
            <a:headEnd/>
            <a:tailEnd/>
          </a:ln>
        </p:spPr>
        <p:txBody>
          <a:bodyPr/>
          <a:lstStyle/>
          <a:p>
            <a:fld id="{0C251EC0-3841-430A-B422-A4274849F510}" type="slidenum">
              <a:rPr lang="en-US" altLang="en-US"/>
              <a:pPr/>
              <a:t>19</a:t>
            </a:fld>
            <a:endParaRPr lang="en-US" altLang="en-US"/>
          </a:p>
        </p:txBody>
      </p:sp>
      <p:sp>
        <p:nvSpPr>
          <p:cNvPr id="2" name="Date Placeholder 1"/>
          <p:cNvSpPr>
            <a:spLocks noGrp="1"/>
          </p:cNvSpPr>
          <p:nvPr>
            <p:ph type="dt" sz="half" idx="10"/>
          </p:nvPr>
        </p:nvSpPr>
        <p:spPr/>
        <p:txBody>
          <a:bodyPr/>
          <a:lstStyle/>
          <a:p>
            <a:pPr>
              <a:defRPr/>
            </a:pPr>
            <a:fld id="{2A67AD4B-3497-42F3-B0CE-04A00A918A2E}" type="datetime1">
              <a:rPr lang="bg-BG" altLang="en-US" smtClean="0"/>
              <a:t>5.10.2019 г.</a:t>
            </a:fld>
            <a:endParaRPr lang="bg-BG" altLang="en-US"/>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4"/>
          <p:cNvSpPr>
            <a:spLocks noGrp="1"/>
          </p:cNvSpPr>
          <p:nvPr>
            <p:ph type="sldNum" sz="quarter" idx="12"/>
          </p:nvPr>
        </p:nvSpPr>
        <p:spPr>
          <a:noFill/>
          <a:ln>
            <a:miter lim="800000"/>
            <a:headEnd/>
            <a:tailEnd/>
          </a:ln>
        </p:spPr>
        <p:txBody>
          <a:bodyPr/>
          <a:lstStyle/>
          <a:p>
            <a:fld id="{D682A3C5-E31E-44A7-B7FA-B10186E931E5}" type="slidenum">
              <a:rPr lang="en-US" altLang="en-US"/>
              <a:pPr/>
              <a:t>2</a:t>
            </a:fld>
            <a:endParaRPr lang="en-US" altLang="en-US"/>
          </a:p>
        </p:txBody>
      </p:sp>
      <p:sp>
        <p:nvSpPr>
          <p:cNvPr id="3075" name="Rectangle 4"/>
          <p:cNvSpPr>
            <a:spLocks noGrp="1" noChangeArrowheads="1"/>
          </p:cNvSpPr>
          <p:nvPr>
            <p:ph type="title"/>
          </p:nvPr>
        </p:nvSpPr>
        <p:spPr>
          <a:xfrm>
            <a:off x="457200" y="274638"/>
            <a:ext cx="8229600" cy="6034087"/>
          </a:xfrm>
        </p:spPr>
        <p:txBody>
          <a:bodyPr/>
          <a:lstStyle/>
          <a:p>
            <a:pPr eaLnBrk="1" hangingPunct="1"/>
            <a:br>
              <a:rPr lang="bg-BG" altLang="en-US" b="1" dirty="0">
                <a:solidFill>
                  <a:srgbClr val="C00000"/>
                </a:solidFill>
              </a:rPr>
            </a:br>
            <a:r>
              <a:rPr lang="bg-BG" altLang="en-US" b="1" dirty="0">
                <a:solidFill>
                  <a:srgbClr val="C00000"/>
                </a:solidFill>
              </a:rPr>
              <a:t>Смъртността като индикатор за глобалния здравен статус</a:t>
            </a:r>
            <a:endParaRPr lang="en-US" altLang="en-US" dirty="0">
              <a:solidFill>
                <a:srgbClr val="C00000"/>
              </a:solidFill>
            </a:endParaRPr>
          </a:p>
        </p:txBody>
      </p:sp>
      <p:sp>
        <p:nvSpPr>
          <p:cNvPr id="2" name="Date Placeholder 1"/>
          <p:cNvSpPr>
            <a:spLocks noGrp="1"/>
          </p:cNvSpPr>
          <p:nvPr>
            <p:ph type="dt" sz="half" idx="10"/>
          </p:nvPr>
        </p:nvSpPr>
        <p:spPr/>
        <p:txBody>
          <a:bodyPr/>
          <a:lstStyle/>
          <a:p>
            <a:pPr>
              <a:defRPr/>
            </a:pPr>
            <a:fld id="{E8FC3D77-21FC-4CA8-B965-7D1F3065FE1E}" type="datetime1">
              <a:rPr lang="bg-BG" altLang="en-US" smtClean="0"/>
              <a:t>5.10.2019 г.</a:t>
            </a:fld>
            <a:endParaRPr lang="bg-BG"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274638"/>
            <a:ext cx="8229600" cy="5675312"/>
          </a:xfrm>
        </p:spPr>
        <p:txBody>
          <a:bodyPr/>
          <a:lstStyle/>
          <a:p>
            <a:pPr eaLnBrk="1" hangingPunct="1">
              <a:lnSpc>
                <a:spcPct val="120000"/>
              </a:lnSpc>
            </a:pPr>
            <a:r>
              <a:rPr lang="bg-BG" altLang="en-US" sz="3600" b="1" dirty="0">
                <a:solidFill>
                  <a:srgbClr val="C00000"/>
                </a:solidFill>
              </a:rPr>
              <a:t>Скала за оценка на смъртността под 5-годишна възраст</a:t>
            </a:r>
            <a:br>
              <a:rPr lang="bg-BG" altLang="en-US" sz="3600" b="1" dirty="0">
                <a:solidFill>
                  <a:srgbClr val="FF0000"/>
                </a:solidFill>
              </a:rPr>
            </a:br>
            <a:br>
              <a:rPr lang="bg-BG" altLang="en-US" sz="3600" b="1" dirty="0">
                <a:solidFill>
                  <a:srgbClr val="FF0000"/>
                </a:solidFill>
              </a:rPr>
            </a:br>
            <a:r>
              <a:rPr lang="bg-BG" altLang="en-US" sz="3600" b="1" dirty="0">
                <a:solidFill>
                  <a:schemeClr val="tx1"/>
                </a:solidFill>
              </a:rPr>
              <a:t>много</a:t>
            </a:r>
            <a:r>
              <a:rPr lang="bg-BG" altLang="en-US" sz="3600" b="1" dirty="0">
                <a:solidFill>
                  <a:srgbClr val="FF0000"/>
                </a:solidFill>
              </a:rPr>
              <a:t> </a:t>
            </a:r>
            <a:r>
              <a:rPr lang="bg-BG" altLang="en-US" sz="3600" b="1" dirty="0">
                <a:solidFill>
                  <a:schemeClr val="tx1"/>
                </a:solidFill>
              </a:rPr>
              <a:t>ниска – под 10</a:t>
            </a:r>
            <a:r>
              <a:rPr lang="bg-BG" altLang="en-US" sz="3600" b="1" i="1" dirty="0">
                <a:solidFill>
                  <a:schemeClr val="tx1"/>
                </a:solidFill>
              </a:rPr>
              <a:t>‰ </a:t>
            </a:r>
            <a:br>
              <a:rPr lang="bg-BG" altLang="en-US" sz="3600" b="1" dirty="0">
                <a:solidFill>
                  <a:schemeClr val="tx1"/>
                </a:solidFill>
              </a:rPr>
            </a:br>
            <a:r>
              <a:rPr lang="bg-BG" altLang="en-US" sz="3600" b="1" dirty="0">
                <a:solidFill>
                  <a:schemeClr val="tx1"/>
                </a:solidFill>
              </a:rPr>
              <a:t>ниска – 10</a:t>
            </a:r>
            <a:r>
              <a:rPr lang="en-US" altLang="en-US" sz="3600" b="1" dirty="0">
                <a:solidFill>
                  <a:schemeClr val="tx1"/>
                </a:solidFill>
              </a:rPr>
              <a:t>-</a:t>
            </a:r>
            <a:r>
              <a:rPr lang="bg-BG" altLang="en-US" sz="3600" b="1" dirty="0">
                <a:solidFill>
                  <a:schemeClr val="tx1"/>
                </a:solidFill>
              </a:rPr>
              <a:t>2</a:t>
            </a:r>
            <a:r>
              <a:rPr lang="en-US" altLang="en-US" sz="3600" b="1" dirty="0">
                <a:solidFill>
                  <a:schemeClr val="tx1"/>
                </a:solidFill>
              </a:rPr>
              <a:t>0</a:t>
            </a:r>
            <a:r>
              <a:rPr lang="bg-BG" altLang="en-US" sz="3600" b="1" i="1" dirty="0"/>
              <a:t>‰</a:t>
            </a:r>
            <a:br>
              <a:rPr lang="bg-BG" altLang="en-US" sz="3600" b="1" dirty="0">
                <a:solidFill>
                  <a:schemeClr val="tx1"/>
                </a:solidFill>
              </a:rPr>
            </a:br>
            <a:r>
              <a:rPr lang="bg-BG" altLang="en-US" sz="3600" b="1" dirty="0">
                <a:solidFill>
                  <a:schemeClr val="tx1"/>
                </a:solidFill>
              </a:rPr>
              <a:t>средна – 20</a:t>
            </a:r>
            <a:r>
              <a:rPr lang="en-US" altLang="en-US" sz="3600" b="1" dirty="0">
                <a:solidFill>
                  <a:schemeClr val="tx1"/>
                </a:solidFill>
              </a:rPr>
              <a:t>-</a:t>
            </a:r>
            <a:r>
              <a:rPr lang="bg-BG" altLang="en-US" sz="3600" b="1" dirty="0">
                <a:solidFill>
                  <a:schemeClr val="tx1"/>
                </a:solidFill>
              </a:rPr>
              <a:t>50</a:t>
            </a:r>
            <a:r>
              <a:rPr lang="bg-BG" altLang="en-US" sz="3600" b="1" i="1" dirty="0"/>
              <a:t>‰</a:t>
            </a:r>
            <a:br>
              <a:rPr lang="bg-BG" altLang="en-US" sz="3600" b="1" dirty="0">
                <a:solidFill>
                  <a:schemeClr val="tx1"/>
                </a:solidFill>
              </a:rPr>
            </a:br>
            <a:r>
              <a:rPr lang="bg-BG" altLang="en-US" sz="3600" b="1" dirty="0">
                <a:solidFill>
                  <a:schemeClr val="tx1"/>
                </a:solidFill>
              </a:rPr>
              <a:t>висока – 50-100</a:t>
            </a:r>
            <a:r>
              <a:rPr lang="bg-BG" altLang="en-US" sz="3600" b="1" i="1" dirty="0"/>
              <a:t>‰</a:t>
            </a:r>
            <a:br>
              <a:rPr lang="bg-BG" altLang="en-US" sz="3600" b="1" i="1" dirty="0"/>
            </a:br>
            <a:r>
              <a:rPr lang="bg-BG" altLang="en-US" sz="3600" b="1" dirty="0"/>
              <a:t>много висока – над</a:t>
            </a:r>
            <a:r>
              <a:rPr lang="bg-BG" altLang="en-US" sz="3600" b="1" dirty="0">
                <a:solidFill>
                  <a:schemeClr val="tx1"/>
                </a:solidFill>
              </a:rPr>
              <a:t> 100</a:t>
            </a:r>
            <a:r>
              <a:rPr lang="bg-BG" altLang="en-US" sz="3600" b="1" dirty="0"/>
              <a:t>‰ </a:t>
            </a:r>
            <a:r>
              <a:rPr lang="bg-BG" altLang="en-US" sz="3600" b="1" dirty="0">
                <a:solidFill>
                  <a:schemeClr val="tx1"/>
                </a:solidFill>
              </a:rPr>
              <a:t> </a:t>
            </a:r>
            <a:endParaRPr lang="en-US" altLang="en-US" sz="3600" b="1" dirty="0">
              <a:solidFill>
                <a:schemeClr val="tx1"/>
              </a:solidFill>
            </a:endParaRPr>
          </a:p>
        </p:txBody>
      </p:sp>
      <p:sp>
        <p:nvSpPr>
          <p:cNvPr id="20483" name="Slide Number Placeholder 2"/>
          <p:cNvSpPr>
            <a:spLocks noGrp="1"/>
          </p:cNvSpPr>
          <p:nvPr>
            <p:ph type="sldNum" sz="quarter" idx="12"/>
          </p:nvPr>
        </p:nvSpPr>
        <p:spPr>
          <a:noFill/>
          <a:ln>
            <a:miter lim="800000"/>
            <a:headEnd/>
            <a:tailEnd/>
          </a:ln>
        </p:spPr>
        <p:txBody>
          <a:bodyPr/>
          <a:lstStyle/>
          <a:p>
            <a:fld id="{4BC43AC4-B33A-426E-8412-CDA76DEB28E2}" type="slidenum">
              <a:rPr lang="en-US" altLang="en-US"/>
              <a:pPr/>
              <a:t>20</a:t>
            </a:fld>
            <a:endParaRPr lang="en-US" altLang="en-US"/>
          </a:p>
        </p:txBody>
      </p:sp>
      <p:sp>
        <p:nvSpPr>
          <p:cNvPr id="2" name="Date Placeholder 1"/>
          <p:cNvSpPr>
            <a:spLocks noGrp="1"/>
          </p:cNvSpPr>
          <p:nvPr>
            <p:ph type="dt" sz="half" idx="10"/>
          </p:nvPr>
        </p:nvSpPr>
        <p:spPr/>
        <p:txBody>
          <a:bodyPr/>
          <a:lstStyle/>
          <a:p>
            <a:pPr>
              <a:defRPr/>
            </a:pPr>
            <a:fld id="{54769FB6-080D-4B05-81FD-1E658437501E}" type="datetime1">
              <a:rPr lang="bg-BG" altLang="en-US" smtClean="0"/>
              <a:t>5.10.2019 г.</a:t>
            </a:fld>
            <a:endParaRPr lang="bg-BG" altLang="en-US"/>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4"/>
          <p:cNvSpPr>
            <a:spLocks noGrp="1"/>
          </p:cNvSpPr>
          <p:nvPr>
            <p:ph type="sldNum" sz="quarter" idx="12"/>
          </p:nvPr>
        </p:nvSpPr>
        <p:spPr>
          <a:noFill/>
          <a:ln>
            <a:miter lim="800000"/>
            <a:headEnd/>
            <a:tailEnd/>
          </a:ln>
        </p:spPr>
        <p:txBody>
          <a:bodyPr/>
          <a:lstStyle/>
          <a:p>
            <a:fld id="{9C79D0FB-AAA0-42A2-A33B-4426B6442B14}" type="slidenum">
              <a:rPr lang="en-US" altLang="en-US"/>
              <a:pPr/>
              <a:t>21</a:t>
            </a:fld>
            <a:endParaRPr lang="en-US" altLang="en-US"/>
          </a:p>
        </p:txBody>
      </p:sp>
      <p:sp>
        <p:nvSpPr>
          <p:cNvPr id="21507" name="Rectangle 2"/>
          <p:cNvSpPr>
            <a:spLocks noGrp="1" noChangeArrowheads="1"/>
          </p:cNvSpPr>
          <p:nvPr>
            <p:ph type="title"/>
          </p:nvPr>
        </p:nvSpPr>
        <p:spPr>
          <a:xfrm>
            <a:off x="179388" y="274638"/>
            <a:ext cx="8785225" cy="5530850"/>
          </a:xfrm>
        </p:spPr>
        <p:txBody>
          <a:bodyPr/>
          <a:lstStyle/>
          <a:p>
            <a:pPr eaLnBrk="1" hangingPunct="1"/>
            <a:r>
              <a:rPr lang="bg-BG" altLang="en-US" b="1" dirty="0">
                <a:solidFill>
                  <a:srgbClr val="C00000"/>
                </a:solidFill>
              </a:rPr>
              <a:t>Майчина смъртност</a:t>
            </a:r>
            <a:br>
              <a:rPr lang="bg-BG" altLang="en-US" b="1" dirty="0">
                <a:solidFill>
                  <a:srgbClr val="C00000"/>
                </a:solidFill>
              </a:rPr>
            </a:br>
            <a:br>
              <a:rPr lang="bg-BG" altLang="en-US" b="1" dirty="0">
                <a:solidFill>
                  <a:srgbClr val="C00000"/>
                </a:solidFill>
              </a:rPr>
            </a:br>
            <a:r>
              <a:rPr lang="bg-BG" altLang="en-US" sz="2800" b="1" dirty="0">
                <a:solidFill>
                  <a:schemeClr val="tx1"/>
                </a:solidFill>
              </a:rPr>
              <a:t>брой умрели жени през бременността, </a:t>
            </a:r>
            <a:br>
              <a:rPr lang="bg-BG" altLang="en-US" sz="2800" b="1" dirty="0">
                <a:solidFill>
                  <a:schemeClr val="tx1"/>
                </a:solidFill>
              </a:rPr>
            </a:br>
            <a:r>
              <a:rPr lang="bg-BG" altLang="en-US" sz="2800" b="1" dirty="0">
                <a:solidFill>
                  <a:schemeClr val="tx1"/>
                </a:solidFill>
              </a:rPr>
              <a:t>раждането и до 42-я ден </a:t>
            </a:r>
            <a:br>
              <a:rPr lang="bg-BG" altLang="en-US" sz="2800" b="1" dirty="0">
                <a:solidFill>
                  <a:schemeClr val="tx1"/>
                </a:solidFill>
              </a:rPr>
            </a:br>
            <a:r>
              <a:rPr lang="bg-BG" altLang="en-US" sz="2800" b="1" dirty="0">
                <a:solidFill>
                  <a:schemeClr val="tx1"/>
                </a:solidFill>
              </a:rPr>
              <a:t>след раждането</a:t>
            </a:r>
            <a:br>
              <a:rPr lang="bg-BG" altLang="en-US" sz="2800" b="1" dirty="0">
                <a:solidFill>
                  <a:schemeClr val="tx1"/>
                </a:solidFill>
              </a:rPr>
            </a:br>
            <a:r>
              <a:rPr lang="bg-BG" altLang="en-US" sz="2800" b="1" dirty="0">
                <a:solidFill>
                  <a:schemeClr val="tx1"/>
                </a:solidFill>
              </a:rPr>
              <a:t>МС = ------------------------------------------------- х 100000</a:t>
            </a:r>
            <a:br>
              <a:rPr lang="bg-BG" altLang="en-US" sz="2800" b="1" dirty="0">
                <a:solidFill>
                  <a:schemeClr val="tx1"/>
                </a:solidFill>
              </a:rPr>
            </a:br>
            <a:r>
              <a:rPr lang="bg-BG" altLang="en-US" sz="2800" b="1" dirty="0">
                <a:solidFill>
                  <a:schemeClr val="tx1"/>
                </a:solidFill>
              </a:rPr>
              <a:t>брой </a:t>
            </a:r>
            <a:r>
              <a:rPr lang="bg-BG" altLang="en-US" sz="2800" b="1" dirty="0" err="1">
                <a:solidFill>
                  <a:schemeClr val="tx1"/>
                </a:solidFill>
              </a:rPr>
              <a:t>живородени</a:t>
            </a:r>
            <a:endParaRPr lang="en-US" altLang="en-US" sz="2800" b="1" dirty="0">
              <a:solidFill>
                <a:schemeClr val="tx1"/>
              </a:solidFill>
            </a:endParaRPr>
          </a:p>
        </p:txBody>
      </p:sp>
      <p:sp>
        <p:nvSpPr>
          <p:cNvPr id="2" name="Date Placeholder 1"/>
          <p:cNvSpPr>
            <a:spLocks noGrp="1"/>
          </p:cNvSpPr>
          <p:nvPr>
            <p:ph type="dt" sz="half" idx="10"/>
          </p:nvPr>
        </p:nvSpPr>
        <p:spPr/>
        <p:txBody>
          <a:bodyPr/>
          <a:lstStyle/>
          <a:p>
            <a:pPr>
              <a:defRPr/>
            </a:pPr>
            <a:fld id="{17100948-959E-4939-8859-8EC2B858118D}" type="datetime1">
              <a:rPr lang="bg-BG" altLang="en-US" smtClean="0"/>
              <a:t>5.10.2019 г.</a:t>
            </a:fld>
            <a:endParaRPr lang="bg-BG" altLang="en-US"/>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4"/>
          <p:cNvSpPr>
            <a:spLocks noGrp="1"/>
          </p:cNvSpPr>
          <p:nvPr>
            <p:ph type="sldNum" sz="quarter" idx="12"/>
          </p:nvPr>
        </p:nvSpPr>
        <p:spPr>
          <a:noFill/>
          <a:ln>
            <a:miter lim="800000"/>
            <a:headEnd/>
            <a:tailEnd/>
          </a:ln>
        </p:spPr>
        <p:txBody>
          <a:bodyPr/>
          <a:lstStyle/>
          <a:p>
            <a:fld id="{EE6A288B-6498-4DFA-9AA3-DAC2857AEEF4}" type="slidenum">
              <a:rPr lang="en-US" altLang="en-US"/>
              <a:pPr/>
              <a:t>22</a:t>
            </a:fld>
            <a:endParaRPr lang="en-US" altLang="en-US"/>
          </a:p>
        </p:txBody>
      </p:sp>
      <p:sp>
        <p:nvSpPr>
          <p:cNvPr id="24579" name="Rectangle 2"/>
          <p:cNvSpPr>
            <a:spLocks noGrp="1" noChangeArrowheads="1"/>
          </p:cNvSpPr>
          <p:nvPr>
            <p:ph type="title"/>
          </p:nvPr>
        </p:nvSpPr>
        <p:spPr>
          <a:xfrm>
            <a:off x="457200" y="274638"/>
            <a:ext cx="8229600" cy="6034087"/>
          </a:xfrm>
        </p:spPr>
        <p:txBody>
          <a:bodyPr/>
          <a:lstStyle/>
          <a:p>
            <a:pPr eaLnBrk="1" hangingPunct="1"/>
            <a:r>
              <a:rPr lang="bg-BG" altLang="en-US" b="1" dirty="0">
                <a:solidFill>
                  <a:srgbClr val="C00000"/>
                </a:solidFill>
              </a:rPr>
              <a:t>2.</a:t>
            </a:r>
            <a:r>
              <a:rPr lang="bg-BG" altLang="en-US" b="1" dirty="0" err="1">
                <a:solidFill>
                  <a:srgbClr val="C00000"/>
                </a:solidFill>
              </a:rPr>
              <a:t>2</a:t>
            </a:r>
            <a:r>
              <a:rPr lang="bg-BG" altLang="en-US" b="1" dirty="0">
                <a:solidFill>
                  <a:srgbClr val="C00000"/>
                </a:solidFill>
              </a:rPr>
              <a:t>. Характеристика на общата смъртност по причини</a:t>
            </a:r>
            <a:r>
              <a:rPr lang="bg-BG" altLang="en-US" dirty="0">
                <a:solidFill>
                  <a:srgbClr val="C00000"/>
                </a:solidFill>
              </a:rPr>
              <a:t> </a:t>
            </a:r>
            <a:endParaRPr lang="en-US" altLang="en-US" dirty="0">
              <a:solidFill>
                <a:srgbClr val="C00000"/>
              </a:solidFill>
            </a:endParaRPr>
          </a:p>
        </p:txBody>
      </p:sp>
      <p:sp>
        <p:nvSpPr>
          <p:cNvPr id="2" name="Date Placeholder 1"/>
          <p:cNvSpPr>
            <a:spLocks noGrp="1"/>
          </p:cNvSpPr>
          <p:nvPr>
            <p:ph type="dt" sz="half" idx="10"/>
          </p:nvPr>
        </p:nvSpPr>
        <p:spPr/>
        <p:txBody>
          <a:bodyPr/>
          <a:lstStyle/>
          <a:p>
            <a:pPr>
              <a:defRPr/>
            </a:pPr>
            <a:fld id="{4E48086E-432B-410F-9491-8EFF93D6DB9C}" type="datetime1">
              <a:rPr lang="bg-BG" altLang="en-US" smtClean="0"/>
              <a:t>5.10.2019 г.</a:t>
            </a:fld>
            <a:endParaRPr lang="bg-BG"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4"/>
          <p:cNvSpPr>
            <a:spLocks noGrp="1"/>
          </p:cNvSpPr>
          <p:nvPr>
            <p:ph type="sldNum" sz="quarter" idx="12"/>
          </p:nvPr>
        </p:nvSpPr>
        <p:spPr>
          <a:noFill/>
          <a:ln>
            <a:miter lim="800000"/>
            <a:headEnd/>
            <a:tailEnd/>
          </a:ln>
        </p:spPr>
        <p:txBody>
          <a:bodyPr/>
          <a:lstStyle/>
          <a:p>
            <a:fld id="{EAD76671-6115-4B0C-8279-9942A6CE5023}" type="slidenum">
              <a:rPr lang="en-US" altLang="en-US"/>
              <a:pPr/>
              <a:t>23</a:t>
            </a:fld>
            <a:endParaRPr lang="en-US" altLang="en-US"/>
          </a:p>
        </p:txBody>
      </p:sp>
      <p:sp>
        <p:nvSpPr>
          <p:cNvPr id="22531" name="Rectangle 2"/>
          <p:cNvSpPr>
            <a:spLocks noGrp="1" noChangeArrowheads="1"/>
          </p:cNvSpPr>
          <p:nvPr>
            <p:ph type="title"/>
          </p:nvPr>
        </p:nvSpPr>
        <p:spPr>
          <a:xfrm>
            <a:off x="683568" y="548680"/>
            <a:ext cx="7776864" cy="5256584"/>
          </a:xfrm>
          <a:solidFill>
            <a:schemeClr val="accent1"/>
          </a:solidFill>
          <a:ln>
            <a:solidFill>
              <a:schemeClr val="tx1"/>
            </a:solidFill>
          </a:ln>
        </p:spPr>
        <p:txBody>
          <a:bodyPr/>
          <a:lstStyle/>
          <a:p>
            <a:pPr algn="l" eaLnBrk="1" hangingPunct="1"/>
            <a:br>
              <a:rPr lang="bg-BG" altLang="en-US" sz="5400" dirty="0"/>
            </a:br>
            <a:r>
              <a:rPr lang="bg-BG" altLang="en-US" sz="5400" dirty="0"/>
              <a:t>По оценъчни данни на СЗО за 2015 г. броят на умиранията в света е близо </a:t>
            </a:r>
            <a:r>
              <a:rPr lang="bg-BG" altLang="en-US" sz="5400" b="1" dirty="0">
                <a:solidFill>
                  <a:srgbClr val="C00000"/>
                </a:solidFill>
              </a:rPr>
              <a:t>56 милиона, а за 2016 г. – 56,9 млн.</a:t>
            </a:r>
            <a:br>
              <a:rPr lang="bg-BG" altLang="en-US" sz="5400" b="1" dirty="0">
                <a:solidFill>
                  <a:srgbClr val="C00000"/>
                </a:solidFill>
              </a:rPr>
            </a:br>
            <a:br>
              <a:rPr lang="bg-BG" altLang="en-US" sz="3600" dirty="0">
                <a:solidFill>
                  <a:srgbClr val="C00000"/>
                </a:solidFill>
              </a:rPr>
            </a:br>
            <a:endParaRPr lang="en-US" altLang="en-US" sz="3200" dirty="0">
              <a:solidFill>
                <a:schemeClr val="tx1"/>
              </a:solidFill>
            </a:endParaRPr>
          </a:p>
        </p:txBody>
      </p:sp>
      <p:sp>
        <p:nvSpPr>
          <p:cNvPr id="2" name="Date Placeholder 1"/>
          <p:cNvSpPr>
            <a:spLocks noGrp="1"/>
          </p:cNvSpPr>
          <p:nvPr>
            <p:ph type="dt" sz="half" idx="10"/>
          </p:nvPr>
        </p:nvSpPr>
        <p:spPr/>
        <p:txBody>
          <a:bodyPr/>
          <a:lstStyle/>
          <a:p>
            <a:pPr>
              <a:defRPr/>
            </a:pPr>
            <a:fld id="{A6EE47C9-EC7F-43ED-B742-09EE65D276CD}" type="datetime1">
              <a:rPr lang="bg-BG" altLang="en-US" smtClean="0"/>
              <a:t>5.10.2019 г.</a:t>
            </a:fld>
            <a:endParaRPr lang="bg-BG"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46650"/>
          </a:xfrm>
        </p:spPr>
        <p:txBody>
          <a:bodyPr/>
          <a:lstStyle/>
          <a:p>
            <a:r>
              <a:rPr lang="bg-BG" dirty="0"/>
              <a:t>Подреждането на водещите причини за умирания е претърпяло сериозни промени </a:t>
            </a:r>
            <a:r>
              <a:rPr lang="bg-BG" i="1" dirty="0">
                <a:solidFill>
                  <a:srgbClr val="C00000"/>
                </a:solidFill>
              </a:rPr>
              <a:t>(слайдове 25-26).</a:t>
            </a:r>
          </a:p>
        </p:txBody>
      </p:sp>
      <p:sp>
        <p:nvSpPr>
          <p:cNvPr id="3" name="Date Placeholder 2"/>
          <p:cNvSpPr>
            <a:spLocks noGrp="1"/>
          </p:cNvSpPr>
          <p:nvPr>
            <p:ph type="dt" sz="half" idx="10"/>
          </p:nvPr>
        </p:nvSpPr>
        <p:spPr/>
        <p:txBody>
          <a:bodyPr/>
          <a:lstStyle/>
          <a:p>
            <a:pPr>
              <a:defRPr/>
            </a:pPr>
            <a:fld id="{0DB3275E-F7AD-4823-BA4D-E1567AC6DB60}" type="datetime1">
              <a:rPr lang="bg-BG" altLang="en-US" smtClean="0"/>
              <a:t>5.10.2019 г.</a:t>
            </a:fld>
            <a:endParaRPr lang="bg-BG" altLang="en-US"/>
          </a:p>
        </p:txBody>
      </p:sp>
      <p:sp>
        <p:nvSpPr>
          <p:cNvPr id="4" name="Slide Number Placeholder 3"/>
          <p:cNvSpPr>
            <a:spLocks noGrp="1"/>
          </p:cNvSpPr>
          <p:nvPr>
            <p:ph type="sldNum" sz="quarter" idx="12"/>
          </p:nvPr>
        </p:nvSpPr>
        <p:spPr/>
        <p:txBody>
          <a:bodyPr/>
          <a:lstStyle/>
          <a:p>
            <a:pPr>
              <a:defRPr/>
            </a:pPr>
            <a:fld id="{6A784912-C933-427B-9709-01FF5DFA2148}" type="slidenum">
              <a:rPr lang="en-US" altLang="en-US" smtClean="0"/>
              <a:pPr>
                <a:defRPr/>
              </a:pPr>
              <a:t>24</a:t>
            </a:fld>
            <a:endParaRPr lang="en-US" altLang="en-US"/>
          </a:p>
        </p:txBody>
      </p:sp>
    </p:spTree>
    <p:extLst>
      <p:ext uri="{BB962C8B-B14F-4D97-AF65-F5344CB8AC3E}">
        <p14:creationId xmlns:p14="http://schemas.microsoft.com/office/powerpoint/2010/main" val="11117056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5">
            <a:lumMod val="50000"/>
            <a:alpha val="44000"/>
          </a:schemeClr>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3B6B6C9F-701B-4C57-A4B4-8DFB115093B5}" type="datetime1">
              <a:rPr lang="bg-BG" altLang="en-US" smtClean="0"/>
              <a:t>5.10.2019 г.</a:t>
            </a:fld>
            <a:endParaRPr lang="bg-BG" altLang="en-US"/>
          </a:p>
        </p:txBody>
      </p:sp>
      <p:sp>
        <p:nvSpPr>
          <p:cNvPr id="3" name="Slide Number Placeholder 2"/>
          <p:cNvSpPr>
            <a:spLocks noGrp="1"/>
          </p:cNvSpPr>
          <p:nvPr>
            <p:ph type="sldNum" sz="quarter" idx="12"/>
          </p:nvPr>
        </p:nvSpPr>
        <p:spPr>
          <a:xfrm>
            <a:off x="6588224" y="6237312"/>
            <a:ext cx="2133600" cy="476250"/>
          </a:xfrm>
        </p:spPr>
        <p:txBody>
          <a:bodyPr/>
          <a:lstStyle/>
          <a:p>
            <a:pPr>
              <a:defRPr/>
            </a:pPr>
            <a:fld id="{5B22EEF3-49EA-4CA7-8F2A-6BF17FA19AD3}" type="slidenum">
              <a:rPr lang="en-US" altLang="en-US" smtClean="0"/>
              <a:pPr>
                <a:defRPr/>
              </a:pPr>
              <a:t>25</a:t>
            </a:fld>
            <a:endParaRPr lang="en-US" alt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435" y="262808"/>
            <a:ext cx="8595551" cy="568647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9326362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5">
            <a:lumMod val="50000"/>
            <a:alpha val="44000"/>
          </a:schemeClr>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3B6B6C9F-701B-4C57-A4B4-8DFB115093B5}" type="datetime1">
              <a:rPr lang="bg-BG" altLang="en-US" smtClean="0"/>
              <a:t>5.10.2019 г.</a:t>
            </a:fld>
            <a:endParaRPr lang="bg-BG" altLang="en-US"/>
          </a:p>
        </p:txBody>
      </p:sp>
      <p:sp>
        <p:nvSpPr>
          <p:cNvPr id="3" name="Slide Number Placeholder 2"/>
          <p:cNvSpPr>
            <a:spLocks noGrp="1"/>
          </p:cNvSpPr>
          <p:nvPr>
            <p:ph type="sldNum" sz="quarter" idx="12"/>
          </p:nvPr>
        </p:nvSpPr>
        <p:spPr/>
        <p:txBody>
          <a:bodyPr/>
          <a:lstStyle/>
          <a:p>
            <a:pPr>
              <a:defRPr/>
            </a:pPr>
            <a:fld id="{5B22EEF3-49EA-4CA7-8F2A-6BF17FA19AD3}" type="slidenum">
              <a:rPr lang="en-US" altLang="en-US" smtClean="0"/>
              <a:pPr>
                <a:defRPr/>
              </a:pPr>
              <a:t>26</a:t>
            </a:fld>
            <a:endParaRPr lang="en-US" alt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328" y="531416"/>
            <a:ext cx="8578144" cy="513595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2006871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4"/>
          <p:cNvSpPr>
            <a:spLocks noGrp="1"/>
          </p:cNvSpPr>
          <p:nvPr>
            <p:ph type="sldNum" sz="quarter" idx="12"/>
          </p:nvPr>
        </p:nvSpPr>
        <p:spPr>
          <a:noFill/>
          <a:ln>
            <a:miter lim="800000"/>
            <a:headEnd/>
            <a:tailEnd/>
          </a:ln>
        </p:spPr>
        <p:txBody>
          <a:bodyPr/>
          <a:lstStyle/>
          <a:p>
            <a:fld id="{EAD76671-6115-4B0C-8279-9942A6CE5023}" type="slidenum">
              <a:rPr lang="en-US" altLang="en-US"/>
              <a:pPr/>
              <a:t>27</a:t>
            </a:fld>
            <a:endParaRPr lang="en-US" altLang="en-US"/>
          </a:p>
        </p:txBody>
      </p:sp>
      <p:sp>
        <p:nvSpPr>
          <p:cNvPr id="22531" name="Rectangle 2"/>
          <p:cNvSpPr>
            <a:spLocks noGrp="1" noChangeArrowheads="1"/>
          </p:cNvSpPr>
          <p:nvPr>
            <p:ph type="title"/>
          </p:nvPr>
        </p:nvSpPr>
        <p:spPr>
          <a:xfrm>
            <a:off x="457200" y="274638"/>
            <a:ext cx="8229600" cy="6034087"/>
          </a:xfrm>
          <a:solidFill>
            <a:schemeClr val="accent1"/>
          </a:solidFill>
          <a:ln>
            <a:solidFill>
              <a:schemeClr val="tx1"/>
            </a:solidFill>
          </a:ln>
        </p:spPr>
        <p:txBody>
          <a:bodyPr/>
          <a:lstStyle/>
          <a:p>
            <a:pPr algn="l" eaLnBrk="1" hangingPunct="1"/>
            <a:r>
              <a:rPr lang="bg-BG" altLang="en-US" sz="3600" b="1" dirty="0">
                <a:solidFill>
                  <a:srgbClr val="C00000"/>
                </a:solidFill>
              </a:rPr>
              <a:t>Повече от половината (54%) се дължат на 10 водещи причини </a:t>
            </a:r>
            <a:r>
              <a:rPr lang="bg-BG" altLang="en-US" sz="3600" i="1" dirty="0">
                <a:solidFill>
                  <a:schemeClr val="tx1"/>
                </a:solidFill>
              </a:rPr>
              <a:t>(слайд 25-26).</a:t>
            </a:r>
            <a:br>
              <a:rPr lang="bg-BG" altLang="en-US" sz="3600" i="1" dirty="0">
                <a:solidFill>
                  <a:schemeClr val="tx1"/>
                </a:solidFill>
              </a:rPr>
            </a:br>
            <a:r>
              <a:rPr lang="bg-BG" altLang="en-US" sz="3200" dirty="0">
                <a:solidFill>
                  <a:srgbClr val="C00000"/>
                </a:solidFill>
              </a:rPr>
              <a:t> </a:t>
            </a:r>
            <a:br>
              <a:rPr lang="bg-BG" altLang="en-US" sz="3200" dirty="0">
                <a:solidFill>
                  <a:srgbClr val="C00000"/>
                </a:solidFill>
              </a:rPr>
            </a:br>
            <a:r>
              <a:rPr lang="bg-BG" altLang="en-US" sz="3200" dirty="0">
                <a:solidFill>
                  <a:srgbClr val="C00000"/>
                </a:solidFill>
              </a:rPr>
              <a:t>= </a:t>
            </a:r>
            <a:r>
              <a:rPr lang="bg-BG" altLang="en-US" sz="3200" b="1" dirty="0" err="1">
                <a:solidFill>
                  <a:srgbClr val="C00000"/>
                </a:solidFill>
              </a:rPr>
              <a:t>Исхемичната</a:t>
            </a:r>
            <a:r>
              <a:rPr lang="bg-BG" altLang="en-US" sz="3200" b="1" dirty="0">
                <a:solidFill>
                  <a:srgbClr val="C00000"/>
                </a:solidFill>
              </a:rPr>
              <a:t> болест на сърцето и инсултите </a:t>
            </a:r>
            <a:r>
              <a:rPr lang="bg-BG" altLang="en-US" sz="3200" dirty="0">
                <a:solidFill>
                  <a:schemeClr val="tx1"/>
                </a:solidFill>
              </a:rPr>
              <a:t>са най-големите </a:t>
            </a:r>
            <a:r>
              <a:rPr lang="bg-BG" altLang="en-US" sz="3200" dirty="0" err="1">
                <a:solidFill>
                  <a:schemeClr val="tx1"/>
                </a:solidFill>
              </a:rPr>
              <a:t>убийци</a:t>
            </a:r>
            <a:r>
              <a:rPr lang="bg-BG" altLang="en-US" sz="3200" dirty="0">
                <a:solidFill>
                  <a:schemeClr val="tx1"/>
                </a:solidFill>
              </a:rPr>
              <a:t> в света, съставлявайки заедно над </a:t>
            </a:r>
            <a:r>
              <a:rPr lang="bg-BG" altLang="en-US" sz="3200" b="1" dirty="0">
                <a:solidFill>
                  <a:schemeClr val="tx1"/>
                </a:solidFill>
              </a:rPr>
              <a:t>15 млн умирания през 2016 г. </a:t>
            </a:r>
            <a:r>
              <a:rPr lang="bg-BG" altLang="en-US" sz="3200" dirty="0">
                <a:solidFill>
                  <a:schemeClr val="tx1"/>
                </a:solidFill>
              </a:rPr>
              <a:t>Тези две групи заболявания остават водещи причини за умирания глобално през последните 15 г. </a:t>
            </a:r>
            <a:endParaRPr lang="en-US" altLang="en-US" sz="3200" i="1" dirty="0">
              <a:solidFill>
                <a:srgbClr val="C00000"/>
              </a:solidFill>
            </a:endParaRPr>
          </a:p>
        </p:txBody>
      </p:sp>
      <p:sp>
        <p:nvSpPr>
          <p:cNvPr id="2" name="Date Placeholder 1"/>
          <p:cNvSpPr>
            <a:spLocks noGrp="1"/>
          </p:cNvSpPr>
          <p:nvPr>
            <p:ph type="dt" sz="half" idx="10"/>
          </p:nvPr>
        </p:nvSpPr>
        <p:spPr/>
        <p:txBody>
          <a:bodyPr/>
          <a:lstStyle/>
          <a:p>
            <a:pPr>
              <a:defRPr/>
            </a:pPr>
            <a:fld id="{A6EE47C9-EC7F-43ED-B742-09EE65D276CD}" type="datetime1">
              <a:rPr lang="bg-BG" altLang="en-US" smtClean="0"/>
              <a:t>5.10.2019 г.</a:t>
            </a:fld>
            <a:endParaRPr lang="bg-BG" altLang="en-US"/>
          </a:p>
        </p:txBody>
      </p:sp>
    </p:spTree>
    <p:extLst>
      <p:ext uri="{BB962C8B-B14F-4D97-AF65-F5344CB8AC3E}">
        <p14:creationId xmlns:p14="http://schemas.microsoft.com/office/powerpoint/2010/main" val="18897890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46650"/>
          </a:xfrm>
          <a:solidFill>
            <a:schemeClr val="accent1"/>
          </a:solidFill>
          <a:ln>
            <a:solidFill>
              <a:schemeClr val="tx1"/>
            </a:solidFill>
          </a:ln>
        </p:spPr>
        <p:txBody>
          <a:bodyPr/>
          <a:lstStyle/>
          <a:p>
            <a:pPr algn="l"/>
            <a:r>
              <a:rPr lang="bg-BG" sz="3200" dirty="0"/>
              <a:t>= </a:t>
            </a:r>
            <a:r>
              <a:rPr lang="bg-BG" sz="3200" b="1" dirty="0">
                <a:solidFill>
                  <a:srgbClr val="C00000"/>
                </a:solidFill>
              </a:rPr>
              <a:t>Хроничната </a:t>
            </a:r>
            <a:r>
              <a:rPr lang="bg-BG" sz="3200" b="1" dirty="0" err="1">
                <a:solidFill>
                  <a:srgbClr val="C00000"/>
                </a:solidFill>
              </a:rPr>
              <a:t>обструктивна</a:t>
            </a:r>
            <a:r>
              <a:rPr lang="bg-BG" sz="3200" b="1" dirty="0">
                <a:solidFill>
                  <a:srgbClr val="C00000"/>
                </a:solidFill>
              </a:rPr>
              <a:t> белодробна болест </a:t>
            </a:r>
            <a:r>
              <a:rPr lang="bg-BG" sz="3200" dirty="0"/>
              <a:t>е причинила 3 млн умирания;</a:t>
            </a:r>
            <a:br>
              <a:rPr lang="bg-BG" sz="3200" dirty="0"/>
            </a:br>
            <a:r>
              <a:rPr lang="bg-BG" sz="3200" dirty="0"/>
              <a:t>= </a:t>
            </a:r>
            <a:r>
              <a:rPr lang="bg-BG" sz="3200" b="1" dirty="0">
                <a:solidFill>
                  <a:srgbClr val="C00000"/>
                </a:solidFill>
              </a:rPr>
              <a:t>Ракът на белия дроб, трахеята и бронхите </a:t>
            </a:r>
            <a:r>
              <a:rPr lang="bg-BG" sz="3200" dirty="0"/>
              <a:t>е причинил </a:t>
            </a:r>
            <a:r>
              <a:rPr lang="en-US" sz="3200" dirty="0"/>
              <a:t>1.7 </a:t>
            </a:r>
            <a:r>
              <a:rPr lang="bg-BG" sz="3200" dirty="0" err="1"/>
              <a:t>млн</a:t>
            </a:r>
            <a:r>
              <a:rPr lang="bg-BG" sz="3200" dirty="0"/>
              <a:t> </a:t>
            </a:r>
            <a:r>
              <a:rPr lang="bg-BG" sz="3200" dirty="0" err="1"/>
              <a:t>умирания</a:t>
            </a:r>
            <a:r>
              <a:rPr lang="en-US" sz="3200" dirty="0"/>
              <a:t>. </a:t>
            </a:r>
            <a:br>
              <a:rPr lang="en-US" sz="3200" dirty="0"/>
            </a:br>
            <a:r>
              <a:rPr lang="bg-BG" sz="3200" dirty="0"/>
              <a:t>= </a:t>
            </a:r>
            <a:r>
              <a:rPr lang="bg-BG" sz="3200" b="1" dirty="0">
                <a:solidFill>
                  <a:srgbClr val="C00000"/>
                </a:solidFill>
              </a:rPr>
              <a:t>Диабетът</a:t>
            </a:r>
            <a:r>
              <a:rPr lang="bg-BG" sz="3200" dirty="0"/>
              <a:t> е убил 1</a:t>
            </a:r>
            <a:r>
              <a:rPr lang="en-US" sz="3200" dirty="0"/>
              <a:t>.6 </a:t>
            </a:r>
            <a:r>
              <a:rPr lang="bg-BG" sz="3200" dirty="0"/>
              <a:t>млн лица през 2016 г.; в 2000 г. по-малко от 1 </a:t>
            </a:r>
            <a:r>
              <a:rPr lang="bg-BG" sz="3200" dirty="0" err="1"/>
              <a:t>млн</a:t>
            </a:r>
            <a:r>
              <a:rPr lang="en-US" sz="3200" dirty="0"/>
              <a:t>. </a:t>
            </a:r>
            <a:br>
              <a:rPr lang="bg-BG" sz="3200" dirty="0"/>
            </a:br>
            <a:r>
              <a:rPr lang="en-US" sz="3200" dirty="0"/>
              <a:t>= </a:t>
            </a:r>
            <a:r>
              <a:rPr lang="bg-BG" sz="3200" b="1" dirty="0" err="1">
                <a:solidFill>
                  <a:srgbClr val="C00000"/>
                </a:solidFill>
              </a:rPr>
              <a:t>Умиранията</a:t>
            </a:r>
            <a:r>
              <a:rPr lang="bg-BG" sz="3200" b="1" dirty="0">
                <a:solidFill>
                  <a:srgbClr val="C00000"/>
                </a:solidFill>
              </a:rPr>
              <a:t> от </a:t>
            </a:r>
            <a:r>
              <a:rPr lang="bg-BG" sz="3200" b="1" dirty="0" err="1">
                <a:solidFill>
                  <a:srgbClr val="C00000"/>
                </a:solidFill>
              </a:rPr>
              <a:t>деменция</a:t>
            </a:r>
            <a:r>
              <a:rPr lang="bg-BG" sz="3200" b="1" dirty="0">
                <a:solidFill>
                  <a:srgbClr val="C00000"/>
                </a:solidFill>
              </a:rPr>
              <a:t> </a:t>
            </a:r>
            <a:r>
              <a:rPr lang="bg-BG" sz="3200" dirty="0"/>
              <a:t>са се удвоили между 200</a:t>
            </a:r>
            <a:r>
              <a:rPr lang="en-US" sz="3200" dirty="0"/>
              <a:t>0</a:t>
            </a:r>
            <a:r>
              <a:rPr lang="bg-BG" sz="3200" dirty="0"/>
              <a:t> г. и 2016 г. и вече са 7-ма водеща причина за умирания глобално през 2016 г. </a:t>
            </a:r>
            <a:endParaRPr lang="en-US" sz="3200" dirty="0"/>
          </a:p>
        </p:txBody>
      </p:sp>
      <p:sp>
        <p:nvSpPr>
          <p:cNvPr id="3" name="Date Placeholder 2"/>
          <p:cNvSpPr>
            <a:spLocks noGrp="1"/>
          </p:cNvSpPr>
          <p:nvPr>
            <p:ph type="dt" sz="half" idx="10"/>
          </p:nvPr>
        </p:nvSpPr>
        <p:spPr/>
        <p:txBody>
          <a:bodyPr/>
          <a:lstStyle/>
          <a:p>
            <a:pPr>
              <a:defRPr/>
            </a:pPr>
            <a:fld id="{0DB3275E-F7AD-4823-BA4D-E1567AC6DB60}" type="datetime1">
              <a:rPr lang="bg-BG" altLang="en-US" smtClean="0"/>
              <a:t>5.10.2019 г.</a:t>
            </a:fld>
            <a:endParaRPr lang="bg-BG" altLang="en-US"/>
          </a:p>
        </p:txBody>
      </p:sp>
      <p:sp>
        <p:nvSpPr>
          <p:cNvPr id="4" name="Slide Number Placeholder 3"/>
          <p:cNvSpPr>
            <a:spLocks noGrp="1"/>
          </p:cNvSpPr>
          <p:nvPr>
            <p:ph type="sldNum" sz="quarter" idx="12"/>
          </p:nvPr>
        </p:nvSpPr>
        <p:spPr/>
        <p:txBody>
          <a:bodyPr/>
          <a:lstStyle/>
          <a:p>
            <a:pPr>
              <a:defRPr/>
            </a:pPr>
            <a:fld id="{6A784912-C933-427B-9709-01FF5DFA2148}" type="slidenum">
              <a:rPr lang="en-US" altLang="en-US" smtClean="0"/>
              <a:pPr>
                <a:defRPr/>
              </a:pPr>
              <a:t>28</a:t>
            </a:fld>
            <a:endParaRPr lang="en-US" altLang="en-US"/>
          </a:p>
        </p:txBody>
      </p:sp>
    </p:spTree>
    <p:extLst>
      <p:ext uri="{BB962C8B-B14F-4D97-AF65-F5344CB8AC3E}">
        <p14:creationId xmlns:p14="http://schemas.microsoft.com/office/powerpoint/2010/main" val="36520908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46650"/>
          </a:xfrm>
          <a:solidFill>
            <a:schemeClr val="accent1"/>
          </a:solidFill>
          <a:ln>
            <a:solidFill>
              <a:schemeClr val="tx1"/>
            </a:solidFill>
          </a:ln>
        </p:spPr>
        <p:txBody>
          <a:bodyPr/>
          <a:lstStyle/>
          <a:p>
            <a:pPr algn="l"/>
            <a:br>
              <a:rPr lang="en-US" sz="3200" dirty="0"/>
            </a:br>
            <a:r>
              <a:rPr lang="bg-BG" sz="3200" dirty="0"/>
              <a:t>= </a:t>
            </a:r>
            <a:r>
              <a:rPr lang="bg-BG" sz="2600" b="1" dirty="0">
                <a:solidFill>
                  <a:srgbClr val="C00000"/>
                </a:solidFill>
              </a:rPr>
              <a:t>Инфекциите на долните дихателни пътища </a:t>
            </a:r>
            <a:r>
              <a:rPr lang="bg-BG" sz="2600" dirty="0"/>
              <a:t>остават най-честото заразно заболяване, причинило </a:t>
            </a:r>
            <a:r>
              <a:rPr lang="en-US" sz="2600" dirty="0"/>
              <a:t>3 </a:t>
            </a:r>
            <a:r>
              <a:rPr lang="bg-BG" sz="2600" dirty="0"/>
              <a:t>млн умирания глобално през 2016 г,</a:t>
            </a:r>
            <a:br>
              <a:rPr lang="bg-BG" sz="2600" dirty="0"/>
            </a:br>
            <a:r>
              <a:rPr lang="bg-BG" sz="2600" dirty="0"/>
              <a:t>= </a:t>
            </a:r>
            <a:r>
              <a:rPr lang="bg-BG" sz="2600" b="1" dirty="0">
                <a:solidFill>
                  <a:srgbClr val="C00000"/>
                </a:solidFill>
              </a:rPr>
              <a:t>Смъртността от </a:t>
            </a:r>
            <a:r>
              <a:rPr lang="bg-BG" sz="2600" b="1" dirty="0" err="1">
                <a:solidFill>
                  <a:srgbClr val="C00000"/>
                </a:solidFill>
              </a:rPr>
              <a:t>диарийни</a:t>
            </a:r>
            <a:r>
              <a:rPr lang="bg-BG" sz="2600" b="1" dirty="0">
                <a:solidFill>
                  <a:srgbClr val="C00000"/>
                </a:solidFill>
              </a:rPr>
              <a:t> заболявания </a:t>
            </a:r>
            <a:r>
              <a:rPr lang="bg-BG" sz="2600" dirty="0"/>
              <a:t>е намаляла наполовина между 2000 г. и 2016 г., но те са причинили </a:t>
            </a:r>
            <a:r>
              <a:rPr lang="en-US" sz="2600" dirty="0"/>
              <a:t>1.4 </a:t>
            </a:r>
            <a:r>
              <a:rPr lang="bg-BG" sz="2600" dirty="0"/>
              <a:t>млн умирания. </a:t>
            </a:r>
            <a:br>
              <a:rPr lang="bg-BG" sz="2600" dirty="0"/>
            </a:br>
            <a:r>
              <a:rPr lang="bg-BG" sz="2600" dirty="0"/>
              <a:t>= </a:t>
            </a:r>
            <a:r>
              <a:rPr lang="bg-BG" sz="2600" b="1" dirty="0">
                <a:solidFill>
                  <a:srgbClr val="C00000"/>
                </a:solidFill>
              </a:rPr>
              <a:t>Туберкулозата</a:t>
            </a:r>
            <a:r>
              <a:rPr lang="bg-BG" sz="2600" dirty="0"/>
              <a:t> е намаляла през същия период, но все още е сред 10-те водещи причини с 1.3 млн </a:t>
            </a:r>
            <a:r>
              <a:rPr lang="bg-BG" sz="2600" dirty="0" err="1"/>
              <a:t>умиран</a:t>
            </a:r>
            <a:r>
              <a:rPr lang="en-US" sz="2600" dirty="0"/>
              <a:t>u</a:t>
            </a:r>
            <a:r>
              <a:rPr lang="bg-BG" sz="2600" dirty="0"/>
              <a:t>я през 2016 г.</a:t>
            </a:r>
            <a:r>
              <a:rPr lang="en-US" sz="2600" dirty="0"/>
              <a:t> </a:t>
            </a:r>
            <a:br>
              <a:rPr lang="bg-BG" sz="2600" dirty="0"/>
            </a:br>
            <a:r>
              <a:rPr lang="bg-BG" sz="2600" dirty="0"/>
              <a:t>= </a:t>
            </a:r>
            <a:r>
              <a:rPr lang="bg-BG" sz="2600" b="1" dirty="0">
                <a:solidFill>
                  <a:srgbClr val="C00000"/>
                </a:solidFill>
              </a:rPr>
              <a:t>ХИВ/СПИН</a:t>
            </a:r>
            <a:r>
              <a:rPr lang="bg-BG" sz="2600" dirty="0"/>
              <a:t> не е вече сред 10-те водещи причини, като през 2017 г. е причинил 940 000 умирания в сравнение с 1.5 млн през 2000 г.</a:t>
            </a:r>
            <a:r>
              <a:rPr lang="en-US" sz="2600" dirty="0"/>
              <a:t> </a:t>
            </a:r>
            <a:br>
              <a:rPr lang="en-US" sz="2600" dirty="0"/>
            </a:br>
            <a:r>
              <a:rPr lang="bg-BG" sz="2600" dirty="0"/>
              <a:t>= </a:t>
            </a:r>
            <a:r>
              <a:rPr lang="bg-BG" sz="2600" b="1" dirty="0">
                <a:solidFill>
                  <a:srgbClr val="C00000"/>
                </a:solidFill>
              </a:rPr>
              <a:t>Пътните травми </a:t>
            </a:r>
            <a:r>
              <a:rPr lang="bg-BG" sz="2600" dirty="0"/>
              <a:t>са убили 1.4 млн души през 2016 г., като 76% са били при мъже и момчета.</a:t>
            </a:r>
            <a:br>
              <a:rPr lang="bg-BG" sz="2600" dirty="0"/>
            </a:br>
            <a:endParaRPr lang="en-US" sz="2600" dirty="0"/>
          </a:p>
        </p:txBody>
      </p:sp>
      <p:sp>
        <p:nvSpPr>
          <p:cNvPr id="3" name="Date Placeholder 2"/>
          <p:cNvSpPr>
            <a:spLocks noGrp="1"/>
          </p:cNvSpPr>
          <p:nvPr>
            <p:ph type="dt" sz="half" idx="10"/>
          </p:nvPr>
        </p:nvSpPr>
        <p:spPr/>
        <p:txBody>
          <a:bodyPr/>
          <a:lstStyle/>
          <a:p>
            <a:pPr>
              <a:defRPr/>
            </a:pPr>
            <a:fld id="{0DB3275E-F7AD-4823-BA4D-E1567AC6DB60}" type="datetime1">
              <a:rPr lang="bg-BG" altLang="en-US" smtClean="0"/>
              <a:t>5.10.2019 г.</a:t>
            </a:fld>
            <a:endParaRPr lang="bg-BG" altLang="en-US"/>
          </a:p>
        </p:txBody>
      </p:sp>
      <p:sp>
        <p:nvSpPr>
          <p:cNvPr id="4" name="Slide Number Placeholder 3"/>
          <p:cNvSpPr>
            <a:spLocks noGrp="1"/>
          </p:cNvSpPr>
          <p:nvPr>
            <p:ph type="sldNum" sz="quarter" idx="12"/>
          </p:nvPr>
        </p:nvSpPr>
        <p:spPr/>
        <p:txBody>
          <a:bodyPr/>
          <a:lstStyle/>
          <a:p>
            <a:pPr>
              <a:defRPr/>
            </a:pPr>
            <a:fld id="{6A784912-C933-427B-9709-01FF5DFA2148}" type="slidenum">
              <a:rPr lang="en-US" altLang="en-US" smtClean="0"/>
              <a:pPr>
                <a:defRPr/>
              </a:pPr>
              <a:t>29</a:t>
            </a:fld>
            <a:endParaRPr lang="en-US" altLang="en-US"/>
          </a:p>
        </p:txBody>
      </p:sp>
    </p:spTree>
    <p:extLst>
      <p:ext uri="{BB962C8B-B14F-4D97-AF65-F5344CB8AC3E}">
        <p14:creationId xmlns:p14="http://schemas.microsoft.com/office/powerpoint/2010/main" val="580898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12"/>
          </p:nvPr>
        </p:nvSpPr>
        <p:spPr>
          <a:noFill/>
          <a:ln>
            <a:miter lim="800000"/>
            <a:headEnd/>
            <a:tailEnd/>
          </a:ln>
        </p:spPr>
        <p:txBody>
          <a:bodyPr/>
          <a:lstStyle/>
          <a:p>
            <a:fld id="{B676D719-8684-4B31-AE0B-F1995A669DD9}" type="slidenum">
              <a:rPr lang="en-US" altLang="en-US"/>
              <a:pPr/>
              <a:t>3</a:t>
            </a:fld>
            <a:endParaRPr lang="en-US" altLang="en-US"/>
          </a:p>
        </p:txBody>
      </p:sp>
      <p:sp>
        <p:nvSpPr>
          <p:cNvPr id="4099" name="Rectangle 2"/>
          <p:cNvSpPr>
            <a:spLocks noGrp="1" noChangeArrowheads="1"/>
          </p:cNvSpPr>
          <p:nvPr>
            <p:ph type="title"/>
          </p:nvPr>
        </p:nvSpPr>
        <p:spPr>
          <a:xfrm>
            <a:off x="457200" y="274638"/>
            <a:ext cx="8229600" cy="6034087"/>
          </a:xfrm>
        </p:spPr>
        <p:txBody>
          <a:bodyPr/>
          <a:lstStyle/>
          <a:p>
            <a:pPr eaLnBrk="1" hangingPunct="1">
              <a:lnSpc>
                <a:spcPct val="125000"/>
              </a:lnSpc>
            </a:pPr>
            <a:br>
              <a:rPr lang="bg-BG" altLang="en-US" sz="2800" dirty="0"/>
            </a:br>
            <a:r>
              <a:rPr lang="bg-BG" altLang="en-US" sz="4000" b="1" dirty="0">
                <a:solidFill>
                  <a:srgbClr val="C00000"/>
                </a:solidFill>
              </a:rPr>
              <a:t>1. Източници на данни за общата смъртност</a:t>
            </a:r>
            <a:br>
              <a:rPr lang="bg-BG" altLang="en-US" sz="2800" dirty="0"/>
            </a:br>
            <a:endParaRPr lang="en-US" altLang="en-US" sz="2800" dirty="0"/>
          </a:p>
        </p:txBody>
      </p:sp>
      <p:sp>
        <p:nvSpPr>
          <p:cNvPr id="2" name="Date Placeholder 1"/>
          <p:cNvSpPr>
            <a:spLocks noGrp="1"/>
          </p:cNvSpPr>
          <p:nvPr>
            <p:ph type="dt" sz="half" idx="10"/>
          </p:nvPr>
        </p:nvSpPr>
        <p:spPr/>
        <p:txBody>
          <a:bodyPr/>
          <a:lstStyle/>
          <a:p>
            <a:pPr>
              <a:defRPr/>
            </a:pPr>
            <a:fld id="{144FBC32-AF52-44AB-8C0A-100F41CA23CD}" type="datetime1">
              <a:rPr lang="bg-BG" altLang="en-US" smtClean="0"/>
              <a:t>5.10.2019 г.</a:t>
            </a:fld>
            <a:endParaRPr lang="bg-BG"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18658"/>
          </a:xfrm>
        </p:spPr>
        <p:txBody>
          <a:bodyPr/>
          <a:lstStyle/>
          <a:p>
            <a:pPr algn="l">
              <a:lnSpc>
                <a:spcPct val="125000"/>
              </a:lnSpc>
            </a:pPr>
            <a:r>
              <a:rPr lang="bg-BG" b="1" dirty="0">
                <a:solidFill>
                  <a:srgbClr val="C00000"/>
                </a:solidFill>
                <a:effectLst>
                  <a:outerShdw blurRad="38100" dist="38100" dir="2700000" algn="tl">
                    <a:srgbClr val="000000">
                      <a:alpha val="43137"/>
                    </a:srgbClr>
                  </a:outerShdw>
                </a:effectLst>
              </a:rPr>
              <a:t>Водещи причини за умирания по групи страни според класификацията на Световната банка</a:t>
            </a:r>
            <a:br>
              <a:rPr lang="bg-BG" b="1" dirty="0">
                <a:solidFill>
                  <a:srgbClr val="C00000"/>
                </a:solidFill>
                <a:effectLst>
                  <a:outerShdw blurRad="38100" dist="38100" dir="2700000" algn="tl">
                    <a:srgbClr val="000000">
                      <a:alpha val="43137"/>
                    </a:srgbClr>
                  </a:outerShdw>
                </a:effectLst>
              </a:rPr>
            </a:br>
            <a:br>
              <a:rPr lang="bg-BG" b="1" dirty="0">
                <a:solidFill>
                  <a:srgbClr val="C00000"/>
                </a:solidFill>
                <a:effectLst>
                  <a:outerShdw blurRad="38100" dist="38100" dir="2700000" algn="tl">
                    <a:srgbClr val="000000">
                      <a:alpha val="43137"/>
                    </a:srgbClr>
                  </a:outerShdw>
                </a:effectLst>
              </a:rPr>
            </a:br>
            <a:r>
              <a:rPr lang="bg-BG" altLang="bg-BG" sz="2000" b="1" i="1" dirty="0"/>
              <a:t>= страни с нисък доход – $10</a:t>
            </a:r>
            <a:r>
              <a:rPr lang="en-US" altLang="bg-BG" sz="2000" b="1" i="1" dirty="0"/>
              <a:t>05</a:t>
            </a:r>
            <a:r>
              <a:rPr lang="bg-BG" altLang="bg-BG" sz="2000" b="1" i="1" dirty="0"/>
              <a:t> и по-малко;</a:t>
            </a:r>
            <a:br>
              <a:rPr lang="bg-BG" altLang="bg-BG" sz="2000" b="1" i="1" dirty="0"/>
            </a:br>
            <a:r>
              <a:rPr lang="bg-BG" altLang="bg-BG" sz="2000" b="1" i="1" dirty="0"/>
              <a:t>= страни с доход по-нисък от средния - $10</a:t>
            </a:r>
            <a:r>
              <a:rPr lang="en-US" altLang="bg-BG" sz="2000" b="1" i="1" dirty="0"/>
              <a:t>0</a:t>
            </a:r>
            <a:r>
              <a:rPr lang="bg-BG" altLang="bg-BG" sz="2000" b="1" i="1" dirty="0"/>
              <a:t>6 – $3</a:t>
            </a:r>
            <a:r>
              <a:rPr lang="en-US" altLang="bg-BG" sz="2000" b="1" i="1" dirty="0"/>
              <a:t>955</a:t>
            </a:r>
            <a:r>
              <a:rPr lang="bg-BG" altLang="bg-BG" sz="2000" b="1" i="1" dirty="0"/>
              <a:t>;</a:t>
            </a:r>
            <a:br>
              <a:rPr lang="bg-BG" altLang="bg-BG" sz="2000" b="1" i="1" dirty="0"/>
            </a:br>
            <a:r>
              <a:rPr lang="bg-BG" altLang="bg-BG" sz="2000" b="1" i="1" dirty="0"/>
              <a:t>= страни с доход по-висок от средния - $3</a:t>
            </a:r>
            <a:r>
              <a:rPr lang="en-US" altLang="bg-BG" sz="2000" b="1" i="1" dirty="0"/>
              <a:t>95</a:t>
            </a:r>
            <a:r>
              <a:rPr lang="bg-BG" altLang="bg-BG" sz="2000" b="1" i="1" dirty="0"/>
              <a:t>6 – $12 </a:t>
            </a:r>
            <a:r>
              <a:rPr lang="en-US" altLang="bg-BG" sz="2000" b="1" i="1" dirty="0"/>
              <a:t>235</a:t>
            </a:r>
            <a:r>
              <a:rPr lang="bg-BG" altLang="bg-BG" sz="2000" b="1" i="1" dirty="0"/>
              <a:t>;</a:t>
            </a:r>
            <a:br>
              <a:rPr lang="bg-BG" altLang="bg-BG" sz="2000" b="1" i="1" dirty="0"/>
            </a:br>
            <a:r>
              <a:rPr lang="bg-BG" altLang="bg-BG" sz="2000" b="1" i="1" dirty="0"/>
              <a:t>= страни с висок доход – БНП $12 </a:t>
            </a:r>
            <a:r>
              <a:rPr lang="en-US" altLang="bg-BG" sz="2000" b="1" i="1" dirty="0"/>
              <a:t>23</a:t>
            </a:r>
            <a:r>
              <a:rPr lang="bg-BG" altLang="bg-BG" sz="2000" b="1" i="1" dirty="0"/>
              <a:t>6 и +</a:t>
            </a:r>
            <a:endParaRPr lang="bg-BG" sz="2000" b="1" dirty="0">
              <a:solidFill>
                <a:srgbClr val="C00000"/>
              </a:solidFill>
              <a:effectLst>
                <a:outerShdw blurRad="38100" dist="38100" dir="2700000" algn="tl">
                  <a:srgbClr val="000000">
                    <a:alpha val="43137"/>
                  </a:srgbClr>
                </a:outerShdw>
              </a:effectLst>
            </a:endParaRPr>
          </a:p>
        </p:txBody>
      </p:sp>
      <p:sp>
        <p:nvSpPr>
          <p:cNvPr id="3" name="Date Placeholder 2"/>
          <p:cNvSpPr>
            <a:spLocks noGrp="1"/>
          </p:cNvSpPr>
          <p:nvPr>
            <p:ph type="dt" sz="half" idx="10"/>
          </p:nvPr>
        </p:nvSpPr>
        <p:spPr/>
        <p:txBody>
          <a:bodyPr/>
          <a:lstStyle/>
          <a:p>
            <a:pPr>
              <a:defRPr/>
            </a:pPr>
            <a:fld id="{0DB3275E-F7AD-4823-BA4D-E1567AC6DB60}" type="datetime1">
              <a:rPr lang="bg-BG" altLang="en-US" smtClean="0"/>
              <a:t>5.10.2019 г.</a:t>
            </a:fld>
            <a:endParaRPr lang="bg-BG" altLang="en-US"/>
          </a:p>
        </p:txBody>
      </p:sp>
      <p:sp>
        <p:nvSpPr>
          <p:cNvPr id="4" name="Slide Number Placeholder 3"/>
          <p:cNvSpPr>
            <a:spLocks noGrp="1"/>
          </p:cNvSpPr>
          <p:nvPr>
            <p:ph type="sldNum" sz="quarter" idx="12"/>
          </p:nvPr>
        </p:nvSpPr>
        <p:spPr/>
        <p:txBody>
          <a:bodyPr/>
          <a:lstStyle/>
          <a:p>
            <a:pPr>
              <a:defRPr/>
            </a:pPr>
            <a:fld id="{6A784912-C933-427B-9709-01FF5DFA2148}" type="slidenum">
              <a:rPr lang="en-US" altLang="en-US" smtClean="0"/>
              <a:pPr>
                <a:defRPr/>
              </a:pPr>
              <a:t>30</a:t>
            </a:fld>
            <a:endParaRPr lang="en-US" altLang="en-US"/>
          </a:p>
        </p:txBody>
      </p:sp>
    </p:spTree>
    <p:extLst>
      <p:ext uri="{BB962C8B-B14F-4D97-AF65-F5344CB8AC3E}">
        <p14:creationId xmlns:p14="http://schemas.microsoft.com/office/powerpoint/2010/main" val="41782187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5">
            <a:lumMod val="50000"/>
            <a:alpha val="44000"/>
          </a:schemeClr>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3B6B6C9F-701B-4C57-A4B4-8DFB115093B5}" type="datetime1">
              <a:rPr lang="bg-BG" altLang="en-US" smtClean="0"/>
              <a:t>5.10.2019 г.</a:t>
            </a:fld>
            <a:endParaRPr lang="bg-BG" altLang="en-US"/>
          </a:p>
        </p:txBody>
      </p:sp>
      <p:sp>
        <p:nvSpPr>
          <p:cNvPr id="3" name="Slide Number Placeholder 2"/>
          <p:cNvSpPr>
            <a:spLocks noGrp="1"/>
          </p:cNvSpPr>
          <p:nvPr>
            <p:ph type="sldNum" sz="quarter" idx="12"/>
          </p:nvPr>
        </p:nvSpPr>
        <p:spPr/>
        <p:txBody>
          <a:bodyPr/>
          <a:lstStyle/>
          <a:p>
            <a:pPr>
              <a:defRPr/>
            </a:pPr>
            <a:fld id="{5B22EEF3-49EA-4CA7-8F2A-6BF17FA19AD3}" type="slidenum">
              <a:rPr lang="en-US" altLang="en-US" smtClean="0"/>
              <a:pPr>
                <a:defRPr/>
              </a:pPr>
              <a:t>31</a:t>
            </a:fld>
            <a:endParaRPr lang="en-US" alt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88640"/>
            <a:ext cx="8136904" cy="592413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29135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30626"/>
          </a:xfrm>
        </p:spPr>
        <p:txBody>
          <a:bodyPr/>
          <a:lstStyle/>
          <a:p>
            <a:pPr algn="l"/>
            <a:r>
              <a:rPr lang="bg-BG" sz="3600" dirty="0"/>
              <a:t>В страните с нисък доход седем от 10-те водещи причини за умирания са от групата на заразните заболявания, майчини, </a:t>
            </a:r>
            <a:r>
              <a:rPr lang="bg-BG" sz="3600" dirty="0" err="1"/>
              <a:t>неонатални</a:t>
            </a:r>
            <a:r>
              <a:rPr lang="bg-BG" sz="3600" dirty="0"/>
              <a:t> причини и недохранване. </a:t>
            </a:r>
            <a:br>
              <a:rPr lang="bg-BG" sz="3600" dirty="0"/>
            </a:br>
            <a:br>
              <a:rPr lang="bg-BG" sz="3600" dirty="0"/>
            </a:br>
            <a:r>
              <a:rPr lang="bg-BG" sz="3600" dirty="0" err="1"/>
              <a:t>Исхемичната</a:t>
            </a:r>
            <a:r>
              <a:rPr lang="bg-BG" sz="3600" dirty="0"/>
              <a:t> болест на сърцето и мозъчно-съдовата болест заемат съответно 3-то и 5-място.</a:t>
            </a:r>
          </a:p>
        </p:txBody>
      </p:sp>
      <p:sp>
        <p:nvSpPr>
          <p:cNvPr id="3" name="Date Placeholder 2"/>
          <p:cNvSpPr>
            <a:spLocks noGrp="1"/>
          </p:cNvSpPr>
          <p:nvPr>
            <p:ph type="dt" sz="half" idx="10"/>
          </p:nvPr>
        </p:nvSpPr>
        <p:spPr/>
        <p:txBody>
          <a:bodyPr/>
          <a:lstStyle/>
          <a:p>
            <a:pPr>
              <a:defRPr/>
            </a:pPr>
            <a:fld id="{0DB3275E-F7AD-4823-BA4D-E1567AC6DB60}" type="datetime1">
              <a:rPr lang="bg-BG" altLang="en-US" smtClean="0"/>
              <a:t>5.10.2019 г.</a:t>
            </a:fld>
            <a:endParaRPr lang="bg-BG" altLang="en-US"/>
          </a:p>
        </p:txBody>
      </p:sp>
      <p:sp>
        <p:nvSpPr>
          <p:cNvPr id="4" name="Slide Number Placeholder 3"/>
          <p:cNvSpPr>
            <a:spLocks noGrp="1"/>
          </p:cNvSpPr>
          <p:nvPr>
            <p:ph type="sldNum" sz="quarter" idx="12"/>
          </p:nvPr>
        </p:nvSpPr>
        <p:spPr/>
        <p:txBody>
          <a:bodyPr/>
          <a:lstStyle/>
          <a:p>
            <a:pPr>
              <a:defRPr/>
            </a:pPr>
            <a:fld id="{6A784912-C933-427B-9709-01FF5DFA2148}" type="slidenum">
              <a:rPr lang="en-US" altLang="en-US" smtClean="0"/>
              <a:pPr>
                <a:defRPr/>
              </a:pPr>
              <a:t>32</a:t>
            </a:fld>
            <a:endParaRPr lang="en-US" altLang="en-US"/>
          </a:p>
        </p:txBody>
      </p:sp>
    </p:spTree>
    <p:extLst>
      <p:ext uri="{BB962C8B-B14F-4D97-AF65-F5344CB8AC3E}">
        <p14:creationId xmlns:p14="http://schemas.microsoft.com/office/powerpoint/2010/main" val="42185508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5">
            <a:lumMod val="50000"/>
            <a:alpha val="44000"/>
          </a:schemeClr>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3B6B6C9F-701B-4C57-A4B4-8DFB115093B5}" type="datetime1">
              <a:rPr lang="bg-BG" altLang="en-US" smtClean="0"/>
              <a:t>5.10.2019 г.</a:t>
            </a:fld>
            <a:endParaRPr lang="bg-BG" altLang="en-US"/>
          </a:p>
        </p:txBody>
      </p:sp>
      <p:sp>
        <p:nvSpPr>
          <p:cNvPr id="3" name="Slide Number Placeholder 2"/>
          <p:cNvSpPr>
            <a:spLocks noGrp="1"/>
          </p:cNvSpPr>
          <p:nvPr>
            <p:ph type="sldNum" sz="quarter" idx="12"/>
          </p:nvPr>
        </p:nvSpPr>
        <p:spPr/>
        <p:txBody>
          <a:bodyPr/>
          <a:lstStyle/>
          <a:p>
            <a:pPr>
              <a:defRPr/>
            </a:pPr>
            <a:fld id="{5B22EEF3-49EA-4CA7-8F2A-6BF17FA19AD3}" type="slidenum">
              <a:rPr lang="en-US" altLang="en-US" smtClean="0"/>
              <a:pPr>
                <a:defRPr/>
              </a:pPr>
              <a:t>33</a:t>
            </a:fld>
            <a:endParaRPr lang="en-US" alt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283" y="330558"/>
            <a:ext cx="8295181" cy="583474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6852905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30626"/>
          </a:xfrm>
        </p:spPr>
        <p:txBody>
          <a:bodyPr/>
          <a:lstStyle/>
          <a:p>
            <a:pPr algn="l"/>
            <a:r>
              <a:rPr lang="bg-BG" sz="3200" dirty="0"/>
              <a:t>В страните с доход по-нисък от средния </a:t>
            </a:r>
            <a:r>
              <a:rPr lang="bg-BG" sz="3200" dirty="0">
                <a:solidFill>
                  <a:srgbClr val="C00000"/>
                </a:solidFill>
              </a:rPr>
              <a:t>пет от 10-те водещи причини </a:t>
            </a:r>
            <a:r>
              <a:rPr lang="bg-BG" sz="3200" dirty="0"/>
              <a:t>за умирания са хронични незаразни заболявания и 4 причини са свързани със заразните заболявания, майчини, </a:t>
            </a:r>
            <a:r>
              <a:rPr lang="bg-BG" sz="3200" dirty="0" err="1"/>
              <a:t>неонатални</a:t>
            </a:r>
            <a:r>
              <a:rPr lang="bg-BG" sz="3200" dirty="0"/>
              <a:t> причини и недохранване. </a:t>
            </a:r>
            <a:br>
              <a:rPr lang="bg-BG" sz="3200" dirty="0"/>
            </a:br>
            <a:br>
              <a:rPr lang="bg-BG" sz="3200" dirty="0"/>
            </a:br>
            <a:r>
              <a:rPr lang="bg-BG" sz="3200" dirty="0" err="1"/>
              <a:t>Исхемичната</a:t>
            </a:r>
            <a:r>
              <a:rPr lang="bg-BG" sz="3200" dirty="0"/>
              <a:t> болест на сърцето и мозъчно-съдовата болест вече се придвижват на 1-во и 2-ро място. Пътно-транспортните травми са на 8-мо място.  </a:t>
            </a:r>
          </a:p>
        </p:txBody>
      </p:sp>
      <p:sp>
        <p:nvSpPr>
          <p:cNvPr id="3" name="Date Placeholder 2"/>
          <p:cNvSpPr>
            <a:spLocks noGrp="1"/>
          </p:cNvSpPr>
          <p:nvPr>
            <p:ph type="dt" sz="half" idx="10"/>
          </p:nvPr>
        </p:nvSpPr>
        <p:spPr/>
        <p:txBody>
          <a:bodyPr/>
          <a:lstStyle/>
          <a:p>
            <a:pPr>
              <a:defRPr/>
            </a:pPr>
            <a:fld id="{0DB3275E-F7AD-4823-BA4D-E1567AC6DB60}" type="datetime1">
              <a:rPr lang="bg-BG" altLang="en-US" smtClean="0"/>
              <a:t>5.10.2019 г.</a:t>
            </a:fld>
            <a:endParaRPr lang="bg-BG" altLang="en-US"/>
          </a:p>
        </p:txBody>
      </p:sp>
      <p:sp>
        <p:nvSpPr>
          <p:cNvPr id="4" name="Slide Number Placeholder 3"/>
          <p:cNvSpPr>
            <a:spLocks noGrp="1"/>
          </p:cNvSpPr>
          <p:nvPr>
            <p:ph type="sldNum" sz="quarter" idx="12"/>
          </p:nvPr>
        </p:nvSpPr>
        <p:spPr/>
        <p:txBody>
          <a:bodyPr/>
          <a:lstStyle/>
          <a:p>
            <a:pPr>
              <a:defRPr/>
            </a:pPr>
            <a:fld id="{6A784912-C933-427B-9709-01FF5DFA2148}" type="slidenum">
              <a:rPr lang="en-US" altLang="en-US" smtClean="0"/>
              <a:pPr>
                <a:defRPr/>
              </a:pPr>
              <a:t>34</a:t>
            </a:fld>
            <a:endParaRPr lang="en-US" altLang="en-US"/>
          </a:p>
        </p:txBody>
      </p:sp>
    </p:spTree>
    <p:extLst>
      <p:ext uri="{BB962C8B-B14F-4D97-AF65-F5344CB8AC3E}">
        <p14:creationId xmlns:p14="http://schemas.microsoft.com/office/powerpoint/2010/main" val="34845778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5">
            <a:lumMod val="50000"/>
            <a:alpha val="44000"/>
          </a:schemeClr>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3B6B6C9F-701B-4C57-A4B4-8DFB115093B5}" type="datetime1">
              <a:rPr lang="bg-BG" altLang="en-US" smtClean="0"/>
              <a:t>5.10.2019 г.</a:t>
            </a:fld>
            <a:endParaRPr lang="bg-BG" altLang="en-US"/>
          </a:p>
        </p:txBody>
      </p:sp>
      <p:sp>
        <p:nvSpPr>
          <p:cNvPr id="3" name="Slide Number Placeholder 2"/>
          <p:cNvSpPr>
            <a:spLocks noGrp="1"/>
          </p:cNvSpPr>
          <p:nvPr>
            <p:ph type="sldNum" sz="quarter" idx="12"/>
          </p:nvPr>
        </p:nvSpPr>
        <p:spPr/>
        <p:txBody>
          <a:bodyPr/>
          <a:lstStyle/>
          <a:p>
            <a:pPr>
              <a:defRPr/>
            </a:pPr>
            <a:fld id="{5B22EEF3-49EA-4CA7-8F2A-6BF17FA19AD3}" type="slidenum">
              <a:rPr lang="en-US" altLang="en-US" smtClean="0"/>
              <a:pPr>
                <a:defRPr/>
              </a:pPr>
              <a:t>35</a:t>
            </a:fld>
            <a:endParaRPr lang="en-US" alt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99079"/>
            <a:ext cx="8352928" cy="591221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5673947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30626"/>
          </a:xfrm>
        </p:spPr>
        <p:txBody>
          <a:bodyPr/>
          <a:lstStyle/>
          <a:p>
            <a:pPr algn="l"/>
            <a:r>
              <a:rPr lang="bg-BG" sz="3200" dirty="0"/>
              <a:t>В страните с доход по-висок от средния </a:t>
            </a:r>
            <a:r>
              <a:rPr lang="bg-BG" sz="3200" dirty="0">
                <a:solidFill>
                  <a:srgbClr val="C00000"/>
                </a:solidFill>
              </a:rPr>
              <a:t>осем от 10-те водещи причини </a:t>
            </a:r>
            <a:r>
              <a:rPr lang="bg-BG" sz="3200" dirty="0"/>
              <a:t>са  хроничните незаразни заболявания и само инфекциите на долните дихателни пътища са към заразните заболявания. </a:t>
            </a:r>
            <a:br>
              <a:rPr lang="bg-BG" sz="3200" dirty="0"/>
            </a:br>
            <a:br>
              <a:rPr lang="bg-BG" sz="3200" dirty="0"/>
            </a:br>
            <a:r>
              <a:rPr lang="bg-BG" sz="3200" dirty="0" err="1"/>
              <a:t>Исхемичната</a:t>
            </a:r>
            <a:r>
              <a:rPr lang="bg-BG" sz="3200" dirty="0"/>
              <a:t> болест на сърцето и мозъчно-съдовата болест убедително са на 1-во и 2-ро място с много по-високи нива от всички останали причини и пътно-транспортните травми са на 8-мо място. </a:t>
            </a:r>
          </a:p>
        </p:txBody>
      </p:sp>
      <p:sp>
        <p:nvSpPr>
          <p:cNvPr id="3" name="Date Placeholder 2"/>
          <p:cNvSpPr>
            <a:spLocks noGrp="1"/>
          </p:cNvSpPr>
          <p:nvPr>
            <p:ph type="dt" sz="half" idx="10"/>
          </p:nvPr>
        </p:nvSpPr>
        <p:spPr/>
        <p:txBody>
          <a:bodyPr/>
          <a:lstStyle/>
          <a:p>
            <a:pPr>
              <a:defRPr/>
            </a:pPr>
            <a:fld id="{0DB3275E-F7AD-4823-BA4D-E1567AC6DB60}" type="datetime1">
              <a:rPr lang="bg-BG" altLang="en-US" smtClean="0"/>
              <a:t>5.10.2019 г.</a:t>
            </a:fld>
            <a:endParaRPr lang="bg-BG" altLang="en-US"/>
          </a:p>
        </p:txBody>
      </p:sp>
      <p:sp>
        <p:nvSpPr>
          <p:cNvPr id="4" name="Slide Number Placeholder 3"/>
          <p:cNvSpPr>
            <a:spLocks noGrp="1"/>
          </p:cNvSpPr>
          <p:nvPr>
            <p:ph type="sldNum" sz="quarter" idx="12"/>
          </p:nvPr>
        </p:nvSpPr>
        <p:spPr/>
        <p:txBody>
          <a:bodyPr/>
          <a:lstStyle/>
          <a:p>
            <a:pPr>
              <a:defRPr/>
            </a:pPr>
            <a:fld id="{6A784912-C933-427B-9709-01FF5DFA2148}" type="slidenum">
              <a:rPr lang="en-US" altLang="en-US" smtClean="0"/>
              <a:pPr>
                <a:defRPr/>
              </a:pPr>
              <a:t>36</a:t>
            </a:fld>
            <a:endParaRPr lang="en-US" altLang="en-US"/>
          </a:p>
        </p:txBody>
      </p:sp>
    </p:spTree>
    <p:extLst>
      <p:ext uri="{BB962C8B-B14F-4D97-AF65-F5344CB8AC3E}">
        <p14:creationId xmlns:p14="http://schemas.microsoft.com/office/powerpoint/2010/main" val="12077299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5">
            <a:lumMod val="50000"/>
            <a:alpha val="44000"/>
          </a:schemeClr>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3B6B6C9F-701B-4C57-A4B4-8DFB115093B5}" type="datetime1">
              <a:rPr lang="bg-BG" altLang="en-US" smtClean="0"/>
              <a:t>5.10.2019 г.</a:t>
            </a:fld>
            <a:endParaRPr lang="bg-BG" altLang="en-US"/>
          </a:p>
        </p:txBody>
      </p:sp>
      <p:sp>
        <p:nvSpPr>
          <p:cNvPr id="3" name="Slide Number Placeholder 2"/>
          <p:cNvSpPr>
            <a:spLocks noGrp="1"/>
          </p:cNvSpPr>
          <p:nvPr>
            <p:ph type="sldNum" sz="quarter" idx="12"/>
          </p:nvPr>
        </p:nvSpPr>
        <p:spPr/>
        <p:txBody>
          <a:bodyPr/>
          <a:lstStyle/>
          <a:p>
            <a:pPr>
              <a:defRPr/>
            </a:pPr>
            <a:fld id="{5B22EEF3-49EA-4CA7-8F2A-6BF17FA19AD3}" type="slidenum">
              <a:rPr lang="en-US" altLang="en-US" smtClean="0"/>
              <a:pPr>
                <a:defRPr/>
              </a:pPr>
              <a:t>37</a:t>
            </a:fld>
            <a:endParaRPr lang="en-US" alt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89879"/>
            <a:ext cx="8136904" cy="577969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810760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30626"/>
          </a:xfrm>
        </p:spPr>
        <p:txBody>
          <a:bodyPr/>
          <a:lstStyle/>
          <a:p>
            <a:pPr algn="l"/>
            <a:r>
              <a:rPr lang="bg-BG" sz="3200" dirty="0"/>
              <a:t>В страните с доход по-висок от средния </a:t>
            </a:r>
            <a:r>
              <a:rPr lang="bg-BG" sz="3200" dirty="0">
                <a:solidFill>
                  <a:srgbClr val="C00000"/>
                </a:solidFill>
              </a:rPr>
              <a:t>девет от 10-те водещи причини </a:t>
            </a:r>
            <a:r>
              <a:rPr lang="bg-BG" sz="3200" dirty="0"/>
              <a:t>са  хронични незаразни заболявания и само инфекциите на долните дихателни пътища са към заразните заболявания и заемат 6-то място. </a:t>
            </a:r>
            <a:br>
              <a:rPr lang="bg-BG" sz="3200" dirty="0"/>
            </a:br>
            <a:br>
              <a:rPr lang="bg-BG" sz="3200" dirty="0"/>
            </a:br>
            <a:r>
              <a:rPr lang="bg-BG" sz="3200" dirty="0" err="1"/>
              <a:t>Исхемичната</a:t>
            </a:r>
            <a:r>
              <a:rPr lang="bg-BG" sz="3200" dirty="0"/>
              <a:t> болест на сърцето има много високо ниво, следвана от мозъчно-съдовата болест. Три причини са свързани с раковите заболявания. </a:t>
            </a:r>
          </a:p>
        </p:txBody>
      </p:sp>
      <p:sp>
        <p:nvSpPr>
          <p:cNvPr id="3" name="Date Placeholder 2"/>
          <p:cNvSpPr>
            <a:spLocks noGrp="1"/>
          </p:cNvSpPr>
          <p:nvPr>
            <p:ph type="dt" sz="half" idx="10"/>
          </p:nvPr>
        </p:nvSpPr>
        <p:spPr/>
        <p:txBody>
          <a:bodyPr/>
          <a:lstStyle/>
          <a:p>
            <a:pPr>
              <a:defRPr/>
            </a:pPr>
            <a:fld id="{0DB3275E-F7AD-4823-BA4D-E1567AC6DB60}" type="datetime1">
              <a:rPr lang="bg-BG" altLang="en-US" smtClean="0"/>
              <a:t>5.10.2019 г.</a:t>
            </a:fld>
            <a:endParaRPr lang="bg-BG" altLang="en-US"/>
          </a:p>
        </p:txBody>
      </p:sp>
      <p:sp>
        <p:nvSpPr>
          <p:cNvPr id="4" name="Slide Number Placeholder 3"/>
          <p:cNvSpPr>
            <a:spLocks noGrp="1"/>
          </p:cNvSpPr>
          <p:nvPr>
            <p:ph type="sldNum" sz="quarter" idx="12"/>
          </p:nvPr>
        </p:nvSpPr>
        <p:spPr/>
        <p:txBody>
          <a:bodyPr/>
          <a:lstStyle/>
          <a:p>
            <a:pPr>
              <a:defRPr/>
            </a:pPr>
            <a:fld id="{6A784912-C933-427B-9709-01FF5DFA2148}" type="slidenum">
              <a:rPr lang="en-US" altLang="en-US" smtClean="0"/>
              <a:pPr>
                <a:defRPr/>
              </a:pPr>
              <a:t>38</a:t>
            </a:fld>
            <a:endParaRPr lang="en-US" altLang="en-US"/>
          </a:p>
        </p:txBody>
      </p:sp>
    </p:spTree>
    <p:extLst>
      <p:ext uri="{BB962C8B-B14F-4D97-AF65-F5344CB8AC3E}">
        <p14:creationId xmlns:p14="http://schemas.microsoft.com/office/powerpoint/2010/main" val="4606663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a:solidFill>
            <a:schemeClr val="accent1"/>
          </a:solidFill>
          <a:ln>
            <a:solidFill>
              <a:schemeClr val="tx1"/>
            </a:solidFill>
          </a:ln>
        </p:spPr>
        <p:txBody>
          <a:bodyPr/>
          <a:lstStyle/>
          <a:p>
            <a:r>
              <a:rPr lang="bg-BG" sz="2800" b="1" dirty="0">
                <a:solidFill>
                  <a:srgbClr val="C00000"/>
                </a:solidFill>
              </a:rPr>
              <a:t>Подреждането на 10-те водещи причини за умирания в света 2000-2016 г. </a:t>
            </a:r>
            <a:r>
              <a:rPr lang="bg-BG" sz="2800" b="1" dirty="0">
                <a:solidFill>
                  <a:schemeClr val="tx1"/>
                </a:solidFill>
              </a:rPr>
              <a:t>(слайд 26)</a:t>
            </a:r>
            <a:r>
              <a:rPr lang="bg-BG" sz="2800" dirty="0">
                <a:solidFill>
                  <a:schemeClr val="tx1"/>
                </a:solidFill>
              </a:rPr>
              <a:t>:</a:t>
            </a:r>
            <a:endParaRPr lang="en-US" sz="2800" dirty="0"/>
          </a:p>
        </p:txBody>
      </p:sp>
      <p:sp>
        <p:nvSpPr>
          <p:cNvPr id="3" name="Text Placeholder 2"/>
          <p:cNvSpPr>
            <a:spLocks noGrp="1"/>
          </p:cNvSpPr>
          <p:nvPr>
            <p:ph type="body" idx="1"/>
          </p:nvPr>
        </p:nvSpPr>
        <p:spPr>
          <a:xfrm>
            <a:off x="467544" y="1268760"/>
            <a:ext cx="4040188" cy="504056"/>
          </a:xfrm>
        </p:spPr>
        <p:txBody>
          <a:bodyPr/>
          <a:lstStyle/>
          <a:p>
            <a:pPr algn="ctr"/>
            <a:r>
              <a:rPr lang="bg-BG" dirty="0"/>
              <a:t>2000 г.</a:t>
            </a:r>
            <a:endParaRPr lang="en-US" dirty="0"/>
          </a:p>
        </p:txBody>
      </p:sp>
      <p:sp>
        <p:nvSpPr>
          <p:cNvPr id="4" name="Content Placeholder 3"/>
          <p:cNvSpPr>
            <a:spLocks noGrp="1"/>
          </p:cNvSpPr>
          <p:nvPr>
            <p:ph sz="half" idx="2"/>
          </p:nvPr>
        </p:nvSpPr>
        <p:spPr>
          <a:xfrm>
            <a:off x="457200" y="1772816"/>
            <a:ext cx="4040188" cy="4392487"/>
          </a:xfrm>
          <a:solidFill>
            <a:schemeClr val="accent1"/>
          </a:solidFill>
          <a:ln>
            <a:solidFill>
              <a:schemeClr val="tx1"/>
            </a:solidFill>
          </a:ln>
        </p:spPr>
        <p:txBody>
          <a:bodyPr/>
          <a:lstStyle/>
          <a:p>
            <a:pPr marL="0" indent="0">
              <a:lnSpc>
                <a:spcPct val="110000"/>
              </a:lnSpc>
              <a:buNone/>
            </a:pPr>
            <a:r>
              <a:rPr lang="bg-BG" sz="1800" dirty="0"/>
              <a:t>1. </a:t>
            </a:r>
            <a:r>
              <a:rPr lang="bg-BG" sz="1800" dirty="0" err="1"/>
              <a:t>Исхемична</a:t>
            </a:r>
            <a:r>
              <a:rPr lang="bg-BG" sz="1800" dirty="0"/>
              <a:t> болест на сърцето (</a:t>
            </a:r>
            <a:r>
              <a:rPr lang="bg-BG" sz="1800" dirty="0" err="1"/>
              <a:t>ИБС</a:t>
            </a:r>
            <a:r>
              <a:rPr lang="bg-BG" sz="1800" dirty="0"/>
              <a:t>)</a:t>
            </a:r>
            <a:br>
              <a:rPr lang="bg-BG" sz="1800" dirty="0"/>
            </a:br>
            <a:r>
              <a:rPr lang="bg-BG" sz="1800" dirty="0"/>
              <a:t>2. Инсулт </a:t>
            </a:r>
            <a:br>
              <a:rPr lang="bg-BG" sz="1800" dirty="0"/>
            </a:br>
            <a:r>
              <a:rPr lang="bg-BG" sz="1800" dirty="0"/>
              <a:t>3. Хрон. </a:t>
            </a:r>
            <a:r>
              <a:rPr lang="bg-BG" sz="1800" dirty="0" err="1"/>
              <a:t>обструктивна</a:t>
            </a:r>
            <a:r>
              <a:rPr lang="bg-BG" sz="1800" dirty="0"/>
              <a:t> белодробна болест (</a:t>
            </a:r>
            <a:r>
              <a:rPr lang="bg-BG" sz="1800" dirty="0" err="1"/>
              <a:t>ХОББ</a:t>
            </a:r>
            <a:r>
              <a:rPr lang="bg-BG" sz="1800" dirty="0"/>
              <a:t>)</a:t>
            </a:r>
            <a:br>
              <a:rPr lang="bg-BG" sz="1800" dirty="0"/>
            </a:br>
            <a:r>
              <a:rPr lang="bg-BG" sz="1800" dirty="0"/>
              <a:t>4. Инфекции на долните дихателни пътища</a:t>
            </a:r>
            <a:br>
              <a:rPr lang="bg-BG" sz="1800" dirty="0"/>
            </a:br>
            <a:r>
              <a:rPr lang="bg-BG" sz="1800" dirty="0"/>
              <a:t>5, </a:t>
            </a:r>
            <a:r>
              <a:rPr lang="bg-BG" sz="1800" dirty="0" err="1"/>
              <a:t>Диарийни</a:t>
            </a:r>
            <a:r>
              <a:rPr lang="bg-BG" sz="1800" dirty="0"/>
              <a:t> заболявания </a:t>
            </a:r>
          </a:p>
          <a:p>
            <a:pPr marL="0" indent="0">
              <a:lnSpc>
                <a:spcPct val="110000"/>
              </a:lnSpc>
              <a:buNone/>
            </a:pPr>
            <a:r>
              <a:rPr lang="bg-BG" sz="1800" dirty="0"/>
              <a:t>6. Туберкулоза</a:t>
            </a:r>
            <a:br>
              <a:rPr lang="bg-BG" sz="1800" dirty="0"/>
            </a:br>
            <a:r>
              <a:rPr lang="bg-BG" sz="1800" dirty="0"/>
              <a:t>7. </a:t>
            </a:r>
            <a:r>
              <a:rPr lang="bg-BG" sz="1800" dirty="0" err="1"/>
              <a:t>ХИВ</a:t>
            </a:r>
            <a:r>
              <a:rPr lang="bg-BG" sz="1800" dirty="0"/>
              <a:t>/СПИН</a:t>
            </a:r>
            <a:br>
              <a:rPr lang="bg-BG" sz="1800" dirty="0"/>
            </a:br>
            <a:r>
              <a:rPr lang="bg-BG" sz="1800" dirty="0"/>
              <a:t>8. Преждевременни раждания</a:t>
            </a:r>
            <a:br>
              <a:rPr lang="bg-BG" sz="1800" dirty="0"/>
            </a:br>
            <a:r>
              <a:rPr lang="bg-BG" sz="1800" dirty="0"/>
              <a:t>9. Рак на трахеята, бронхите и белите дробове</a:t>
            </a:r>
            <a:br>
              <a:rPr lang="bg-BG" sz="1800" dirty="0"/>
            </a:br>
            <a:r>
              <a:rPr lang="bg-BG" sz="1800" dirty="0"/>
              <a:t>10. Родова </a:t>
            </a:r>
            <a:r>
              <a:rPr lang="bg-BG" sz="1800" dirty="0" err="1"/>
              <a:t>асфиксия</a:t>
            </a:r>
            <a:r>
              <a:rPr lang="bg-BG" sz="1800" dirty="0"/>
              <a:t> </a:t>
            </a:r>
            <a:endParaRPr lang="en-US" sz="1800" dirty="0"/>
          </a:p>
          <a:p>
            <a:pPr marL="0" indent="0">
              <a:buNone/>
            </a:pPr>
            <a:endParaRPr lang="en-US" dirty="0"/>
          </a:p>
        </p:txBody>
      </p:sp>
      <p:sp>
        <p:nvSpPr>
          <p:cNvPr id="5" name="Text Placeholder 4"/>
          <p:cNvSpPr>
            <a:spLocks noGrp="1"/>
          </p:cNvSpPr>
          <p:nvPr>
            <p:ph type="body" sz="quarter" idx="3"/>
          </p:nvPr>
        </p:nvSpPr>
        <p:spPr>
          <a:xfrm>
            <a:off x="4644008" y="1196752"/>
            <a:ext cx="4041775" cy="504056"/>
          </a:xfrm>
        </p:spPr>
        <p:txBody>
          <a:bodyPr/>
          <a:lstStyle/>
          <a:p>
            <a:pPr algn="ctr"/>
            <a:r>
              <a:rPr lang="bg-BG" dirty="0"/>
              <a:t>2016 г.</a:t>
            </a:r>
            <a:endParaRPr lang="en-US" dirty="0"/>
          </a:p>
        </p:txBody>
      </p:sp>
      <p:sp>
        <p:nvSpPr>
          <p:cNvPr id="6" name="Content Placeholder 5"/>
          <p:cNvSpPr>
            <a:spLocks noGrp="1"/>
          </p:cNvSpPr>
          <p:nvPr>
            <p:ph sz="quarter" idx="4"/>
          </p:nvPr>
        </p:nvSpPr>
        <p:spPr>
          <a:xfrm>
            <a:off x="4645025" y="1772816"/>
            <a:ext cx="4041775" cy="4392488"/>
          </a:xfrm>
          <a:solidFill>
            <a:schemeClr val="accent1"/>
          </a:solidFill>
          <a:ln>
            <a:solidFill>
              <a:schemeClr val="tx1"/>
            </a:solidFill>
          </a:ln>
        </p:spPr>
        <p:txBody>
          <a:bodyPr/>
          <a:lstStyle/>
          <a:p>
            <a:pPr marL="0" indent="0">
              <a:lnSpc>
                <a:spcPct val="110000"/>
              </a:lnSpc>
              <a:buNone/>
            </a:pPr>
            <a:r>
              <a:rPr lang="bg-BG" sz="1800" dirty="0"/>
              <a:t>1. Исхемична болест на сърцето (ИБС)</a:t>
            </a:r>
            <a:br>
              <a:rPr lang="bg-BG" sz="1800" dirty="0"/>
            </a:br>
            <a:r>
              <a:rPr lang="bg-BG" sz="1800" dirty="0"/>
              <a:t>2. Инсулт </a:t>
            </a:r>
            <a:br>
              <a:rPr lang="bg-BG" sz="1800" dirty="0"/>
            </a:br>
            <a:r>
              <a:rPr lang="bg-BG" sz="1800" dirty="0"/>
              <a:t>3. Хрон. </a:t>
            </a:r>
            <a:r>
              <a:rPr lang="bg-BG" sz="1800" dirty="0" err="1"/>
              <a:t>обструктивна</a:t>
            </a:r>
            <a:r>
              <a:rPr lang="bg-BG" sz="1800" dirty="0"/>
              <a:t> белодробна болест (ХОББ </a:t>
            </a:r>
          </a:p>
          <a:p>
            <a:pPr marL="0" indent="0">
              <a:lnSpc>
                <a:spcPct val="110000"/>
              </a:lnSpc>
              <a:buNone/>
            </a:pPr>
            <a:r>
              <a:rPr lang="bg-BG" sz="1800" dirty="0"/>
              <a:t>4. Инфекции на долните дихателни пътища  </a:t>
            </a:r>
            <a:br>
              <a:rPr lang="bg-BG" sz="1800" dirty="0"/>
            </a:br>
            <a:r>
              <a:rPr lang="bg-BG" sz="1800" dirty="0"/>
              <a:t>5. </a:t>
            </a:r>
            <a:r>
              <a:rPr lang="bg-BG" sz="1800" dirty="0" err="1"/>
              <a:t>Алцхаймер</a:t>
            </a:r>
            <a:r>
              <a:rPr lang="bg-BG" sz="1800" dirty="0"/>
              <a:t> и други </a:t>
            </a:r>
            <a:r>
              <a:rPr lang="bg-BG" sz="1800" dirty="0" err="1"/>
              <a:t>деменции</a:t>
            </a:r>
            <a:br>
              <a:rPr lang="bg-BG" sz="1800" dirty="0"/>
            </a:br>
            <a:r>
              <a:rPr lang="bg-BG" sz="1800" dirty="0"/>
              <a:t>6. Рак на трахеята, бронхите и белите дробове</a:t>
            </a:r>
            <a:br>
              <a:rPr lang="bg-BG" sz="1800" dirty="0"/>
            </a:br>
            <a:r>
              <a:rPr lang="bg-BG" sz="1800" dirty="0"/>
              <a:t>7. Диабет</a:t>
            </a:r>
            <a:br>
              <a:rPr lang="bg-BG" sz="1800" dirty="0"/>
            </a:br>
            <a:r>
              <a:rPr lang="bg-BG" sz="1800" dirty="0"/>
              <a:t>8. Пътно-транспортни травми </a:t>
            </a:r>
          </a:p>
          <a:p>
            <a:pPr marL="0" indent="0">
              <a:lnSpc>
                <a:spcPct val="110000"/>
              </a:lnSpc>
              <a:buNone/>
            </a:pPr>
            <a:r>
              <a:rPr lang="bg-BG" sz="1800" dirty="0"/>
              <a:t>9. Диарийни заболявания</a:t>
            </a:r>
            <a:br>
              <a:rPr lang="bg-BG" sz="1800" dirty="0"/>
            </a:br>
            <a:r>
              <a:rPr lang="bg-BG" sz="1800" dirty="0"/>
              <a:t>10. Туберкулоза</a:t>
            </a:r>
            <a:br>
              <a:rPr lang="bg-BG" sz="1800" dirty="0"/>
            </a:br>
            <a:r>
              <a:rPr lang="bg-BG" sz="1800" dirty="0"/>
              <a:t> </a:t>
            </a:r>
            <a:endParaRPr lang="en-US" sz="1800" dirty="0"/>
          </a:p>
        </p:txBody>
      </p:sp>
      <p:sp>
        <p:nvSpPr>
          <p:cNvPr id="7" name="Date Placeholder 6"/>
          <p:cNvSpPr>
            <a:spLocks noGrp="1"/>
          </p:cNvSpPr>
          <p:nvPr>
            <p:ph type="dt" sz="half" idx="10"/>
          </p:nvPr>
        </p:nvSpPr>
        <p:spPr/>
        <p:txBody>
          <a:bodyPr/>
          <a:lstStyle/>
          <a:p>
            <a:pPr>
              <a:defRPr/>
            </a:pPr>
            <a:fld id="{27C82DC1-B9C1-4FA5-A2C6-DE8E501B1C2F}" type="datetime1">
              <a:rPr lang="bg-BG" altLang="en-US" smtClean="0"/>
              <a:t>5.10.2019 г.</a:t>
            </a:fld>
            <a:endParaRPr lang="bg-BG" altLang="en-US"/>
          </a:p>
        </p:txBody>
      </p:sp>
      <p:sp>
        <p:nvSpPr>
          <p:cNvPr id="8" name="Slide Number Placeholder 7"/>
          <p:cNvSpPr>
            <a:spLocks noGrp="1"/>
          </p:cNvSpPr>
          <p:nvPr>
            <p:ph type="sldNum" sz="quarter" idx="12"/>
          </p:nvPr>
        </p:nvSpPr>
        <p:spPr/>
        <p:txBody>
          <a:bodyPr/>
          <a:lstStyle/>
          <a:p>
            <a:pPr>
              <a:defRPr/>
            </a:pPr>
            <a:fld id="{399A116B-19CE-47A0-BADA-4605D173AB05}" type="slidenum">
              <a:rPr lang="en-US" altLang="en-US" smtClean="0"/>
              <a:pPr>
                <a:defRPr/>
              </a:pPr>
              <a:t>39</a:t>
            </a:fld>
            <a:endParaRPr lang="en-US" altLang="en-US"/>
          </a:p>
        </p:txBody>
      </p:sp>
    </p:spTree>
    <p:extLst>
      <p:ext uri="{BB962C8B-B14F-4D97-AF65-F5344CB8AC3E}">
        <p14:creationId xmlns:p14="http://schemas.microsoft.com/office/powerpoint/2010/main" val="2579781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12"/>
          </p:nvPr>
        </p:nvSpPr>
        <p:spPr>
          <a:noFill/>
          <a:ln>
            <a:miter lim="800000"/>
            <a:headEnd/>
            <a:tailEnd/>
          </a:ln>
        </p:spPr>
        <p:txBody>
          <a:bodyPr/>
          <a:lstStyle/>
          <a:p>
            <a:fld id="{B676D719-8684-4B31-AE0B-F1995A669DD9}" type="slidenum">
              <a:rPr lang="en-US" altLang="en-US"/>
              <a:pPr/>
              <a:t>4</a:t>
            </a:fld>
            <a:endParaRPr lang="en-US" altLang="en-US"/>
          </a:p>
        </p:txBody>
      </p:sp>
      <p:sp>
        <p:nvSpPr>
          <p:cNvPr id="4099" name="Rectangle 2"/>
          <p:cNvSpPr>
            <a:spLocks noGrp="1" noChangeArrowheads="1"/>
          </p:cNvSpPr>
          <p:nvPr>
            <p:ph type="title"/>
          </p:nvPr>
        </p:nvSpPr>
        <p:spPr>
          <a:xfrm>
            <a:off x="457200" y="274638"/>
            <a:ext cx="8229600" cy="6034087"/>
          </a:xfrm>
        </p:spPr>
        <p:txBody>
          <a:bodyPr/>
          <a:lstStyle/>
          <a:p>
            <a:pPr algn="l" eaLnBrk="1" hangingPunct="1">
              <a:lnSpc>
                <a:spcPct val="125000"/>
              </a:lnSpc>
            </a:pPr>
            <a:br>
              <a:rPr lang="bg-BG" altLang="en-US" sz="2800" dirty="0"/>
            </a:br>
            <a:r>
              <a:rPr lang="bg-BG" altLang="en-US" sz="2800" dirty="0"/>
              <a:t>Най-известният индикатор за оценка на здравния статус на населението е смъртността и причините за умиране, определяни на основата на </a:t>
            </a:r>
            <a:r>
              <a:rPr lang="bg-BG" altLang="en-US" sz="2800" b="1" i="1" dirty="0">
                <a:solidFill>
                  <a:srgbClr val="C00000"/>
                </a:solidFill>
              </a:rPr>
              <a:t>медицинските свидетелства за смърт.</a:t>
            </a:r>
            <a:r>
              <a:rPr lang="bg-BG" altLang="en-US" sz="2800" dirty="0"/>
              <a:t> </a:t>
            </a:r>
            <a:br>
              <a:rPr lang="bg-BG" altLang="en-US" sz="2800" dirty="0"/>
            </a:br>
            <a:r>
              <a:rPr lang="bg-BG" altLang="en-US" sz="2800" dirty="0"/>
              <a:t>Системата за класифициране на причините за смърт е разработена преди повече от 150 години от Уилям Фар и до днес тя е в основата на </a:t>
            </a:r>
            <a:r>
              <a:rPr lang="bg-BG" altLang="en-US" sz="2800" b="1" dirty="0">
                <a:solidFill>
                  <a:srgbClr val="C00000"/>
                </a:solidFill>
              </a:rPr>
              <a:t>Международната класификация на заболяванията и </a:t>
            </a:r>
            <a:r>
              <a:rPr lang="bg-BG" altLang="en-US" sz="2800" b="1" dirty="0" err="1">
                <a:solidFill>
                  <a:srgbClr val="C00000"/>
                </a:solidFill>
              </a:rPr>
              <a:t>умиранията</a:t>
            </a:r>
            <a:r>
              <a:rPr lang="bg-BG" altLang="en-US" sz="2800" b="1" dirty="0">
                <a:solidFill>
                  <a:srgbClr val="C00000"/>
                </a:solidFill>
              </a:rPr>
              <a:t> - действаща е нейната 10-та ревизия</a:t>
            </a:r>
            <a:r>
              <a:rPr lang="en-US" altLang="en-US" sz="2800" b="1" dirty="0">
                <a:solidFill>
                  <a:srgbClr val="C00000"/>
                </a:solidFill>
              </a:rPr>
              <a:t> (</a:t>
            </a:r>
            <a:r>
              <a:rPr lang="bg-BG" altLang="en-US" sz="2800" b="1" dirty="0">
                <a:solidFill>
                  <a:srgbClr val="C00000"/>
                </a:solidFill>
              </a:rPr>
              <a:t>МКБ-10).</a:t>
            </a:r>
            <a:br>
              <a:rPr lang="bg-BG" altLang="en-US" sz="2800" b="1" dirty="0">
                <a:solidFill>
                  <a:srgbClr val="C00000"/>
                </a:solidFill>
              </a:rPr>
            </a:br>
            <a:r>
              <a:rPr lang="bg-BG" altLang="en-US" sz="2800" b="1" dirty="0">
                <a:solidFill>
                  <a:srgbClr val="FF0000"/>
                </a:solidFill>
              </a:rPr>
              <a:t> </a:t>
            </a:r>
            <a:endParaRPr lang="en-US" altLang="en-US" sz="2800" dirty="0"/>
          </a:p>
        </p:txBody>
      </p:sp>
      <p:sp>
        <p:nvSpPr>
          <p:cNvPr id="2" name="Date Placeholder 1"/>
          <p:cNvSpPr>
            <a:spLocks noGrp="1"/>
          </p:cNvSpPr>
          <p:nvPr>
            <p:ph type="dt" sz="half" idx="10"/>
          </p:nvPr>
        </p:nvSpPr>
        <p:spPr/>
        <p:txBody>
          <a:bodyPr/>
          <a:lstStyle/>
          <a:p>
            <a:pPr>
              <a:defRPr/>
            </a:pPr>
            <a:fld id="{144FBC32-AF52-44AB-8C0A-100F41CA23CD}" type="datetime1">
              <a:rPr lang="bg-BG" altLang="en-US" smtClean="0"/>
              <a:t>5.10.2019 г.</a:t>
            </a:fld>
            <a:endParaRPr lang="bg-BG" altLang="en-US"/>
          </a:p>
        </p:txBody>
      </p:sp>
    </p:spTree>
    <p:extLst>
      <p:ext uri="{BB962C8B-B14F-4D97-AF65-F5344CB8AC3E}">
        <p14:creationId xmlns:p14="http://schemas.microsoft.com/office/powerpoint/2010/main" val="37696046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2"/>
          <p:cNvSpPr txBox="1">
            <a:spLocks noGrp="1"/>
          </p:cNvSpPr>
          <p:nvPr/>
        </p:nvSpPr>
        <p:spPr bwMode="auto">
          <a:xfrm>
            <a:off x="6553200" y="6245225"/>
            <a:ext cx="2133600" cy="476250"/>
          </a:xfrm>
          <a:prstGeom prst="rect">
            <a:avLst/>
          </a:prstGeom>
          <a:noFill/>
          <a:ln w="9525">
            <a:noFill/>
            <a:miter lim="800000"/>
            <a:headEnd/>
            <a:tailEnd/>
          </a:ln>
          <a:effectLst/>
        </p:spPr>
        <p:txBody>
          <a:bodyPr/>
          <a:lstStyle/>
          <a:p>
            <a:pPr algn="r"/>
            <a:fld id="{6B712D8D-9CB2-4311-A260-1A575CDA624E}" type="slidenum">
              <a:rPr lang="en-US" altLang="en-US" sz="1400"/>
              <a:pPr algn="r"/>
              <a:t>40</a:t>
            </a:fld>
            <a:endParaRPr lang="en-US" altLang="en-US" sz="1400"/>
          </a:p>
        </p:txBody>
      </p:sp>
      <p:pic>
        <p:nvPicPr>
          <p:cNvPr id="27651" name="Picture 2"/>
          <p:cNvPicPr>
            <a:picLocks noChangeAspect="1" noChangeArrowheads="1"/>
          </p:cNvPicPr>
          <p:nvPr/>
        </p:nvPicPr>
        <p:blipFill>
          <a:blip r:embed="rId2"/>
          <a:srcRect/>
          <a:stretch>
            <a:fillRect/>
          </a:stretch>
        </p:blipFill>
        <p:spPr bwMode="auto">
          <a:xfrm>
            <a:off x="684213" y="-22225"/>
            <a:ext cx="7704137" cy="6838950"/>
          </a:xfrm>
          <a:prstGeom prst="rect">
            <a:avLst/>
          </a:prstGeom>
          <a:noFill/>
          <a:ln w="12700" cap="sq">
            <a:noFill/>
            <a:miter lim="800000"/>
            <a:headEnd type="none" w="sm" len="sm"/>
            <a:tailEnd type="none" w="sm" len="sm"/>
          </a:ln>
        </p:spPr>
      </p:pic>
      <p:sp>
        <p:nvSpPr>
          <p:cNvPr id="2" name="Date Placeholder 1"/>
          <p:cNvSpPr>
            <a:spLocks noGrp="1"/>
          </p:cNvSpPr>
          <p:nvPr>
            <p:ph type="dt" sz="half" idx="10"/>
          </p:nvPr>
        </p:nvSpPr>
        <p:spPr/>
        <p:txBody>
          <a:bodyPr/>
          <a:lstStyle/>
          <a:p>
            <a:pPr>
              <a:defRPr/>
            </a:pPr>
            <a:fld id="{61E27016-B7D0-49A7-874C-4E874C9F4578}" type="datetime1">
              <a:rPr lang="bg-BG" altLang="en-US" smtClean="0"/>
              <a:t>5.10.2019 г.</a:t>
            </a:fld>
            <a:endParaRPr lang="bg-BG" altLang="en-US"/>
          </a:p>
        </p:txBody>
      </p:sp>
      <p:sp>
        <p:nvSpPr>
          <p:cNvPr id="3" name="Slide Number Placeholder 2"/>
          <p:cNvSpPr>
            <a:spLocks noGrp="1"/>
          </p:cNvSpPr>
          <p:nvPr>
            <p:ph type="sldNum" sz="quarter" idx="12"/>
          </p:nvPr>
        </p:nvSpPr>
        <p:spPr/>
        <p:txBody>
          <a:bodyPr/>
          <a:lstStyle/>
          <a:p>
            <a:pPr>
              <a:defRPr/>
            </a:pPr>
            <a:fld id="{5B22EEF3-49EA-4CA7-8F2A-6BF17FA19AD3}" type="slidenum">
              <a:rPr lang="en-US" altLang="en-US" smtClean="0"/>
              <a:pPr>
                <a:defRPr/>
              </a:pPr>
              <a:t>40</a:t>
            </a:fld>
            <a:endParaRPr lang="en-US" altLang="en-US"/>
          </a:p>
        </p:txBody>
      </p:sp>
    </p:spTree>
    <p:extLst>
      <p:ext uri="{BB962C8B-B14F-4D97-AF65-F5344CB8AC3E}">
        <p14:creationId xmlns:p14="http://schemas.microsoft.com/office/powerpoint/2010/main" val="2370179554"/>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46650"/>
          </a:xfrm>
          <a:solidFill>
            <a:schemeClr val="accent1"/>
          </a:solidFill>
          <a:ln>
            <a:solidFill>
              <a:schemeClr val="tx1"/>
            </a:solidFill>
          </a:ln>
        </p:spPr>
        <p:txBody>
          <a:bodyPr/>
          <a:lstStyle/>
          <a:p>
            <a:pPr algn="l"/>
            <a:r>
              <a:rPr lang="bg-BG" sz="2800" dirty="0"/>
              <a:t>= </a:t>
            </a:r>
            <a:r>
              <a:rPr lang="bg-BG" sz="2800" b="1" dirty="0">
                <a:solidFill>
                  <a:srgbClr val="C00000"/>
                </a:solidFill>
              </a:rPr>
              <a:t>Над </a:t>
            </a:r>
            <a:r>
              <a:rPr lang="en-US" sz="2800" b="1" dirty="0">
                <a:solidFill>
                  <a:srgbClr val="C00000"/>
                </a:solidFill>
              </a:rPr>
              <a:t>52%</a:t>
            </a:r>
            <a:r>
              <a:rPr lang="bg-BG" sz="2800" b="1" dirty="0">
                <a:solidFill>
                  <a:srgbClr val="C00000"/>
                </a:solidFill>
              </a:rPr>
              <a:t> от всички умирания в страните с нисък доход </a:t>
            </a:r>
            <a:r>
              <a:rPr lang="bg-BG" sz="2800" dirty="0"/>
              <a:t>са причинени от състояния в „Група </a:t>
            </a:r>
            <a:r>
              <a:rPr lang="en-US" sz="2800" dirty="0"/>
              <a:t>I</a:t>
            </a:r>
            <a:r>
              <a:rPr lang="bg-BG" sz="2800" dirty="0"/>
              <a:t>“, която включва </a:t>
            </a:r>
            <a:r>
              <a:rPr lang="bg-BG" sz="2800" b="1" dirty="0"/>
              <a:t>заразни заболявания, майчини причини, състояния по време на бременността и раждането и недохранване.</a:t>
            </a:r>
            <a:br>
              <a:rPr lang="bg-BG" sz="2800" b="1" dirty="0"/>
            </a:br>
            <a:r>
              <a:rPr lang="bg-BG" sz="2800" dirty="0"/>
              <a:t>= </a:t>
            </a:r>
            <a:r>
              <a:rPr lang="bg-BG" sz="2800" b="1" dirty="0">
                <a:solidFill>
                  <a:srgbClr val="C00000"/>
                </a:solidFill>
              </a:rPr>
              <a:t>В страните с висок доход </a:t>
            </a:r>
            <a:r>
              <a:rPr lang="bg-BG" sz="2800" b="1" dirty="0">
                <a:solidFill>
                  <a:schemeClr val="tx1"/>
                </a:solidFill>
              </a:rPr>
              <a:t>по-малко от </a:t>
            </a:r>
            <a:r>
              <a:rPr lang="en-US" sz="2800" b="1" dirty="0">
                <a:solidFill>
                  <a:schemeClr val="tx1"/>
                </a:solidFill>
              </a:rPr>
              <a:t>7% </a:t>
            </a:r>
            <a:r>
              <a:rPr lang="bg-BG" sz="2800" b="1" dirty="0">
                <a:solidFill>
                  <a:schemeClr val="tx1"/>
                </a:solidFill>
              </a:rPr>
              <a:t>от </a:t>
            </a:r>
            <a:r>
              <a:rPr lang="bg-BG" sz="2800" b="1" dirty="0" err="1">
                <a:solidFill>
                  <a:schemeClr val="tx1"/>
                </a:solidFill>
              </a:rPr>
              <a:t>умиранията</a:t>
            </a:r>
            <a:r>
              <a:rPr lang="bg-BG" sz="2800" b="1" dirty="0">
                <a:solidFill>
                  <a:schemeClr val="tx1"/>
                </a:solidFill>
              </a:rPr>
              <a:t> са свързани с такива причини. </a:t>
            </a:r>
            <a:br>
              <a:rPr lang="bg-BG" sz="2800" dirty="0"/>
            </a:br>
            <a:br>
              <a:rPr lang="bg-BG" sz="2800" dirty="0"/>
            </a:br>
            <a:r>
              <a:rPr lang="bg-BG" sz="2800" dirty="0"/>
              <a:t>= </a:t>
            </a:r>
            <a:r>
              <a:rPr lang="bg-BG" sz="2800" b="1" dirty="0">
                <a:solidFill>
                  <a:srgbClr val="C00000"/>
                </a:solidFill>
              </a:rPr>
              <a:t>Инфекциите на долните дихателни пътища </a:t>
            </a:r>
            <a:r>
              <a:rPr lang="bg-BG" sz="2800" dirty="0"/>
              <a:t>са все още сред водещите причини за </a:t>
            </a:r>
            <a:r>
              <a:rPr lang="bg-BG" sz="2800" dirty="0" err="1"/>
              <a:t>умирания</a:t>
            </a:r>
            <a:r>
              <a:rPr lang="bg-BG" sz="2800" dirty="0"/>
              <a:t> във всички посочени 4 групи страни. </a:t>
            </a:r>
            <a:endParaRPr lang="en-US" sz="2800" dirty="0"/>
          </a:p>
        </p:txBody>
      </p:sp>
      <p:sp>
        <p:nvSpPr>
          <p:cNvPr id="3" name="Date Placeholder 2"/>
          <p:cNvSpPr>
            <a:spLocks noGrp="1"/>
          </p:cNvSpPr>
          <p:nvPr>
            <p:ph type="dt" sz="half" idx="10"/>
          </p:nvPr>
        </p:nvSpPr>
        <p:spPr/>
        <p:txBody>
          <a:bodyPr/>
          <a:lstStyle/>
          <a:p>
            <a:pPr>
              <a:defRPr/>
            </a:pPr>
            <a:fld id="{0DB3275E-F7AD-4823-BA4D-E1567AC6DB60}" type="datetime1">
              <a:rPr lang="bg-BG" altLang="en-US" smtClean="0"/>
              <a:t>5.10.2019 г.</a:t>
            </a:fld>
            <a:endParaRPr lang="bg-BG" altLang="en-US"/>
          </a:p>
        </p:txBody>
      </p:sp>
      <p:sp>
        <p:nvSpPr>
          <p:cNvPr id="4" name="Slide Number Placeholder 3"/>
          <p:cNvSpPr>
            <a:spLocks noGrp="1"/>
          </p:cNvSpPr>
          <p:nvPr>
            <p:ph type="sldNum" sz="quarter" idx="12"/>
          </p:nvPr>
        </p:nvSpPr>
        <p:spPr/>
        <p:txBody>
          <a:bodyPr/>
          <a:lstStyle/>
          <a:p>
            <a:pPr>
              <a:defRPr/>
            </a:pPr>
            <a:fld id="{6A784912-C933-427B-9709-01FF5DFA2148}" type="slidenum">
              <a:rPr lang="en-US" altLang="en-US" smtClean="0"/>
              <a:pPr>
                <a:defRPr/>
              </a:pPr>
              <a:t>41</a:t>
            </a:fld>
            <a:endParaRPr lang="en-US" altLang="en-US"/>
          </a:p>
        </p:txBody>
      </p:sp>
    </p:spTree>
    <p:extLst>
      <p:ext uri="{BB962C8B-B14F-4D97-AF65-F5344CB8AC3E}">
        <p14:creationId xmlns:p14="http://schemas.microsoft.com/office/powerpoint/2010/main" val="1965602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46650"/>
          </a:xfrm>
          <a:solidFill>
            <a:schemeClr val="accent1"/>
          </a:solidFill>
          <a:ln>
            <a:solidFill>
              <a:schemeClr val="tx1"/>
            </a:solidFill>
          </a:ln>
        </p:spPr>
        <p:txBody>
          <a:bodyPr/>
          <a:lstStyle/>
          <a:p>
            <a:pPr algn="l"/>
            <a:r>
              <a:rPr lang="bg-BG" sz="3200" dirty="0"/>
              <a:t>= </a:t>
            </a:r>
            <a:r>
              <a:rPr lang="bg-BG" sz="3200" b="1" dirty="0">
                <a:solidFill>
                  <a:srgbClr val="C00000"/>
                </a:solidFill>
              </a:rPr>
              <a:t>Хроничните незаразни заболявания (</a:t>
            </a:r>
            <a:r>
              <a:rPr lang="bg-BG" sz="3200" b="1" dirty="0" err="1">
                <a:solidFill>
                  <a:srgbClr val="C00000"/>
                </a:solidFill>
              </a:rPr>
              <a:t>ХНЗ</a:t>
            </a:r>
            <a:r>
              <a:rPr lang="bg-BG" sz="3200" b="1" dirty="0">
                <a:solidFill>
                  <a:srgbClr val="C00000"/>
                </a:solidFill>
              </a:rPr>
              <a:t>)</a:t>
            </a:r>
            <a:r>
              <a:rPr lang="bg-BG" sz="3200" b="1" dirty="0"/>
              <a:t> са причинили </a:t>
            </a:r>
            <a:r>
              <a:rPr lang="en-US" sz="3200" b="1" dirty="0"/>
              <a:t>70% </a:t>
            </a:r>
            <a:r>
              <a:rPr lang="bg-BG" sz="3200" b="1" dirty="0"/>
              <a:t>от </a:t>
            </a:r>
            <a:r>
              <a:rPr lang="bg-BG" sz="3200" b="1" dirty="0" err="1"/>
              <a:t>умиранията</a:t>
            </a:r>
            <a:r>
              <a:rPr lang="bg-BG" sz="3200" b="1" dirty="0"/>
              <a:t> глобално, варирайки от </a:t>
            </a:r>
            <a:r>
              <a:rPr lang="en-US" sz="3200" b="1" dirty="0"/>
              <a:t>37% </a:t>
            </a:r>
            <a:r>
              <a:rPr lang="bg-BG" sz="3200" b="1" dirty="0"/>
              <a:t>в страните с нисък доход до </a:t>
            </a:r>
            <a:r>
              <a:rPr lang="en-US" sz="3200" b="1" dirty="0"/>
              <a:t>88% </a:t>
            </a:r>
            <a:r>
              <a:rPr lang="bg-BG" sz="3200" b="1" dirty="0"/>
              <a:t>в страните с висок доход.</a:t>
            </a:r>
            <a:br>
              <a:rPr lang="bg-BG" sz="3200" b="1" dirty="0"/>
            </a:br>
            <a:br>
              <a:rPr lang="bg-BG" sz="3200" b="1" dirty="0"/>
            </a:br>
            <a:r>
              <a:rPr lang="bg-BG" sz="3200" dirty="0"/>
              <a:t>= Обаче </a:t>
            </a:r>
            <a:r>
              <a:rPr lang="en-US" sz="3200" b="1" dirty="0"/>
              <a:t>78% </a:t>
            </a:r>
            <a:r>
              <a:rPr lang="bg-BG" sz="3200" b="1" dirty="0"/>
              <a:t>от абсолютния брой </a:t>
            </a:r>
            <a:r>
              <a:rPr lang="bg-BG" sz="3200" b="1" dirty="0" err="1"/>
              <a:t>умирания</a:t>
            </a:r>
            <a:r>
              <a:rPr lang="bg-BG" sz="3200" b="1" dirty="0"/>
              <a:t> от </a:t>
            </a:r>
            <a:r>
              <a:rPr lang="bg-BG" sz="3200" b="1" dirty="0" err="1"/>
              <a:t>ХНЗ</a:t>
            </a:r>
            <a:r>
              <a:rPr lang="bg-BG" sz="3200" b="1" dirty="0"/>
              <a:t> се наблюдава в страните с нисък доход </a:t>
            </a:r>
            <a:r>
              <a:rPr lang="bg-BG" sz="3200" dirty="0"/>
              <a:t>и с доход по-нисък от средния, тъй като в тези страни живее над 80% от световното население.</a:t>
            </a:r>
            <a:endParaRPr lang="en-US" sz="3200" dirty="0"/>
          </a:p>
        </p:txBody>
      </p:sp>
      <p:sp>
        <p:nvSpPr>
          <p:cNvPr id="3" name="Date Placeholder 2"/>
          <p:cNvSpPr>
            <a:spLocks noGrp="1"/>
          </p:cNvSpPr>
          <p:nvPr>
            <p:ph type="dt" sz="half" idx="10"/>
          </p:nvPr>
        </p:nvSpPr>
        <p:spPr/>
        <p:txBody>
          <a:bodyPr/>
          <a:lstStyle/>
          <a:p>
            <a:pPr>
              <a:defRPr/>
            </a:pPr>
            <a:fld id="{0DB3275E-F7AD-4823-BA4D-E1567AC6DB60}" type="datetime1">
              <a:rPr lang="bg-BG" altLang="en-US" smtClean="0"/>
              <a:t>5.10.2019 г.</a:t>
            </a:fld>
            <a:endParaRPr lang="bg-BG" altLang="en-US"/>
          </a:p>
        </p:txBody>
      </p:sp>
      <p:sp>
        <p:nvSpPr>
          <p:cNvPr id="4" name="Slide Number Placeholder 3"/>
          <p:cNvSpPr>
            <a:spLocks noGrp="1"/>
          </p:cNvSpPr>
          <p:nvPr>
            <p:ph type="sldNum" sz="quarter" idx="12"/>
          </p:nvPr>
        </p:nvSpPr>
        <p:spPr/>
        <p:txBody>
          <a:bodyPr/>
          <a:lstStyle/>
          <a:p>
            <a:pPr>
              <a:defRPr/>
            </a:pPr>
            <a:fld id="{6A784912-C933-427B-9709-01FF5DFA2148}" type="slidenum">
              <a:rPr lang="en-US" altLang="en-US" smtClean="0"/>
              <a:pPr>
                <a:defRPr/>
              </a:pPr>
              <a:t>42</a:t>
            </a:fld>
            <a:endParaRPr lang="en-US" altLang="en-US"/>
          </a:p>
        </p:txBody>
      </p:sp>
    </p:spTree>
    <p:extLst>
      <p:ext uri="{BB962C8B-B14F-4D97-AF65-F5344CB8AC3E}">
        <p14:creationId xmlns:p14="http://schemas.microsoft.com/office/powerpoint/2010/main" val="26331824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4"/>
          <p:cNvSpPr>
            <a:spLocks noGrp="1"/>
          </p:cNvSpPr>
          <p:nvPr>
            <p:ph type="sldNum" sz="quarter" idx="12"/>
          </p:nvPr>
        </p:nvSpPr>
        <p:spPr>
          <a:noFill/>
          <a:ln>
            <a:miter lim="800000"/>
            <a:headEnd/>
            <a:tailEnd/>
          </a:ln>
        </p:spPr>
        <p:txBody>
          <a:bodyPr/>
          <a:lstStyle/>
          <a:p>
            <a:fld id="{755C3132-511C-47F5-8251-659D7646FAB2}" type="slidenum">
              <a:rPr lang="en-US" altLang="en-US"/>
              <a:pPr/>
              <a:t>43</a:t>
            </a:fld>
            <a:endParaRPr lang="en-US" altLang="en-US"/>
          </a:p>
        </p:txBody>
      </p:sp>
      <p:sp>
        <p:nvSpPr>
          <p:cNvPr id="46083" name="Rectangle 2"/>
          <p:cNvSpPr>
            <a:spLocks noGrp="1" noChangeArrowheads="1"/>
          </p:cNvSpPr>
          <p:nvPr>
            <p:ph type="title"/>
          </p:nvPr>
        </p:nvSpPr>
        <p:spPr>
          <a:xfrm>
            <a:off x="457200" y="274638"/>
            <a:ext cx="8229600" cy="6034087"/>
          </a:xfrm>
        </p:spPr>
        <p:txBody>
          <a:bodyPr/>
          <a:lstStyle/>
          <a:p>
            <a:pPr algn="l" eaLnBrk="1" hangingPunct="1"/>
            <a:r>
              <a:rPr lang="bg-BG" altLang="en-US" sz="3200" b="1" dirty="0">
                <a:solidFill>
                  <a:srgbClr val="C00000"/>
                </a:solidFill>
              </a:rPr>
              <a:t>Тютюнопушенето</a:t>
            </a:r>
            <a:r>
              <a:rPr lang="bg-BG" altLang="en-US" sz="3200" dirty="0"/>
              <a:t> е главна причина за много от убийствените заболявания в света, включително сърдечно-съдовите заболявания, хроничната </a:t>
            </a:r>
            <a:r>
              <a:rPr lang="bg-BG" altLang="en-US" sz="3200" dirty="0" err="1"/>
              <a:t>обструктивна</a:t>
            </a:r>
            <a:r>
              <a:rPr lang="bg-BG" altLang="en-US" sz="3200" dirty="0"/>
              <a:t> болест и рака на белия дроб. </a:t>
            </a:r>
            <a:br>
              <a:rPr lang="bg-BG" altLang="en-US" sz="3200" dirty="0"/>
            </a:br>
            <a:br>
              <a:rPr lang="bg-BG" altLang="en-US" sz="3200" dirty="0"/>
            </a:br>
            <a:r>
              <a:rPr lang="bg-BG" altLang="en-US" sz="3200" dirty="0"/>
              <a:t>В глобален мащаб, тютюнопушенето е отговорно за 10% от </a:t>
            </a:r>
            <a:r>
              <a:rPr lang="bg-BG" altLang="en-US" sz="3200" dirty="0" err="1"/>
              <a:t>умиранията</a:t>
            </a:r>
            <a:r>
              <a:rPr lang="bg-BG" altLang="en-US" sz="3200" dirty="0"/>
              <a:t> сред възрастните лица. То често се явява скрита причина за заболяванията, които се регистрират като причини за </a:t>
            </a:r>
            <a:r>
              <a:rPr lang="bg-BG" altLang="en-US" sz="3200" dirty="0" err="1"/>
              <a:t>умирания</a:t>
            </a:r>
            <a:r>
              <a:rPr lang="bg-BG" altLang="en-US" sz="3200" dirty="0"/>
              <a:t>.</a:t>
            </a:r>
            <a:endParaRPr lang="en-US" altLang="en-US" sz="3200" dirty="0"/>
          </a:p>
        </p:txBody>
      </p:sp>
      <p:sp>
        <p:nvSpPr>
          <p:cNvPr id="2" name="Date Placeholder 1"/>
          <p:cNvSpPr>
            <a:spLocks noGrp="1"/>
          </p:cNvSpPr>
          <p:nvPr>
            <p:ph type="dt" sz="half" idx="10"/>
          </p:nvPr>
        </p:nvSpPr>
        <p:spPr/>
        <p:txBody>
          <a:bodyPr/>
          <a:lstStyle/>
          <a:p>
            <a:pPr>
              <a:defRPr/>
            </a:pPr>
            <a:fld id="{0899DA77-AA3D-4416-9D61-5A1485BF0D08}" type="datetime1">
              <a:rPr lang="bg-BG" altLang="en-US" smtClean="0"/>
              <a:t>5.10.2019 г.</a:t>
            </a:fld>
            <a:endParaRPr lang="bg-BG" alt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4"/>
          <p:cNvSpPr>
            <a:spLocks noGrp="1"/>
          </p:cNvSpPr>
          <p:nvPr>
            <p:ph type="sldNum" sz="quarter" idx="12"/>
          </p:nvPr>
        </p:nvSpPr>
        <p:spPr>
          <a:noFill/>
          <a:ln>
            <a:miter lim="800000"/>
            <a:headEnd/>
            <a:tailEnd/>
          </a:ln>
        </p:spPr>
        <p:txBody>
          <a:bodyPr/>
          <a:lstStyle/>
          <a:p>
            <a:fld id="{3FB6FFDD-7308-42A6-82F3-70C75A17B366}" type="slidenum">
              <a:rPr lang="en-US" altLang="en-US"/>
              <a:pPr/>
              <a:t>44</a:t>
            </a:fld>
            <a:endParaRPr lang="en-US" altLang="en-US"/>
          </a:p>
        </p:txBody>
      </p:sp>
      <p:sp>
        <p:nvSpPr>
          <p:cNvPr id="47107" name="Rectangle 2"/>
          <p:cNvSpPr>
            <a:spLocks noGrp="1" noChangeArrowheads="1"/>
          </p:cNvSpPr>
          <p:nvPr>
            <p:ph type="title"/>
          </p:nvPr>
        </p:nvSpPr>
        <p:spPr>
          <a:xfrm>
            <a:off x="179512" y="274638"/>
            <a:ext cx="8784976" cy="6034087"/>
          </a:xfrm>
        </p:spPr>
        <p:txBody>
          <a:bodyPr/>
          <a:lstStyle/>
          <a:p>
            <a:pPr algn="l" eaLnBrk="1" hangingPunct="1"/>
            <a:r>
              <a:rPr lang="bg-BG" altLang="en-US" sz="3200" dirty="0"/>
              <a:t>Наблюдават се </a:t>
            </a:r>
            <a:r>
              <a:rPr lang="bg-BG" altLang="en-US" sz="3200" b="1" i="1" dirty="0">
                <a:solidFill>
                  <a:srgbClr val="C00000"/>
                </a:solidFill>
              </a:rPr>
              <a:t>съществени различия в причините за </a:t>
            </a:r>
            <a:r>
              <a:rPr lang="bg-BG" altLang="en-US" sz="3200" b="1" i="1" dirty="0" err="1">
                <a:solidFill>
                  <a:srgbClr val="C00000"/>
                </a:solidFill>
              </a:rPr>
              <a:t>умирания</a:t>
            </a:r>
            <a:r>
              <a:rPr lang="bg-BG" altLang="en-US" sz="3200" b="1" i="1" dirty="0">
                <a:solidFill>
                  <a:srgbClr val="C00000"/>
                </a:solidFill>
              </a:rPr>
              <a:t> по възраст.</a:t>
            </a:r>
            <a:br>
              <a:rPr lang="bg-BG" altLang="en-US" sz="3200" b="1" i="1" dirty="0">
                <a:solidFill>
                  <a:srgbClr val="C00000"/>
                </a:solidFill>
              </a:rPr>
            </a:br>
            <a:br>
              <a:rPr lang="bg-BG" altLang="en-US" sz="3200" b="1" i="1" dirty="0">
                <a:solidFill>
                  <a:srgbClr val="C00000"/>
                </a:solidFill>
              </a:rPr>
            </a:br>
            <a:r>
              <a:rPr lang="bg-BG" altLang="en-US" sz="3200" b="1" i="1" dirty="0">
                <a:solidFill>
                  <a:srgbClr val="C00000"/>
                </a:solidFill>
              </a:rPr>
              <a:t>В страните с висок доход - </a:t>
            </a:r>
            <a:r>
              <a:rPr lang="bg-BG" altLang="en-US" sz="3200" b="1" i="1" dirty="0"/>
              <a:t>70% </a:t>
            </a:r>
            <a:r>
              <a:rPr lang="bg-BG" altLang="en-US" sz="3200" dirty="0"/>
              <a:t>от </a:t>
            </a:r>
            <a:r>
              <a:rPr lang="bg-BG" altLang="en-US" sz="3200" dirty="0" err="1"/>
              <a:t>умиранията</a:t>
            </a:r>
            <a:r>
              <a:rPr lang="bg-BG" altLang="en-US" sz="3200" dirty="0"/>
              <a:t> са сред лицата над 70-годишна възраст. Само 10% от </a:t>
            </a:r>
            <a:r>
              <a:rPr lang="bg-BG" altLang="en-US" sz="3200" dirty="0" err="1"/>
              <a:t>умиранията</a:t>
            </a:r>
            <a:r>
              <a:rPr lang="bg-BG" altLang="en-US" sz="3200" dirty="0"/>
              <a:t> сред деца под 15-год. възраст. </a:t>
            </a:r>
            <a:br>
              <a:rPr lang="bg-BG" altLang="en-US" sz="3200" dirty="0"/>
            </a:br>
            <a:br>
              <a:rPr lang="bg-BG" altLang="en-US" sz="3200" dirty="0"/>
            </a:br>
            <a:r>
              <a:rPr lang="bg-BG" altLang="en-US" sz="3200" b="1" i="1" dirty="0">
                <a:solidFill>
                  <a:srgbClr val="C00000"/>
                </a:solidFill>
              </a:rPr>
              <a:t>В страните с нисък доход - </a:t>
            </a:r>
            <a:r>
              <a:rPr lang="bg-BG" altLang="en-US" sz="3200" b="1" i="1" dirty="0"/>
              <a:t>– 40% </a:t>
            </a:r>
            <a:r>
              <a:rPr lang="bg-BG" altLang="en-US" sz="3200" dirty="0"/>
              <a:t>от </a:t>
            </a:r>
            <a:r>
              <a:rPr lang="bg-BG" altLang="en-US" sz="3200" dirty="0" err="1"/>
              <a:t>умиранията</a:t>
            </a:r>
            <a:r>
              <a:rPr lang="bg-BG" altLang="en-US" sz="3200" dirty="0"/>
              <a:t> са сред децата под 15-годишна възраст и само 20% - сред лицата на възраст над 70 г.</a:t>
            </a:r>
            <a:r>
              <a:rPr lang="bg-BG" altLang="en-US" sz="3200" dirty="0">
                <a:solidFill>
                  <a:srgbClr val="C00000"/>
                </a:solidFill>
              </a:rPr>
              <a:t> </a:t>
            </a:r>
            <a:endParaRPr lang="en-US" altLang="en-US" sz="3200" dirty="0">
              <a:solidFill>
                <a:srgbClr val="C00000"/>
              </a:solidFill>
            </a:endParaRPr>
          </a:p>
        </p:txBody>
      </p:sp>
      <p:sp>
        <p:nvSpPr>
          <p:cNvPr id="2" name="Date Placeholder 1"/>
          <p:cNvSpPr>
            <a:spLocks noGrp="1"/>
          </p:cNvSpPr>
          <p:nvPr>
            <p:ph type="dt" sz="half" idx="10"/>
          </p:nvPr>
        </p:nvSpPr>
        <p:spPr/>
        <p:txBody>
          <a:bodyPr/>
          <a:lstStyle/>
          <a:p>
            <a:pPr>
              <a:defRPr/>
            </a:pPr>
            <a:fld id="{1F07B3D8-5169-43BD-BFFD-B3B7CCB00A38}" type="datetime1">
              <a:rPr lang="bg-BG" altLang="en-US" smtClean="0"/>
              <a:t>5.10.2019 г.</a:t>
            </a:fld>
            <a:endParaRPr lang="bg-BG" alt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4"/>
          <p:cNvSpPr>
            <a:spLocks noGrp="1"/>
          </p:cNvSpPr>
          <p:nvPr>
            <p:ph type="sldNum" sz="quarter" idx="12"/>
          </p:nvPr>
        </p:nvSpPr>
        <p:spPr>
          <a:noFill/>
          <a:ln>
            <a:miter lim="800000"/>
            <a:headEnd/>
            <a:tailEnd/>
          </a:ln>
        </p:spPr>
        <p:txBody>
          <a:bodyPr/>
          <a:lstStyle/>
          <a:p>
            <a:fld id="{56BABE90-60F7-435E-AE8D-E5031EA58EBF}" type="slidenum">
              <a:rPr lang="en-US" altLang="en-US"/>
              <a:pPr/>
              <a:t>45</a:t>
            </a:fld>
            <a:endParaRPr lang="en-US" altLang="en-US"/>
          </a:p>
        </p:txBody>
      </p:sp>
      <p:sp>
        <p:nvSpPr>
          <p:cNvPr id="50179" name="Rectangle 2"/>
          <p:cNvSpPr>
            <a:spLocks noGrp="1" noChangeArrowheads="1"/>
          </p:cNvSpPr>
          <p:nvPr>
            <p:ph type="title"/>
          </p:nvPr>
        </p:nvSpPr>
        <p:spPr>
          <a:xfrm>
            <a:off x="457200" y="274638"/>
            <a:ext cx="8229600" cy="6034087"/>
          </a:xfrm>
        </p:spPr>
        <p:txBody>
          <a:bodyPr/>
          <a:lstStyle/>
          <a:p>
            <a:pPr algn="l" eaLnBrk="1" hangingPunct="1"/>
            <a:r>
              <a:rPr lang="bg-BG" altLang="en-US" sz="3600" dirty="0">
                <a:solidFill>
                  <a:srgbClr val="C00000"/>
                </a:solidFill>
              </a:rPr>
              <a:t>Умиранията от майчини причини</a:t>
            </a:r>
            <a:r>
              <a:rPr lang="bg-BG" altLang="en-US" sz="3600" dirty="0"/>
              <a:t> са намалели от 532 000 през 1990 г. до 303 000 през 2016 г., но майчината смъртност все още е висока: всеки ден около 800 жени умират от усложнения на бременността и раждането. </a:t>
            </a:r>
            <a:endParaRPr lang="en-US" altLang="en-US" sz="3600" dirty="0"/>
          </a:p>
        </p:txBody>
      </p:sp>
      <p:sp>
        <p:nvSpPr>
          <p:cNvPr id="2" name="Date Placeholder 1"/>
          <p:cNvSpPr>
            <a:spLocks noGrp="1"/>
          </p:cNvSpPr>
          <p:nvPr>
            <p:ph type="dt" sz="half" idx="10"/>
          </p:nvPr>
        </p:nvSpPr>
        <p:spPr/>
        <p:txBody>
          <a:bodyPr/>
          <a:lstStyle/>
          <a:p>
            <a:pPr>
              <a:defRPr/>
            </a:pPr>
            <a:fld id="{58AA0ECB-487E-49B6-B287-09DC9CA767CB}" type="datetime1">
              <a:rPr lang="bg-BG" altLang="en-US" smtClean="0"/>
              <a:t>5.10.2019 г.</a:t>
            </a:fld>
            <a:endParaRPr lang="bg-BG" alt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30626"/>
          </a:xfrm>
        </p:spPr>
        <p:txBody>
          <a:bodyPr/>
          <a:lstStyle/>
          <a:p>
            <a:pPr algn="l"/>
            <a:r>
              <a:rPr lang="en-US" sz="2400" dirty="0"/>
              <a:t> </a:t>
            </a:r>
            <a:r>
              <a:rPr lang="bg-BG" sz="2400" dirty="0"/>
              <a:t>За 25 години майчината смъртност е намаляла глобално с </a:t>
            </a:r>
            <a:r>
              <a:rPr lang="en-US" sz="2400" dirty="0"/>
              <a:t>44</a:t>
            </a:r>
            <a:r>
              <a:rPr lang="bg-BG" sz="2400" dirty="0"/>
              <a:t>%, но не е достигната </a:t>
            </a:r>
            <a:r>
              <a:rPr lang="en-US" sz="2400" dirty="0"/>
              <a:t> </a:t>
            </a:r>
            <a:r>
              <a:rPr lang="bg-BG" sz="2400" dirty="0"/>
              <a:t>Цел 5 от Целите за развитие през хилядолетието.</a:t>
            </a:r>
            <a:br>
              <a:rPr lang="bg-BG" sz="2400" dirty="0"/>
            </a:br>
            <a:r>
              <a:rPr lang="bg-BG" sz="2400" dirty="0"/>
              <a:t> </a:t>
            </a:r>
            <a:br>
              <a:rPr lang="bg-BG" sz="2400" dirty="0"/>
            </a:br>
            <a:r>
              <a:rPr lang="bg-BG" sz="2400" dirty="0"/>
              <a:t>Всеки регион е постигнал напредък, въпреки че нивото на майчината смъртност в </a:t>
            </a:r>
            <a:r>
              <a:rPr lang="bg-BG" sz="2400" dirty="0" err="1"/>
              <a:t>суб-Сахарска</a:t>
            </a:r>
            <a:r>
              <a:rPr lang="bg-BG" sz="2400" dirty="0"/>
              <a:t> Африка остава все още твърде високо</a:t>
            </a:r>
            <a:r>
              <a:rPr lang="en-US" sz="2400" dirty="0"/>
              <a:t>. </a:t>
            </a:r>
            <a:r>
              <a:rPr lang="bg-BG" sz="2400" dirty="0"/>
              <a:t>Повечето от умиранията при майките могат да бъдат предотвратени, което се вижда от големите различия между най-богатите и най-бедните страни.</a:t>
            </a:r>
            <a:r>
              <a:rPr lang="en-US" sz="2400" i="1" dirty="0">
                <a:solidFill>
                  <a:srgbClr val="C00000"/>
                </a:solidFill>
              </a:rPr>
              <a:t> </a:t>
            </a:r>
            <a:br>
              <a:rPr lang="bg-BG" sz="2400" i="1" dirty="0">
                <a:solidFill>
                  <a:srgbClr val="C00000"/>
                </a:solidFill>
              </a:rPr>
            </a:br>
            <a:br>
              <a:rPr lang="bg-BG" sz="2400" i="1" dirty="0">
                <a:solidFill>
                  <a:srgbClr val="C00000"/>
                </a:solidFill>
              </a:rPr>
            </a:br>
            <a:r>
              <a:rPr lang="bg-BG" sz="2400" dirty="0"/>
              <a:t>Рискът за умиране от майчини причини е 1 на 3,300 в страните с висок доход в сравнение с 1 на 42 в страните с нисък доход. </a:t>
            </a:r>
          </a:p>
        </p:txBody>
      </p:sp>
      <p:sp>
        <p:nvSpPr>
          <p:cNvPr id="3" name="Date Placeholder 2"/>
          <p:cNvSpPr>
            <a:spLocks noGrp="1"/>
          </p:cNvSpPr>
          <p:nvPr>
            <p:ph type="dt" sz="half" idx="10"/>
          </p:nvPr>
        </p:nvSpPr>
        <p:spPr/>
        <p:txBody>
          <a:bodyPr/>
          <a:lstStyle/>
          <a:p>
            <a:pPr>
              <a:defRPr/>
            </a:pPr>
            <a:fld id="{0DB3275E-F7AD-4823-BA4D-E1567AC6DB60}" type="datetime1">
              <a:rPr lang="bg-BG" altLang="en-US" smtClean="0"/>
              <a:t>5.10.2019 г.</a:t>
            </a:fld>
            <a:endParaRPr lang="bg-BG" altLang="en-US"/>
          </a:p>
        </p:txBody>
      </p:sp>
      <p:sp>
        <p:nvSpPr>
          <p:cNvPr id="4" name="Slide Number Placeholder 3"/>
          <p:cNvSpPr>
            <a:spLocks noGrp="1"/>
          </p:cNvSpPr>
          <p:nvPr>
            <p:ph type="sldNum" sz="quarter" idx="12"/>
          </p:nvPr>
        </p:nvSpPr>
        <p:spPr/>
        <p:txBody>
          <a:bodyPr/>
          <a:lstStyle/>
          <a:p>
            <a:pPr>
              <a:defRPr/>
            </a:pPr>
            <a:fld id="{6A784912-C933-427B-9709-01FF5DFA2148}" type="slidenum">
              <a:rPr lang="en-US" altLang="en-US" smtClean="0"/>
              <a:pPr>
                <a:defRPr/>
              </a:pPr>
              <a:t>46</a:t>
            </a:fld>
            <a:endParaRPr lang="en-US" altLang="en-US"/>
          </a:p>
        </p:txBody>
      </p:sp>
    </p:spTree>
    <p:extLst>
      <p:ext uri="{BB962C8B-B14F-4D97-AF65-F5344CB8AC3E}">
        <p14:creationId xmlns:p14="http://schemas.microsoft.com/office/powerpoint/2010/main" val="36417324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3B6B6C9F-701B-4C57-A4B4-8DFB115093B5}" type="datetime1">
              <a:rPr lang="bg-BG" altLang="en-US" smtClean="0"/>
              <a:t>5.10.2019 г.</a:t>
            </a:fld>
            <a:endParaRPr lang="bg-BG" altLang="en-US"/>
          </a:p>
        </p:txBody>
      </p:sp>
      <p:sp>
        <p:nvSpPr>
          <p:cNvPr id="3" name="Slide Number Placeholder 2"/>
          <p:cNvSpPr>
            <a:spLocks noGrp="1"/>
          </p:cNvSpPr>
          <p:nvPr>
            <p:ph type="sldNum" sz="quarter" idx="12"/>
          </p:nvPr>
        </p:nvSpPr>
        <p:spPr/>
        <p:txBody>
          <a:bodyPr/>
          <a:lstStyle/>
          <a:p>
            <a:pPr>
              <a:defRPr/>
            </a:pPr>
            <a:fld id="{5B22EEF3-49EA-4CA7-8F2A-6BF17FA19AD3}" type="slidenum">
              <a:rPr lang="en-US" altLang="en-US" smtClean="0"/>
              <a:pPr>
                <a:defRPr/>
              </a:pPr>
              <a:t>47</a:t>
            </a:fld>
            <a:endParaRPr lang="en-US" alt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3" y="908721"/>
            <a:ext cx="7272809" cy="5115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83568" y="260648"/>
            <a:ext cx="8232703" cy="369332"/>
          </a:xfrm>
          <a:prstGeom prst="rect">
            <a:avLst/>
          </a:prstGeom>
          <a:noFill/>
        </p:spPr>
        <p:txBody>
          <a:bodyPr wrap="none" rtlCol="0">
            <a:spAutoFit/>
          </a:bodyPr>
          <a:lstStyle/>
          <a:p>
            <a:r>
              <a:rPr lang="bg-BG" b="1" dirty="0">
                <a:solidFill>
                  <a:srgbClr val="C00000"/>
                </a:solidFill>
              </a:rPr>
              <a:t>Майчината смъртност е намаляла почти 2 пъти между 1990 г. и 2015 г.</a:t>
            </a:r>
          </a:p>
        </p:txBody>
      </p:sp>
    </p:spTree>
    <p:extLst>
      <p:ext uri="{BB962C8B-B14F-4D97-AF65-F5344CB8AC3E}">
        <p14:creationId xmlns:p14="http://schemas.microsoft.com/office/powerpoint/2010/main" val="20271051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4"/>
          <p:cNvSpPr>
            <a:spLocks noGrp="1"/>
          </p:cNvSpPr>
          <p:nvPr>
            <p:ph type="sldNum" sz="quarter" idx="12"/>
          </p:nvPr>
        </p:nvSpPr>
        <p:spPr>
          <a:noFill/>
          <a:ln>
            <a:miter lim="800000"/>
            <a:headEnd/>
            <a:tailEnd/>
          </a:ln>
        </p:spPr>
        <p:txBody>
          <a:bodyPr/>
          <a:lstStyle/>
          <a:p>
            <a:fld id="{2C769DA1-0AE7-4E60-A484-6CCE8C3EBF14}" type="slidenum">
              <a:rPr lang="en-US" altLang="en-US"/>
              <a:pPr/>
              <a:t>48</a:t>
            </a:fld>
            <a:endParaRPr lang="en-US" altLang="en-US"/>
          </a:p>
        </p:txBody>
      </p:sp>
      <p:sp>
        <p:nvSpPr>
          <p:cNvPr id="56323" name="Rectangle 4"/>
          <p:cNvSpPr>
            <a:spLocks noGrp="1" noChangeArrowheads="1"/>
          </p:cNvSpPr>
          <p:nvPr>
            <p:ph type="title"/>
          </p:nvPr>
        </p:nvSpPr>
        <p:spPr>
          <a:xfrm>
            <a:off x="457200" y="274638"/>
            <a:ext cx="8229600" cy="5962650"/>
          </a:xfrm>
        </p:spPr>
        <p:txBody>
          <a:bodyPr/>
          <a:lstStyle/>
          <a:p>
            <a:pPr eaLnBrk="1" hangingPunct="1"/>
            <a:r>
              <a:rPr lang="bg-BG" altLang="en-US" b="1" dirty="0">
                <a:solidFill>
                  <a:srgbClr val="C00000"/>
                </a:solidFill>
              </a:rPr>
              <a:t>2.3. Ситуацията в Европа</a:t>
            </a:r>
          </a:p>
        </p:txBody>
      </p:sp>
      <p:sp>
        <p:nvSpPr>
          <p:cNvPr id="2" name="Date Placeholder 1"/>
          <p:cNvSpPr>
            <a:spLocks noGrp="1"/>
          </p:cNvSpPr>
          <p:nvPr>
            <p:ph type="dt" sz="half" idx="10"/>
          </p:nvPr>
        </p:nvSpPr>
        <p:spPr/>
        <p:txBody>
          <a:bodyPr/>
          <a:lstStyle/>
          <a:p>
            <a:pPr>
              <a:defRPr/>
            </a:pPr>
            <a:fld id="{5B69AB22-539D-4381-B126-52ABC67A0251}" type="datetime1">
              <a:rPr lang="bg-BG" altLang="en-US" smtClean="0"/>
              <a:t>5.10.2019 г.</a:t>
            </a:fld>
            <a:endParaRPr lang="bg-BG" altLang="en-US"/>
          </a:p>
        </p:txBody>
      </p:sp>
    </p:spTree>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3"/>
          <p:cNvSpPr>
            <a:spLocks noGrp="1"/>
          </p:cNvSpPr>
          <p:nvPr>
            <p:ph type="sldNum" sz="quarter" idx="12"/>
          </p:nvPr>
        </p:nvSpPr>
        <p:spPr>
          <a:noFill/>
          <a:ln>
            <a:miter lim="800000"/>
            <a:headEnd/>
            <a:tailEnd/>
          </a:ln>
        </p:spPr>
        <p:txBody>
          <a:bodyPr/>
          <a:lstStyle/>
          <a:p>
            <a:fld id="{61FB949A-D393-4822-A9D5-CA6D3EF2DBC4}" type="slidenum">
              <a:rPr lang="en-US" altLang="en-US"/>
              <a:pPr/>
              <a:t>49</a:t>
            </a:fld>
            <a:endParaRPr lang="en-US" altLang="en-US"/>
          </a:p>
        </p:txBody>
      </p:sp>
      <p:pic>
        <p:nvPicPr>
          <p:cNvPr id="57347" name="Picture 4"/>
          <p:cNvPicPr>
            <a:picLocks noChangeAspect="1" noChangeArrowheads="1"/>
          </p:cNvPicPr>
          <p:nvPr/>
        </p:nvPicPr>
        <p:blipFill>
          <a:blip r:embed="rId2"/>
          <a:srcRect/>
          <a:stretch>
            <a:fillRect/>
          </a:stretch>
        </p:blipFill>
        <p:spPr bwMode="auto">
          <a:xfrm>
            <a:off x="0" y="188913"/>
            <a:ext cx="9144000" cy="6048399"/>
          </a:xfrm>
          <a:prstGeom prst="rect">
            <a:avLst/>
          </a:prstGeom>
          <a:noFill/>
          <a:ln w="12700" cap="sq">
            <a:noFill/>
            <a:miter lim="800000"/>
            <a:headEnd type="none" w="sm" len="sm"/>
            <a:tailEnd type="none" w="sm" len="sm"/>
          </a:ln>
        </p:spPr>
      </p:pic>
      <p:sp>
        <p:nvSpPr>
          <p:cNvPr id="2" name="Date Placeholder 1"/>
          <p:cNvSpPr>
            <a:spLocks noGrp="1"/>
          </p:cNvSpPr>
          <p:nvPr>
            <p:ph type="dt" sz="half" idx="10"/>
          </p:nvPr>
        </p:nvSpPr>
        <p:spPr/>
        <p:txBody>
          <a:bodyPr/>
          <a:lstStyle/>
          <a:p>
            <a:pPr>
              <a:defRPr/>
            </a:pPr>
            <a:fld id="{BF704294-92D3-466D-BB0A-6B7C65FF0F52}" type="datetime1">
              <a:rPr lang="bg-BG" altLang="en-US" smtClean="0"/>
              <a:t>5.10.2019 г.</a:t>
            </a:fld>
            <a:endParaRPr lang="bg-BG" altLang="en-US"/>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4"/>
          <p:cNvSpPr>
            <a:spLocks noGrp="1"/>
          </p:cNvSpPr>
          <p:nvPr>
            <p:ph type="sldNum" sz="quarter" idx="12"/>
          </p:nvPr>
        </p:nvSpPr>
        <p:spPr>
          <a:noFill/>
          <a:ln>
            <a:miter lim="800000"/>
            <a:headEnd/>
            <a:tailEnd/>
          </a:ln>
        </p:spPr>
        <p:txBody>
          <a:bodyPr/>
          <a:lstStyle/>
          <a:p>
            <a:fld id="{C07F23FC-7E34-4017-BB4F-C915FC37185F}" type="slidenum">
              <a:rPr lang="en-US" altLang="en-US"/>
              <a:pPr/>
              <a:t>5</a:t>
            </a:fld>
            <a:endParaRPr lang="en-US" altLang="en-US"/>
          </a:p>
        </p:txBody>
      </p:sp>
      <p:sp>
        <p:nvSpPr>
          <p:cNvPr id="5123" name="Rectangle 2"/>
          <p:cNvSpPr>
            <a:spLocks noGrp="1" noChangeArrowheads="1"/>
          </p:cNvSpPr>
          <p:nvPr>
            <p:ph type="title"/>
          </p:nvPr>
        </p:nvSpPr>
        <p:spPr>
          <a:xfrm>
            <a:off x="179512" y="274639"/>
            <a:ext cx="8784976" cy="5818658"/>
          </a:xfrm>
        </p:spPr>
        <p:txBody>
          <a:bodyPr/>
          <a:lstStyle/>
          <a:p>
            <a:pPr algn="l" eaLnBrk="1" hangingPunct="1"/>
            <a:r>
              <a:rPr lang="bg-BG" altLang="en-US" sz="3200" dirty="0"/>
              <a:t>Достоверни данни за причините за </a:t>
            </a:r>
            <a:r>
              <a:rPr lang="bg-BG" altLang="en-US" sz="3200" dirty="0" err="1"/>
              <a:t>умирания</a:t>
            </a:r>
            <a:r>
              <a:rPr lang="bg-BG" altLang="en-US" sz="3200" dirty="0"/>
              <a:t> са налице само за около една трета от световното население, където има национални добре функциониращи системи за регистрация на виталните събития. </a:t>
            </a:r>
            <a:br>
              <a:rPr lang="bg-BG" altLang="en-US" sz="3200" dirty="0"/>
            </a:br>
            <a:br>
              <a:rPr lang="bg-BG" altLang="en-US" sz="3200" dirty="0"/>
            </a:br>
            <a:r>
              <a:rPr lang="bg-BG" altLang="en-US" sz="3200" dirty="0"/>
              <a:t>Варирането между отделните страни и региони е много широко -  от над 95% регистрационен обхват на умиранията в Европейския регион до по-малко от 5% регистрация за Африканския регион на СЗО (</a:t>
            </a:r>
            <a:r>
              <a:rPr lang="bg-BG" altLang="en-US" sz="3200" dirty="0">
                <a:solidFill>
                  <a:srgbClr val="FF0000"/>
                </a:solidFill>
              </a:rPr>
              <a:t>виж слайд 6</a:t>
            </a:r>
            <a:r>
              <a:rPr lang="bg-BG" altLang="en-US" sz="3200" dirty="0"/>
              <a:t>). </a:t>
            </a:r>
            <a:endParaRPr lang="en-US" altLang="en-US" sz="3200" dirty="0"/>
          </a:p>
        </p:txBody>
      </p:sp>
      <p:sp>
        <p:nvSpPr>
          <p:cNvPr id="2" name="Date Placeholder 1"/>
          <p:cNvSpPr>
            <a:spLocks noGrp="1"/>
          </p:cNvSpPr>
          <p:nvPr>
            <p:ph type="dt" sz="half" idx="10"/>
          </p:nvPr>
        </p:nvSpPr>
        <p:spPr/>
        <p:txBody>
          <a:bodyPr/>
          <a:lstStyle/>
          <a:p>
            <a:pPr>
              <a:defRPr/>
            </a:pPr>
            <a:fld id="{11C76876-F8F2-40E3-89B6-BB8B1544CCC3}" type="datetime1">
              <a:rPr lang="bg-BG" altLang="en-US" smtClean="0"/>
              <a:t>5.10.2019 г.</a:t>
            </a:fld>
            <a:endParaRPr lang="bg-BG" alt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3"/>
          <p:cNvSpPr>
            <a:spLocks noGrp="1"/>
          </p:cNvSpPr>
          <p:nvPr>
            <p:ph type="sldNum" sz="quarter" idx="12"/>
          </p:nvPr>
        </p:nvSpPr>
        <p:spPr>
          <a:noFill/>
          <a:ln>
            <a:miter lim="800000"/>
            <a:headEnd/>
            <a:tailEnd/>
          </a:ln>
        </p:spPr>
        <p:txBody>
          <a:bodyPr/>
          <a:lstStyle/>
          <a:p>
            <a:fld id="{1D7EE639-FAC5-493F-82E8-31C37DBFE550}" type="slidenum">
              <a:rPr lang="en-US" altLang="en-US"/>
              <a:pPr/>
              <a:t>50</a:t>
            </a:fld>
            <a:endParaRPr lang="en-US" altLang="en-US"/>
          </a:p>
        </p:txBody>
      </p:sp>
      <p:pic>
        <p:nvPicPr>
          <p:cNvPr id="58371" name="Picture 4"/>
          <p:cNvPicPr>
            <a:picLocks noChangeAspect="1" noChangeArrowheads="1"/>
          </p:cNvPicPr>
          <p:nvPr/>
        </p:nvPicPr>
        <p:blipFill>
          <a:blip r:embed="rId2"/>
          <a:srcRect/>
          <a:stretch>
            <a:fillRect/>
          </a:stretch>
        </p:blipFill>
        <p:spPr bwMode="auto">
          <a:xfrm>
            <a:off x="0" y="0"/>
            <a:ext cx="9144000" cy="6237312"/>
          </a:xfrm>
          <a:prstGeom prst="rect">
            <a:avLst/>
          </a:prstGeom>
          <a:noFill/>
          <a:ln w="12700" cap="sq">
            <a:noFill/>
            <a:miter lim="800000"/>
            <a:headEnd type="none" w="sm" len="sm"/>
            <a:tailEnd type="none" w="sm" len="sm"/>
          </a:ln>
        </p:spPr>
      </p:pic>
      <p:sp>
        <p:nvSpPr>
          <p:cNvPr id="2" name="Date Placeholder 1"/>
          <p:cNvSpPr>
            <a:spLocks noGrp="1"/>
          </p:cNvSpPr>
          <p:nvPr>
            <p:ph type="dt" sz="half" idx="10"/>
          </p:nvPr>
        </p:nvSpPr>
        <p:spPr/>
        <p:txBody>
          <a:bodyPr/>
          <a:lstStyle/>
          <a:p>
            <a:pPr>
              <a:defRPr/>
            </a:pPr>
            <a:fld id="{F327CE53-94CE-4DB3-BCD7-2C855A9975A0}" type="datetime1">
              <a:rPr lang="bg-BG" altLang="en-US" smtClean="0"/>
              <a:t>5.10.2019 г.</a:t>
            </a:fld>
            <a:endParaRPr lang="bg-BG" altLang="en-US"/>
          </a:p>
        </p:txBody>
      </p:sp>
    </p:spTree>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3"/>
          <p:cNvSpPr>
            <a:spLocks noGrp="1"/>
          </p:cNvSpPr>
          <p:nvPr>
            <p:ph type="sldNum" sz="quarter" idx="12"/>
          </p:nvPr>
        </p:nvSpPr>
        <p:spPr>
          <a:noFill/>
          <a:ln>
            <a:miter lim="800000"/>
            <a:headEnd/>
            <a:tailEnd/>
          </a:ln>
        </p:spPr>
        <p:txBody>
          <a:bodyPr/>
          <a:lstStyle/>
          <a:p>
            <a:fld id="{050A50B8-1224-4D10-AE7C-9BD5F36DBE76}" type="slidenum">
              <a:rPr lang="en-US" altLang="en-US"/>
              <a:pPr/>
              <a:t>51</a:t>
            </a:fld>
            <a:endParaRPr lang="en-US" altLang="en-US"/>
          </a:p>
        </p:txBody>
      </p:sp>
      <p:pic>
        <p:nvPicPr>
          <p:cNvPr id="59395" name="Picture 4"/>
          <p:cNvPicPr>
            <a:picLocks noChangeAspect="1" noChangeArrowheads="1"/>
          </p:cNvPicPr>
          <p:nvPr/>
        </p:nvPicPr>
        <p:blipFill>
          <a:blip r:embed="rId2"/>
          <a:srcRect/>
          <a:stretch>
            <a:fillRect/>
          </a:stretch>
        </p:blipFill>
        <p:spPr bwMode="auto">
          <a:xfrm>
            <a:off x="0" y="0"/>
            <a:ext cx="9144000" cy="6309320"/>
          </a:xfrm>
          <a:prstGeom prst="rect">
            <a:avLst/>
          </a:prstGeom>
          <a:noFill/>
          <a:ln w="12700" cap="sq">
            <a:noFill/>
            <a:miter lim="800000"/>
            <a:headEnd type="none" w="sm" len="sm"/>
            <a:tailEnd type="none" w="sm" len="sm"/>
          </a:ln>
        </p:spPr>
      </p:pic>
      <p:sp>
        <p:nvSpPr>
          <p:cNvPr id="2" name="Date Placeholder 1"/>
          <p:cNvSpPr>
            <a:spLocks noGrp="1"/>
          </p:cNvSpPr>
          <p:nvPr>
            <p:ph type="dt" sz="half" idx="10"/>
          </p:nvPr>
        </p:nvSpPr>
        <p:spPr/>
        <p:txBody>
          <a:bodyPr/>
          <a:lstStyle/>
          <a:p>
            <a:pPr>
              <a:defRPr/>
            </a:pPr>
            <a:fld id="{6990DE59-5669-4B4C-9FD1-DCE6E25484EB}" type="datetime1">
              <a:rPr lang="bg-BG" altLang="en-US" smtClean="0"/>
              <a:t>5.10.2019 г.</a:t>
            </a:fld>
            <a:endParaRPr lang="bg-BG" altLang="en-US"/>
          </a:p>
        </p:txBody>
      </p:sp>
    </p:spTree>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3"/>
          <p:cNvSpPr>
            <a:spLocks noGrp="1"/>
          </p:cNvSpPr>
          <p:nvPr>
            <p:ph type="sldNum" sz="quarter" idx="12"/>
          </p:nvPr>
        </p:nvSpPr>
        <p:spPr>
          <a:noFill/>
          <a:ln>
            <a:miter lim="800000"/>
            <a:headEnd/>
            <a:tailEnd/>
          </a:ln>
        </p:spPr>
        <p:txBody>
          <a:bodyPr/>
          <a:lstStyle/>
          <a:p>
            <a:fld id="{80549048-20EC-420F-B2D6-329D2FD4316E}" type="slidenum">
              <a:rPr lang="en-US" altLang="en-US"/>
              <a:pPr/>
              <a:t>52</a:t>
            </a:fld>
            <a:endParaRPr lang="en-US" altLang="en-US"/>
          </a:p>
        </p:txBody>
      </p:sp>
      <p:pic>
        <p:nvPicPr>
          <p:cNvPr id="60419" name="Picture 4"/>
          <p:cNvPicPr>
            <a:picLocks noChangeAspect="1" noChangeArrowheads="1"/>
          </p:cNvPicPr>
          <p:nvPr/>
        </p:nvPicPr>
        <p:blipFill>
          <a:blip r:embed="rId2"/>
          <a:srcRect/>
          <a:stretch>
            <a:fillRect/>
          </a:stretch>
        </p:blipFill>
        <p:spPr bwMode="auto">
          <a:xfrm>
            <a:off x="0" y="0"/>
            <a:ext cx="9144000" cy="6381328"/>
          </a:xfrm>
          <a:prstGeom prst="rect">
            <a:avLst/>
          </a:prstGeom>
          <a:noFill/>
          <a:ln w="12700" cap="sq">
            <a:noFill/>
            <a:miter lim="800000"/>
            <a:headEnd type="none" w="sm" len="sm"/>
            <a:tailEnd type="none" w="sm" len="sm"/>
          </a:ln>
        </p:spPr>
      </p:pic>
      <p:sp>
        <p:nvSpPr>
          <p:cNvPr id="2" name="Date Placeholder 1"/>
          <p:cNvSpPr>
            <a:spLocks noGrp="1"/>
          </p:cNvSpPr>
          <p:nvPr>
            <p:ph type="dt" sz="half" idx="10"/>
          </p:nvPr>
        </p:nvSpPr>
        <p:spPr/>
        <p:txBody>
          <a:bodyPr/>
          <a:lstStyle/>
          <a:p>
            <a:pPr>
              <a:defRPr/>
            </a:pPr>
            <a:fld id="{01963BE8-130F-49AE-ABB6-DC3A7CEFAAB4}" type="datetime1">
              <a:rPr lang="bg-BG" altLang="en-US" smtClean="0"/>
              <a:t>5.10.2019 г.</a:t>
            </a:fld>
            <a:endParaRPr lang="bg-BG" altLang="en-US"/>
          </a:p>
        </p:txBody>
      </p:sp>
    </p:spTree>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3"/>
          <p:cNvSpPr>
            <a:spLocks noGrp="1"/>
          </p:cNvSpPr>
          <p:nvPr>
            <p:ph type="sldNum" sz="quarter" idx="12"/>
          </p:nvPr>
        </p:nvSpPr>
        <p:spPr>
          <a:noFill/>
          <a:ln>
            <a:miter lim="800000"/>
            <a:headEnd/>
            <a:tailEnd/>
          </a:ln>
        </p:spPr>
        <p:txBody>
          <a:bodyPr/>
          <a:lstStyle/>
          <a:p>
            <a:fld id="{1CD2B36A-3DD9-463C-8A92-280C68F13A09}" type="slidenum">
              <a:rPr lang="en-US" altLang="en-US"/>
              <a:pPr/>
              <a:t>53</a:t>
            </a:fld>
            <a:endParaRPr lang="en-US" altLang="en-US"/>
          </a:p>
        </p:txBody>
      </p:sp>
      <p:pic>
        <p:nvPicPr>
          <p:cNvPr id="61443" name="Picture 4"/>
          <p:cNvPicPr>
            <a:picLocks noChangeAspect="1" noChangeArrowheads="1"/>
          </p:cNvPicPr>
          <p:nvPr/>
        </p:nvPicPr>
        <p:blipFill>
          <a:blip r:embed="rId2"/>
          <a:srcRect/>
          <a:stretch>
            <a:fillRect/>
          </a:stretch>
        </p:blipFill>
        <p:spPr bwMode="auto">
          <a:xfrm>
            <a:off x="0" y="0"/>
            <a:ext cx="9144000" cy="6237312"/>
          </a:xfrm>
          <a:prstGeom prst="rect">
            <a:avLst/>
          </a:prstGeom>
          <a:noFill/>
          <a:ln w="12700" cap="sq">
            <a:noFill/>
            <a:miter lim="800000"/>
            <a:headEnd type="none" w="sm" len="sm"/>
            <a:tailEnd type="none" w="sm" len="sm"/>
          </a:ln>
        </p:spPr>
      </p:pic>
      <p:sp>
        <p:nvSpPr>
          <p:cNvPr id="2" name="Date Placeholder 1"/>
          <p:cNvSpPr>
            <a:spLocks noGrp="1"/>
          </p:cNvSpPr>
          <p:nvPr>
            <p:ph type="dt" sz="half" idx="10"/>
          </p:nvPr>
        </p:nvSpPr>
        <p:spPr/>
        <p:txBody>
          <a:bodyPr/>
          <a:lstStyle/>
          <a:p>
            <a:pPr>
              <a:defRPr/>
            </a:pPr>
            <a:fld id="{BC5CD326-3F26-4734-878E-83EDAF6A55BE}" type="datetime1">
              <a:rPr lang="bg-BG" altLang="en-US" smtClean="0"/>
              <a:t>5.10.2019 г.</a:t>
            </a:fld>
            <a:endParaRPr lang="bg-BG" altLang="en-US"/>
          </a:p>
        </p:txBody>
      </p:sp>
    </p:spTree>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3"/>
          <p:cNvSpPr>
            <a:spLocks noGrp="1"/>
          </p:cNvSpPr>
          <p:nvPr>
            <p:ph type="sldNum" sz="quarter" idx="12"/>
          </p:nvPr>
        </p:nvSpPr>
        <p:spPr>
          <a:noFill/>
          <a:ln>
            <a:miter lim="800000"/>
            <a:headEnd/>
            <a:tailEnd/>
          </a:ln>
        </p:spPr>
        <p:txBody>
          <a:bodyPr/>
          <a:lstStyle/>
          <a:p>
            <a:fld id="{2E74AFA1-B769-44F2-B13A-206F24AACDAD}" type="slidenum">
              <a:rPr lang="en-US" altLang="en-US"/>
              <a:pPr/>
              <a:t>54</a:t>
            </a:fld>
            <a:endParaRPr lang="en-US" altLang="en-US"/>
          </a:p>
        </p:txBody>
      </p:sp>
      <p:pic>
        <p:nvPicPr>
          <p:cNvPr id="62467" name="Picture 4"/>
          <p:cNvPicPr>
            <a:picLocks noChangeAspect="1" noChangeArrowheads="1"/>
          </p:cNvPicPr>
          <p:nvPr/>
        </p:nvPicPr>
        <p:blipFill>
          <a:blip r:embed="rId2"/>
          <a:srcRect/>
          <a:stretch>
            <a:fillRect/>
          </a:stretch>
        </p:blipFill>
        <p:spPr bwMode="auto">
          <a:xfrm>
            <a:off x="0" y="0"/>
            <a:ext cx="9144000" cy="6237312"/>
          </a:xfrm>
          <a:prstGeom prst="rect">
            <a:avLst/>
          </a:prstGeom>
          <a:noFill/>
          <a:ln w="12700" cap="sq">
            <a:noFill/>
            <a:miter lim="800000"/>
            <a:headEnd type="none" w="sm" len="sm"/>
            <a:tailEnd type="none" w="sm" len="sm"/>
          </a:ln>
        </p:spPr>
      </p:pic>
      <p:sp>
        <p:nvSpPr>
          <p:cNvPr id="2" name="Date Placeholder 1"/>
          <p:cNvSpPr>
            <a:spLocks noGrp="1"/>
          </p:cNvSpPr>
          <p:nvPr>
            <p:ph type="dt" sz="half" idx="10"/>
          </p:nvPr>
        </p:nvSpPr>
        <p:spPr/>
        <p:txBody>
          <a:bodyPr/>
          <a:lstStyle/>
          <a:p>
            <a:pPr>
              <a:defRPr/>
            </a:pPr>
            <a:fld id="{97BD7A12-84C8-46FB-8B13-67AE6AAB8BA1}" type="datetime1">
              <a:rPr lang="bg-BG" altLang="en-US" smtClean="0"/>
              <a:t>5.10.2019 г.</a:t>
            </a:fld>
            <a:endParaRPr lang="bg-BG" altLang="en-US"/>
          </a:p>
        </p:txBody>
      </p:sp>
    </p:spTree>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3"/>
          <p:cNvSpPr>
            <a:spLocks noGrp="1"/>
          </p:cNvSpPr>
          <p:nvPr>
            <p:ph type="sldNum" sz="quarter" idx="12"/>
          </p:nvPr>
        </p:nvSpPr>
        <p:spPr>
          <a:noFill/>
          <a:ln>
            <a:miter lim="800000"/>
            <a:headEnd/>
            <a:tailEnd/>
          </a:ln>
        </p:spPr>
        <p:txBody>
          <a:bodyPr/>
          <a:lstStyle/>
          <a:p>
            <a:fld id="{0920DD47-278C-49FB-9686-9152547C931C}" type="slidenum">
              <a:rPr lang="en-US" altLang="en-US"/>
              <a:pPr/>
              <a:t>55</a:t>
            </a:fld>
            <a:endParaRPr lang="en-US" altLang="en-US"/>
          </a:p>
        </p:txBody>
      </p:sp>
      <p:pic>
        <p:nvPicPr>
          <p:cNvPr id="63491" name="Picture 4"/>
          <p:cNvPicPr>
            <a:picLocks noChangeAspect="1" noChangeArrowheads="1"/>
          </p:cNvPicPr>
          <p:nvPr/>
        </p:nvPicPr>
        <p:blipFill>
          <a:blip r:embed="rId2"/>
          <a:srcRect/>
          <a:stretch>
            <a:fillRect/>
          </a:stretch>
        </p:blipFill>
        <p:spPr bwMode="auto">
          <a:xfrm>
            <a:off x="107950" y="260351"/>
            <a:ext cx="8856663" cy="5904954"/>
          </a:xfrm>
          <a:prstGeom prst="rect">
            <a:avLst/>
          </a:prstGeom>
          <a:noFill/>
          <a:ln w="12700" cap="sq">
            <a:noFill/>
            <a:miter lim="800000"/>
            <a:headEnd type="none" w="sm" len="sm"/>
            <a:tailEnd type="none" w="sm" len="sm"/>
          </a:ln>
        </p:spPr>
      </p:pic>
      <p:sp>
        <p:nvSpPr>
          <p:cNvPr id="2" name="Date Placeholder 1"/>
          <p:cNvSpPr>
            <a:spLocks noGrp="1"/>
          </p:cNvSpPr>
          <p:nvPr>
            <p:ph type="dt" sz="half" idx="10"/>
          </p:nvPr>
        </p:nvSpPr>
        <p:spPr/>
        <p:txBody>
          <a:bodyPr/>
          <a:lstStyle/>
          <a:p>
            <a:pPr>
              <a:defRPr/>
            </a:pPr>
            <a:fld id="{E5D06C59-25F7-4063-BD2C-CE45FF6EC155}" type="datetime1">
              <a:rPr lang="bg-BG" altLang="en-US" smtClean="0"/>
              <a:t>5.10.2019 г.</a:t>
            </a:fld>
            <a:endParaRPr lang="bg-BG" altLang="en-US"/>
          </a:p>
        </p:txBody>
      </p:sp>
    </p:spTree>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3"/>
          <p:cNvSpPr>
            <a:spLocks noGrp="1"/>
          </p:cNvSpPr>
          <p:nvPr>
            <p:ph type="sldNum" sz="quarter" idx="12"/>
          </p:nvPr>
        </p:nvSpPr>
        <p:spPr>
          <a:noFill/>
          <a:ln>
            <a:miter lim="800000"/>
            <a:headEnd/>
            <a:tailEnd/>
          </a:ln>
        </p:spPr>
        <p:txBody>
          <a:bodyPr/>
          <a:lstStyle/>
          <a:p>
            <a:fld id="{98D939B8-0075-4F0B-92E9-1778E1A7AABB}" type="slidenum">
              <a:rPr lang="en-US" altLang="en-US"/>
              <a:pPr/>
              <a:t>56</a:t>
            </a:fld>
            <a:endParaRPr lang="en-US" altLang="en-US"/>
          </a:p>
        </p:txBody>
      </p:sp>
      <p:pic>
        <p:nvPicPr>
          <p:cNvPr id="64515" name="Picture 4"/>
          <p:cNvPicPr>
            <a:picLocks noChangeAspect="1" noChangeArrowheads="1"/>
          </p:cNvPicPr>
          <p:nvPr/>
        </p:nvPicPr>
        <p:blipFill>
          <a:blip r:embed="rId3"/>
          <a:srcRect/>
          <a:stretch>
            <a:fillRect/>
          </a:stretch>
        </p:blipFill>
        <p:spPr bwMode="auto">
          <a:xfrm>
            <a:off x="0" y="188913"/>
            <a:ext cx="9144000" cy="6120407"/>
          </a:xfrm>
          <a:prstGeom prst="rect">
            <a:avLst/>
          </a:prstGeom>
          <a:noFill/>
          <a:ln w="12700" cap="sq">
            <a:noFill/>
            <a:miter lim="800000"/>
            <a:headEnd type="none" w="sm" len="sm"/>
            <a:tailEnd type="none" w="sm" len="sm"/>
          </a:ln>
        </p:spPr>
      </p:pic>
      <p:sp>
        <p:nvSpPr>
          <p:cNvPr id="2" name="Date Placeholder 1"/>
          <p:cNvSpPr>
            <a:spLocks noGrp="1"/>
          </p:cNvSpPr>
          <p:nvPr>
            <p:ph type="dt" sz="half" idx="10"/>
          </p:nvPr>
        </p:nvSpPr>
        <p:spPr/>
        <p:txBody>
          <a:bodyPr/>
          <a:lstStyle/>
          <a:p>
            <a:pPr>
              <a:defRPr/>
            </a:pPr>
            <a:fld id="{013B4A5C-D0ED-4A86-80A5-FD1FD8930E30}" type="datetime1">
              <a:rPr lang="bg-BG" altLang="en-US" smtClean="0"/>
              <a:t>5.10.2019 г.</a:t>
            </a:fld>
            <a:endParaRPr lang="bg-BG" altLang="en-US"/>
          </a:p>
        </p:txBody>
      </p:sp>
    </p:spTree>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3"/>
          <p:cNvSpPr>
            <a:spLocks noGrp="1"/>
          </p:cNvSpPr>
          <p:nvPr>
            <p:ph type="sldNum" sz="quarter" idx="12"/>
          </p:nvPr>
        </p:nvSpPr>
        <p:spPr>
          <a:noFill/>
          <a:ln>
            <a:miter lim="800000"/>
            <a:headEnd/>
            <a:tailEnd/>
          </a:ln>
        </p:spPr>
        <p:txBody>
          <a:bodyPr/>
          <a:lstStyle/>
          <a:p>
            <a:fld id="{75FCE970-8EAF-4A86-891A-725A2490030F}" type="slidenum">
              <a:rPr lang="en-US" altLang="en-US"/>
              <a:pPr/>
              <a:t>57</a:t>
            </a:fld>
            <a:endParaRPr lang="en-US" altLang="en-US"/>
          </a:p>
        </p:txBody>
      </p:sp>
      <p:pic>
        <p:nvPicPr>
          <p:cNvPr id="65539" name="Picture 2"/>
          <p:cNvPicPr>
            <a:picLocks noChangeAspect="1" noChangeArrowheads="1"/>
          </p:cNvPicPr>
          <p:nvPr/>
        </p:nvPicPr>
        <p:blipFill>
          <a:blip r:embed="rId2"/>
          <a:srcRect/>
          <a:stretch>
            <a:fillRect/>
          </a:stretch>
        </p:blipFill>
        <p:spPr bwMode="auto">
          <a:xfrm>
            <a:off x="0" y="0"/>
            <a:ext cx="9144000" cy="6453336"/>
          </a:xfrm>
          <a:prstGeom prst="rect">
            <a:avLst/>
          </a:prstGeom>
          <a:noFill/>
          <a:ln w="12700" cap="sq">
            <a:noFill/>
            <a:miter lim="800000"/>
            <a:headEnd type="none" w="sm" len="sm"/>
            <a:tailEnd type="none" w="sm" len="sm"/>
          </a:ln>
        </p:spPr>
      </p:pic>
      <p:sp>
        <p:nvSpPr>
          <p:cNvPr id="2" name="Date Placeholder 1"/>
          <p:cNvSpPr>
            <a:spLocks noGrp="1"/>
          </p:cNvSpPr>
          <p:nvPr>
            <p:ph type="dt" sz="half" idx="10"/>
          </p:nvPr>
        </p:nvSpPr>
        <p:spPr/>
        <p:txBody>
          <a:bodyPr/>
          <a:lstStyle/>
          <a:p>
            <a:pPr>
              <a:defRPr/>
            </a:pPr>
            <a:fld id="{BD9DB92F-128B-4D51-9218-884AC5CD1B85}" type="datetime1">
              <a:rPr lang="bg-BG" altLang="en-US" smtClean="0"/>
              <a:t>5.10.2019 г.</a:t>
            </a:fld>
            <a:endParaRPr lang="bg-BG" altLang="en-US"/>
          </a:p>
        </p:txBody>
      </p:sp>
    </p:spTree>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3"/>
          <p:cNvSpPr>
            <a:spLocks noGrp="1"/>
          </p:cNvSpPr>
          <p:nvPr>
            <p:ph type="sldNum" sz="quarter" idx="12"/>
          </p:nvPr>
        </p:nvSpPr>
        <p:spPr>
          <a:noFill/>
          <a:ln>
            <a:miter lim="800000"/>
            <a:headEnd/>
            <a:tailEnd/>
          </a:ln>
        </p:spPr>
        <p:txBody>
          <a:bodyPr/>
          <a:lstStyle/>
          <a:p>
            <a:fld id="{EBF5E9BC-7EE9-462C-B7C0-6363AB0E6B68}" type="slidenum">
              <a:rPr lang="en-US" altLang="en-US"/>
              <a:pPr/>
              <a:t>58</a:t>
            </a:fld>
            <a:endParaRPr lang="en-US" altLang="en-US"/>
          </a:p>
        </p:txBody>
      </p:sp>
      <p:pic>
        <p:nvPicPr>
          <p:cNvPr id="66563" name="Picture 4"/>
          <p:cNvPicPr>
            <a:picLocks noChangeAspect="1" noChangeArrowheads="1"/>
          </p:cNvPicPr>
          <p:nvPr/>
        </p:nvPicPr>
        <p:blipFill>
          <a:blip r:embed="rId2"/>
          <a:srcRect/>
          <a:stretch>
            <a:fillRect/>
          </a:stretch>
        </p:blipFill>
        <p:spPr bwMode="auto">
          <a:xfrm>
            <a:off x="0" y="0"/>
            <a:ext cx="9144000" cy="6309320"/>
          </a:xfrm>
          <a:prstGeom prst="rect">
            <a:avLst/>
          </a:prstGeom>
          <a:noFill/>
          <a:ln w="12700" cap="sq">
            <a:noFill/>
            <a:miter lim="800000"/>
            <a:headEnd type="none" w="sm" len="sm"/>
            <a:tailEnd type="none" w="sm" len="sm"/>
          </a:ln>
        </p:spPr>
      </p:pic>
      <p:sp>
        <p:nvSpPr>
          <p:cNvPr id="2" name="Date Placeholder 1"/>
          <p:cNvSpPr>
            <a:spLocks noGrp="1"/>
          </p:cNvSpPr>
          <p:nvPr>
            <p:ph type="dt" sz="half" idx="10"/>
          </p:nvPr>
        </p:nvSpPr>
        <p:spPr/>
        <p:txBody>
          <a:bodyPr/>
          <a:lstStyle/>
          <a:p>
            <a:pPr>
              <a:defRPr/>
            </a:pPr>
            <a:fld id="{F61A7227-D13C-4892-9033-DA3F0923BD68}" type="datetime1">
              <a:rPr lang="bg-BG" altLang="en-US" smtClean="0"/>
              <a:t>5.10.2019 г.</a:t>
            </a:fld>
            <a:endParaRPr lang="bg-BG" altLang="en-US"/>
          </a:p>
        </p:txBody>
      </p:sp>
    </p:spTree>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4"/>
          <p:cNvSpPr>
            <a:spLocks noGrp="1"/>
          </p:cNvSpPr>
          <p:nvPr>
            <p:ph type="sldNum" sz="quarter" idx="12"/>
          </p:nvPr>
        </p:nvSpPr>
        <p:spPr>
          <a:noFill/>
          <a:ln>
            <a:miter lim="800000"/>
            <a:headEnd/>
            <a:tailEnd/>
          </a:ln>
        </p:spPr>
        <p:txBody>
          <a:bodyPr/>
          <a:lstStyle/>
          <a:p>
            <a:fld id="{C38E8470-0454-462C-83E8-AFB17044AF30}" type="slidenum">
              <a:rPr lang="en-US" altLang="en-US"/>
              <a:pPr/>
              <a:t>59</a:t>
            </a:fld>
            <a:endParaRPr lang="en-US" altLang="en-US"/>
          </a:p>
        </p:txBody>
      </p:sp>
      <p:sp>
        <p:nvSpPr>
          <p:cNvPr id="67587" name="Rectangle 2"/>
          <p:cNvSpPr>
            <a:spLocks noGrp="1" noChangeArrowheads="1"/>
          </p:cNvSpPr>
          <p:nvPr>
            <p:ph type="title"/>
          </p:nvPr>
        </p:nvSpPr>
        <p:spPr>
          <a:xfrm>
            <a:off x="457200" y="274638"/>
            <a:ext cx="8229600" cy="5746750"/>
          </a:xfrm>
        </p:spPr>
        <p:txBody>
          <a:bodyPr/>
          <a:lstStyle/>
          <a:p>
            <a:pPr eaLnBrk="1" hangingPunct="1"/>
            <a:r>
              <a:rPr lang="bg-BG" altLang="en-US" b="1" dirty="0">
                <a:solidFill>
                  <a:srgbClr val="C00000"/>
                </a:solidFill>
              </a:rPr>
              <a:t>2.4. Ситуацията в България</a:t>
            </a:r>
          </a:p>
        </p:txBody>
      </p:sp>
      <p:sp>
        <p:nvSpPr>
          <p:cNvPr id="2" name="Date Placeholder 1"/>
          <p:cNvSpPr>
            <a:spLocks noGrp="1"/>
          </p:cNvSpPr>
          <p:nvPr>
            <p:ph type="dt" sz="half" idx="10"/>
          </p:nvPr>
        </p:nvSpPr>
        <p:spPr/>
        <p:txBody>
          <a:bodyPr/>
          <a:lstStyle/>
          <a:p>
            <a:pPr>
              <a:defRPr/>
            </a:pPr>
            <a:fld id="{E03461F2-3CB0-4CFE-B49A-5A733373E3F6}" type="datetime1">
              <a:rPr lang="bg-BG" altLang="en-US" smtClean="0"/>
              <a:t>5.10.2019 г.</a:t>
            </a:fld>
            <a:endParaRPr lang="bg-BG" altLang="en-US"/>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3B6B6C9F-701B-4C57-A4B4-8DFB115093B5}" type="datetime1">
              <a:rPr lang="bg-BG" altLang="en-US" smtClean="0"/>
              <a:t>5.10.2019 г.</a:t>
            </a:fld>
            <a:endParaRPr lang="bg-BG" altLang="en-US"/>
          </a:p>
        </p:txBody>
      </p:sp>
      <p:sp>
        <p:nvSpPr>
          <p:cNvPr id="3" name="Slide Number Placeholder 2"/>
          <p:cNvSpPr>
            <a:spLocks noGrp="1"/>
          </p:cNvSpPr>
          <p:nvPr>
            <p:ph type="sldNum" sz="quarter" idx="12"/>
          </p:nvPr>
        </p:nvSpPr>
        <p:spPr/>
        <p:txBody>
          <a:bodyPr/>
          <a:lstStyle/>
          <a:p>
            <a:pPr>
              <a:defRPr/>
            </a:pPr>
            <a:fld id="{5B22EEF3-49EA-4CA7-8F2A-6BF17FA19AD3}" type="slidenum">
              <a:rPr lang="en-US" altLang="en-US" smtClean="0"/>
              <a:pPr>
                <a:defRPr/>
              </a:pPr>
              <a:t>6</a:t>
            </a:fld>
            <a:endParaRPr lang="en-US" alt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102" y="620688"/>
            <a:ext cx="8812291" cy="5585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971600" y="251356"/>
            <a:ext cx="7059561" cy="369332"/>
          </a:xfrm>
          <a:prstGeom prst="rect">
            <a:avLst/>
          </a:prstGeom>
          <a:noFill/>
        </p:spPr>
        <p:txBody>
          <a:bodyPr wrap="none" rtlCol="0">
            <a:spAutoFit/>
          </a:bodyPr>
          <a:lstStyle/>
          <a:p>
            <a:r>
              <a:rPr lang="bg-BG" b="1" dirty="0"/>
              <a:t>Пълнота на данните за причините за смърт (в %), 2007-2016</a:t>
            </a:r>
          </a:p>
        </p:txBody>
      </p:sp>
    </p:spTree>
    <p:extLst>
      <p:ext uri="{BB962C8B-B14F-4D97-AF65-F5344CB8AC3E}">
        <p14:creationId xmlns:p14="http://schemas.microsoft.com/office/powerpoint/2010/main" val="19624624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3"/>
          <p:cNvSpPr>
            <a:spLocks noGrp="1"/>
          </p:cNvSpPr>
          <p:nvPr>
            <p:ph type="sldNum" sz="quarter" idx="12"/>
          </p:nvPr>
        </p:nvSpPr>
        <p:spPr>
          <a:noFill/>
          <a:ln>
            <a:miter lim="800000"/>
            <a:headEnd/>
            <a:tailEnd/>
          </a:ln>
        </p:spPr>
        <p:txBody>
          <a:bodyPr/>
          <a:lstStyle/>
          <a:p>
            <a:fld id="{E8CCAC2A-6DBC-43B1-99E9-D0FCC2E5C09B}" type="slidenum">
              <a:rPr lang="en-US" altLang="en-US"/>
              <a:pPr/>
              <a:t>60</a:t>
            </a:fld>
            <a:endParaRPr lang="en-US" altLang="en-US"/>
          </a:p>
        </p:txBody>
      </p:sp>
      <p:graphicFrame>
        <p:nvGraphicFramePr>
          <p:cNvPr id="315544" name="Group 152"/>
          <p:cNvGraphicFramePr>
            <a:graphicFrameLocks noGrp="1"/>
          </p:cNvGraphicFramePr>
          <p:nvPr>
            <p:extLst>
              <p:ext uri="{D42A27DB-BD31-4B8C-83A1-F6EECF244321}">
                <p14:modId xmlns:p14="http://schemas.microsoft.com/office/powerpoint/2010/main" val="2608007923"/>
              </p:ext>
            </p:extLst>
          </p:nvPr>
        </p:nvGraphicFramePr>
        <p:xfrm>
          <a:off x="539750" y="795009"/>
          <a:ext cx="8135938" cy="5226277"/>
        </p:xfrm>
        <a:graphic>
          <a:graphicData uri="http://schemas.openxmlformats.org/drawingml/2006/table">
            <a:tbl>
              <a:tblPr/>
              <a:tblGrid>
                <a:gridCol w="2033588">
                  <a:extLst>
                    <a:ext uri="{9D8B030D-6E8A-4147-A177-3AD203B41FA5}">
                      <a16:colId xmlns:a16="http://schemas.microsoft.com/office/drawing/2014/main" val="20000"/>
                    </a:ext>
                  </a:extLst>
                </a:gridCol>
                <a:gridCol w="2035175">
                  <a:extLst>
                    <a:ext uri="{9D8B030D-6E8A-4147-A177-3AD203B41FA5}">
                      <a16:colId xmlns:a16="http://schemas.microsoft.com/office/drawing/2014/main" val="20001"/>
                    </a:ext>
                  </a:extLst>
                </a:gridCol>
                <a:gridCol w="2033587">
                  <a:extLst>
                    <a:ext uri="{9D8B030D-6E8A-4147-A177-3AD203B41FA5}">
                      <a16:colId xmlns:a16="http://schemas.microsoft.com/office/drawing/2014/main" val="20002"/>
                    </a:ext>
                  </a:extLst>
                </a:gridCol>
                <a:gridCol w="2033588">
                  <a:extLst>
                    <a:ext uri="{9D8B030D-6E8A-4147-A177-3AD203B41FA5}">
                      <a16:colId xmlns:a16="http://schemas.microsoft.com/office/drawing/2014/main" val="20003"/>
                    </a:ext>
                  </a:extLst>
                </a:gridCol>
              </a:tblGrid>
              <a:tr h="558915">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400" b="1" i="0" u="none" strike="noStrike" cap="none" normalizeH="0" baseline="0" dirty="0">
                          <a:ln>
                            <a:noFill/>
                          </a:ln>
                          <a:solidFill>
                            <a:srgbClr val="C00000"/>
                          </a:solidFill>
                          <a:effectLst/>
                          <a:latin typeface="Arial" charset="0"/>
                          <a:cs typeface="Times New Roman" pitchFamily="18" charset="0"/>
                        </a:rPr>
                        <a:t>Години</a:t>
                      </a:r>
                      <a:endParaRPr kumimoji="0" lang="bg-BG" altLang="en-US" sz="2400" b="1" i="0" u="none" strike="noStrike" cap="none" normalizeH="0" baseline="0" dirty="0">
                        <a:ln>
                          <a:noFill/>
                        </a:ln>
                        <a:solidFill>
                          <a:srgbClr val="C00000"/>
                        </a:solidFill>
                        <a:effectLst/>
                        <a:latin typeface="Arial" charset="0"/>
                      </a:endParaRPr>
                    </a:p>
                  </a:txBody>
                  <a:tcPr anchor="ctr"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solidFill>
                      <a:schemeClr val="accent1"/>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400" b="1" i="0" u="none" strike="noStrike" cap="none" normalizeH="0" baseline="0" dirty="0">
                          <a:ln>
                            <a:noFill/>
                          </a:ln>
                          <a:solidFill>
                            <a:srgbClr val="C00000"/>
                          </a:solidFill>
                          <a:effectLst/>
                          <a:latin typeface="Arial" charset="0"/>
                          <a:cs typeface="Times New Roman" pitchFamily="18" charset="0"/>
                        </a:rPr>
                        <a:t>Общо</a:t>
                      </a:r>
                      <a:endParaRPr kumimoji="0" lang="bg-BG" altLang="en-US" sz="2400" b="1" i="0" u="none" strike="noStrike" cap="none" normalizeH="0" baseline="0" dirty="0">
                        <a:ln>
                          <a:noFill/>
                        </a:ln>
                        <a:solidFill>
                          <a:srgbClr val="C00000"/>
                        </a:solidFill>
                        <a:effectLst/>
                        <a:latin typeface="Arial" charset="0"/>
                      </a:endParaRPr>
                    </a:p>
                  </a:txBody>
                  <a:tcPr anchor="ctr" horzOverflow="overflow">
                    <a:lnL w="25400" cap="flat" cmpd="sng" algn="ctr">
                      <a:solidFill>
                        <a:srgbClr val="000000"/>
                      </a:solidFill>
                      <a:prstDash val="solid"/>
                      <a:round/>
                      <a:headEnd type="none" w="sm" len="sm"/>
                      <a:tailEnd type="none" w="sm" len="sm"/>
                    </a:lnL>
                    <a:lnR>
                      <a:noFill/>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solidFill>
                      <a:schemeClr val="accent1"/>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400" b="1" i="0" u="none" strike="noStrike" cap="none" normalizeH="0" baseline="0" dirty="0">
                          <a:ln>
                            <a:noFill/>
                          </a:ln>
                          <a:solidFill>
                            <a:srgbClr val="C00000"/>
                          </a:solidFill>
                          <a:effectLst/>
                          <a:latin typeface="Arial" charset="0"/>
                          <a:cs typeface="Times New Roman" pitchFamily="18" charset="0"/>
                        </a:rPr>
                        <a:t>Градове</a:t>
                      </a:r>
                      <a:endParaRPr kumimoji="0" lang="bg-BG" altLang="en-US" sz="2400" b="1" i="0" u="none" strike="noStrike" cap="none" normalizeH="0" baseline="0" dirty="0">
                        <a:ln>
                          <a:noFill/>
                        </a:ln>
                        <a:solidFill>
                          <a:srgbClr val="C00000"/>
                        </a:solidFill>
                        <a:effectLst/>
                        <a:latin typeface="Arial" charset="0"/>
                      </a:endParaRPr>
                    </a:p>
                  </a:txBody>
                  <a:tcPr anchor="ctr" horzOverflow="overflow">
                    <a:lnL>
                      <a:noFill/>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solidFill>
                      <a:schemeClr val="accent1"/>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400" b="1" i="0" u="none" strike="noStrike" cap="none" normalizeH="0" baseline="0" dirty="0">
                          <a:ln>
                            <a:noFill/>
                          </a:ln>
                          <a:solidFill>
                            <a:srgbClr val="C00000"/>
                          </a:solidFill>
                          <a:effectLst/>
                          <a:latin typeface="Arial" charset="0"/>
                          <a:cs typeface="Times New Roman" pitchFamily="18" charset="0"/>
                        </a:rPr>
                        <a:t>Села</a:t>
                      </a:r>
                      <a:endParaRPr kumimoji="0" lang="bg-BG" altLang="en-US" sz="2400" b="1" i="0" u="none" strike="noStrike" cap="none" normalizeH="0" baseline="0" dirty="0">
                        <a:ln>
                          <a:noFill/>
                        </a:ln>
                        <a:solidFill>
                          <a:srgbClr val="C00000"/>
                        </a:solidFill>
                        <a:effectLst/>
                        <a:latin typeface="Arial" charset="0"/>
                      </a:endParaRPr>
                    </a:p>
                  </a:txBody>
                  <a:tcPr anchor="ctr"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solidFill>
                      <a:schemeClr val="accent1"/>
                    </a:solidFill>
                  </a:tcPr>
                </a:tc>
                <a:extLst>
                  <a:ext uri="{0D108BD9-81ED-4DB2-BD59-A6C34878D82A}">
                    <a16:rowId xmlns:a16="http://schemas.microsoft.com/office/drawing/2014/main" val="10000"/>
                  </a:ext>
                </a:extLst>
              </a:tr>
              <a:tr h="467439">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1" i="0" u="none" strike="noStrike" cap="none" normalizeH="0" baseline="0" dirty="0">
                          <a:ln>
                            <a:noFill/>
                          </a:ln>
                          <a:solidFill>
                            <a:schemeClr val="tx1"/>
                          </a:solidFill>
                          <a:effectLst/>
                          <a:latin typeface="Arial" charset="0"/>
                          <a:cs typeface="Times New Roman" pitchFamily="18" charset="0"/>
                        </a:rPr>
                        <a:t>1960</a:t>
                      </a:r>
                      <a:endParaRPr kumimoji="0" lang="bg-BG" altLang="en-US" sz="2000" b="1" i="0" u="none" strike="noStrike" cap="none" normalizeH="0" baseline="0" dirty="0">
                        <a:ln>
                          <a:noFill/>
                        </a:ln>
                        <a:solidFill>
                          <a:schemeClr val="tx1"/>
                        </a:solidFill>
                        <a:effectLst/>
                        <a:latin typeface="Arial" charset="0"/>
                      </a:endParaRPr>
                    </a:p>
                  </a:txBody>
                  <a:tcPr anchor="ctr" horzOverflow="overflow">
                    <a:lnL w="25400" cap="flat" cmpd="sng" algn="ctr">
                      <a:solidFill>
                        <a:srgbClr val="000000"/>
                      </a:solidFill>
                      <a:prstDash val="solid"/>
                      <a:round/>
                      <a:headEnd type="none" w="sm" len="sm"/>
                      <a:tailEnd type="none" w="sm" len="sm"/>
                    </a:lnL>
                    <a:lnR>
                      <a:noFill/>
                    </a:lnR>
                    <a:lnT w="25400" cap="flat" cmpd="sng" algn="ctr">
                      <a:solidFill>
                        <a:srgbClr val="000000"/>
                      </a:solidFill>
                      <a:prstDash val="solid"/>
                      <a:round/>
                      <a:headEnd type="none" w="sm" len="sm"/>
                      <a:tailEnd type="none" w="sm" len="sm"/>
                    </a:lnT>
                    <a:lnB>
                      <a:noFill/>
                    </a:lnB>
                    <a:lnTlToBr>
                      <a:noFill/>
                    </a:lnTlToBr>
                    <a:lnBlToTr>
                      <a:noFill/>
                    </a:lnBlToTr>
                    <a:solidFill>
                      <a:schemeClr val="accent1"/>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1" i="0" u="none" strike="noStrike" cap="none" normalizeH="0" baseline="0" dirty="0">
                          <a:ln>
                            <a:noFill/>
                          </a:ln>
                          <a:solidFill>
                            <a:schemeClr val="tx1"/>
                          </a:solidFill>
                          <a:effectLst/>
                          <a:latin typeface="Arial" charset="0"/>
                          <a:cs typeface="Times New Roman" pitchFamily="18" charset="0"/>
                        </a:rPr>
                        <a:t>8,1</a:t>
                      </a:r>
                      <a:endParaRPr kumimoji="0" lang="bg-BG" altLang="en-US" sz="2000" b="1" i="0" u="none" strike="noStrike" cap="none" normalizeH="0" baseline="0" dirty="0">
                        <a:ln>
                          <a:noFill/>
                        </a:ln>
                        <a:solidFill>
                          <a:schemeClr val="tx1"/>
                        </a:solidFill>
                        <a:effectLst/>
                        <a:latin typeface="Arial" charset="0"/>
                      </a:endParaRPr>
                    </a:p>
                  </a:txBody>
                  <a:tcPr anchor="ctr" horzOverflow="overflow">
                    <a:lnL>
                      <a:noFill/>
                    </a:lnL>
                    <a:lnR>
                      <a:noFill/>
                    </a:lnR>
                    <a:lnT w="25400" cap="flat" cmpd="sng" algn="ctr">
                      <a:solidFill>
                        <a:srgbClr val="000000"/>
                      </a:solidFill>
                      <a:prstDash val="solid"/>
                      <a:round/>
                      <a:headEnd type="none" w="sm" len="sm"/>
                      <a:tailEnd type="none" w="sm" len="sm"/>
                    </a:lnT>
                    <a:lnB>
                      <a:noFill/>
                    </a:lnB>
                    <a:lnTlToBr>
                      <a:noFill/>
                    </a:lnTlToBr>
                    <a:lnBlToTr>
                      <a:noFill/>
                    </a:lnBlToTr>
                    <a:solidFill>
                      <a:schemeClr val="accent1"/>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1" i="0" u="none" strike="noStrike" cap="none" normalizeH="0" baseline="0" dirty="0">
                          <a:ln>
                            <a:noFill/>
                          </a:ln>
                          <a:solidFill>
                            <a:schemeClr val="tx1"/>
                          </a:solidFill>
                          <a:effectLst/>
                          <a:latin typeface="Arial" charset="0"/>
                          <a:cs typeface="Times New Roman" pitchFamily="18" charset="0"/>
                        </a:rPr>
                        <a:t>6,5</a:t>
                      </a:r>
                      <a:endParaRPr kumimoji="0" lang="bg-BG" altLang="en-US" sz="2000" b="1" i="0" u="none" strike="noStrike" cap="none" normalizeH="0" baseline="0" dirty="0">
                        <a:ln>
                          <a:noFill/>
                        </a:ln>
                        <a:solidFill>
                          <a:schemeClr val="tx1"/>
                        </a:solidFill>
                        <a:effectLst/>
                        <a:latin typeface="Arial" charset="0"/>
                      </a:endParaRPr>
                    </a:p>
                  </a:txBody>
                  <a:tcPr anchor="ctr" horzOverflow="overflow">
                    <a:lnL>
                      <a:noFill/>
                    </a:lnL>
                    <a:lnR>
                      <a:noFill/>
                    </a:lnR>
                    <a:lnT w="25400" cap="flat" cmpd="sng" algn="ctr">
                      <a:solidFill>
                        <a:srgbClr val="000000"/>
                      </a:solidFill>
                      <a:prstDash val="solid"/>
                      <a:round/>
                      <a:headEnd type="none" w="sm" len="sm"/>
                      <a:tailEnd type="none" w="sm" len="sm"/>
                    </a:lnT>
                    <a:lnB>
                      <a:noFill/>
                    </a:lnB>
                    <a:lnTlToBr>
                      <a:noFill/>
                    </a:lnTlToBr>
                    <a:lnBlToTr>
                      <a:noFill/>
                    </a:lnBlToTr>
                    <a:solidFill>
                      <a:schemeClr val="accent1"/>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1" i="0" u="none" strike="noStrike" cap="none" normalizeH="0" baseline="0" dirty="0">
                          <a:ln>
                            <a:noFill/>
                          </a:ln>
                          <a:solidFill>
                            <a:schemeClr val="tx1"/>
                          </a:solidFill>
                          <a:effectLst/>
                          <a:latin typeface="Arial" charset="0"/>
                          <a:cs typeface="Times New Roman" pitchFamily="18" charset="0"/>
                        </a:rPr>
                        <a:t>9,0</a:t>
                      </a:r>
                      <a:endParaRPr kumimoji="0" lang="bg-BG" altLang="en-US" sz="2000" b="1" i="0" u="none" strike="noStrike" cap="none" normalizeH="0" baseline="0" dirty="0">
                        <a:ln>
                          <a:noFill/>
                        </a:ln>
                        <a:solidFill>
                          <a:schemeClr val="tx1"/>
                        </a:solidFill>
                        <a:effectLst/>
                        <a:latin typeface="Arial" charset="0"/>
                      </a:endParaRPr>
                    </a:p>
                  </a:txBody>
                  <a:tcPr anchor="ctr" horzOverflow="overflow">
                    <a:lnL>
                      <a:noFill/>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a:noFill/>
                    </a:lnB>
                    <a:lnTlToBr>
                      <a:noFill/>
                    </a:lnTlToBr>
                    <a:lnBlToTr>
                      <a:noFill/>
                    </a:lnBlToTr>
                    <a:solidFill>
                      <a:schemeClr val="accent1"/>
                    </a:solidFill>
                  </a:tcPr>
                </a:tc>
                <a:extLst>
                  <a:ext uri="{0D108BD9-81ED-4DB2-BD59-A6C34878D82A}">
                    <a16:rowId xmlns:a16="http://schemas.microsoft.com/office/drawing/2014/main" val="10001"/>
                  </a:ext>
                </a:extLst>
              </a:tr>
              <a:tr h="465682">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1" i="0" u="none" strike="noStrike" cap="none" normalizeH="0" baseline="0" dirty="0">
                          <a:ln>
                            <a:noFill/>
                          </a:ln>
                          <a:solidFill>
                            <a:schemeClr val="tx1"/>
                          </a:solidFill>
                          <a:effectLst/>
                          <a:latin typeface="Arial" charset="0"/>
                          <a:cs typeface="Times New Roman" pitchFamily="18" charset="0"/>
                        </a:rPr>
                        <a:t>1965</a:t>
                      </a:r>
                      <a:endParaRPr kumimoji="0" lang="bg-BG" altLang="en-US" sz="2000" b="1" i="0" u="none" strike="noStrike" cap="none" normalizeH="0" baseline="0" dirty="0">
                        <a:ln>
                          <a:noFill/>
                        </a:ln>
                        <a:solidFill>
                          <a:schemeClr val="tx1"/>
                        </a:solidFill>
                        <a:effectLst/>
                        <a:latin typeface="Arial" charset="0"/>
                      </a:endParaRPr>
                    </a:p>
                  </a:txBody>
                  <a:tcPr anchor="ctr" horzOverflow="overflow">
                    <a:lnL w="25400" cap="flat" cmpd="sng" algn="ctr">
                      <a:solidFill>
                        <a:srgbClr val="000000"/>
                      </a:solidFill>
                      <a:prstDash val="solid"/>
                      <a:round/>
                      <a:headEnd type="none" w="sm" len="sm"/>
                      <a:tailEnd type="none" w="sm" len="sm"/>
                    </a:lnL>
                    <a:lnR>
                      <a:noFill/>
                    </a:lnR>
                    <a:lnT>
                      <a:noFill/>
                    </a:lnT>
                    <a:lnB>
                      <a:noFill/>
                    </a:lnB>
                    <a:lnTlToBr>
                      <a:noFill/>
                    </a:lnTlToBr>
                    <a:lnBlToTr>
                      <a:noFill/>
                    </a:lnBlToTr>
                    <a:solidFill>
                      <a:schemeClr val="accent1"/>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1" i="0" u="none" strike="noStrike" cap="none" normalizeH="0" baseline="0" dirty="0">
                          <a:ln>
                            <a:noFill/>
                          </a:ln>
                          <a:solidFill>
                            <a:schemeClr val="tx1"/>
                          </a:solidFill>
                          <a:effectLst/>
                          <a:latin typeface="Arial" charset="0"/>
                          <a:cs typeface="Times New Roman" pitchFamily="18" charset="0"/>
                        </a:rPr>
                        <a:t>8,1</a:t>
                      </a:r>
                      <a:endParaRPr kumimoji="0" lang="bg-BG" altLang="en-US" sz="2000" b="1" i="0" u="none" strike="noStrike" cap="none" normalizeH="0" baseline="0" dirty="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solidFill>
                      <a:schemeClr val="accent1"/>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1" i="0" u="none" strike="noStrike" cap="none" normalizeH="0" baseline="0" dirty="0">
                          <a:ln>
                            <a:noFill/>
                          </a:ln>
                          <a:solidFill>
                            <a:schemeClr val="tx1"/>
                          </a:solidFill>
                          <a:effectLst/>
                          <a:latin typeface="Arial" charset="0"/>
                          <a:cs typeface="Times New Roman" pitchFamily="18" charset="0"/>
                        </a:rPr>
                        <a:t>6,2</a:t>
                      </a:r>
                      <a:endParaRPr kumimoji="0" lang="bg-BG" altLang="en-US" sz="2000" b="1" i="0" u="none" strike="noStrike" cap="none" normalizeH="0" baseline="0" dirty="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solidFill>
                      <a:schemeClr val="accent1"/>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1" i="0" u="none" strike="noStrike" cap="none" normalizeH="0" baseline="0" dirty="0">
                          <a:ln>
                            <a:noFill/>
                          </a:ln>
                          <a:solidFill>
                            <a:schemeClr val="tx1"/>
                          </a:solidFill>
                          <a:effectLst/>
                          <a:latin typeface="Arial" charset="0"/>
                          <a:cs typeface="Times New Roman" pitchFamily="18" charset="0"/>
                        </a:rPr>
                        <a:t>9,8</a:t>
                      </a:r>
                      <a:endParaRPr kumimoji="0" lang="bg-BG" altLang="en-US" sz="2000" b="1" i="0" u="none" strike="noStrike" cap="none" normalizeH="0" baseline="0" dirty="0">
                        <a:ln>
                          <a:noFill/>
                        </a:ln>
                        <a:solidFill>
                          <a:schemeClr val="tx1"/>
                        </a:solidFill>
                        <a:effectLst/>
                        <a:latin typeface="Arial" charset="0"/>
                      </a:endParaRPr>
                    </a:p>
                  </a:txBody>
                  <a:tcPr anchor="ctr" horzOverflow="overflow">
                    <a:lnL>
                      <a:noFill/>
                    </a:lnL>
                    <a:lnR w="25400" cap="flat" cmpd="sng" algn="ctr">
                      <a:solidFill>
                        <a:srgbClr val="000000"/>
                      </a:solidFill>
                      <a:prstDash val="solid"/>
                      <a:round/>
                      <a:headEnd type="none" w="sm" len="sm"/>
                      <a:tailEnd type="none" w="sm" len="sm"/>
                    </a:lnR>
                    <a:lnT>
                      <a:noFill/>
                    </a:lnT>
                    <a:lnB>
                      <a:noFill/>
                    </a:lnB>
                    <a:lnTlToBr>
                      <a:noFill/>
                    </a:lnTlToBr>
                    <a:lnBlToTr>
                      <a:noFill/>
                    </a:lnBlToTr>
                    <a:solidFill>
                      <a:schemeClr val="accent1"/>
                    </a:solidFill>
                  </a:tcPr>
                </a:tc>
                <a:extLst>
                  <a:ext uri="{0D108BD9-81ED-4DB2-BD59-A6C34878D82A}">
                    <a16:rowId xmlns:a16="http://schemas.microsoft.com/office/drawing/2014/main" val="10002"/>
                  </a:ext>
                </a:extLst>
              </a:tr>
              <a:tr h="467439">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1" i="0" u="none" strike="noStrike" cap="none" normalizeH="0" baseline="0" dirty="0">
                          <a:ln>
                            <a:noFill/>
                          </a:ln>
                          <a:solidFill>
                            <a:schemeClr val="tx1"/>
                          </a:solidFill>
                          <a:effectLst/>
                          <a:latin typeface="Arial" charset="0"/>
                          <a:cs typeface="Times New Roman" pitchFamily="18" charset="0"/>
                        </a:rPr>
                        <a:t>1970</a:t>
                      </a:r>
                      <a:endParaRPr kumimoji="0" lang="bg-BG" altLang="en-US" sz="2000" b="1" i="0" u="none" strike="noStrike" cap="none" normalizeH="0" baseline="0" dirty="0">
                        <a:ln>
                          <a:noFill/>
                        </a:ln>
                        <a:solidFill>
                          <a:schemeClr val="tx1"/>
                        </a:solidFill>
                        <a:effectLst/>
                        <a:latin typeface="Arial" charset="0"/>
                      </a:endParaRPr>
                    </a:p>
                  </a:txBody>
                  <a:tcPr anchor="ctr" horzOverflow="overflow">
                    <a:lnL w="25400" cap="flat" cmpd="sng" algn="ctr">
                      <a:solidFill>
                        <a:srgbClr val="000000"/>
                      </a:solidFill>
                      <a:prstDash val="solid"/>
                      <a:round/>
                      <a:headEnd type="none" w="sm" len="sm"/>
                      <a:tailEnd type="none" w="sm" len="sm"/>
                    </a:lnL>
                    <a:lnR>
                      <a:noFill/>
                    </a:lnR>
                    <a:lnT>
                      <a:noFill/>
                    </a:lnT>
                    <a:lnB>
                      <a:noFill/>
                    </a:lnB>
                    <a:lnTlToBr>
                      <a:noFill/>
                    </a:lnTlToBr>
                    <a:lnBlToTr>
                      <a:noFill/>
                    </a:lnBlToTr>
                    <a:solidFill>
                      <a:schemeClr val="accent1"/>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1" i="0" u="none" strike="noStrike" cap="none" normalizeH="0" baseline="0" dirty="0">
                          <a:ln>
                            <a:noFill/>
                          </a:ln>
                          <a:solidFill>
                            <a:schemeClr val="tx1"/>
                          </a:solidFill>
                          <a:effectLst/>
                          <a:latin typeface="Arial" charset="0"/>
                          <a:cs typeface="Times New Roman" pitchFamily="18" charset="0"/>
                        </a:rPr>
                        <a:t>9,1</a:t>
                      </a:r>
                      <a:endParaRPr kumimoji="0" lang="bg-BG" altLang="en-US" sz="2000" b="1" i="0" u="none" strike="noStrike" cap="none" normalizeH="0" baseline="0" dirty="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solidFill>
                      <a:schemeClr val="accent1"/>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1" i="0" u="none" strike="noStrike" cap="none" normalizeH="0" baseline="0" dirty="0">
                          <a:ln>
                            <a:noFill/>
                          </a:ln>
                          <a:solidFill>
                            <a:schemeClr val="tx1"/>
                          </a:solidFill>
                          <a:effectLst/>
                          <a:latin typeface="Arial" charset="0"/>
                          <a:cs typeface="Times New Roman" pitchFamily="18" charset="0"/>
                        </a:rPr>
                        <a:t>7,0</a:t>
                      </a:r>
                      <a:endParaRPr kumimoji="0" lang="bg-BG" altLang="en-US" sz="2000" b="1" i="0" u="none" strike="noStrike" cap="none" normalizeH="0" baseline="0" dirty="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solidFill>
                      <a:schemeClr val="accent1"/>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1" i="0" u="none" strike="noStrike" cap="none" normalizeH="0" baseline="0" dirty="0">
                          <a:ln>
                            <a:noFill/>
                          </a:ln>
                          <a:solidFill>
                            <a:schemeClr val="tx1"/>
                          </a:solidFill>
                          <a:effectLst/>
                          <a:latin typeface="Arial" charset="0"/>
                          <a:cs typeface="Times New Roman" pitchFamily="18" charset="0"/>
                        </a:rPr>
                        <a:t>11,4</a:t>
                      </a:r>
                      <a:endParaRPr kumimoji="0" lang="bg-BG" altLang="en-US" sz="2000" b="1" i="0" u="none" strike="noStrike" cap="none" normalizeH="0" baseline="0" dirty="0">
                        <a:ln>
                          <a:noFill/>
                        </a:ln>
                        <a:solidFill>
                          <a:schemeClr val="tx1"/>
                        </a:solidFill>
                        <a:effectLst/>
                        <a:latin typeface="Arial" charset="0"/>
                      </a:endParaRPr>
                    </a:p>
                  </a:txBody>
                  <a:tcPr anchor="ctr" horzOverflow="overflow">
                    <a:lnL>
                      <a:noFill/>
                    </a:lnL>
                    <a:lnR w="25400" cap="flat" cmpd="sng" algn="ctr">
                      <a:solidFill>
                        <a:srgbClr val="000000"/>
                      </a:solidFill>
                      <a:prstDash val="solid"/>
                      <a:round/>
                      <a:headEnd type="none" w="sm" len="sm"/>
                      <a:tailEnd type="none" w="sm" len="sm"/>
                    </a:lnR>
                    <a:lnT>
                      <a:noFill/>
                    </a:lnT>
                    <a:lnB>
                      <a:noFill/>
                    </a:lnB>
                    <a:lnTlToBr>
                      <a:noFill/>
                    </a:lnTlToBr>
                    <a:lnBlToTr>
                      <a:noFill/>
                    </a:lnBlToTr>
                    <a:solidFill>
                      <a:schemeClr val="accent1"/>
                    </a:solidFill>
                  </a:tcPr>
                </a:tc>
                <a:extLst>
                  <a:ext uri="{0D108BD9-81ED-4DB2-BD59-A6C34878D82A}">
                    <a16:rowId xmlns:a16="http://schemas.microsoft.com/office/drawing/2014/main" val="10003"/>
                  </a:ext>
                </a:extLst>
              </a:tr>
              <a:tr h="465682">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1" i="0" u="none" strike="noStrike" cap="none" normalizeH="0" baseline="0" dirty="0">
                          <a:ln>
                            <a:noFill/>
                          </a:ln>
                          <a:solidFill>
                            <a:schemeClr val="tx1"/>
                          </a:solidFill>
                          <a:effectLst/>
                          <a:latin typeface="Arial" charset="0"/>
                          <a:cs typeface="Times New Roman" pitchFamily="18" charset="0"/>
                        </a:rPr>
                        <a:t>1975</a:t>
                      </a:r>
                      <a:endParaRPr kumimoji="0" lang="bg-BG" altLang="en-US" sz="2000" b="1" i="0" u="none" strike="noStrike" cap="none" normalizeH="0" baseline="0" dirty="0">
                        <a:ln>
                          <a:noFill/>
                        </a:ln>
                        <a:solidFill>
                          <a:schemeClr val="tx1"/>
                        </a:solidFill>
                        <a:effectLst/>
                        <a:latin typeface="Arial" charset="0"/>
                      </a:endParaRPr>
                    </a:p>
                  </a:txBody>
                  <a:tcPr anchor="ctr" horzOverflow="overflow">
                    <a:lnL w="25400" cap="flat" cmpd="sng" algn="ctr">
                      <a:solidFill>
                        <a:srgbClr val="000000"/>
                      </a:solidFill>
                      <a:prstDash val="solid"/>
                      <a:round/>
                      <a:headEnd type="none" w="sm" len="sm"/>
                      <a:tailEnd type="none" w="sm" len="sm"/>
                    </a:lnL>
                    <a:lnR>
                      <a:noFill/>
                    </a:lnR>
                    <a:lnT>
                      <a:noFill/>
                    </a:lnT>
                    <a:lnB>
                      <a:noFill/>
                    </a:lnB>
                    <a:lnTlToBr>
                      <a:noFill/>
                    </a:lnTlToBr>
                    <a:lnBlToTr>
                      <a:noFill/>
                    </a:lnBlToTr>
                    <a:solidFill>
                      <a:schemeClr val="accent1"/>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1" i="0" u="none" strike="noStrike" cap="none" normalizeH="0" baseline="0" dirty="0">
                          <a:ln>
                            <a:noFill/>
                          </a:ln>
                          <a:solidFill>
                            <a:schemeClr val="tx1"/>
                          </a:solidFill>
                          <a:effectLst/>
                          <a:latin typeface="Arial" charset="0"/>
                          <a:cs typeface="Times New Roman" pitchFamily="18" charset="0"/>
                        </a:rPr>
                        <a:t>10,3</a:t>
                      </a:r>
                      <a:endParaRPr kumimoji="0" lang="bg-BG" altLang="en-US" sz="2000" b="1" i="0" u="none" strike="noStrike" cap="none" normalizeH="0" baseline="0" dirty="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solidFill>
                      <a:schemeClr val="accent1"/>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1" i="0" u="none" strike="noStrike" cap="none" normalizeH="0" baseline="0" dirty="0">
                          <a:ln>
                            <a:noFill/>
                          </a:ln>
                          <a:solidFill>
                            <a:schemeClr val="tx1"/>
                          </a:solidFill>
                          <a:effectLst/>
                          <a:latin typeface="Arial" charset="0"/>
                          <a:cs typeface="Times New Roman" pitchFamily="18" charset="0"/>
                        </a:rPr>
                        <a:t>7,</a:t>
                      </a:r>
                      <a:r>
                        <a:rPr kumimoji="0" lang="bg-BG" altLang="en-US" sz="2000" b="1" i="0" u="none" strike="noStrike" cap="none" normalizeH="0" baseline="0" dirty="0" err="1">
                          <a:ln>
                            <a:noFill/>
                          </a:ln>
                          <a:solidFill>
                            <a:schemeClr val="tx1"/>
                          </a:solidFill>
                          <a:effectLst/>
                          <a:latin typeface="Arial" charset="0"/>
                          <a:cs typeface="Times New Roman" pitchFamily="18" charset="0"/>
                        </a:rPr>
                        <a:t>7</a:t>
                      </a:r>
                      <a:endParaRPr kumimoji="0" lang="bg-BG" altLang="en-US" sz="2000" b="1" i="0" u="none" strike="noStrike" cap="none" normalizeH="0" baseline="0" dirty="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solidFill>
                      <a:schemeClr val="accent1"/>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1" i="0" u="none" strike="noStrike" cap="none" normalizeH="0" baseline="0" dirty="0">
                          <a:ln>
                            <a:noFill/>
                          </a:ln>
                          <a:solidFill>
                            <a:schemeClr val="tx1"/>
                          </a:solidFill>
                          <a:effectLst/>
                          <a:latin typeface="Arial" charset="0"/>
                          <a:cs typeface="Times New Roman" pitchFamily="18" charset="0"/>
                        </a:rPr>
                        <a:t>14,0</a:t>
                      </a:r>
                      <a:endParaRPr kumimoji="0" lang="bg-BG" altLang="en-US" sz="2000" b="1" i="0" u="none" strike="noStrike" cap="none" normalizeH="0" baseline="0" dirty="0">
                        <a:ln>
                          <a:noFill/>
                        </a:ln>
                        <a:solidFill>
                          <a:schemeClr val="tx1"/>
                        </a:solidFill>
                        <a:effectLst/>
                        <a:latin typeface="Arial" charset="0"/>
                      </a:endParaRPr>
                    </a:p>
                  </a:txBody>
                  <a:tcPr anchor="ctr" horzOverflow="overflow">
                    <a:lnL>
                      <a:noFill/>
                    </a:lnL>
                    <a:lnR w="25400" cap="flat" cmpd="sng" algn="ctr">
                      <a:solidFill>
                        <a:srgbClr val="000000"/>
                      </a:solidFill>
                      <a:prstDash val="solid"/>
                      <a:round/>
                      <a:headEnd type="none" w="sm" len="sm"/>
                      <a:tailEnd type="none" w="sm" len="sm"/>
                    </a:lnR>
                    <a:lnT>
                      <a:noFill/>
                    </a:lnT>
                    <a:lnB>
                      <a:noFill/>
                    </a:lnB>
                    <a:lnTlToBr>
                      <a:noFill/>
                    </a:lnTlToBr>
                    <a:lnBlToTr>
                      <a:noFill/>
                    </a:lnBlToTr>
                    <a:solidFill>
                      <a:schemeClr val="accent1"/>
                    </a:solidFill>
                  </a:tcPr>
                </a:tc>
                <a:extLst>
                  <a:ext uri="{0D108BD9-81ED-4DB2-BD59-A6C34878D82A}">
                    <a16:rowId xmlns:a16="http://schemas.microsoft.com/office/drawing/2014/main" val="10004"/>
                  </a:ext>
                </a:extLst>
              </a:tr>
              <a:tr h="467439">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1" i="0" u="none" strike="noStrike" cap="none" normalizeH="0" baseline="0" dirty="0">
                          <a:ln>
                            <a:noFill/>
                          </a:ln>
                          <a:solidFill>
                            <a:schemeClr val="tx1"/>
                          </a:solidFill>
                          <a:effectLst/>
                          <a:latin typeface="Arial" charset="0"/>
                          <a:cs typeface="Times New Roman" pitchFamily="18" charset="0"/>
                        </a:rPr>
                        <a:t>1980</a:t>
                      </a:r>
                      <a:endParaRPr kumimoji="0" lang="bg-BG" altLang="en-US" sz="2000" b="1" i="0" u="none" strike="noStrike" cap="none" normalizeH="0" baseline="0" dirty="0">
                        <a:ln>
                          <a:noFill/>
                        </a:ln>
                        <a:solidFill>
                          <a:schemeClr val="tx1"/>
                        </a:solidFill>
                        <a:effectLst/>
                        <a:latin typeface="Arial" charset="0"/>
                      </a:endParaRPr>
                    </a:p>
                  </a:txBody>
                  <a:tcPr anchor="ctr" horzOverflow="overflow">
                    <a:lnL w="25400" cap="flat" cmpd="sng" algn="ctr">
                      <a:solidFill>
                        <a:srgbClr val="000000"/>
                      </a:solidFill>
                      <a:prstDash val="solid"/>
                      <a:round/>
                      <a:headEnd type="none" w="sm" len="sm"/>
                      <a:tailEnd type="none" w="sm" len="sm"/>
                    </a:lnL>
                    <a:lnR>
                      <a:noFill/>
                    </a:lnR>
                    <a:lnT>
                      <a:noFill/>
                    </a:lnT>
                    <a:lnB>
                      <a:noFill/>
                    </a:lnB>
                    <a:lnTlToBr>
                      <a:noFill/>
                    </a:lnTlToBr>
                    <a:lnBlToTr>
                      <a:noFill/>
                    </a:lnBlToTr>
                    <a:solidFill>
                      <a:schemeClr val="accent1"/>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1" i="0" u="none" strike="noStrike" cap="none" normalizeH="0" baseline="0">
                          <a:ln>
                            <a:noFill/>
                          </a:ln>
                          <a:solidFill>
                            <a:schemeClr val="tx1"/>
                          </a:solidFill>
                          <a:effectLst/>
                          <a:latin typeface="Arial" charset="0"/>
                          <a:cs typeface="Times New Roman" pitchFamily="18" charset="0"/>
                        </a:rPr>
                        <a:t>11,1</a:t>
                      </a:r>
                      <a:endParaRPr kumimoji="0" lang="bg-BG" altLang="en-US" sz="2000" b="1" i="0" u="none" strike="noStrike" cap="none" normalizeH="0" baseline="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solidFill>
                      <a:schemeClr val="accent1"/>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1" i="0" u="none" strike="noStrike" cap="none" normalizeH="0" baseline="0" dirty="0">
                          <a:ln>
                            <a:noFill/>
                          </a:ln>
                          <a:solidFill>
                            <a:schemeClr val="tx1"/>
                          </a:solidFill>
                          <a:effectLst/>
                          <a:latin typeface="Arial" charset="0"/>
                          <a:cs typeface="Times New Roman" pitchFamily="18" charset="0"/>
                        </a:rPr>
                        <a:t>8,2</a:t>
                      </a:r>
                      <a:endParaRPr kumimoji="0" lang="bg-BG" altLang="en-US" sz="2000" b="1" i="0" u="none" strike="noStrike" cap="none" normalizeH="0" baseline="0" dirty="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solidFill>
                      <a:schemeClr val="accent1"/>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1" i="0" u="none" strike="noStrike" cap="none" normalizeH="0" baseline="0" dirty="0">
                          <a:ln>
                            <a:noFill/>
                          </a:ln>
                          <a:solidFill>
                            <a:schemeClr val="tx1"/>
                          </a:solidFill>
                          <a:effectLst/>
                          <a:latin typeface="Arial" charset="0"/>
                          <a:cs typeface="Times New Roman" pitchFamily="18" charset="0"/>
                        </a:rPr>
                        <a:t>15,7</a:t>
                      </a:r>
                      <a:endParaRPr kumimoji="0" lang="bg-BG" altLang="en-US" sz="2000" b="1" i="0" u="none" strike="noStrike" cap="none" normalizeH="0" baseline="0" dirty="0">
                        <a:ln>
                          <a:noFill/>
                        </a:ln>
                        <a:solidFill>
                          <a:schemeClr val="tx1"/>
                        </a:solidFill>
                        <a:effectLst/>
                        <a:latin typeface="Arial" charset="0"/>
                      </a:endParaRPr>
                    </a:p>
                  </a:txBody>
                  <a:tcPr anchor="ctr" horzOverflow="overflow">
                    <a:lnL>
                      <a:noFill/>
                    </a:lnL>
                    <a:lnR w="25400" cap="flat" cmpd="sng" algn="ctr">
                      <a:solidFill>
                        <a:srgbClr val="000000"/>
                      </a:solidFill>
                      <a:prstDash val="solid"/>
                      <a:round/>
                      <a:headEnd type="none" w="sm" len="sm"/>
                      <a:tailEnd type="none" w="sm" len="sm"/>
                    </a:lnR>
                    <a:lnT>
                      <a:noFill/>
                    </a:lnT>
                    <a:lnB>
                      <a:noFill/>
                    </a:lnB>
                    <a:lnTlToBr>
                      <a:noFill/>
                    </a:lnTlToBr>
                    <a:lnBlToTr>
                      <a:noFill/>
                    </a:lnBlToTr>
                    <a:solidFill>
                      <a:schemeClr val="accent1"/>
                    </a:solidFill>
                  </a:tcPr>
                </a:tc>
                <a:extLst>
                  <a:ext uri="{0D108BD9-81ED-4DB2-BD59-A6C34878D82A}">
                    <a16:rowId xmlns:a16="http://schemas.microsoft.com/office/drawing/2014/main" val="10005"/>
                  </a:ext>
                </a:extLst>
              </a:tr>
              <a:tr h="465682">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1" i="0" u="none" strike="noStrike" cap="none" normalizeH="0" baseline="0" dirty="0">
                          <a:ln>
                            <a:noFill/>
                          </a:ln>
                          <a:solidFill>
                            <a:schemeClr val="tx1"/>
                          </a:solidFill>
                          <a:effectLst/>
                          <a:latin typeface="Arial" charset="0"/>
                          <a:cs typeface="Times New Roman" pitchFamily="18" charset="0"/>
                        </a:rPr>
                        <a:t>1985</a:t>
                      </a:r>
                      <a:endParaRPr kumimoji="0" lang="bg-BG" altLang="en-US" sz="2000" b="1" i="0" u="none" strike="noStrike" cap="none" normalizeH="0" baseline="0" dirty="0">
                        <a:ln>
                          <a:noFill/>
                        </a:ln>
                        <a:solidFill>
                          <a:schemeClr val="tx1"/>
                        </a:solidFill>
                        <a:effectLst/>
                        <a:latin typeface="Arial" charset="0"/>
                      </a:endParaRPr>
                    </a:p>
                  </a:txBody>
                  <a:tcPr anchor="ctr" horzOverflow="overflow">
                    <a:lnL w="25400" cap="flat" cmpd="sng" algn="ctr">
                      <a:solidFill>
                        <a:srgbClr val="000000"/>
                      </a:solidFill>
                      <a:prstDash val="solid"/>
                      <a:round/>
                      <a:headEnd type="none" w="sm" len="sm"/>
                      <a:tailEnd type="none" w="sm" len="sm"/>
                    </a:lnL>
                    <a:lnR>
                      <a:noFill/>
                    </a:lnR>
                    <a:lnT>
                      <a:noFill/>
                    </a:lnT>
                    <a:lnB>
                      <a:noFill/>
                    </a:lnB>
                    <a:lnTlToBr>
                      <a:noFill/>
                    </a:lnTlToBr>
                    <a:lnBlToTr>
                      <a:noFill/>
                    </a:lnBlToTr>
                    <a:solidFill>
                      <a:schemeClr val="accent1"/>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1" i="0" u="none" strike="noStrike" cap="none" normalizeH="0" baseline="0">
                          <a:ln>
                            <a:noFill/>
                          </a:ln>
                          <a:solidFill>
                            <a:schemeClr val="tx1"/>
                          </a:solidFill>
                          <a:effectLst/>
                          <a:latin typeface="Arial" charset="0"/>
                          <a:cs typeface="Times New Roman" pitchFamily="18" charset="0"/>
                        </a:rPr>
                        <a:t>12,0</a:t>
                      </a:r>
                      <a:endParaRPr kumimoji="0" lang="bg-BG" altLang="en-US" sz="2000" b="1" i="0" u="none" strike="noStrike" cap="none" normalizeH="0" baseline="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solidFill>
                      <a:schemeClr val="accent1"/>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1" i="0" u="none" strike="noStrike" cap="none" normalizeH="0" baseline="0">
                          <a:ln>
                            <a:noFill/>
                          </a:ln>
                          <a:solidFill>
                            <a:schemeClr val="tx1"/>
                          </a:solidFill>
                          <a:effectLst/>
                          <a:latin typeface="Arial" charset="0"/>
                          <a:cs typeface="Times New Roman" pitchFamily="18" charset="0"/>
                        </a:rPr>
                        <a:t>8,7</a:t>
                      </a:r>
                      <a:endParaRPr kumimoji="0" lang="bg-BG" altLang="en-US" sz="2000" b="1" i="0" u="none" strike="noStrike" cap="none" normalizeH="0" baseline="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solidFill>
                      <a:schemeClr val="accent1"/>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1" i="0" u="none" strike="noStrike" cap="none" normalizeH="0" baseline="0" dirty="0">
                          <a:ln>
                            <a:noFill/>
                          </a:ln>
                          <a:solidFill>
                            <a:schemeClr val="tx1"/>
                          </a:solidFill>
                          <a:effectLst/>
                          <a:latin typeface="Arial" charset="0"/>
                          <a:cs typeface="Times New Roman" pitchFamily="18" charset="0"/>
                        </a:rPr>
                        <a:t>18,3</a:t>
                      </a:r>
                      <a:endParaRPr kumimoji="0" lang="bg-BG" altLang="en-US" sz="2000" b="1" i="0" u="none" strike="noStrike" cap="none" normalizeH="0" baseline="0" dirty="0">
                        <a:ln>
                          <a:noFill/>
                        </a:ln>
                        <a:solidFill>
                          <a:schemeClr val="tx1"/>
                        </a:solidFill>
                        <a:effectLst/>
                        <a:latin typeface="Arial" charset="0"/>
                      </a:endParaRPr>
                    </a:p>
                  </a:txBody>
                  <a:tcPr anchor="ctr" horzOverflow="overflow">
                    <a:lnL>
                      <a:noFill/>
                    </a:lnL>
                    <a:lnR w="25400" cap="flat" cmpd="sng" algn="ctr">
                      <a:solidFill>
                        <a:srgbClr val="000000"/>
                      </a:solidFill>
                      <a:prstDash val="solid"/>
                      <a:round/>
                      <a:headEnd type="none" w="sm" len="sm"/>
                      <a:tailEnd type="none" w="sm" len="sm"/>
                    </a:lnR>
                    <a:lnT>
                      <a:noFill/>
                    </a:lnT>
                    <a:lnB>
                      <a:noFill/>
                    </a:lnB>
                    <a:lnTlToBr>
                      <a:noFill/>
                    </a:lnTlToBr>
                    <a:lnBlToTr>
                      <a:noFill/>
                    </a:lnBlToTr>
                    <a:solidFill>
                      <a:schemeClr val="accent1"/>
                    </a:solidFill>
                  </a:tcPr>
                </a:tc>
                <a:extLst>
                  <a:ext uri="{0D108BD9-81ED-4DB2-BD59-A6C34878D82A}">
                    <a16:rowId xmlns:a16="http://schemas.microsoft.com/office/drawing/2014/main" val="10006"/>
                  </a:ext>
                </a:extLst>
              </a:tr>
              <a:tr h="467439">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1" i="0" u="none" strike="noStrike" cap="none" normalizeH="0" baseline="0" dirty="0">
                          <a:ln>
                            <a:noFill/>
                          </a:ln>
                          <a:solidFill>
                            <a:schemeClr val="tx1"/>
                          </a:solidFill>
                          <a:effectLst/>
                          <a:latin typeface="Arial" charset="0"/>
                          <a:cs typeface="Times New Roman" pitchFamily="18" charset="0"/>
                        </a:rPr>
                        <a:t>1990</a:t>
                      </a:r>
                      <a:endParaRPr kumimoji="0" lang="bg-BG" altLang="en-US" sz="2000" b="1" i="0" u="none" strike="noStrike" cap="none" normalizeH="0" baseline="0" dirty="0">
                        <a:ln>
                          <a:noFill/>
                        </a:ln>
                        <a:solidFill>
                          <a:schemeClr val="tx1"/>
                        </a:solidFill>
                        <a:effectLst/>
                        <a:latin typeface="Arial" charset="0"/>
                      </a:endParaRPr>
                    </a:p>
                  </a:txBody>
                  <a:tcPr anchor="ctr" horzOverflow="overflow">
                    <a:lnL w="25400" cap="flat" cmpd="sng" algn="ctr">
                      <a:solidFill>
                        <a:srgbClr val="000000"/>
                      </a:solidFill>
                      <a:prstDash val="solid"/>
                      <a:round/>
                      <a:headEnd type="none" w="sm" len="sm"/>
                      <a:tailEnd type="none" w="sm" len="sm"/>
                    </a:lnL>
                    <a:lnR>
                      <a:noFill/>
                    </a:lnR>
                    <a:lnT>
                      <a:noFill/>
                    </a:lnT>
                    <a:lnB>
                      <a:noFill/>
                    </a:lnB>
                    <a:lnTlToBr>
                      <a:noFill/>
                    </a:lnTlToBr>
                    <a:lnBlToTr>
                      <a:noFill/>
                    </a:lnBlToTr>
                    <a:solidFill>
                      <a:schemeClr val="accent1"/>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1" i="0" u="none" strike="noStrike" cap="none" normalizeH="0" baseline="0" dirty="0">
                          <a:ln>
                            <a:noFill/>
                          </a:ln>
                          <a:solidFill>
                            <a:schemeClr val="tx1"/>
                          </a:solidFill>
                          <a:effectLst/>
                          <a:latin typeface="Arial" charset="0"/>
                          <a:cs typeface="Times New Roman" pitchFamily="18" charset="0"/>
                        </a:rPr>
                        <a:t>12,5</a:t>
                      </a:r>
                      <a:endParaRPr kumimoji="0" lang="bg-BG" altLang="en-US" sz="2000" b="1" i="0" u="none" strike="noStrike" cap="none" normalizeH="0" baseline="0" dirty="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solidFill>
                      <a:schemeClr val="accent1"/>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1" i="0" u="none" strike="noStrike" cap="none" normalizeH="0" baseline="0">
                          <a:ln>
                            <a:noFill/>
                          </a:ln>
                          <a:solidFill>
                            <a:schemeClr val="tx1"/>
                          </a:solidFill>
                          <a:effectLst/>
                          <a:latin typeface="Arial" charset="0"/>
                          <a:cs typeface="Times New Roman" pitchFamily="18" charset="0"/>
                        </a:rPr>
                        <a:t>9,4</a:t>
                      </a:r>
                      <a:endParaRPr kumimoji="0" lang="bg-BG" altLang="en-US" sz="2000" b="1" i="0" u="none" strike="noStrike" cap="none" normalizeH="0" baseline="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solidFill>
                      <a:schemeClr val="accent1"/>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1" i="0" u="none" strike="noStrike" cap="none" normalizeH="0" baseline="0" dirty="0">
                          <a:ln>
                            <a:noFill/>
                          </a:ln>
                          <a:solidFill>
                            <a:schemeClr val="tx1"/>
                          </a:solidFill>
                          <a:effectLst/>
                          <a:latin typeface="Arial" charset="0"/>
                          <a:cs typeface="Times New Roman" pitchFamily="18" charset="0"/>
                        </a:rPr>
                        <a:t>18,6</a:t>
                      </a:r>
                      <a:endParaRPr kumimoji="0" lang="bg-BG" altLang="en-US" sz="2000" b="1" i="0" u="none" strike="noStrike" cap="none" normalizeH="0" baseline="0" dirty="0">
                        <a:ln>
                          <a:noFill/>
                        </a:ln>
                        <a:solidFill>
                          <a:schemeClr val="tx1"/>
                        </a:solidFill>
                        <a:effectLst/>
                        <a:latin typeface="Arial" charset="0"/>
                      </a:endParaRPr>
                    </a:p>
                  </a:txBody>
                  <a:tcPr anchor="ctr" horzOverflow="overflow">
                    <a:lnL>
                      <a:noFill/>
                    </a:lnL>
                    <a:lnR w="25400" cap="flat" cmpd="sng" algn="ctr">
                      <a:solidFill>
                        <a:srgbClr val="000000"/>
                      </a:solidFill>
                      <a:prstDash val="solid"/>
                      <a:round/>
                      <a:headEnd type="none" w="sm" len="sm"/>
                      <a:tailEnd type="none" w="sm" len="sm"/>
                    </a:lnR>
                    <a:lnT>
                      <a:noFill/>
                    </a:lnT>
                    <a:lnB>
                      <a:noFill/>
                    </a:lnB>
                    <a:lnTlToBr>
                      <a:noFill/>
                    </a:lnTlToBr>
                    <a:lnBlToTr>
                      <a:noFill/>
                    </a:lnBlToTr>
                    <a:solidFill>
                      <a:schemeClr val="accent1"/>
                    </a:solidFill>
                  </a:tcPr>
                </a:tc>
                <a:extLst>
                  <a:ext uri="{0D108BD9-81ED-4DB2-BD59-A6C34878D82A}">
                    <a16:rowId xmlns:a16="http://schemas.microsoft.com/office/drawing/2014/main" val="10007"/>
                  </a:ext>
                </a:extLst>
              </a:tr>
              <a:tr h="465682">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1" i="0" u="none" strike="noStrike" cap="none" normalizeH="0" baseline="0" dirty="0">
                          <a:ln>
                            <a:noFill/>
                          </a:ln>
                          <a:solidFill>
                            <a:srgbClr val="C00000"/>
                          </a:solidFill>
                          <a:effectLst/>
                          <a:latin typeface="Arial" charset="0"/>
                          <a:cs typeface="Times New Roman" pitchFamily="18" charset="0"/>
                        </a:rPr>
                        <a:t>1997</a:t>
                      </a:r>
                      <a:endParaRPr kumimoji="0" lang="bg-BG" altLang="en-US" sz="2000" b="1" i="0" u="none" strike="noStrike" cap="none" normalizeH="0" baseline="0" dirty="0">
                        <a:ln>
                          <a:noFill/>
                        </a:ln>
                        <a:solidFill>
                          <a:srgbClr val="C00000"/>
                        </a:solidFill>
                        <a:effectLst/>
                        <a:latin typeface="Arial" charset="0"/>
                      </a:endParaRPr>
                    </a:p>
                  </a:txBody>
                  <a:tcPr anchor="ctr" horzOverflow="overflow">
                    <a:lnL w="25400" cap="flat" cmpd="sng" algn="ctr">
                      <a:solidFill>
                        <a:srgbClr val="000000"/>
                      </a:solidFill>
                      <a:prstDash val="solid"/>
                      <a:round/>
                      <a:headEnd type="none" w="sm" len="sm"/>
                      <a:tailEnd type="none" w="sm" len="sm"/>
                    </a:lnL>
                    <a:lnR>
                      <a:noFill/>
                    </a:lnR>
                    <a:lnT>
                      <a:noFill/>
                    </a:lnT>
                    <a:lnB>
                      <a:noFill/>
                    </a:lnB>
                    <a:lnTlToBr>
                      <a:noFill/>
                    </a:lnTlToBr>
                    <a:lnBlToTr>
                      <a:noFill/>
                    </a:lnBlToTr>
                    <a:solidFill>
                      <a:schemeClr val="accent1"/>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1" i="0" u="none" strike="noStrike" cap="none" normalizeH="0" baseline="0" dirty="0">
                          <a:ln>
                            <a:noFill/>
                          </a:ln>
                          <a:solidFill>
                            <a:srgbClr val="C00000"/>
                          </a:solidFill>
                          <a:effectLst/>
                          <a:latin typeface="Arial" charset="0"/>
                          <a:cs typeface="Times New Roman" pitchFamily="18" charset="0"/>
                        </a:rPr>
                        <a:t>14,7</a:t>
                      </a:r>
                      <a:endParaRPr kumimoji="0" lang="bg-BG" altLang="en-US" sz="2000" b="1" i="0" u="none" strike="noStrike" cap="none" normalizeH="0" baseline="0" dirty="0">
                        <a:ln>
                          <a:noFill/>
                        </a:ln>
                        <a:solidFill>
                          <a:srgbClr val="C00000"/>
                        </a:solidFill>
                        <a:effectLst/>
                        <a:latin typeface="Arial" charset="0"/>
                      </a:endParaRPr>
                    </a:p>
                  </a:txBody>
                  <a:tcPr anchor="ctr" horzOverflow="overflow">
                    <a:lnL>
                      <a:noFill/>
                    </a:lnL>
                    <a:lnR>
                      <a:noFill/>
                    </a:lnR>
                    <a:lnT>
                      <a:noFill/>
                    </a:lnT>
                    <a:lnB>
                      <a:noFill/>
                    </a:lnB>
                    <a:lnTlToBr>
                      <a:noFill/>
                    </a:lnTlToBr>
                    <a:lnBlToTr>
                      <a:noFill/>
                    </a:lnBlToTr>
                    <a:solidFill>
                      <a:schemeClr val="accent1"/>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1" i="0" u="none" strike="noStrike" cap="none" normalizeH="0" baseline="0" dirty="0">
                          <a:ln>
                            <a:noFill/>
                          </a:ln>
                          <a:solidFill>
                            <a:srgbClr val="C00000"/>
                          </a:solidFill>
                          <a:effectLst/>
                          <a:latin typeface="Arial" charset="0"/>
                          <a:cs typeface="Times New Roman" pitchFamily="18" charset="0"/>
                        </a:rPr>
                        <a:t>11,8</a:t>
                      </a:r>
                      <a:endParaRPr kumimoji="0" lang="bg-BG" altLang="en-US" sz="2000" b="1" i="0" u="none" strike="noStrike" cap="none" normalizeH="0" baseline="0" dirty="0">
                        <a:ln>
                          <a:noFill/>
                        </a:ln>
                        <a:solidFill>
                          <a:srgbClr val="C00000"/>
                        </a:solidFill>
                        <a:effectLst/>
                        <a:latin typeface="Arial" charset="0"/>
                      </a:endParaRPr>
                    </a:p>
                  </a:txBody>
                  <a:tcPr anchor="ctr" horzOverflow="overflow">
                    <a:lnL>
                      <a:noFill/>
                    </a:lnL>
                    <a:lnR>
                      <a:noFill/>
                    </a:lnR>
                    <a:lnT>
                      <a:noFill/>
                    </a:lnT>
                    <a:lnB>
                      <a:noFill/>
                    </a:lnB>
                    <a:lnTlToBr>
                      <a:noFill/>
                    </a:lnTlToBr>
                    <a:lnBlToTr>
                      <a:noFill/>
                    </a:lnBlToTr>
                    <a:solidFill>
                      <a:schemeClr val="accent1"/>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1" i="0" u="none" strike="noStrike" cap="none" normalizeH="0" baseline="0" dirty="0">
                          <a:ln>
                            <a:noFill/>
                          </a:ln>
                          <a:solidFill>
                            <a:srgbClr val="C00000"/>
                          </a:solidFill>
                          <a:effectLst/>
                          <a:latin typeface="Arial" charset="0"/>
                          <a:cs typeface="Times New Roman" pitchFamily="18" charset="0"/>
                        </a:rPr>
                        <a:t>20,7</a:t>
                      </a:r>
                      <a:endParaRPr kumimoji="0" lang="bg-BG" altLang="en-US" sz="2000" b="1" i="0" u="none" strike="noStrike" cap="none" normalizeH="0" baseline="0" dirty="0">
                        <a:ln>
                          <a:noFill/>
                        </a:ln>
                        <a:solidFill>
                          <a:srgbClr val="C00000"/>
                        </a:solidFill>
                        <a:effectLst/>
                        <a:latin typeface="Arial" charset="0"/>
                      </a:endParaRPr>
                    </a:p>
                  </a:txBody>
                  <a:tcPr anchor="ctr" horzOverflow="overflow">
                    <a:lnL>
                      <a:noFill/>
                    </a:lnL>
                    <a:lnR w="25400" cap="flat" cmpd="sng" algn="ctr">
                      <a:solidFill>
                        <a:srgbClr val="000000"/>
                      </a:solidFill>
                      <a:prstDash val="solid"/>
                      <a:round/>
                      <a:headEnd type="none" w="sm" len="sm"/>
                      <a:tailEnd type="none" w="sm" len="sm"/>
                    </a:lnR>
                    <a:lnT>
                      <a:noFill/>
                    </a:lnT>
                    <a:lnB>
                      <a:noFill/>
                    </a:lnB>
                    <a:lnTlToBr>
                      <a:noFill/>
                    </a:lnTlToBr>
                    <a:lnBlToTr>
                      <a:noFill/>
                    </a:lnBlToTr>
                    <a:solidFill>
                      <a:schemeClr val="accent1"/>
                    </a:solidFill>
                  </a:tcPr>
                </a:tc>
                <a:extLst>
                  <a:ext uri="{0D108BD9-81ED-4DB2-BD59-A6C34878D82A}">
                    <a16:rowId xmlns:a16="http://schemas.microsoft.com/office/drawing/2014/main" val="10008"/>
                  </a:ext>
                </a:extLst>
              </a:tr>
              <a:tr h="467439">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1" i="0" u="none" strike="noStrike" cap="none" normalizeH="0" baseline="0" dirty="0">
                          <a:ln>
                            <a:noFill/>
                          </a:ln>
                          <a:solidFill>
                            <a:schemeClr val="tx1"/>
                          </a:solidFill>
                          <a:effectLst/>
                          <a:latin typeface="Arial" charset="0"/>
                          <a:cs typeface="Times New Roman" pitchFamily="18" charset="0"/>
                        </a:rPr>
                        <a:t>2015</a:t>
                      </a:r>
                      <a:endParaRPr kumimoji="0" lang="bg-BG" altLang="en-US" sz="2000" b="1" i="0" u="none" strike="noStrike" cap="none" normalizeH="0" baseline="0" dirty="0">
                        <a:ln>
                          <a:noFill/>
                        </a:ln>
                        <a:solidFill>
                          <a:schemeClr val="tx1"/>
                        </a:solidFill>
                        <a:effectLst/>
                        <a:latin typeface="Arial" charset="0"/>
                      </a:endParaRPr>
                    </a:p>
                  </a:txBody>
                  <a:tcPr anchor="ctr" horzOverflow="overflow">
                    <a:lnL w="25400" cap="flat" cmpd="sng" algn="ctr">
                      <a:solidFill>
                        <a:srgbClr val="000000"/>
                      </a:solidFill>
                      <a:prstDash val="solid"/>
                      <a:round/>
                      <a:headEnd type="none" w="sm" len="sm"/>
                      <a:tailEnd type="none" w="sm" len="sm"/>
                    </a:lnL>
                    <a:lnR>
                      <a:noFill/>
                    </a:lnR>
                    <a:lnT>
                      <a:noFill/>
                    </a:lnT>
                    <a:lnB>
                      <a:noFill/>
                    </a:lnB>
                    <a:lnTlToBr>
                      <a:noFill/>
                    </a:lnTlToBr>
                    <a:lnBlToTr>
                      <a:noFill/>
                    </a:lnBlToTr>
                    <a:solidFill>
                      <a:schemeClr val="accent1"/>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1" i="0" u="none" strike="noStrike" cap="none" normalizeH="0" baseline="0" dirty="0">
                          <a:ln>
                            <a:noFill/>
                          </a:ln>
                          <a:solidFill>
                            <a:schemeClr val="tx1"/>
                          </a:solidFill>
                          <a:effectLst/>
                          <a:latin typeface="Arial" charset="0"/>
                          <a:cs typeface="Times New Roman" pitchFamily="18" charset="0"/>
                        </a:rPr>
                        <a:t>15,3</a:t>
                      </a:r>
                      <a:endParaRPr kumimoji="0" lang="bg-BG" altLang="en-US" sz="2000" b="1" i="0" u="none" strike="noStrike" cap="none" normalizeH="0" baseline="0" dirty="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solidFill>
                      <a:schemeClr val="accent1"/>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1" i="0" u="none" strike="noStrike" cap="none" normalizeH="0" baseline="0" dirty="0">
                          <a:ln>
                            <a:noFill/>
                          </a:ln>
                          <a:solidFill>
                            <a:schemeClr val="tx1"/>
                          </a:solidFill>
                          <a:effectLst/>
                          <a:latin typeface="Arial" charset="0"/>
                          <a:cs typeface="Times New Roman" pitchFamily="18" charset="0"/>
                        </a:rPr>
                        <a:t>12,9</a:t>
                      </a:r>
                      <a:endParaRPr kumimoji="0" lang="bg-BG" altLang="en-US" sz="2000" b="1" i="0" u="none" strike="noStrike" cap="none" normalizeH="0" baseline="0" dirty="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solidFill>
                      <a:schemeClr val="accent1"/>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1" i="0" u="none" strike="noStrike" cap="none" normalizeH="0" baseline="0" dirty="0">
                          <a:ln>
                            <a:noFill/>
                          </a:ln>
                          <a:solidFill>
                            <a:schemeClr val="tx1"/>
                          </a:solidFill>
                          <a:effectLst/>
                          <a:latin typeface="Arial" charset="0"/>
                          <a:cs typeface="Times New Roman" pitchFamily="18" charset="0"/>
                        </a:rPr>
                        <a:t>22,0</a:t>
                      </a:r>
                      <a:endParaRPr kumimoji="0" lang="bg-BG" altLang="en-US" sz="2000" b="1" i="0" u="none" strike="noStrike" cap="none" normalizeH="0" baseline="0" dirty="0">
                        <a:ln>
                          <a:noFill/>
                        </a:ln>
                        <a:solidFill>
                          <a:schemeClr val="tx1"/>
                        </a:solidFill>
                        <a:effectLst/>
                        <a:latin typeface="Arial" charset="0"/>
                      </a:endParaRPr>
                    </a:p>
                  </a:txBody>
                  <a:tcPr anchor="ctr" horzOverflow="overflow">
                    <a:lnL>
                      <a:noFill/>
                    </a:lnL>
                    <a:lnR w="25400" cap="flat" cmpd="sng" algn="ctr">
                      <a:solidFill>
                        <a:srgbClr val="000000"/>
                      </a:solidFill>
                      <a:prstDash val="solid"/>
                      <a:round/>
                      <a:headEnd type="none" w="sm" len="sm"/>
                      <a:tailEnd type="none" w="sm" len="sm"/>
                    </a:lnR>
                    <a:lnT>
                      <a:noFill/>
                    </a:lnT>
                    <a:lnB>
                      <a:noFill/>
                    </a:lnB>
                    <a:lnTlToBr>
                      <a:noFill/>
                    </a:lnTlToBr>
                    <a:lnBlToTr>
                      <a:noFill/>
                    </a:lnBlToTr>
                    <a:solidFill>
                      <a:schemeClr val="accent1"/>
                    </a:solidFill>
                  </a:tcPr>
                </a:tc>
                <a:extLst>
                  <a:ext uri="{0D108BD9-81ED-4DB2-BD59-A6C34878D82A}">
                    <a16:rowId xmlns:a16="http://schemas.microsoft.com/office/drawing/2014/main" val="10009"/>
                  </a:ext>
                </a:extLst>
              </a:tr>
              <a:tr h="46743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1" i="0" u="none" strike="noStrike" cap="none" normalizeH="0" baseline="0" dirty="0">
                          <a:ln>
                            <a:noFill/>
                          </a:ln>
                          <a:solidFill>
                            <a:srgbClr val="C00000"/>
                          </a:solidFill>
                          <a:effectLst/>
                          <a:latin typeface="Arial" charset="0"/>
                        </a:rPr>
                        <a:t>201</a:t>
                      </a:r>
                      <a:r>
                        <a:rPr kumimoji="0" lang="en-US" altLang="en-US" sz="2000" b="1" i="0" u="none" strike="noStrike" cap="none" normalizeH="0" baseline="0" dirty="0">
                          <a:ln>
                            <a:noFill/>
                          </a:ln>
                          <a:solidFill>
                            <a:srgbClr val="C00000"/>
                          </a:solidFill>
                          <a:effectLst/>
                          <a:latin typeface="Arial" charset="0"/>
                        </a:rPr>
                        <a:t>8</a:t>
                      </a:r>
                      <a:endParaRPr kumimoji="0" lang="bg-BG" altLang="en-US" sz="2000" b="1" i="0" u="none" strike="noStrike" cap="none" normalizeH="0" baseline="0" dirty="0">
                        <a:ln>
                          <a:noFill/>
                        </a:ln>
                        <a:solidFill>
                          <a:srgbClr val="C00000"/>
                        </a:solidFill>
                        <a:effectLst/>
                        <a:latin typeface="Arial" charset="0"/>
                      </a:endParaRPr>
                    </a:p>
                  </a:txBody>
                  <a:tcPr anchor="ctr" horzOverflow="overflow">
                    <a:lnL w="25400" cap="flat" cmpd="sng" algn="ctr">
                      <a:solidFill>
                        <a:srgbClr val="000000"/>
                      </a:solidFill>
                      <a:prstDash val="solid"/>
                      <a:round/>
                      <a:headEnd type="none" w="sm" len="sm"/>
                      <a:tailEnd type="none" w="sm" len="sm"/>
                    </a:lnL>
                    <a:lnR>
                      <a:noFill/>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1" i="0" u="none" strike="noStrike" cap="none" normalizeH="0" baseline="0" dirty="0">
                          <a:ln>
                            <a:noFill/>
                          </a:ln>
                          <a:solidFill>
                            <a:srgbClr val="C00000"/>
                          </a:solidFill>
                          <a:effectLst/>
                          <a:latin typeface="Arial" charset="0"/>
                        </a:rPr>
                        <a:t>15,</a:t>
                      </a:r>
                      <a:r>
                        <a:rPr kumimoji="0" lang="en-US" altLang="en-US" sz="2000" b="1" i="0" u="none" strike="noStrike" cap="none" normalizeH="0" baseline="0" dirty="0">
                          <a:ln>
                            <a:noFill/>
                          </a:ln>
                          <a:solidFill>
                            <a:srgbClr val="C00000"/>
                          </a:solidFill>
                          <a:effectLst/>
                          <a:latin typeface="Arial" charset="0"/>
                        </a:rPr>
                        <a:t>4</a:t>
                      </a:r>
                      <a:endParaRPr kumimoji="0" lang="bg-BG" altLang="en-US" sz="2000" b="1" i="0" u="none" strike="noStrike" cap="none" normalizeH="0" baseline="0" dirty="0">
                        <a:ln>
                          <a:noFill/>
                        </a:ln>
                        <a:solidFill>
                          <a:srgbClr val="C00000"/>
                        </a:solidFill>
                        <a:effectLst/>
                        <a:latin typeface="Arial" charset="0"/>
                      </a:endParaRPr>
                    </a:p>
                  </a:txBody>
                  <a:tcPr anchor="ctr" horzOverflow="overflow">
                    <a:lnL>
                      <a:noFill/>
                    </a:lnL>
                    <a:lnR>
                      <a:noFill/>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1" i="0" u="none" strike="noStrike" cap="none" normalizeH="0" baseline="0" dirty="0">
                          <a:ln>
                            <a:noFill/>
                          </a:ln>
                          <a:solidFill>
                            <a:srgbClr val="C00000"/>
                          </a:solidFill>
                          <a:effectLst/>
                          <a:latin typeface="Arial" charset="0"/>
                        </a:rPr>
                        <a:t>13,2</a:t>
                      </a:r>
                    </a:p>
                  </a:txBody>
                  <a:tcPr anchor="ctr" horzOverflow="overflow">
                    <a:lnL>
                      <a:noFill/>
                    </a:lnL>
                    <a:lnR>
                      <a:noFill/>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1" i="0" u="none" strike="noStrike" cap="none" normalizeH="0" baseline="0" dirty="0">
                          <a:ln>
                            <a:noFill/>
                          </a:ln>
                          <a:solidFill>
                            <a:srgbClr val="C00000"/>
                          </a:solidFill>
                          <a:effectLst/>
                          <a:latin typeface="Arial" charset="0"/>
                        </a:rPr>
                        <a:t>2</a:t>
                      </a:r>
                      <a:r>
                        <a:rPr kumimoji="0" lang="en-US" altLang="en-US" sz="2000" b="1" i="0" u="none" strike="noStrike" cap="none" normalizeH="0" baseline="0" dirty="0">
                          <a:ln>
                            <a:noFill/>
                          </a:ln>
                          <a:solidFill>
                            <a:srgbClr val="C00000"/>
                          </a:solidFill>
                          <a:effectLst/>
                          <a:latin typeface="Arial" charset="0"/>
                        </a:rPr>
                        <a:t>1</a:t>
                      </a:r>
                      <a:r>
                        <a:rPr kumimoji="0" lang="bg-BG" altLang="en-US" sz="2000" b="1" i="0" u="none" strike="noStrike" cap="none" normalizeH="0" baseline="0" dirty="0">
                          <a:ln>
                            <a:noFill/>
                          </a:ln>
                          <a:solidFill>
                            <a:srgbClr val="C00000"/>
                          </a:solidFill>
                          <a:effectLst/>
                          <a:latin typeface="Arial" charset="0"/>
                        </a:rPr>
                        <a:t>,</a:t>
                      </a:r>
                      <a:r>
                        <a:rPr kumimoji="0" lang="en-US" altLang="en-US" sz="2000" b="1" i="0" u="none" strike="noStrike" cap="none" normalizeH="0" baseline="0" dirty="0">
                          <a:ln>
                            <a:noFill/>
                          </a:ln>
                          <a:solidFill>
                            <a:srgbClr val="C00000"/>
                          </a:solidFill>
                          <a:effectLst/>
                          <a:latin typeface="Arial" charset="0"/>
                        </a:rPr>
                        <a:t>8</a:t>
                      </a:r>
                      <a:endParaRPr kumimoji="0" lang="bg-BG" altLang="en-US" sz="2000" b="1" i="0" u="none" strike="noStrike" cap="none" normalizeH="0" baseline="0" dirty="0">
                        <a:ln>
                          <a:noFill/>
                        </a:ln>
                        <a:solidFill>
                          <a:srgbClr val="C00000"/>
                        </a:solidFill>
                        <a:effectLst/>
                        <a:latin typeface="Arial" charset="0"/>
                      </a:endParaRPr>
                    </a:p>
                  </a:txBody>
                  <a:tcPr anchor="ctr" horzOverflow="overflow">
                    <a:lnL>
                      <a:noFill/>
                    </a:lnL>
                    <a:lnR w="25400" cap="flat" cmpd="sng" algn="ctr">
                      <a:solidFill>
                        <a:srgbClr val="000000"/>
                      </a:solidFill>
                      <a:prstDash val="solid"/>
                      <a:round/>
                      <a:headEnd type="none" w="sm" len="sm"/>
                      <a:tailEnd type="none" w="sm" len="sm"/>
                    </a:lnR>
                    <a:lnT>
                      <a:noFill/>
                    </a:lnT>
                    <a:lnB>
                      <a:noFill/>
                    </a:lnB>
                    <a:lnTlToBr>
                      <a:noFill/>
                    </a:lnTlToBr>
                    <a:lnBlToTr>
                      <a:noFill/>
                    </a:lnBlToTr>
                    <a:solidFill>
                      <a:schemeClr val="accent1"/>
                    </a:solidFill>
                  </a:tcPr>
                </a:tc>
                <a:extLst>
                  <a:ext uri="{0D108BD9-81ED-4DB2-BD59-A6C34878D82A}">
                    <a16:rowId xmlns:a16="http://schemas.microsoft.com/office/drawing/2014/main" val="10010"/>
                  </a:ext>
                </a:extLst>
              </a:tr>
            </a:tbl>
          </a:graphicData>
        </a:graphic>
      </p:graphicFrame>
      <p:sp>
        <p:nvSpPr>
          <p:cNvPr id="68663" name="Rectangle 149"/>
          <p:cNvSpPr>
            <a:spLocks noChangeArrowheads="1"/>
          </p:cNvSpPr>
          <p:nvPr/>
        </p:nvSpPr>
        <p:spPr bwMode="auto">
          <a:xfrm>
            <a:off x="0" y="116632"/>
            <a:ext cx="9144000" cy="523220"/>
          </a:xfrm>
          <a:prstGeom prst="rect">
            <a:avLst/>
          </a:prstGeom>
          <a:noFill/>
          <a:ln w="12700" cap="sq">
            <a:noFill/>
            <a:miter lim="800000"/>
            <a:headEnd type="none" w="sm" len="sm"/>
            <a:tailEnd type="none" w="sm" len="sm"/>
          </a:ln>
        </p:spPr>
        <p:txBody>
          <a:bodyPr anchor="ctr">
            <a:spAutoFit/>
          </a:bodyPr>
          <a:lstStyle/>
          <a:p>
            <a:pPr algn="ctr"/>
            <a:r>
              <a:rPr lang="bg-BG" altLang="en-US" sz="2800" b="1" i="1" dirty="0">
                <a:solidFill>
                  <a:srgbClr val="C00000"/>
                </a:solidFill>
              </a:rPr>
              <a:t>Обща смъртност в България 1960-201</a:t>
            </a:r>
            <a:r>
              <a:rPr lang="en-US" altLang="en-US" sz="2800" b="1" i="1" dirty="0">
                <a:solidFill>
                  <a:srgbClr val="C00000"/>
                </a:solidFill>
              </a:rPr>
              <a:t>5</a:t>
            </a:r>
            <a:r>
              <a:rPr lang="bg-BG" altLang="en-US" sz="2800" b="1" i="1" dirty="0">
                <a:solidFill>
                  <a:srgbClr val="C00000"/>
                </a:solidFill>
              </a:rPr>
              <a:t> г. (в ‰)</a:t>
            </a:r>
          </a:p>
        </p:txBody>
      </p:sp>
      <p:sp>
        <p:nvSpPr>
          <p:cNvPr id="2" name="Date Placeholder 1"/>
          <p:cNvSpPr>
            <a:spLocks noGrp="1"/>
          </p:cNvSpPr>
          <p:nvPr>
            <p:ph type="dt" sz="half" idx="10"/>
          </p:nvPr>
        </p:nvSpPr>
        <p:spPr/>
        <p:txBody>
          <a:bodyPr/>
          <a:lstStyle/>
          <a:p>
            <a:pPr>
              <a:defRPr/>
            </a:pPr>
            <a:fld id="{BE9BA53C-4FBB-4A3B-A7BF-B8FF86C26D50}" type="datetime1">
              <a:rPr lang="bg-BG" altLang="en-US" smtClean="0"/>
              <a:t>5.10.2019 г.</a:t>
            </a:fld>
            <a:endParaRPr lang="bg-BG" altLang="en-US"/>
          </a:p>
        </p:txBody>
      </p:sp>
      <p:cxnSp>
        <p:nvCxnSpPr>
          <p:cNvPr id="4" name="Straight Connector 3"/>
          <p:cNvCxnSpPr/>
          <p:nvPr/>
        </p:nvCxnSpPr>
        <p:spPr>
          <a:xfrm>
            <a:off x="539552" y="5661248"/>
            <a:ext cx="80648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39552" y="6021288"/>
            <a:ext cx="813690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3"/>
          <p:cNvSpPr>
            <a:spLocks noGrp="1"/>
          </p:cNvSpPr>
          <p:nvPr>
            <p:ph type="sldNum" sz="quarter" idx="12"/>
          </p:nvPr>
        </p:nvSpPr>
        <p:spPr>
          <a:noFill/>
          <a:ln>
            <a:miter lim="800000"/>
            <a:headEnd/>
            <a:tailEnd/>
          </a:ln>
        </p:spPr>
        <p:txBody>
          <a:bodyPr/>
          <a:lstStyle/>
          <a:p>
            <a:fld id="{DD7D068D-EE7E-4BCD-BD98-D1058A675222}" type="slidenum">
              <a:rPr lang="en-US" altLang="en-US"/>
              <a:pPr/>
              <a:t>61</a:t>
            </a:fld>
            <a:endParaRPr lang="en-US" altLang="en-US"/>
          </a:p>
        </p:txBody>
      </p:sp>
      <p:pic>
        <p:nvPicPr>
          <p:cNvPr id="72707" name="Picture 2"/>
          <p:cNvPicPr>
            <a:picLocks noChangeAspect="1" noChangeArrowheads="1"/>
          </p:cNvPicPr>
          <p:nvPr/>
        </p:nvPicPr>
        <p:blipFill>
          <a:blip r:embed="rId2"/>
          <a:srcRect/>
          <a:stretch>
            <a:fillRect/>
          </a:stretch>
        </p:blipFill>
        <p:spPr bwMode="auto">
          <a:xfrm>
            <a:off x="0" y="0"/>
            <a:ext cx="9144000" cy="6309320"/>
          </a:xfrm>
          <a:prstGeom prst="rect">
            <a:avLst/>
          </a:prstGeom>
          <a:noFill/>
          <a:ln w="12700" cap="sq">
            <a:noFill/>
            <a:miter lim="800000"/>
            <a:headEnd type="none" w="sm" len="sm"/>
            <a:tailEnd type="none" w="sm" len="sm"/>
          </a:ln>
        </p:spPr>
      </p:pic>
      <p:sp>
        <p:nvSpPr>
          <p:cNvPr id="2" name="Date Placeholder 1"/>
          <p:cNvSpPr>
            <a:spLocks noGrp="1"/>
          </p:cNvSpPr>
          <p:nvPr>
            <p:ph type="dt" sz="half" idx="10"/>
          </p:nvPr>
        </p:nvSpPr>
        <p:spPr/>
        <p:txBody>
          <a:bodyPr/>
          <a:lstStyle/>
          <a:p>
            <a:pPr>
              <a:defRPr/>
            </a:pPr>
            <a:fld id="{E085D9CF-005E-4333-8A64-B3FB6E3D6539}" type="datetime1">
              <a:rPr lang="bg-BG" altLang="en-US" smtClean="0"/>
              <a:t>5.10.2019 г.</a:t>
            </a:fld>
            <a:endParaRPr lang="bg-BG" altLang="en-US"/>
          </a:p>
        </p:txBody>
      </p:sp>
    </p:spTree>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3"/>
          <p:cNvSpPr>
            <a:spLocks noGrp="1"/>
          </p:cNvSpPr>
          <p:nvPr>
            <p:ph type="sldNum" sz="quarter" idx="12"/>
          </p:nvPr>
        </p:nvSpPr>
        <p:spPr>
          <a:noFill/>
          <a:ln>
            <a:miter lim="800000"/>
            <a:headEnd/>
            <a:tailEnd/>
          </a:ln>
        </p:spPr>
        <p:txBody>
          <a:bodyPr/>
          <a:lstStyle/>
          <a:p>
            <a:fld id="{2626C139-3B69-4E54-827D-1BA9A28DB7CC}" type="slidenum">
              <a:rPr lang="en-US" altLang="en-US"/>
              <a:pPr/>
              <a:t>62</a:t>
            </a:fld>
            <a:endParaRPr lang="en-US" altLang="en-US"/>
          </a:p>
        </p:txBody>
      </p:sp>
      <p:graphicFrame>
        <p:nvGraphicFramePr>
          <p:cNvPr id="316697" name="Group 281"/>
          <p:cNvGraphicFramePr>
            <a:graphicFrameLocks noGrp="1"/>
          </p:cNvGraphicFramePr>
          <p:nvPr>
            <p:extLst>
              <p:ext uri="{D42A27DB-BD31-4B8C-83A1-F6EECF244321}">
                <p14:modId xmlns:p14="http://schemas.microsoft.com/office/powerpoint/2010/main" val="3225868077"/>
              </p:ext>
            </p:extLst>
          </p:nvPr>
        </p:nvGraphicFramePr>
        <p:xfrm>
          <a:off x="250825" y="1070739"/>
          <a:ext cx="8497639" cy="5166574"/>
        </p:xfrm>
        <a:graphic>
          <a:graphicData uri="http://schemas.openxmlformats.org/drawingml/2006/table">
            <a:tbl>
              <a:tblPr/>
              <a:tblGrid>
                <a:gridCol w="1152823">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gridCol w="936104">
                  <a:extLst>
                    <a:ext uri="{9D8B030D-6E8A-4147-A177-3AD203B41FA5}">
                      <a16:colId xmlns:a16="http://schemas.microsoft.com/office/drawing/2014/main" val="20003"/>
                    </a:ext>
                  </a:extLst>
                </a:gridCol>
                <a:gridCol w="1080120">
                  <a:extLst>
                    <a:ext uri="{9D8B030D-6E8A-4147-A177-3AD203B41FA5}">
                      <a16:colId xmlns:a16="http://schemas.microsoft.com/office/drawing/2014/main" val="20004"/>
                    </a:ext>
                  </a:extLst>
                </a:gridCol>
                <a:gridCol w="1008112">
                  <a:extLst>
                    <a:ext uri="{9D8B030D-6E8A-4147-A177-3AD203B41FA5}">
                      <a16:colId xmlns:a16="http://schemas.microsoft.com/office/drawing/2014/main" val="20005"/>
                    </a:ext>
                  </a:extLst>
                </a:gridCol>
                <a:gridCol w="1224136">
                  <a:extLst>
                    <a:ext uri="{9D8B030D-6E8A-4147-A177-3AD203B41FA5}">
                      <a16:colId xmlns:a16="http://schemas.microsoft.com/office/drawing/2014/main" val="20006"/>
                    </a:ext>
                  </a:extLst>
                </a:gridCol>
                <a:gridCol w="1152128">
                  <a:extLst>
                    <a:ext uri="{9D8B030D-6E8A-4147-A177-3AD203B41FA5}">
                      <a16:colId xmlns:a16="http://schemas.microsoft.com/office/drawing/2014/main" val="20007"/>
                    </a:ext>
                  </a:extLst>
                </a:gridCol>
              </a:tblGrid>
              <a:tr h="616927">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800" b="1" i="0" u="none" strike="noStrike" cap="none" normalizeH="0" baseline="0" dirty="0">
                          <a:ln>
                            <a:noFill/>
                          </a:ln>
                          <a:solidFill>
                            <a:srgbClr val="993300"/>
                          </a:solidFill>
                          <a:effectLst/>
                          <a:latin typeface="Arial" charset="0"/>
                          <a:cs typeface="Times New Roman" pitchFamily="18" charset="0"/>
                        </a:rPr>
                        <a:t>Възраст</a:t>
                      </a:r>
                      <a:endParaRPr kumimoji="0" lang="bg-BG" altLang="en-US" sz="1800" b="1" i="0" u="none" strike="noStrike" cap="none" normalizeH="0" baseline="0" dirty="0">
                        <a:ln>
                          <a:noFill/>
                        </a:ln>
                        <a:solidFill>
                          <a:srgbClr val="993300"/>
                        </a:solidFill>
                        <a:effectLst/>
                        <a:latin typeface="Arial" charset="0"/>
                      </a:endParaRPr>
                    </a:p>
                  </a:txBody>
                  <a:tcPr marT="45717" marB="45717" anchor="ctr"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800" b="1" i="0" u="none" strike="noStrike" cap="none" normalizeH="0" baseline="0" dirty="0">
                          <a:ln>
                            <a:noFill/>
                          </a:ln>
                          <a:solidFill>
                            <a:srgbClr val="993300"/>
                          </a:solidFill>
                          <a:effectLst/>
                          <a:latin typeface="Arial" charset="0"/>
                          <a:cs typeface="Times New Roman" pitchFamily="18" charset="0"/>
                        </a:rPr>
                        <a:t>1960</a:t>
                      </a:r>
                      <a:endParaRPr kumimoji="0" lang="bg-BG" altLang="en-US" sz="1800" b="1" i="0" u="none" strike="noStrike" cap="none" normalizeH="0" baseline="0" dirty="0">
                        <a:ln>
                          <a:noFill/>
                        </a:ln>
                        <a:solidFill>
                          <a:srgbClr val="993300"/>
                        </a:solidFill>
                        <a:effectLst/>
                        <a:latin typeface="Arial" charset="0"/>
                      </a:endParaRPr>
                    </a:p>
                  </a:txBody>
                  <a:tcPr marT="45717" marB="45717" anchor="ctr" horzOverflow="overflow">
                    <a:lnL w="25400" cap="flat" cmpd="sng" algn="ctr">
                      <a:solidFill>
                        <a:srgbClr val="000000"/>
                      </a:solidFill>
                      <a:prstDash val="solid"/>
                      <a:round/>
                      <a:headEnd type="none" w="sm" len="sm"/>
                      <a:tailEnd type="none" w="sm" len="sm"/>
                    </a:lnL>
                    <a:lnR>
                      <a:noFill/>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800" b="1" i="0" u="none" strike="noStrike" cap="none" normalizeH="0" baseline="0" dirty="0">
                          <a:ln>
                            <a:noFill/>
                          </a:ln>
                          <a:solidFill>
                            <a:srgbClr val="993300"/>
                          </a:solidFill>
                          <a:effectLst/>
                          <a:latin typeface="Arial" charset="0"/>
                          <a:cs typeface="Times New Roman" pitchFamily="18" charset="0"/>
                        </a:rPr>
                        <a:t>1970</a:t>
                      </a:r>
                      <a:endParaRPr kumimoji="0" lang="bg-BG" altLang="en-US" sz="1800" b="1" i="0" u="none" strike="noStrike" cap="none" normalizeH="0" baseline="0" dirty="0">
                        <a:ln>
                          <a:noFill/>
                        </a:ln>
                        <a:solidFill>
                          <a:srgbClr val="993300"/>
                        </a:solidFill>
                        <a:effectLst/>
                        <a:latin typeface="Arial" charset="0"/>
                      </a:endParaRPr>
                    </a:p>
                  </a:txBody>
                  <a:tcPr marT="45717" marB="45717" anchor="ctr" horzOverflow="overflow">
                    <a:lnL>
                      <a:noFill/>
                    </a:lnL>
                    <a:lnR>
                      <a:noFill/>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800" b="1" i="0" u="none" strike="noStrike" cap="none" normalizeH="0" baseline="0" dirty="0">
                          <a:ln>
                            <a:noFill/>
                          </a:ln>
                          <a:solidFill>
                            <a:srgbClr val="993300"/>
                          </a:solidFill>
                          <a:effectLst/>
                          <a:latin typeface="Arial" charset="0"/>
                          <a:cs typeface="Times New Roman" pitchFamily="18" charset="0"/>
                        </a:rPr>
                        <a:t>1980</a:t>
                      </a:r>
                      <a:endParaRPr kumimoji="0" lang="bg-BG" altLang="en-US" sz="1800" b="1" i="0" u="none" strike="noStrike" cap="none" normalizeH="0" baseline="0" dirty="0">
                        <a:ln>
                          <a:noFill/>
                        </a:ln>
                        <a:solidFill>
                          <a:srgbClr val="993300"/>
                        </a:solidFill>
                        <a:effectLst/>
                        <a:latin typeface="Arial" charset="0"/>
                      </a:endParaRPr>
                    </a:p>
                  </a:txBody>
                  <a:tcPr marT="45717" marB="45717" anchor="ctr" horzOverflow="overflow">
                    <a:lnL>
                      <a:noFill/>
                    </a:lnL>
                    <a:lnR>
                      <a:noFill/>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800" b="1" i="0" u="none" strike="noStrike" cap="none" normalizeH="0" baseline="0" dirty="0">
                          <a:ln>
                            <a:noFill/>
                          </a:ln>
                          <a:solidFill>
                            <a:srgbClr val="993300"/>
                          </a:solidFill>
                          <a:effectLst/>
                          <a:latin typeface="Arial" charset="0"/>
                          <a:cs typeface="Times New Roman" pitchFamily="18" charset="0"/>
                        </a:rPr>
                        <a:t>1990</a:t>
                      </a:r>
                      <a:endParaRPr kumimoji="0" lang="bg-BG" altLang="en-US" sz="1800" b="1" i="0" u="none" strike="noStrike" cap="none" normalizeH="0" baseline="0" dirty="0">
                        <a:ln>
                          <a:noFill/>
                        </a:ln>
                        <a:solidFill>
                          <a:srgbClr val="993300"/>
                        </a:solidFill>
                        <a:effectLst/>
                        <a:latin typeface="Arial" charset="0"/>
                      </a:endParaRPr>
                    </a:p>
                  </a:txBody>
                  <a:tcPr marT="45717" marB="45717" anchor="ctr" horzOverflow="overflow">
                    <a:lnL>
                      <a:noFill/>
                    </a:lnL>
                    <a:lnR>
                      <a:noFill/>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800" b="1" i="0" u="none" strike="noStrike" cap="none" normalizeH="0" baseline="0" dirty="0">
                          <a:ln>
                            <a:noFill/>
                          </a:ln>
                          <a:solidFill>
                            <a:srgbClr val="993300"/>
                          </a:solidFill>
                          <a:effectLst/>
                          <a:latin typeface="Arial" charset="0"/>
                          <a:cs typeface="Times New Roman" pitchFamily="18" charset="0"/>
                        </a:rPr>
                        <a:t>1997</a:t>
                      </a:r>
                      <a:endParaRPr kumimoji="0" lang="bg-BG" altLang="en-US" sz="1800" b="1" i="0" u="none" strike="noStrike" cap="none" normalizeH="0" baseline="0" dirty="0">
                        <a:ln>
                          <a:noFill/>
                        </a:ln>
                        <a:solidFill>
                          <a:srgbClr val="993300"/>
                        </a:solidFill>
                        <a:effectLst/>
                        <a:latin typeface="Arial" charset="0"/>
                      </a:endParaRPr>
                    </a:p>
                  </a:txBody>
                  <a:tcPr marT="45717" marB="45717" anchor="ctr" horzOverflow="overflow">
                    <a:lnL>
                      <a:noFill/>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800" b="1" i="0" u="none" strike="noStrike" cap="none" normalizeH="0" baseline="0" dirty="0">
                          <a:ln>
                            <a:noFill/>
                          </a:ln>
                          <a:solidFill>
                            <a:srgbClr val="993300"/>
                          </a:solidFill>
                          <a:effectLst/>
                          <a:latin typeface="Arial" charset="0"/>
                          <a:cs typeface="Times New Roman" pitchFamily="18" charset="0"/>
                        </a:rPr>
                        <a:t>2000</a:t>
                      </a:r>
                      <a:endParaRPr kumimoji="0" lang="bg-BG" altLang="en-US" sz="1800" b="1" i="0" u="none" strike="noStrike" cap="none" normalizeH="0" baseline="0" dirty="0">
                        <a:ln>
                          <a:noFill/>
                        </a:ln>
                        <a:solidFill>
                          <a:srgbClr val="993300"/>
                        </a:solidFill>
                        <a:effectLst/>
                        <a:latin typeface="Arial" charset="0"/>
                      </a:endParaRPr>
                    </a:p>
                  </a:txBody>
                  <a:tcPr marT="45717" marB="45717" anchor="ctr"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800" b="1" i="0" u="none" strike="noStrike" cap="none" normalizeH="0" baseline="0" dirty="0">
                          <a:ln>
                            <a:noFill/>
                          </a:ln>
                          <a:solidFill>
                            <a:srgbClr val="993300"/>
                          </a:solidFill>
                          <a:effectLst/>
                          <a:latin typeface="Arial" charset="0"/>
                          <a:cs typeface="Times New Roman" pitchFamily="18" charset="0"/>
                        </a:rPr>
                        <a:t>201</a:t>
                      </a:r>
                      <a:r>
                        <a:rPr kumimoji="0" lang="en-US" altLang="en-US" sz="1800" b="1" i="0" u="none" strike="noStrike" cap="none" normalizeH="0" baseline="0" dirty="0">
                          <a:ln>
                            <a:noFill/>
                          </a:ln>
                          <a:solidFill>
                            <a:srgbClr val="993300"/>
                          </a:solidFill>
                          <a:effectLst/>
                          <a:latin typeface="Arial" charset="0"/>
                          <a:cs typeface="Times New Roman" pitchFamily="18" charset="0"/>
                        </a:rPr>
                        <a:t>8</a:t>
                      </a:r>
                      <a:endParaRPr kumimoji="0" lang="bg-BG" altLang="en-US" sz="1800" b="1" i="0" u="none" strike="noStrike" cap="none" normalizeH="0" baseline="0" dirty="0">
                        <a:ln>
                          <a:noFill/>
                        </a:ln>
                        <a:solidFill>
                          <a:srgbClr val="993300"/>
                        </a:solidFill>
                        <a:effectLst/>
                        <a:latin typeface="Arial" charset="0"/>
                      </a:endParaRPr>
                    </a:p>
                  </a:txBody>
                  <a:tcPr marT="45717" marB="45717" anchor="ctr"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451597">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800" b="1" i="0" u="none" strike="noStrike" cap="none" normalizeH="0" baseline="0">
                          <a:ln>
                            <a:noFill/>
                          </a:ln>
                          <a:solidFill>
                            <a:schemeClr val="tx1"/>
                          </a:solidFill>
                          <a:effectLst/>
                          <a:latin typeface="Arial" charset="0"/>
                          <a:cs typeface="Times New Roman" pitchFamily="18" charset="0"/>
                        </a:rPr>
                        <a:t>ОБЩО</a:t>
                      </a:r>
                      <a:endParaRPr kumimoji="0" lang="bg-BG" altLang="en-US" sz="1800" b="1" i="0" u="none" strike="noStrike" cap="none" normalizeH="0" baseline="0">
                        <a:ln>
                          <a:noFill/>
                        </a:ln>
                        <a:solidFill>
                          <a:schemeClr val="tx1"/>
                        </a:solidFill>
                        <a:effectLst/>
                        <a:latin typeface="Arial" charset="0"/>
                      </a:endParaRPr>
                    </a:p>
                  </a:txBody>
                  <a:tcPr marT="45717" marB="45717" anchor="ctr"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a:noFill/>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800" b="1" i="0" u="none" strike="noStrike" cap="none" normalizeH="0" baseline="0" dirty="0">
                          <a:ln>
                            <a:noFill/>
                          </a:ln>
                          <a:solidFill>
                            <a:schemeClr val="tx1"/>
                          </a:solidFill>
                          <a:effectLst/>
                          <a:latin typeface="Arial" charset="0"/>
                          <a:cs typeface="Times New Roman" pitchFamily="18" charset="0"/>
                        </a:rPr>
                        <a:t>8,1</a:t>
                      </a:r>
                      <a:endParaRPr kumimoji="0" lang="bg-BG" altLang="en-US" sz="1800" b="0" i="0" u="none" strike="noStrike" cap="none" normalizeH="0" baseline="0" dirty="0">
                        <a:ln>
                          <a:noFill/>
                        </a:ln>
                        <a:solidFill>
                          <a:schemeClr val="tx1"/>
                        </a:solidFill>
                        <a:effectLst/>
                        <a:latin typeface="Arial" charset="0"/>
                      </a:endParaRPr>
                    </a:p>
                  </a:txBody>
                  <a:tcPr marT="45717" marB="45717" anchor="ctr" horzOverflow="overflow">
                    <a:lnL w="25400" cap="flat" cmpd="sng" algn="ctr">
                      <a:solidFill>
                        <a:srgbClr val="000000"/>
                      </a:solidFill>
                      <a:prstDash val="solid"/>
                      <a:round/>
                      <a:headEnd type="none" w="sm" len="sm"/>
                      <a:tailEnd type="none" w="sm" len="sm"/>
                    </a:lnL>
                    <a:lnR>
                      <a:noFill/>
                    </a:lnR>
                    <a:lnT w="25400" cap="flat" cmpd="sng" algn="ctr">
                      <a:solidFill>
                        <a:srgbClr val="000000"/>
                      </a:solidFill>
                      <a:prstDash val="solid"/>
                      <a:round/>
                      <a:headEnd type="none" w="sm" len="sm"/>
                      <a:tailEnd type="none" w="sm" len="sm"/>
                    </a:lnT>
                    <a:lnB>
                      <a:noFill/>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800" b="1" i="0" u="none" strike="noStrike" cap="none" normalizeH="0" baseline="0" dirty="0">
                          <a:ln>
                            <a:noFill/>
                          </a:ln>
                          <a:solidFill>
                            <a:schemeClr val="tx1"/>
                          </a:solidFill>
                          <a:effectLst/>
                          <a:latin typeface="Arial" charset="0"/>
                          <a:cs typeface="Times New Roman" pitchFamily="18" charset="0"/>
                        </a:rPr>
                        <a:t>9,1</a:t>
                      </a:r>
                      <a:endParaRPr kumimoji="0" lang="bg-BG" altLang="en-US" sz="1800" b="0" i="0" u="none" strike="noStrike" cap="none" normalizeH="0" baseline="0" dirty="0">
                        <a:ln>
                          <a:noFill/>
                        </a:ln>
                        <a:solidFill>
                          <a:schemeClr val="tx1"/>
                        </a:solidFill>
                        <a:effectLst/>
                        <a:latin typeface="Arial" charset="0"/>
                      </a:endParaRPr>
                    </a:p>
                  </a:txBody>
                  <a:tcPr marT="45717" marB="45717" anchor="ctr" horzOverflow="overflow">
                    <a:lnL>
                      <a:noFill/>
                    </a:lnL>
                    <a:lnR>
                      <a:noFill/>
                    </a:lnR>
                    <a:lnT w="25400" cap="flat" cmpd="sng" algn="ctr">
                      <a:solidFill>
                        <a:srgbClr val="000000"/>
                      </a:solidFill>
                      <a:prstDash val="solid"/>
                      <a:round/>
                      <a:headEnd type="none" w="sm" len="sm"/>
                      <a:tailEnd type="none" w="sm" len="sm"/>
                    </a:lnT>
                    <a:lnB>
                      <a:noFill/>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800" b="1" i="0" u="none" strike="noStrike" cap="none" normalizeH="0" baseline="0" dirty="0">
                          <a:ln>
                            <a:noFill/>
                          </a:ln>
                          <a:solidFill>
                            <a:schemeClr val="tx1"/>
                          </a:solidFill>
                          <a:effectLst/>
                          <a:latin typeface="Arial" charset="0"/>
                          <a:cs typeface="Times New Roman" pitchFamily="18" charset="0"/>
                        </a:rPr>
                        <a:t>11,1</a:t>
                      </a:r>
                      <a:endParaRPr kumimoji="0" lang="bg-BG" altLang="en-US" sz="1800" b="0" i="0" u="none" strike="noStrike" cap="none" normalizeH="0" baseline="0" dirty="0">
                        <a:ln>
                          <a:noFill/>
                        </a:ln>
                        <a:solidFill>
                          <a:schemeClr val="tx1"/>
                        </a:solidFill>
                        <a:effectLst/>
                        <a:latin typeface="Arial" charset="0"/>
                      </a:endParaRPr>
                    </a:p>
                  </a:txBody>
                  <a:tcPr marT="45717" marB="45717" anchor="ctr" horzOverflow="overflow">
                    <a:lnL>
                      <a:noFill/>
                    </a:lnL>
                    <a:lnR>
                      <a:noFill/>
                    </a:lnR>
                    <a:lnT w="25400" cap="flat" cmpd="sng" algn="ctr">
                      <a:solidFill>
                        <a:srgbClr val="000000"/>
                      </a:solidFill>
                      <a:prstDash val="solid"/>
                      <a:round/>
                      <a:headEnd type="none" w="sm" len="sm"/>
                      <a:tailEnd type="none" w="sm" len="sm"/>
                    </a:lnT>
                    <a:lnB>
                      <a:noFill/>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800" b="1" i="0" u="none" strike="noStrike" cap="none" normalizeH="0" baseline="0" dirty="0">
                          <a:ln>
                            <a:noFill/>
                          </a:ln>
                          <a:solidFill>
                            <a:schemeClr val="tx1"/>
                          </a:solidFill>
                          <a:effectLst/>
                          <a:latin typeface="Arial" charset="0"/>
                          <a:cs typeface="Times New Roman" pitchFamily="18" charset="0"/>
                        </a:rPr>
                        <a:t>12,1</a:t>
                      </a:r>
                      <a:endParaRPr kumimoji="0" lang="bg-BG" altLang="en-US" sz="1800" b="0" i="0" u="none" strike="noStrike" cap="none" normalizeH="0" baseline="0" dirty="0">
                        <a:ln>
                          <a:noFill/>
                        </a:ln>
                        <a:solidFill>
                          <a:schemeClr val="tx1"/>
                        </a:solidFill>
                        <a:effectLst/>
                        <a:latin typeface="Arial" charset="0"/>
                      </a:endParaRPr>
                    </a:p>
                  </a:txBody>
                  <a:tcPr marT="45717" marB="45717" anchor="ctr" horzOverflow="overflow">
                    <a:lnL>
                      <a:noFill/>
                    </a:lnL>
                    <a:lnR>
                      <a:noFill/>
                    </a:lnR>
                    <a:lnT w="25400" cap="flat" cmpd="sng" algn="ctr">
                      <a:solidFill>
                        <a:srgbClr val="000000"/>
                      </a:solidFill>
                      <a:prstDash val="solid"/>
                      <a:round/>
                      <a:headEnd type="none" w="sm" len="sm"/>
                      <a:tailEnd type="none" w="sm" len="sm"/>
                    </a:lnT>
                    <a:lnB>
                      <a:noFill/>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800" b="1" i="0" u="none" strike="noStrike" cap="none" normalizeH="0" baseline="0" dirty="0">
                          <a:ln>
                            <a:noFill/>
                          </a:ln>
                          <a:solidFill>
                            <a:schemeClr val="tx1"/>
                          </a:solidFill>
                          <a:effectLst/>
                          <a:latin typeface="Arial" charset="0"/>
                          <a:cs typeface="Times New Roman" pitchFamily="18" charset="0"/>
                        </a:rPr>
                        <a:t>14,7</a:t>
                      </a:r>
                      <a:endParaRPr kumimoji="0" lang="bg-BG" altLang="en-US" sz="1800" b="0" i="0" u="none" strike="noStrike" cap="none" normalizeH="0" baseline="0" dirty="0">
                        <a:ln>
                          <a:noFill/>
                        </a:ln>
                        <a:solidFill>
                          <a:schemeClr val="tx1"/>
                        </a:solidFill>
                        <a:effectLst/>
                        <a:latin typeface="Arial" charset="0"/>
                      </a:endParaRPr>
                    </a:p>
                  </a:txBody>
                  <a:tcPr marT="45717" marB="45717" anchor="ctr" horzOverflow="overflow">
                    <a:lnL>
                      <a:noFill/>
                    </a:lnL>
                    <a:lnR>
                      <a:noFill/>
                    </a:lnR>
                    <a:lnT w="25400" cap="flat" cmpd="sng" algn="ctr">
                      <a:solidFill>
                        <a:srgbClr val="000000"/>
                      </a:solidFill>
                      <a:prstDash val="solid"/>
                      <a:round/>
                      <a:headEnd type="none" w="sm" len="sm"/>
                      <a:tailEnd type="none" w="sm" len="sm"/>
                    </a:lnT>
                    <a:lnB>
                      <a:noFill/>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800" b="1" i="0" u="none" strike="noStrike" cap="none" normalizeH="0" baseline="0" dirty="0">
                          <a:ln>
                            <a:noFill/>
                          </a:ln>
                          <a:solidFill>
                            <a:schemeClr val="tx1"/>
                          </a:solidFill>
                          <a:effectLst/>
                          <a:latin typeface="Arial" charset="0"/>
                          <a:cs typeface="Times New Roman" pitchFamily="18" charset="0"/>
                        </a:rPr>
                        <a:t>14,1</a:t>
                      </a:r>
                      <a:endParaRPr kumimoji="0" lang="bg-BG" altLang="en-US" sz="1800" b="0" i="0" u="none" strike="noStrike" cap="none" normalizeH="0" baseline="0" dirty="0">
                        <a:ln>
                          <a:noFill/>
                        </a:ln>
                        <a:solidFill>
                          <a:schemeClr val="tx1"/>
                        </a:solidFill>
                        <a:effectLst/>
                        <a:latin typeface="Arial" charset="0"/>
                      </a:endParaRPr>
                    </a:p>
                  </a:txBody>
                  <a:tcPr marT="45717" marB="45717" anchor="ctr" horzOverflow="overflow">
                    <a:lnL>
                      <a:noFill/>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a:noFill/>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800" b="1" i="0" u="none" strike="noStrike" cap="none" normalizeH="0" baseline="0" dirty="0">
                          <a:ln>
                            <a:noFill/>
                          </a:ln>
                          <a:solidFill>
                            <a:schemeClr val="tx1"/>
                          </a:solidFill>
                          <a:effectLst/>
                          <a:latin typeface="Arial" charset="0"/>
                          <a:cs typeface="Times New Roman" pitchFamily="18" charset="0"/>
                        </a:rPr>
                        <a:t>1</a:t>
                      </a:r>
                      <a:r>
                        <a:rPr kumimoji="0" lang="en-US" altLang="en-US" sz="1800" b="1" i="0" u="none" strike="noStrike" cap="none" normalizeH="0" baseline="0" dirty="0">
                          <a:ln>
                            <a:noFill/>
                          </a:ln>
                          <a:solidFill>
                            <a:schemeClr val="tx1"/>
                          </a:solidFill>
                          <a:effectLst/>
                          <a:latin typeface="Arial" charset="0"/>
                          <a:cs typeface="Times New Roman" pitchFamily="18" charset="0"/>
                        </a:rPr>
                        <a:t>5</a:t>
                      </a:r>
                      <a:r>
                        <a:rPr kumimoji="0" lang="bg-BG" altLang="en-US" sz="1800" b="1" i="0" u="none" strike="noStrike" cap="none" normalizeH="0" baseline="0" dirty="0">
                          <a:ln>
                            <a:noFill/>
                          </a:ln>
                          <a:solidFill>
                            <a:schemeClr val="tx1"/>
                          </a:solidFill>
                          <a:effectLst/>
                          <a:latin typeface="Arial" charset="0"/>
                          <a:cs typeface="Times New Roman" pitchFamily="18" charset="0"/>
                        </a:rPr>
                        <a:t>,</a:t>
                      </a:r>
                      <a:r>
                        <a:rPr kumimoji="0" lang="en-US" altLang="en-US" sz="1800" b="1" i="0" u="none" strike="noStrike" cap="none" normalizeH="0" baseline="0" dirty="0">
                          <a:ln>
                            <a:noFill/>
                          </a:ln>
                          <a:solidFill>
                            <a:schemeClr val="tx1"/>
                          </a:solidFill>
                          <a:effectLst/>
                          <a:latin typeface="Arial" charset="0"/>
                          <a:cs typeface="Times New Roman" pitchFamily="18" charset="0"/>
                        </a:rPr>
                        <a:t>4</a:t>
                      </a:r>
                      <a:endParaRPr kumimoji="0" lang="bg-BG" altLang="en-US" sz="1800" b="0" i="0" u="none" strike="noStrike" cap="none" normalizeH="0" baseline="0" dirty="0">
                        <a:ln>
                          <a:noFill/>
                        </a:ln>
                        <a:solidFill>
                          <a:schemeClr val="tx1"/>
                        </a:solidFill>
                        <a:effectLst/>
                        <a:latin typeface="Arial" charset="0"/>
                      </a:endParaRPr>
                    </a:p>
                  </a:txBody>
                  <a:tcPr marT="45717" marB="45717" anchor="ctr"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a:noFill/>
                    </a:lnB>
                    <a:lnTlToBr>
                      <a:noFill/>
                    </a:lnTlToBr>
                    <a:lnBlToTr>
                      <a:noFill/>
                    </a:lnBlToTr>
                    <a:noFill/>
                  </a:tcPr>
                </a:tc>
                <a:extLst>
                  <a:ext uri="{0D108BD9-81ED-4DB2-BD59-A6C34878D82A}">
                    <a16:rowId xmlns:a16="http://schemas.microsoft.com/office/drawing/2014/main" val="10001"/>
                  </a:ext>
                </a:extLst>
              </a:tr>
              <a:tr h="450066">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800" b="1" i="0" u="none" strike="noStrike" cap="none" normalizeH="0" baseline="0">
                          <a:ln>
                            <a:noFill/>
                          </a:ln>
                          <a:solidFill>
                            <a:schemeClr val="tx1"/>
                          </a:solidFill>
                          <a:effectLst/>
                          <a:latin typeface="Arial" charset="0"/>
                          <a:cs typeface="Times New Roman" pitchFamily="18" charset="0"/>
                        </a:rPr>
                        <a:t>Под 1 г.</a:t>
                      </a:r>
                      <a:endParaRPr kumimoji="0" lang="bg-BG" altLang="en-US" sz="1800" b="0" i="0" u="none" strike="noStrike" cap="none" normalizeH="0" baseline="0">
                        <a:ln>
                          <a:noFill/>
                        </a:ln>
                        <a:solidFill>
                          <a:schemeClr val="tx1"/>
                        </a:solidFill>
                        <a:effectLst/>
                        <a:latin typeface="Arial" charset="0"/>
                      </a:endParaRPr>
                    </a:p>
                  </a:txBody>
                  <a:tcPr marT="45717" marB="45717" anchor="ctr"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800" b="0" i="0" u="none" strike="noStrike" cap="none" normalizeH="0" baseline="0" dirty="0">
                          <a:ln>
                            <a:noFill/>
                          </a:ln>
                          <a:solidFill>
                            <a:schemeClr val="tx1"/>
                          </a:solidFill>
                          <a:effectLst/>
                          <a:latin typeface="Arial" charset="0"/>
                          <a:cs typeface="Times New Roman" pitchFamily="18" charset="0"/>
                        </a:rPr>
                        <a:t>45,1</a:t>
                      </a:r>
                      <a:endParaRPr kumimoji="0" lang="bg-BG" altLang="en-US" sz="1800" b="0" i="0" u="none" strike="noStrike" cap="none" normalizeH="0" baseline="0" dirty="0">
                        <a:ln>
                          <a:noFill/>
                        </a:ln>
                        <a:solidFill>
                          <a:schemeClr val="tx1"/>
                        </a:solidFill>
                        <a:effectLst/>
                        <a:latin typeface="Arial" charset="0"/>
                      </a:endParaRPr>
                    </a:p>
                  </a:txBody>
                  <a:tcPr marT="45717" marB="45717" anchor="ctr" horzOverflow="overflow">
                    <a:lnL w="25400" cap="flat" cmpd="sng" algn="ctr">
                      <a:solidFill>
                        <a:srgbClr val="000000"/>
                      </a:solidFill>
                      <a:prstDash val="solid"/>
                      <a:round/>
                      <a:headEnd type="none" w="sm" len="sm"/>
                      <a:tailEnd type="none" w="sm" len="sm"/>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800" b="0" i="0" u="none" strike="noStrike" cap="none" normalizeH="0" baseline="0" dirty="0">
                          <a:ln>
                            <a:noFill/>
                          </a:ln>
                          <a:solidFill>
                            <a:schemeClr val="tx1"/>
                          </a:solidFill>
                          <a:effectLst/>
                          <a:latin typeface="Arial" charset="0"/>
                          <a:cs typeface="Times New Roman" pitchFamily="18" charset="0"/>
                        </a:rPr>
                        <a:t>27,2</a:t>
                      </a:r>
                      <a:endParaRPr kumimoji="0" lang="bg-BG" altLang="en-US" sz="1800" b="0" i="0" u="none" strike="noStrike" cap="none" normalizeH="0" baseline="0" dirty="0">
                        <a:ln>
                          <a:noFill/>
                        </a:ln>
                        <a:solidFill>
                          <a:schemeClr val="tx1"/>
                        </a:solidFill>
                        <a:effectLst/>
                        <a:latin typeface="Arial" charset="0"/>
                      </a:endParaRPr>
                    </a:p>
                  </a:txBody>
                  <a:tcPr marT="45717" marB="45717"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800" b="0" i="0" u="none" strike="noStrike" cap="none" normalizeH="0" baseline="0" dirty="0">
                          <a:ln>
                            <a:noFill/>
                          </a:ln>
                          <a:solidFill>
                            <a:schemeClr val="tx1"/>
                          </a:solidFill>
                          <a:effectLst/>
                          <a:latin typeface="Arial" charset="0"/>
                          <a:cs typeface="Times New Roman" pitchFamily="18" charset="0"/>
                        </a:rPr>
                        <a:t>20,2</a:t>
                      </a:r>
                      <a:endParaRPr kumimoji="0" lang="bg-BG" altLang="en-US" sz="1800" b="0" i="0" u="none" strike="noStrike" cap="none" normalizeH="0" baseline="0" dirty="0">
                        <a:ln>
                          <a:noFill/>
                        </a:ln>
                        <a:solidFill>
                          <a:schemeClr val="tx1"/>
                        </a:solidFill>
                        <a:effectLst/>
                        <a:latin typeface="Arial" charset="0"/>
                      </a:endParaRPr>
                    </a:p>
                  </a:txBody>
                  <a:tcPr marT="45717" marB="45717"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800" b="0" i="0" u="none" strike="noStrike" cap="none" normalizeH="0" baseline="0" dirty="0">
                          <a:ln>
                            <a:noFill/>
                          </a:ln>
                          <a:solidFill>
                            <a:schemeClr val="tx1"/>
                          </a:solidFill>
                          <a:effectLst/>
                          <a:latin typeface="Arial" charset="0"/>
                          <a:cs typeface="Times New Roman" pitchFamily="18" charset="0"/>
                        </a:rPr>
                        <a:t>14,8</a:t>
                      </a:r>
                      <a:endParaRPr kumimoji="0" lang="bg-BG" altLang="en-US" sz="1800" b="0" i="0" u="none" strike="noStrike" cap="none" normalizeH="0" baseline="0" dirty="0">
                        <a:ln>
                          <a:noFill/>
                        </a:ln>
                        <a:solidFill>
                          <a:schemeClr val="tx1"/>
                        </a:solidFill>
                        <a:effectLst/>
                        <a:latin typeface="Arial" charset="0"/>
                      </a:endParaRPr>
                    </a:p>
                  </a:txBody>
                  <a:tcPr marT="45717" marB="45717"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800" b="0" i="0" u="none" strike="noStrike" cap="none" normalizeH="0" baseline="0" dirty="0">
                          <a:ln>
                            <a:noFill/>
                          </a:ln>
                          <a:solidFill>
                            <a:schemeClr val="tx1"/>
                          </a:solidFill>
                          <a:effectLst/>
                          <a:latin typeface="Arial" charset="0"/>
                          <a:cs typeface="Times New Roman" pitchFamily="18" charset="0"/>
                        </a:rPr>
                        <a:t>17,5</a:t>
                      </a:r>
                      <a:endParaRPr kumimoji="0" lang="bg-BG" altLang="en-US" sz="1800" b="0" i="0" u="none" strike="noStrike" cap="none" normalizeH="0" baseline="0" dirty="0">
                        <a:ln>
                          <a:noFill/>
                        </a:ln>
                        <a:solidFill>
                          <a:schemeClr val="tx1"/>
                        </a:solidFill>
                        <a:effectLst/>
                        <a:latin typeface="Arial" charset="0"/>
                      </a:endParaRPr>
                    </a:p>
                  </a:txBody>
                  <a:tcPr marT="45717" marB="45717"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800" b="0" i="0" u="none" strike="noStrike" cap="none" normalizeH="0" baseline="0" dirty="0">
                          <a:ln>
                            <a:noFill/>
                          </a:ln>
                          <a:solidFill>
                            <a:schemeClr val="tx1"/>
                          </a:solidFill>
                          <a:effectLst/>
                          <a:latin typeface="Arial" charset="0"/>
                          <a:cs typeface="Times New Roman" pitchFamily="18" charset="0"/>
                        </a:rPr>
                        <a:t>13,3</a:t>
                      </a:r>
                      <a:endParaRPr kumimoji="0" lang="bg-BG" altLang="en-US" sz="1800" b="0" i="0" u="none" strike="noStrike" cap="none" normalizeH="0" baseline="0" dirty="0">
                        <a:ln>
                          <a:noFill/>
                        </a:ln>
                        <a:solidFill>
                          <a:schemeClr val="tx1"/>
                        </a:solidFill>
                        <a:effectLst/>
                        <a:latin typeface="Arial" charset="0"/>
                      </a:endParaRPr>
                    </a:p>
                  </a:txBody>
                  <a:tcPr marT="45717" marB="45717" anchor="ctr" horzOverflow="overflow">
                    <a:lnL>
                      <a:noFill/>
                    </a:lnL>
                    <a:lnR w="25400" cap="flat" cmpd="sng" algn="ctr">
                      <a:solidFill>
                        <a:srgbClr val="000000"/>
                      </a:solidFill>
                      <a:prstDash val="solid"/>
                      <a:round/>
                      <a:headEnd type="none" w="sm" len="sm"/>
                      <a:tailEnd type="none" w="sm" len="sm"/>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charset="0"/>
                        </a:rPr>
                        <a:t>5,8</a:t>
                      </a:r>
                      <a:endParaRPr kumimoji="0" lang="bg-BG" altLang="en-US" sz="1800" b="0" i="0" u="none" strike="noStrike" cap="none" normalizeH="0" baseline="0" dirty="0">
                        <a:ln>
                          <a:noFill/>
                        </a:ln>
                        <a:solidFill>
                          <a:schemeClr val="tx1"/>
                        </a:solidFill>
                        <a:effectLst/>
                        <a:latin typeface="Arial" charset="0"/>
                      </a:endParaRPr>
                    </a:p>
                  </a:txBody>
                  <a:tcPr marT="45717" marB="45717" anchor="ctr"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a:noFill/>
                    </a:lnT>
                    <a:lnB>
                      <a:noFill/>
                    </a:lnB>
                    <a:lnTlToBr>
                      <a:noFill/>
                    </a:lnTlToBr>
                    <a:lnBlToTr>
                      <a:noFill/>
                    </a:lnBlToTr>
                    <a:noFill/>
                  </a:tcPr>
                </a:tc>
                <a:extLst>
                  <a:ext uri="{0D108BD9-81ED-4DB2-BD59-A6C34878D82A}">
                    <a16:rowId xmlns:a16="http://schemas.microsoft.com/office/drawing/2014/main" val="10002"/>
                  </a:ext>
                </a:extLst>
              </a:tr>
              <a:tr h="451597">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800" b="1" i="0" u="none" strike="noStrike" cap="none" normalizeH="0" baseline="0">
                          <a:ln>
                            <a:noFill/>
                          </a:ln>
                          <a:solidFill>
                            <a:srgbClr val="FF0000"/>
                          </a:solidFill>
                          <a:effectLst/>
                          <a:latin typeface="Arial" charset="0"/>
                          <a:cs typeface="Times New Roman" pitchFamily="18" charset="0"/>
                        </a:rPr>
                        <a:t>1 – 9 г.</a:t>
                      </a:r>
                      <a:endParaRPr kumimoji="0" lang="bg-BG" altLang="en-US" sz="1800" b="1" i="0" u="none" strike="noStrike" cap="none" normalizeH="0" baseline="0">
                        <a:ln>
                          <a:noFill/>
                        </a:ln>
                        <a:solidFill>
                          <a:srgbClr val="FF0000"/>
                        </a:solidFill>
                        <a:effectLst/>
                        <a:latin typeface="Arial" charset="0"/>
                      </a:endParaRPr>
                    </a:p>
                  </a:txBody>
                  <a:tcPr marT="45717" marB="45717" anchor="ctr"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800" b="1" i="0" u="none" strike="noStrike" cap="none" normalizeH="0" baseline="0" dirty="0">
                          <a:ln>
                            <a:noFill/>
                          </a:ln>
                          <a:solidFill>
                            <a:srgbClr val="FF0000"/>
                          </a:solidFill>
                          <a:effectLst/>
                          <a:latin typeface="Arial" charset="0"/>
                          <a:cs typeface="Times New Roman" pitchFamily="18" charset="0"/>
                        </a:rPr>
                        <a:t>1,6</a:t>
                      </a:r>
                      <a:endParaRPr kumimoji="0" lang="bg-BG" altLang="en-US" sz="1800" b="1" i="0" u="none" strike="noStrike" cap="none" normalizeH="0" baseline="0" dirty="0">
                        <a:ln>
                          <a:noFill/>
                        </a:ln>
                        <a:solidFill>
                          <a:srgbClr val="FF0000"/>
                        </a:solidFill>
                        <a:effectLst/>
                        <a:latin typeface="Arial" charset="0"/>
                      </a:endParaRPr>
                    </a:p>
                  </a:txBody>
                  <a:tcPr marT="45717" marB="45717" anchor="ctr" horzOverflow="overflow">
                    <a:lnL w="25400" cap="flat" cmpd="sng" algn="ctr">
                      <a:solidFill>
                        <a:srgbClr val="000000"/>
                      </a:solidFill>
                      <a:prstDash val="solid"/>
                      <a:round/>
                      <a:headEnd type="none" w="sm" len="sm"/>
                      <a:tailEnd type="none" w="sm" len="sm"/>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800" b="1" i="0" u="none" strike="noStrike" cap="none" normalizeH="0" baseline="0" dirty="0">
                          <a:ln>
                            <a:noFill/>
                          </a:ln>
                          <a:solidFill>
                            <a:srgbClr val="FF0000"/>
                          </a:solidFill>
                          <a:effectLst/>
                          <a:latin typeface="Arial" charset="0"/>
                          <a:cs typeface="Times New Roman" pitchFamily="18" charset="0"/>
                        </a:rPr>
                        <a:t>0,8</a:t>
                      </a:r>
                      <a:endParaRPr kumimoji="0" lang="bg-BG" altLang="en-US" sz="1800" b="1" i="0" u="none" strike="noStrike" cap="none" normalizeH="0" baseline="0" dirty="0">
                        <a:ln>
                          <a:noFill/>
                        </a:ln>
                        <a:solidFill>
                          <a:srgbClr val="FF0000"/>
                        </a:solidFill>
                        <a:effectLst/>
                        <a:latin typeface="Arial" charset="0"/>
                      </a:endParaRPr>
                    </a:p>
                  </a:txBody>
                  <a:tcPr marT="45717" marB="45717"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800" b="1" i="0" u="none" strike="noStrike" cap="none" normalizeH="0" baseline="0" dirty="0">
                          <a:ln>
                            <a:noFill/>
                          </a:ln>
                          <a:solidFill>
                            <a:srgbClr val="FF0000"/>
                          </a:solidFill>
                          <a:effectLst/>
                          <a:latin typeface="Arial" charset="0"/>
                          <a:cs typeface="Times New Roman" pitchFamily="18" charset="0"/>
                        </a:rPr>
                        <a:t>0,7</a:t>
                      </a:r>
                      <a:endParaRPr kumimoji="0" lang="bg-BG" altLang="en-US" sz="1800" b="1" i="0" u="none" strike="noStrike" cap="none" normalizeH="0" baseline="0" dirty="0">
                        <a:ln>
                          <a:noFill/>
                        </a:ln>
                        <a:solidFill>
                          <a:srgbClr val="FF0000"/>
                        </a:solidFill>
                        <a:effectLst/>
                        <a:latin typeface="Arial" charset="0"/>
                      </a:endParaRPr>
                    </a:p>
                  </a:txBody>
                  <a:tcPr marT="45717" marB="45717"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800" b="1" i="0" u="none" strike="noStrike" cap="none" normalizeH="0" baseline="0" dirty="0">
                          <a:ln>
                            <a:noFill/>
                          </a:ln>
                          <a:solidFill>
                            <a:srgbClr val="FF0000"/>
                          </a:solidFill>
                          <a:effectLst/>
                          <a:latin typeface="Arial" charset="0"/>
                          <a:cs typeface="Times New Roman" pitchFamily="18" charset="0"/>
                        </a:rPr>
                        <a:t>0,6</a:t>
                      </a:r>
                      <a:endParaRPr kumimoji="0" lang="bg-BG" altLang="en-US" sz="1800" b="1" i="0" u="none" strike="noStrike" cap="none" normalizeH="0" baseline="0" dirty="0">
                        <a:ln>
                          <a:noFill/>
                        </a:ln>
                        <a:solidFill>
                          <a:srgbClr val="FF0000"/>
                        </a:solidFill>
                        <a:effectLst/>
                        <a:latin typeface="Arial" charset="0"/>
                      </a:endParaRPr>
                    </a:p>
                  </a:txBody>
                  <a:tcPr marT="45717" marB="45717"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800" b="1" i="0" u="none" strike="noStrike" cap="none" normalizeH="0" baseline="0" dirty="0">
                          <a:ln>
                            <a:noFill/>
                          </a:ln>
                          <a:solidFill>
                            <a:srgbClr val="FF0000"/>
                          </a:solidFill>
                          <a:effectLst/>
                          <a:latin typeface="Arial" charset="0"/>
                          <a:cs typeface="Times New Roman" pitchFamily="18" charset="0"/>
                        </a:rPr>
                        <a:t>0,7</a:t>
                      </a:r>
                      <a:endParaRPr kumimoji="0" lang="bg-BG" altLang="en-US" sz="1800" b="1" i="0" u="none" strike="noStrike" cap="none" normalizeH="0" baseline="0" dirty="0">
                        <a:ln>
                          <a:noFill/>
                        </a:ln>
                        <a:solidFill>
                          <a:srgbClr val="FF0000"/>
                        </a:solidFill>
                        <a:effectLst/>
                        <a:latin typeface="Arial" charset="0"/>
                      </a:endParaRPr>
                    </a:p>
                  </a:txBody>
                  <a:tcPr marT="45717" marB="45717"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800" b="1" i="0" u="none" strike="noStrike" cap="none" normalizeH="0" baseline="0" dirty="0">
                          <a:ln>
                            <a:noFill/>
                          </a:ln>
                          <a:solidFill>
                            <a:srgbClr val="FF0000"/>
                          </a:solidFill>
                          <a:effectLst/>
                          <a:latin typeface="Arial" charset="0"/>
                          <a:cs typeface="Times New Roman" pitchFamily="18" charset="0"/>
                        </a:rPr>
                        <a:t>0,5</a:t>
                      </a:r>
                      <a:endParaRPr kumimoji="0" lang="bg-BG" altLang="en-US" sz="1800" b="1" i="0" u="none" strike="noStrike" cap="none" normalizeH="0" baseline="0" dirty="0">
                        <a:ln>
                          <a:noFill/>
                        </a:ln>
                        <a:solidFill>
                          <a:srgbClr val="FF0000"/>
                        </a:solidFill>
                        <a:effectLst/>
                        <a:latin typeface="Arial" charset="0"/>
                      </a:endParaRPr>
                    </a:p>
                  </a:txBody>
                  <a:tcPr marT="45717" marB="45717" anchor="ctr" horzOverflow="overflow">
                    <a:lnL>
                      <a:noFill/>
                    </a:lnL>
                    <a:lnR w="25400" cap="flat" cmpd="sng" algn="ctr">
                      <a:solidFill>
                        <a:srgbClr val="000000"/>
                      </a:solidFill>
                      <a:prstDash val="solid"/>
                      <a:round/>
                      <a:headEnd type="none" w="sm" len="sm"/>
                      <a:tailEnd type="none" w="sm" len="sm"/>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800" b="1" i="0" u="none" strike="noStrike" cap="none" normalizeH="0" baseline="0" dirty="0">
                          <a:ln>
                            <a:noFill/>
                          </a:ln>
                          <a:solidFill>
                            <a:srgbClr val="FF0000"/>
                          </a:solidFill>
                          <a:effectLst/>
                          <a:latin typeface="Arial" charset="0"/>
                          <a:cs typeface="Times New Roman" pitchFamily="18" charset="0"/>
                        </a:rPr>
                        <a:t>0,</a:t>
                      </a:r>
                      <a:r>
                        <a:rPr kumimoji="0" lang="en-US" altLang="en-US" sz="1800" b="1" i="0" u="none" strike="noStrike" cap="none" normalizeH="0" baseline="0" dirty="0">
                          <a:ln>
                            <a:noFill/>
                          </a:ln>
                          <a:solidFill>
                            <a:srgbClr val="FF0000"/>
                          </a:solidFill>
                          <a:effectLst/>
                          <a:latin typeface="Arial" charset="0"/>
                          <a:cs typeface="Times New Roman" pitchFamily="18" charset="0"/>
                        </a:rPr>
                        <a:t>3</a:t>
                      </a:r>
                      <a:endParaRPr kumimoji="0" lang="bg-BG" altLang="en-US" sz="1800" b="1" i="0" u="none" strike="noStrike" cap="none" normalizeH="0" baseline="0" dirty="0">
                        <a:ln>
                          <a:noFill/>
                        </a:ln>
                        <a:solidFill>
                          <a:srgbClr val="FF0000"/>
                        </a:solidFill>
                        <a:effectLst/>
                        <a:latin typeface="Arial" charset="0"/>
                      </a:endParaRPr>
                    </a:p>
                  </a:txBody>
                  <a:tcPr marT="45717" marB="45717" anchor="ctr"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a:noFill/>
                    </a:lnT>
                    <a:lnB>
                      <a:noFill/>
                    </a:lnB>
                    <a:lnTlToBr>
                      <a:noFill/>
                    </a:lnTlToBr>
                    <a:lnBlToTr>
                      <a:noFill/>
                    </a:lnBlToTr>
                    <a:noFill/>
                  </a:tcPr>
                </a:tc>
                <a:extLst>
                  <a:ext uri="{0D108BD9-81ED-4DB2-BD59-A6C34878D82A}">
                    <a16:rowId xmlns:a16="http://schemas.microsoft.com/office/drawing/2014/main" val="10003"/>
                  </a:ext>
                </a:extLst>
              </a:tr>
              <a:tr h="450066">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800" b="1" i="0" u="none" strike="noStrike" cap="none" normalizeH="0" baseline="0">
                          <a:ln>
                            <a:noFill/>
                          </a:ln>
                          <a:solidFill>
                            <a:srgbClr val="FF0000"/>
                          </a:solidFill>
                          <a:effectLst/>
                          <a:latin typeface="Arial" charset="0"/>
                          <a:cs typeface="Times New Roman" pitchFamily="18" charset="0"/>
                        </a:rPr>
                        <a:t>10–19 г. </a:t>
                      </a:r>
                      <a:endParaRPr kumimoji="0" lang="bg-BG" altLang="en-US" sz="1800" b="0" i="0" u="none" strike="noStrike" cap="none" normalizeH="0" baseline="0">
                        <a:ln>
                          <a:noFill/>
                        </a:ln>
                        <a:solidFill>
                          <a:srgbClr val="FF0000"/>
                        </a:solidFill>
                        <a:effectLst/>
                        <a:latin typeface="Arial" charset="0"/>
                      </a:endParaRPr>
                    </a:p>
                  </a:txBody>
                  <a:tcPr marT="45717" marB="45717" anchor="ctr"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800" b="1" i="0" u="none" strike="noStrike" cap="none" normalizeH="0" baseline="0" dirty="0">
                          <a:ln>
                            <a:noFill/>
                          </a:ln>
                          <a:solidFill>
                            <a:srgbClr val="FF0000"/>
                          </a:solidFill>
                          <a:effectLst/>
                          <a:latin typeface="Arial" charset="0"/>
                          <a:cs typeface="Times New Roman" pitchFamily="18" charset="0"/>
                        </a:rPr>
                        <a:t>0,8</a:t>
                      </a:r>
                      <a:endParaRPr kumimoji="0" lang="bg-BG" altLang="en-US" sz="1800" b="0" i="0" u="none" strike="noStrike" cap="none" normalizeH="0" baseline="0" dirty="0">
                        <a:ln>
                          <a:noFill/>
                        </a:ln>
                        <a:solidFill>
                          <a:srgbClr val="FF0000"/>
                        </a:solidFill>
                        <a:effectLst/>
                        <a:latin typeface="Arial" charset="0"/>
                      </a:endParaRPr>
                    </a:p>
                  </a:txBody>
                  <a:tcPr marT="45717" marB="45717" anchor="ctr" horzOverflow="overflow">
                    <a:lnL w="25400" cap="flat" cmpd="sng" algn="ctr">
                      <a:solidFill>
                        <a:srgbClr val="000000"/>
                      </a:solidFill>
                      <a:prstDash val="solid"/>
                      <a:round/>
                      <a:headEnd type="none" w="sm" len="sm"/>
                      <a:tailEnd type="none" w="sm" len="sm"/>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800" b="1" i="0" u="none" strike="noStrike" cap="none" normalizeH="0" baseline="0" dirty="0">
                          <a:ln>
                            <a:noFill/>
                          </a:ln>
                          <a:solidFill>
                            <a:srgbClr val="FF0000"/>
                          </a:solidFill>
                          <a:effectLst/>
                          <a:latin typeface="Arial" charset="0"/>
                          <a:cs typeface="Times New Roman" pitchFamily="18" charset="0"/>
                        </a:rPr>
                        <a:t>0,6</a:t>
                      </a:r>
                      <a:endParaRPr kumimoji="0" lang="bg-BG" altLang="en-US" sz="1800" b="0" i="0" u="none" strike="noStrike" cap="none" normalizeH="0" baseline="0" dirty="0">
                        <a:ln>
                          <a:noFill/>
                        </a:ln>
                        <a:solidFill>
                          <a:srgbClr val="FF0000"/>
                        </a:solidFill>
                        <a:effectLst/>
                        <a:latin typeface="Arial" charset="0"/>
                      </a:endParaRPr>
                    </a:p>
                  </a:txBody>
                  <a:tcPr marT="45717" marB="45717"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800" b="1" i="0" u="none" strike="noStrike" cap="none" normalizeH="0" baseline="0" dirty="0">
                          <a:ln>
                            <a:noFill/>
                          </a:ln>
                          <a:solidFill>
                            <a:srgbClr val="FF0000"/>
                          </a:solidFill>
                          <a:effectLst/>
                          <a:latin typeface="Arial" charset="0"/>
                          <a:cs typeface="Times New Roman" pitchFamily="18" charset="0"/>
                        </a:rPr>
                        <a:t>0,6</a:t>
                      </a:r>
                      <a:endParaRPr kumimoji="0" lang="bg-BG" altLang="en-US" sz="1800" b="0" i="0" u="none" strike="noStrike" cap="none" normalizeH="0" baseline="0" dirty="0">
                        <a:ln>
                          <a:noFill/>
                        </a:ln>
                        <a:solidFill>
                          <a:srgbClr val="FF0000"/>
                        </a:solidFill>
                        <a:effectLst/>
                        <a:latin typeface="Arial" charset="0"/>
                      </a:endParaRPr>
                    </a:p>
                  </a:txBody>
                  <a:tcPr marT="45717" marB="45717"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800" b="1" i="0" u="none" strike="noStrike" cap="none" normalizeH="0" baseline="0" dirty="0">
                          <a:ln>
                            <a:noFill/>
                          </a:ln>
                          <a:solidFill>
                            <a:srgbClr val="FF0000"/>
                          </a:solidFill>
                          <a:effectLst/>
                          <a:latin typeface="Arial" charset="0"/>
                          <a:cs typeface="Times New Roman" pitchFamily="18" charset="0"/>
                        </a:rPr>
                        <a:t>0,6</a:t>
                      </a:r>
                      <a:endParaRPr kumimoji="0" lang="bg-BG" altLang="en-US" sz="1800" b="0" i="0" u="none" strike="noStrike" cap="none" normalizeH="0" baseline="0" dirty="0">
                        <a:ln>
                          <a:noFill/>
                        </a:ln>
                        <a:solidFill>
                          <a:srgbClr val="FF0000"/>
                        </a:solidFill>
                        <a:effectLst/>
                        <a:latin typeface="Arial" charset="0"/>
                      </a:endParaRPr>
                    </a:p>
                  </a:txBody>
                  <a:tcPr marT="45717" marB="45717"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800" b="1" i="0" u="none" strike="noStrike" cap="none" normalizeH="0" baseline="0" dirty="0">
                          <a:ln>
                            <a:noFill/>
                          </a:ln>
                          <a:solidFill>
                            <a:srgbClr val="FF0000"/>
                          </a:solidFill>
                          <a:effectLst/>
                          <a:latin typeface="Arial" charset="0"/>
                          <a:cs typeface="Times New Roman" pitchFamily="18" charset="0"/>
                        </a:rPr>
                        <a:t>0,6</a:t>
                      </a:r>
                      <a:endParaRPr kumimoji="0" lang="bg-BG" altLang="en-US" sz="1800" b="0" i="0" u="none" strike="noStrike" cap="none" normalizeH="0" baseline="0" dirty="0">
                        <a:ln>
                          <a:noFill/>
                        </a:ln>
                        <a:solidFill>
                          <a:srgbClr val="FF0000"/>
                        </a:solidFill>
                        <a:effectLst/>
                        <a:latin typeface="Arial" charset="0"/>
                      </a:endParaRPr>
                    </a:p>
                  </a:txBody>
                  <a:tcPr marT="45717" marB="45717"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800" b="1" i="0" u="none" strike="noStrike" cap="none" normalizeH="0" baseline="0" dirty="0">
                          <a:ln>
                            <a:noFill/>
                          </a:ln>
                          <a:solidFill>
                            <a:srgbClr val="FF0000"/>
                          </a:solidFill>
                          <a:effectLst/>
                          <a:latin typeface="Arial" charset="0"/>
                          <a:cs typeface="Times New Roman" pitchFamily="18" charset="0"/>
                        </a:rPr>
                        <a:t>0,4</a:t>
                      </a:r>
                      <a:endParaRPr kumimoji="0" lang="bg-BG" altLang="en-US" sz="1800" b="0" i="0" u="none" strike="noStrike" cap="none" normalizeH="0" baseline="0" dirty="0">
                        <a:ln>
                          <a:noFill/>
                        </a:ln>
                        <a:solidFill>
                          <a:srgbClr val="FF0000"/>
                        </a:solidFill>
                        <a:effectLst/>
                        <a:latin typeface="Arial" charset="0"/>
                      </a:endParaRPr>
                    </a:p>
                  </a:txBody>
                  <a:tcPr marT="45717" marB="45717" anchor="ctr" horzOverflow="overflow">
                    <a:lnL>
                      <a:noFill/>
                    </a:lnL>
                    <a:lnR w="25400" cap="flat" cmpd="sng" algn="ctr">
                      <a:solidFill>
                        <a:srgbClr val="000000"/>
                      </a:solidFill>
                      <a:prstDash val="solid"/>
                      <a:round/>
                      <a:headEnd type="none" w="sm" len="sm"/>
                      <a:tailEnd type="none" w="sm" len="sm"/>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800" b="1" i="0" u="none" strike="noStrike" cap="none" normalizeH="0" baseline="0">
                          <a:ln>
                            <a:noFill/>
                          </a:ln>
                          <a:solidFill>
                            <a:srgbClr val="FF0000"/>
                          </a:solidFill>
                          <a:effectLst/>
                          <a:latin typeface="Arial" charset="0"/>
                          <a:cs typeface="Times New Roman" pitchFamily="18" charset="0"/>
                        </a:rPr>
                        <a:t>0,3</a:t>
                      </a:r>
                      <a:endParaRPr kumimoji="0" lang="bg-BG" altLang="en-US" sz="1800" b="0" i="0" u="none" strike="noStrike" cap="none" normalizeH="0" baseline="0">
                        <a:ln>
                          <a:noFill/>
                        </a:ln>
                        <a:solidFill>
                          <a:srgbClr val="FF0000"/>
                        </a:solidFill>
                        <a:effectLst/>
                        <a:latin typeface="Arial" charset="0"/>
                      </a:endParaRPr>
                    </a:p>
                  </a:txBody>
                  <a:tcPr marT="45717" marB="45717" anchor="ctr"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a:noFill/>
                    </a:lnT>
                    <a:lnB>
                      <a:noFill/>
                    </a:lnB>
                    <a:lnTlToBr>
                      <a:noFill/>
                    </a:lnTlToBr>
                    <a:lnBlToTr>
                      <a:noFill/>
                    </a:lnBlToTr>
                    <a:noFill/>
                  </a:tcPr>
                </a:tc>
                <a:extLst>
                  <a:ext uri="{0D108BD9-81ED-4DB2-BD59-A6C34878D82A}">
                    <a16:rowId xmlns:a16="http://schemas.microsoft.com/office/drawing/2014/main" val="10004"/>
                  </a:ext>
                </a:extLst>
              </a:tr>
              <a:tr h="492929">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800" b="1" i="0" u="none" strike="noStrike" cap="none" normalizeH="0" baseline="0">
                          <a:ln>
                            <a:noFill/>
                          </a:ln>
                          <a:solidFill>
                            <a:schemeClr val="tx1"/>
                          </a:solidFill>
                          <a:effectLst/>
                          <a:latin typeface="Arial" charset="0"/>
                          <a:cs typeface="Times New Roman" pitchFamily="18" charset="0"/>
                        </a:rPr>
                        <a:t>20–29 г. </a:t>
                      </a:r>
                      <a:endParaRPr kumimoji="0" lang="bg-BG" altLang="en-US" sz="1800" b="0" i="0" u="none" strike="noStrike" cap="none" normalizeH="0" baseline="0">
                        <a:ln>
                          <a:noFill/>
                        </a:ln>
                        <a:solidFill>
                          <a:schemeClr val="tx1"/>
                        </a:solidFill>
                        <a:effectLst/>
                        <a:latin typeface="Arial" charset="0"/>
                      </a:endParaRPr>
                    </a:p>
                  </a:txBody>
                  <a:tcPr marT="45717" marB="45717" anchor="ctr"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800" b="0" i="0" u="none" strike="noStrike" cap="none" normalizeH="0" baseline="0" dirty="0">
                          <a:ln>
                            <a:noFill/>
                          </a:ln>
                          <a:solidFill>
                            <a:schemeClr val="tx1"/>
                          </a:solidFill>
                          <a:effectLst/>
                          <a:latin typeface="Arial" charset="0"/>
                          <a:cs typeface="Times New Roman" pitchFamily="18" charset="0"/>
                        </a:rPr>
                        <a:t>1,2</a:t>
                      </a:r>
                      <a:endParaRPr kumimoji="0" lang="bg-BG" altLang="en-US" sz="1800" b="0" i="0" u="none" strike="noStrike" cap="none" normalizeH="0" baseline="0" dirty="0">
                        <a:ln>
                          <a:noFill/>
                        </a:ln>
                        <a:solidFill>
                          <a:schemeClr val="tx1"/>
                        </a:solidFill>
                        <a:effectLst/>
                        <a:latin typeface="Arial" charset="0"/>
                      </a:endParaRPr>
                    </a:p>
                  </a:txBody>
                  <a:tcPr marT="45717" marB="45717" anchor="ctr" horzOverflow="overflow">
                    <a:lnL w="25400" cap="flat" cmpd="sng" algn="ctr">
                      <a:solidFill>
                        <a:srgbClr val="000000"/>
                      </a:solidFill>
                      <a:prstDash val="solid"/>
                      <a:round/>
                      <a:headEnd type="none" w="sm" len="sm"/>
                      <a:tailEnd type="none" w="sm" len="sm"/>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800" b="0" i="0" u="none" strike="noStrike" cap="none" normalizeH="0" baseline="0" dirty="0">
                          <a:ln>
                            <a:noFill/>
                          </a:ln>
                          <a:solidFill>
                            <a:schemeClr val="tx1"/>
                          </a:solidFill>
                          <a:effectLst/>
                          <a:latin typeface="Arial" charset="0"/>
                          <a:cs typeface="Times New Roman" pitchFamily="18" charset="0"/>
                        </a:rPr>
                        <a:t>1,0</a:t>
                      </a:r>
                      <a:endParaRPr kumimoji="0" lang="bg-BG" altLang="en-US" sz="1800" b="0" i="0" u="none" strike="noStrike" cap="none" normalizeH="0" baseline="0" dirty="0">
                        <a:ln>
                          <a:noFill/>
                        </a:ln>
                        <a:solidFill>
                          <a:schemeClr val="tx1"/>
                        </a:solidFill>
                        <a:effectLst/>
                        <a:latin typeface="Arial" charset="0"/>
                      </a:endParaRPr>
                    </a:p>
                  </a:txBody>
                  <a:tcPr marT="45717" marB="45717"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800" b="0" i="0" u="none" strike="noStrike" cap="none" normalizeH="0" baseline="0" dirty="0">
                          <a:ln>
                            <a:noFill/>
                          </a:ln>
                          <a:solidFill>
                            <a:schemeClr val="tx1"/>
                          </a:solidFill>
                          <a:effectLst/>
                          <a:latin typeface="Arial" charset="0"/>
                          <a:cs typeface="Times New Roman" pitchFamily="18" charset="0"/>
                        </a:rPr>
                        <a:t>1,0</a:t>
                      </a:r>
                      <a:endParaRPr kumimoji="0" lang="bg-BG" altLang="en-US" sz="1800" b="0" i="0" u="none" strike="noStrike" cap="none" normalizeH="0" baseline="0" dirty="0">
                        <a:ln>
                          <a:noFill/>
                        </a:ln>
                        <a:solidFill>
                          <a:schemeClr val="tx1"/>
                        </a:solidFill>
                        <a:effectLst/>
                        <a:latin typeface="Arial" charset="0"/>
                      </a:endParaRPr>
                    </a:p>
                  </a:txBody>
                  <a:tcPr marT="45717" marB="45717"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800" b="0" i="0" u="none" strike="noStrike" cap="none" normalizeH="0" baseline="0" dirty="0">
                          <a:ln>
                            <a:noFill/>
                          </a:ln>
                          <a:solidFill>
                            <a:schemeClr val="tx1"/>
                          </a:solidFill>
                          <a:effectLst/>
                          <a:latin typeface="Arial" charset="0"/>
                          <a:cs typeface="Times New Roman" pitchFamily="18" charset="0"/>
                        </a:rPr>
                        <a:t>1,0</a:t>
                      </a:r>
                      <a:endParaRPr kumimoji="0" lang="bg-BG" altLang="en-US" sz="1800" b="0" i="0" u="none" strike="noStrike" cap="none" normalizeH="0" baseline="0" dirty="0">
                        <a:ln>
                          <a:noFill/>
                        </a:ln>
                        <a:solidFill>
                          <a:schemeClr val="tx1"/>
                        </a:solidFill>
                        <a:effectLst/>
                        <a:latin typeface="Arial" charset="0"/>
                      </a:endParaRPr>
                    </a:p>
                  </a:txBody>
                  <a:tcPr marT="45717" marB="45717"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800" b="0" i="0" u="none" strike="noStrike" cap="none" normalizeH="0" baseline="0" dirty="0">
                          <a:ln>
                            <a:noFill/>
                          </a:ln>
                          <a:solidFill>
                            <a:schemeClr val="tx1"/>
                          </a:solidFill>
                          <a:effectLst/>
                          <a:latin typeface="Arial" charset="0"/>
                          <a:cs typeface="Times New Roman" pitchFamily="18" charset="0"/>
                        </a:rPr>
                        <a:t>1,0</a:t>
                      </a:r>
                      <a:endParaRPr kumimoji="0" lang="bg-BG" altLang="en-US" sz="1800" b="0" i="0" u="none" strike="noStrike" cap="none" normalizeH="0" baseline="0" dirty="0">
                        <a:ln>
                          <a:noFill/>
                        </a:ln>
                        <a:solidFill>
                          <a:schemeClr val="tx1"/>
                        </a:solidFill>
                        <a:effectLst/>
                        <a:latin typeface="Arial" charset="0"/>
                      </a:endParaRPr>
                    </a:p>
                  </a:txBody>
                  <a:tcPr marT="45717" marB="45717"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800" b="0" i="0" u="none" strike="noStrike" cap="none" normalizeH="0" baseline="0" dirty="0">
                          <a:ln>
                            <a:noFill/>
                          </a:ln>
                          <a:solidFill>
                            <a:schemeClr val="tx1"/>
                          </a:solidFill>
                          <a:effectLst/>
                          <a:latin typeface="Arial" charset="0"/>
                          <a:cs typeface="Times New Roman" pitchFamily="18" charset="0"/>
                        </a:rPr>
                        <a:t>0,8</a:t>
                      </a:r>
                      <a:endParaRPr kumimoji="0" lang="bg-BG" altLang="en-US" sz="1800" b="0" i="0" u="none" strike="noStrike" cap="none" normalizeH="0" baseline="0" dirty="0">
                        <a:ln>
                          <a:noFill/>
                        </a:ln>
                        <a:solidFill>
                          <a:schemeClr val="tx1"/>
                        </a:solidFill>
                        <a:effectLst/>
                        <a:latin typeface="Arial" charset="0"/>
                      </a:endParaRPr>
                    </a:p>
                  </a:txBody>
                  <a:tcPr marT="45717" marB="45717" anchor="ctr" horzOverflow="overflow">
                    <a:lnL>
                      <a:noFill/>
                    </a:lnL>
                    <a:lnR w="25400" cap="flat" cmpd="sng" algn="ctr">
                      <a:solidFill>
                        <a:srgbClr val="000000"/>
                      </a:solidFill>
                      <a:prstDash val="solid"/>
                      <a:round/>
                      <a:headEnd type="none" w="sm" len="sm"/>
                      <a:tailEnd type="none" w="sm" len="sm"/>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800" b="0" i="0" u="none" strike="noStrike" cap="none" normalizeH="0" baseline="0" dirty="0">
                          <a:ln>
                            <a:noFill/>
                          </a:ln>
                          <a:solidFill>
                            <a:schemeClr val="tx1"/>
                          </a:solidFill>
                          <a:effectLst/>
                          <a:latin typeface="Arial" charset="0"/>
                          <a:cs typeface="Times New Roman" pitchFamily="18" charset="0"/>
                        </a:rPr>
                        <a:t>0,</a:t>
                      </a:r>
                      <a:r>
                        <a:rPr kumimoji="0" lang="en-US" altLang="en-US" sz="1800" b="0" i="0" u="none" strike="noStrike" cap="none" normalizeH="0" baseline="0" dirty="0">
                          <a:ln>
                            <a:noFill/>
                          </a:ln>
                          <a:solidFill>
                            <a:schemeClr val="tx1"/>
                          </a:solidFill>
                          <a:effectLst/>
                          <a:latin typeface="Arial" charset="0"/>
                          <a:cs typeface="Times New Roman" pitchFamily="18" charset="0"/>
                        </a:rPr>
                        <a:t>6</a:t>
                      </a:r>
                      <a:endParaRPr kumimoji="0" lang="bg-BG" altLang="en-US" sz="1800" b="0" i="0" u="none" strike="noStrike" cap="none" normalizeH="0" baseline="0" dirty="0">
                        <a:ln>
                          <a:noFill/>
                        </a:ln>
                        <a:solidFill>
                          <a:schemeClr val="tx1"/>
                        </a:solidFill>
                        <a:effectLst/>
                        <a:latin typeface="Arial" charset="0"/>
                      </a:endParaRPr>
                    </a:p>
                  </a:txBody>
                  <a:tcPr marT="45717" marB="45717" anchor="ctr"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a:noFill/>
                    </a:lnT>
                    <a:lnB>
                      <a:noFill/>
                    </a:lnB>
                    <a:lnTlToBr>
                      <a:noFill/>
                    </a:lnTlToBr>
                    <a:lnBlToTr>
                      <a:noFill/>
                    </a:lnBlToTr>
                    <a:noFill/>
                  </a:tcPr>
                </a:tc>
                <a:extLst>
                  <a:ext uri="{0D108BD9-81ED-4DB2-BD59-A6C34878D82A}">
                    <a16:rowId xmlns:a16="http://schemas.microsoft.com/office/drawing/2014/main" val="10005"/>
                  </a:ext>
                </a:extLst>
              </a:tr>
              <a:tr h="450066">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800" b="1" i="0" u="none" strike="noStrike" cap="none" normalizeH="0" baseline="0">
                          <a:ln>
                            <a:noFill/>
                          </a:ln>
                          <a:solidFill>
                            <a:schemeClr val="tx1"/>
                          </a:solidFill>
                          <a:effectLst/>
                          <a:latin typeface="Arial" charset="0"/>
                          <a:cs typeface="Times New Roman" pitchFamily="18" charset="0"/>
                        </a:rPr>
                        <a:t>30–39 г.</a:t>
                      </a:r>
                      <a:endParaRPr kumimoji="0" lang="bg-BG" altLang="en-US" sz="1800" b="0" i="0" u="none" strike="noStrike" cap="none" normalizeH="0" baseline="0">
                        <a:ln>
                          <a:noFill/>
                        </a:ln>
                        <a:solidFill>
                          <a:schemeClr val="tx1"/>
                        </a:solidFill>
                        <a:effectLst/>
                        <a:latin typeface="Arial" charset="0"/>
                      </a:endParaRPr>
                    </a:p>
                  </a:txBody>
                  <a:tcPr marT="45717" marB="45717" anchor="ctr"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800" b="0" i="0" u="none" strike="noStrike" cap="none" normalizeH="0" baseline="0" dirty="0">
                          <a:ln>
                            <a:noFill/>
                          </a:ln>
                          <a:solidFill>
                            <a:schemeClr val="tx1"/>
                          </a:solidFill>
                          <a:effectLst/>
                          <a:latin typeface="Arial" charset="0"/>
                          <a:cs typeface="Times New Roman" pitchFamily="18" charset="0"/>
                        </a:rPr>
                        <a:t>1,8</a:t>
                      </a:r>
                      <a:endParaRPr kumimoji="0" lang="bg-BG" altLang="en-US" sz="1800" b="0" i="0" u="none" strike="noStrike" cap="none" normalizeH="0" baseline="0" dirty="0">
                        <a:ln>
                          <a:noFill/>
                        </a:ln>
                        <a:solidFill>
                          <a:schemeClr val="tx1"/>
                        </a:solidFill>
                        <a:effectLst/>
                        <a:latin typeface="Arial" charset="0"/>
                      </a:endParaRPr>
                    </a:p>
                  </a:txBody>
                  <a:tcPr marT="45717" marB="45717" anchor="ctr" horzOverflow="overflow">
                    <a:lnL w="25400" cap="flat" cmpd="sng" algn="ctr">
                      <a:solidFill>
                        <a:srgbClr val="000000"/>
                      </a:solidFill>
                      <a:prstDash val="solid"/>
                      <a:round/>
                      <a:headEnd type="none" w="sm" len="sm"/>
                      <a:tailEnd type="none" w="sm" len="sm"/>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800" b="0" i="0" u="none" strike="noStrike" cap="none" normalizeH="0" baseline="0" dirty="0">
                          <a:ln>
                            <a:noFill/>
                          </a:ln>
                          <a:solidFill>
                            <a:schemeClr val="tx1"/>
                          </a:solidFill>
                          <a:effectLst/>
                          <a:latin typeface="Arial" charset="0"/>
                          <a:cs typeface="Times New Roman" pitchFamily="18" charset="0"/>
                        </a:rPr>
                        <a:t>1,5</a:t>
                      </a:r>
                      <a:endParaRPr kumimoji="0" lang="bg-BG" altLang="en-US" sz="1800" b="0" i="0" u="none" strike="noStrike" cap="none" normalizeH="0" baseline="0" dirty="0">
                        <a:ln>
                          <a:noFill/>
                        </a:ln>
                        <a:solidFill>
                          <a:schemeClr val="tx1"/>
                        </a:solidFill>
                        <a:effectLst/>
                        <a:latin typeface="Arial" charset="0"/>
                      </a:endParaRPr>
                    </a:p>
                  </a:txBody>
                  <a:tcPr marT="45717" marB="45717"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800" b="0" i="0" u="none" strike="noStrike" cap="none" normalizeH="0" baseline="0" dirty="0">
                          <a:ln>
                            <a:noFill/>
                          </a:ln>
                          <a:solidFill>
                            <a:schemeClr val="tx1"/>
                          </a:solidFill>
                          <a:effectLst/>
                          <a:latin typeface="Arial" charset="0"/>
                          <a:cs typeface="Times New Roman" pitchFamily="18" charset="0"/>
                        </a:rPr>
                        <a:t>1,6</a:t>
                      </a:r>
                      <a:endParaRPr kumimoji="0" lang="bg-BG" altLang="en-US" sz="1800" b="0" i="0" u="none" strike="noStrike" cap="none" normalizeH="0" baseline="0" dirty="0">
                        <a:ln>
                          <a:noFill/>
                        </a:ln>
                        <a:solidFill>
                          <a:schemeClr val="tx1"/>
                        </a:solidFill>
                        <a:effectLst/>
                        <a:latin typeface="Arial" charset="0"/>
                      </a:endParaRPr>
                    </a:p>
                  </a:txBody>
                  <a:tcPr marT="45717" marB="45717"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800" b="0" i="0" u="none" strike="noStrike" cap="none" normalizeH="0" baseline="0" dirty="0">
                          <a:ln>
                            <a:noFill/>
                          </a:ln>
                          <a:solidFill>
                            <a:schemeClr val="tx1"/>
                          </a:solidFill>
                          <a:effectLst/>
                          <a:latin typeface="Arial" charset="0"/>
                          <a:cs typeface="Times New Roman" pitchFamily="18" charset="0"/>
                        </a:rPr>
                        <a:t>1,8</a:t>
                      </a:r>
                      <a:endParaRPr kumimoji="0" lang="bg-BG" altLang="en-US" sz="1800" b="0" i="0" u="none" strike="noStrike" cap="none" normalizeH="0" baseline="0" dirty="0">
                        <a:ln>
                          <a:noFill/>
                        </a:ln>
                        <a:solidFill>
                          <a:schemeClr val="tx1"/>
                        </a:solidFill>
                        <a:effectLst/>
                        <a:latin typeface="Arial" charset="0"/>
                      </a:endParaRPr>
                    </a:p>
                  </a:txBody>
                  <a:tcPr marT="45717" marB="45717"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800" b="0" i="0" u="none" strike="noStrike" cap="none" normalizeH="0" baseline="0" dirty="0">
                          <a:ln>
                            <a:noFill/>
                          </a:ln>
                          <a:solidFill>
                            <a:schemeClr val="tx1"/>
                          </a:solidFill>
                          <a:effectLst/>
                          <a:latin typeface="Arial" charset="0"/>
                          <a:cs typeface="Times New Roman" pitchFamily="18" charset="0"/>
                        </a:rPr>
                        <a:t>1,9</a:t>
                      </a:r>
                      <a:endParaRPr kumimoji="0" lang="bg-BG" altLang="en-US" sz="1800" b="0" i="0" u="none" strike="noStrike" cap="none" normalizeH="0" baseline="0" dirty="0">
                        <a:ln>
                          <a:noFill/>
                        </a:ln>
                        <a:solidFill>
                          <a:schemeClr val="tx1"/>
                        </a:solidFill>
                        <a:effectLst/>
                        <a:latin typeface="Arial" charset="0"/>
                      </a:endParaRPr>
                    </a:p>
                  </a:txBody>
                  <a:tcPr marT="45717" marB="45717"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800" b="0" i="0" u="none" strike="noStrike" cap="none" normalizeH="0" baseline="0" dirty="0">
                          <a:ln>
                            <a:noFill/>
                          </a:ln>
                          <a:solidFill>
                            <a:schemeClr val="tx1"/>
                          </a:solidFill>
                          <a:effectLst/>
                          <a:latin typeface="Arial" charset="0"/>
                          <a:cs typeface="Times New Roman" pitchFamily="18" charset="0"/>
                        </a:rPr>
                        <a:t>1,7</a:t>
                      </a:r>
                      <a:endParaRPr kumimoji="0" lang="bg-BG" altLang="en-US" sz="1800" b="0" i="0" u="none" strike="noStrike" cap="none" normalizeH="0" baseline="0" dirty="0">
                        <a:ln>
                          <a:noFill/>
                        </a:ln>
                        <a:solidFill>
                          <a:schemeClr val="tx1"/>
                        </a:solidFill>
                        <a:effectLst/>
                        <a:latin typeface="Arial" charset="0"/>
                      </a:endParaRPr>
                    </a:p>
                  </a:txBody>
                  <a:tcPr marT="45717" marB="45717" anchor="ctr" horzOverflow="overflow">
                    <a:lnL>
                      <a:noFill/>
                    </a:lnL>
                    <a:lnR w="25400" cap="flat" cmpd="sng" algn="ctr">
                      <a:solidFill>
                        <a:srgbClr val="000000"/>
                      </a:solidFill>
                      <a:prstDash val="solid"/>
                      <a:round/>
                      <a:headEnd type="none" w="sm" len="sm"/>
                      <a:tailEnd type="none" w="sm" len="sm"/>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800" b="0" i="0" u="none" strike="noStrike" cap="none" normalizeH="0" baseline="0" dirty="0">
                          <a:ln>
                            <a:noFill/>
                          </a:ln>
                          <a:solidFill>
                            <a:schemeClr val="tx1"/>
                          </a:solidFill>
                          <a:effectLst/>
                          <a:latin typeface="Arial" charset="0"/>
                          <a:cs typeface="Times New Roman" pitchFamily="18" charset="0"/>
                        </a:rPr>
                        <a:t>1,3</a:t>
                      </a:r>
                      <a:endParaRPr kumimoji="0" lang="bg-BG" altLang="en-US" sz="1800" b="0" i="0" u="none" strike="noStrike" cap="none" normalizeH="0" baseline="0" dirty="0">
                        <a:ln>
                          <a:noFill/>
                        </a:ln>
                        <a:solidFill>
                          <a:schemeClr val="tx1"/>
                        </a:solidFill>
                        <a:effectLst/>
                        <a:latin typeface="Arial" charset="0"/>
                      </a:endParaRPr>
                    </a:p>
                  </a:txBody>
                  <a:tcPr marT="45717" marB="45717" anchor="ctr"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a:noFill/>
                    </a:lnT>
                    <a:lnB>
                      <a:noFill/>
                    </a:lnB>
                    <a:lnTlToBr>
                      <a:noFill/>
                    </a:lnTlToBr>
                    <a:lnBlToTr>
                      <a:noFill/>
                    </a:lnBlToTr>
                    <a:noFill/>
                  </a:tcPr>
                </a:tc>
                <a:extLst>
                  <a:ext uri="{0D108BD9-81ED-4DB2-BD59-A6C34878D82A}">
                    <a16:rowId xmlns:a16="http://schemas.microsoft.com/office/drawing/2014/main" val="10006"/>
                  </a:ext>
                </a:extLst>
              </a:tr>
              <a:tr h="451597">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800" b="1" i="0" u="none" strike="noStrike" cap="none" normalizeH="0" baseline="0">
                          <a:ln>
                            <a:noFill/>
                          </a:ln>
                          <a:solidFill>
                            <a:srgbClr val="3333FF"/>
                          </a:solidFill>
                          <a:effectLst/>
                          <a:latin typeface="Arial" charset="0"/>
                          <a:cs typeface="Times New Roman" pitchFamily="18" charset="0"/>
                        </a:rPr>
                        <a:t>40–49 г.</a:t>
                      </a:r>
                      <a:endParaRPr kumimoji="0" lang="bg-BG" altLang="en-US" sz="1800" b="0" i="0" u="none" strike="noStrike" cap="none" normalizeH="0" baseline="0">
                        <a:ln>
                          <a:noFill/>
                        </a:ln>
                        <a:solidFill>
                          <a:srgbClr val="3333FF"/>
                        </a:solidFill>
                        <a:effectLst/>
                        <a:latin typeface="Arial" charset="0"/>
                      </a:endParaRPr>
                    </a:p>
                  </a:txBody>
                  <a:tcPr marT="45717" marB="45717" anchor="ctr"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800" b="1" i="0" u="none" strike="noStrike" cap="none" normalizeH="0" baseline="0" dirty="0">
                          <a:ln>
                            <a:noFill/>
                          </a:ln>
                          <a:solidFill>
                            <a:srgbClr val="3333FF"/>
                          </a:solidFill>
                          <a:effectLst/>
                          <a:latin typeface="Arial" charset="0"/>
                          <a:cs typeface="Times New Roman" pitchFamily="18" charset="0"/>
                        </a:rPr>
                        <a:t>3,4</a:t>
                      </a:r>
                      <a:endParaRPr kumimoji="0" lang="bg-BG" altLang="en-US" sz="1800" b="0" i="0" u="none" strike="noStrike" cap="none" normalizeH="0" baseline="0" dirty="0">
                        <a:ln>
                          <a:noFill/>
                        </a:ln>
                        <a:solidFill>
                          <a:srgbClr val="3333FF"/>
                        </a:solidFill>
                        <a:effectLst/>
                        <a:latin typeface="Arial" charset="0"/>
                      </a:endParaRPr>
                    </a:p>
                  </a:txBody>
                  <a:tcPr marT="45717" marB="45717" anchor="ctr" horzOverflow="overflow">
                    <a:lnL w="25400" cap="flat" cmpd="sng" algn="ctr">
                      <a:solidFill>
                        <a:srgbClr val="000000"/>
                      </a:solidFill>
                      <a:prstDash val="solid"/>
                      <a:round/>
                      <a:headEnd type="none" w="sm" len="sm"/>
                      <a:tailEnd type="none" w="sm" len="sm"/>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800" b="1" i="0" u="none" strike="noStrike" cap="none" normalizeH="0" baseline="0" dirty="0">
                          <a:ln>
                            <a:noFill/>
                          </a:ln>
                          <a:solidFill>
                            <a:srgbClr val="3333FF"/>
                          </a:solidFill>
                          <a:effectLst/>
                          <a:latin typeface="Arial" charset="0"/>
                          <a:cs typeface="Times New Roman" pitchFamily="18" charset="0"/>
                        </a:rPr>
                        <a:t>3,2</a:t>
                      </a:r>
                      <a:endParaRPr kumimoji="0" lang="bg-BG" altLang="en-US" sz="1800" b="0" i="0" u="none" strike="noStrike" cap="none" normalizeH="0" baseline="0" dirty="0">
                        <a:ln>
                          <a:noFill/>
                        </a:ln>
                        <a:solidFill>
                          <a:srgbClr val="3333FF"/>
                        </a:solidFill>
                        <a:effectLst/>
                        <a:latin typeface="Arial" charset="0"/>
                      </a:endParaRPr>
                    </a:p>
                  </a:txBody>
                  <a:tcPr marT="45717" marB="45717"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800" b="1" i="0" u="none" strike="noStrike" cap="none" normalizeH="0" baseline="0" dirty="0">
                          <a:ln>
                            <a:noFill/>
                          </a:ln>
                          <a:solidFill>
                            <a:srgbClr val="3333FF"/>
                          </a:solidFill>
                          <a:effectLst/>
                          <a:latin typeface="Arial" charset="0"/>
                          <a:cs typeface="Times New Roman" pitchFamily="18" charset="0"/>
                        </a:rPr>
                        <a:t>3,6</a:t>
                      </a:r>
                      <a:endParaRPr kumimoji="0" lang="bg-BG" altLang="en-US" sz="1800" b="0" i="0" u="none" strike="noStrike" cap="none" normalizeH="0" baseline="0" dirty="0">
                        <a:ln>
                          <a:noFill/>
                        </a:ln>
                        <a:solidFill>
                          <a:srgbClr val="3333FF"/>
                        </a:solidFill>
                        <a:effectLst/>
                        <a:latin typeface="Arial" charset="0"/>
                      </a:endParaRPr>
                    </a:p>
                  </a:txBody>
                  <a:tcPr marT="45717" marB="45717"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800" b="1" i="0" u="none" strike="noStrike" cap="none" normalizeH="0" baseline="0" dirty="0">
                          <a:ln>
                            <a:noFill/>
                          </a:ln>
                          <a:solidFill>
                            <a:srgbClr val="3333FF"/>
                          </a:solidFill>
                          <a:effectLst/>
                          <a:latin typeface="Arial" charset="0"/>
                          <a:cs typeface="Times New Roman" pitchFamily="18" charset="0"/>
                        </a:rPr>
                        <a:t>4,2</a:t>
                      </a:r>
                      <a:endParaRPr kumimoji="0" lang="bg-BG" altLang="en-US" sz="1800" b="0" i="0" u="none" strike="noStrike" cap="none" normalizeH="0" baseline="0" dirty="0">
                        <a:ln>
                          <a:noFill/>
                        </a:ln>
                        <a:solidFill>
                          <a:srgbClr val="3333FF"/>
                        </a:solidFill>
                        <a:effectLst/>
                        <a:latin typeface="Arial" charset="0"/>
                      </a:endParaRPr>
                    </a:p>
                  </a:txBody>
                  <a:tcPr marT="45717" marB="45717"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800" b="1" i="0" u="none" strike="noStrike" cap="none" normalizeH="0" baseline="0" dirty="0">
                          <a:ln>
                            <a:noFill/>
                          </a:ln>
                          <a:solidFill>
                            <a:srgbClr val="3333FF"/>
                          </a:solidFill>
                          <a:effectLst/>
                          <a:latin typeface="Arial" charset="0"/>
                          <a:cs typeface="Times New Roman" pitchFamily="18" charset="0"/>
                        </a:rPr>
                        <a:t>4,9</a:t>
                      </a:r>
                      <a:endParaRPr kumimoji="0" lang="bg-BG" altLang="en-US" sz="1800" b="0" i="0" u="none" strike="noStrike" cap="none" normalizeH="0" baseline="0" dirty="0">
                        <a:ln>
                          <a:noFill/>
                        </a:ln>
                        <a:solidFill>
                          <a:srgbClr val="3333FF"/>
                        </a:solidFill>
                        <a:effectLst/>
                        <a:latin typeface="Arial" charset="0"/>
                      </a:endParaRPr>
                    </a:p>
                  </a:txBody>
                  <a:tcPr marT="45717" marB="45717"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800" b="1" i="0" u="none" strike="noStrike" cap="none" normalizeH="0" baseline="0" dirty="0">
                          <a:ln>
                            <a:noFill/>
                          </a:ln>
                          <a:solidFill>
                            <a:srgbClr val="3333FF"/>
                          </a:solidFill>
                          <a:effectLst/>
                          <a:latin typeface="Arial" charset="0"/>
                          <a:cs typeface="Times New Roman" pitchFamily="18" charset="0"/>
                        </a:rPr>
                        <a:t>4,3</a:t>
                      </a:r>
                      <a:endParaRPr kumimoji="0" lang="bg-BG" altLang="en-US" sz="1800" b="0" i="0" u="none" strike="noStrike" cap="none" normalizeH="0" baseline="0" dirty="0">
                        <a:ln>
                          <a:noFill/>
                        </a:ln>
                        <a:solidFill>
                          <a:srgbClr val="3333FF"/>
                        </a:solidFill>
                        <a:effectLst/>
                        <a:latin typeface="Arial" charset="0"/>
                      </a:endParaRPr>
                    </a:p>
                  </a:txBody>
                  <a:tcPr marT="45717" marB="45717" anchor="ctr" horzOverflow="overflow">
                    <a:lnL>
                      <a:noFill/>
                    </a:lnL>
                    <a:lnR w="25400" cap="flat" cmpd="sng" algn="ctr">
                      <a:solidFill>
                        <a:srgbClr val="000000"/>
                      </a:solidFill>
                      <a:prstDash val="solid"/>
                      <a:round/>
                      <a:headEnd type="none" w="sm" len="sm"/>
                      <a:tailEnd type="none" w="sm" len="sm"/>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800" b="1" i="0" u="none" strike="noStrike" cap="none" normalizeH="0" baseline="0" dirty="0">
                          <a:ln>
                            <a:noFill/>
                          </a:ln>
                          <a:solidFill>
                            <a:srgbClr val="3333FF"/>
                          </a:solidFill>
                          <a:effectLst/>
                          <a:latin typeface="Arial" charset="0"/>
                          <a:cs typeface="Times New Roman" pitchFamily="18" charset="0"/>
                        </a:rPr>
                        <a:t>3,</a:t>
                      </a:r>
                      <a:r>
                        <a:rPr kumimoji="0" lang="en-US" altLang="en-US" sz="1800" b="1" i="0" u="none" strike="noStrike" cap="none" normalizeH="0" baseline="0" dirty="0">
                          <a:ln>
                            <a:noFill/>
                          </a:ln>
                          <a:solidFill>
                            <a:srgbClr val="3333FF"/>
                          </a:solidFill>
                          <a:effectLst/>
                          <a:latin typeface="Arial" charset="0"/>
                          <a:cs typeface="Times New Roman" pitchFamily="18" charset="0"/>
                        </a:rPr>
                        <a:t>3</a:t>
                      </a:r>
                      <a:endParaRPr kumimoji="0" lang="bg-BG" altLang="en-US" sz="1800" b="0" i="0" u="none" strike="noStrike" cap="none" normalizeH="0" baseline="0" dirty="0">
                        <a:ln>
                          <a:noFill/>
                        </a:ln>
                        <a:solidFill>
                          <a:srgbClr val="3333FF"/>
                        </a:solidFill>
                        <a:effectLst/>
                        <a:latin typeface="Arial" charset="0"/>
                      </a:endParaRPr>
                    </a:p>
                  </a:txBody>
                  <a:tcPr marT="45717" marB="45717" anchor="ctr"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a:noFill/>
                    </a:lnT>
                    <a:lnB>
                      <a:noFill/>
                    </a:lnB>
                    <a:lnTlToBr>
                      <a:noFill/>
                    </a:lnTlToBr>
                    <a:lnBlToTr>
                      <a:noFill/>
                    </a:lnBlToTr>
                    <a:noFill/>
                  </a:tcPr>
                </a:tc>
                <a:extLst>
                  <a:ext uri="{0D108BD9-81ED-4DB2-BD59-A6C34878D82A}">
                    <a16:rowId xmlns:a16="http://schemas.microsoft.com/office/drawing/2014/main" val="10007"/>
                  </a:ext>
                </a:extLst>
              </a:tr>
              <a:tr h="450066">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800" b="1" i="0" u="none" strike="noStrike" cap="none" normalizeH="0" baseline="0">
                          <a:ln>
                            <a:noFill/>
                          </a:ln>
                          <a:solidFill>
                            <a:srgbClr val="3333FF"/>
                          </a:solidFill>
                          <a:effectLst/>
                          <a:latin typeface="Arial" charset="0"/>
                          <a:cs typeface="Times New Roman" pitchFamily="18" charset="0"/>
                        </a:rPr>
                        <a:t>50–59 г.</a:t>
                      </a:r>
                      <a:endParaRPr kumimoji="0" lang="bg-BG" altLang="en-US" sz="1800" b="0" i="0" u="none" strike="noStrike" cap="none" normalizeH="0" baseline="0">
                        <a:ln>
                          <a:noFill/>
                        </a:ln>
                        <a:solidFill>
                          <a:srgbClr val="3333FF"/>
                        </a:solidFill>
                        <a:effectLst/>
                        <a:latin typeface="Arial" charset="0"/>
                      </a:endParaRPr>
                    </a:p>
                  </a:txBody>
                  <a:tcPr marT="45717" marB="45717" anchor="ctr"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800" b="1" i="0" u="none" strike="noStrike" cap="none" normalizeH="0" baseline="0" dirty="0">
                          <a:ln>
                            <a:noFill/>
                          </a:ln>
                          <a:solidFill>
                            <a:srgbClr val="3333FF"/>
                          </a:solidFill>
                          <a:effectLst/>
                          <a:latin typeface="Arial" charset="0"/>
                          <a:cs typeface="Times New Roman" pitchFamily="18" charset="0"/>
                        </a:rPr>
                        <a:t>8,1</a:t>
                      </a:r>
                      <a:endParaRPr kumimoji="0" lang="bg-BG" altLang="en-US" sz="1800" b="0" i="0" u="none" strike="noStrike" cap="none" normalizeH="0" baseline="0" dirty="0">
                        <a:ln>
                          <a:noFill/>
                        </a:ln>
                        <a:solidFill>
                          <a:srgbClr val="3333FF"/>
                        </a:solidFill>
                        <a:effectLst/>
                        <a:latin typeface="Arial" charset="0"/>
                      </a:endParaRPr>
                    </a:p>
                  </a:txBody>
                  <a:tcPr marT="45717" marB="45717" anchor="ctr" horzOverflow="overflow">
                    <a:lnL w="25400" cap="flat" cmpd="sng" algn="ctr">
                      <a:solidFill>
                        <a:srgbClr val="000000"/>
                      </a:solidFill>
                      <a:prstDash val="solid"/>
                      <a:round/>
                      <a:headEnd type="none" w="sm" len="sm"/>
                      <a:tailEnd type="none" w="sm" len="sm"/>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800" b="1" i="0" u="none" strike="noStrike" cap="none" normalizeH="0" baseline="0" dirty="0">
                          <a:ln>
                            <a:noFill/>
                          </a:ln>
                          <a:solidFill>
                            <a:srgbClr val="3333FF"/>
                          </a:solidFill>
                          <a:effectLst/>
                          <a:latin typeface="Arial" charset="0"/>
                          <a:cs typeface="Times New Roman" pitchFamily="18" charset="0"/>
                        </a:rPr>
                        <a:t>8,1</a:t>
                      </a:r>
                      <a:endParaRPr kumimoji="0" lang="bg-BG" altLang="en-US" sz="1800" b="0" i="0" u="none" strike="noStrike" cap="none" normalizeH="0" baseline="0" dirty="0">
                        <a:ln>
                          <a:noFill/>
                        </a:ln>
                        <a:solidFill>
                          <a:srgbClr val="3333FF"/>
                        </a:solidFill>
                        <a:effectLst/>
                        <a:latin typeface="Arial" charset="0"/>
                      </a:endParaRPr>
                    </a:p>
                  </a:txBody>
                  <a:tcPr marT="45717" marB="45717"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800" b="1" i="0" u="none" strike="noStrike" cap="none" normalizeH="0" baseline="0" dirty="0">
                          <a:ln>
                            <a:noFill/>
                          </a:ln>
                          <a:solidFill>
                            <a:srgbClr val="3333FF"/>
                          </a:solidFill>
                          <a:effectLst/>
                          <a:latin typeface="Arial" charset="0"/>
                          <a:cs typeface="Times New Roman" pitchFamily="18" charset="0"/>
                        </a:rPr>
                        <a:t>9,1</a:t>
                      </a:r>
                      <a:endParaRPr kumimoji="0" lang="bg-BG" altLang="en-US" sz="1800" b="0" i="0" u="none" strike="noStrike" cap="none" normalizeH="0" baseline="0" dirty="0">
                        <a:ln>
                          <a:noFill/>
                        </a:ln>
                        <a:solidFill>
                          <a:srgbClr val="3333FF"/>
                        </a:solidFill>
                        <a:effectLst/>
                        <a:latin typeface="Arial" charset="0"/>
                      </a:endParaRPr>
                    </a:p>
                  </a:txBody>
                  <a:tcPr marT="45717" marB="45717"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800" b="1" i="0" u="none" strike="noStrike" cap="none" normalizeH="0" baseline="0" dirty="0">
                          <a:ln>
                            <a:noFill/>
                          </a:ln>
                          <a:solidFill>
                            <a:srgbClr val="3333FF"/>
                          </a:solidFill>
                          <a:effectLst/>
                          <a:latin typeface="Arial" charset="0"/>
                          <a:cs typeface="Times New Roman" pitchFamily="18" charset="0"/>
                        </a:rPr>
                        <a:t>9,</a:t>
                      </a:r>
                      <a:r>
                        <a:rPr kumimoji="0" lang="bg-BG" altLang="en-US" sz="1800" b="1" i="0" u="none" strike="noStrike" cap="none" normalizeH="0" baseline="0" dirty="0" err="1">
                          <a:ln>
                            <a:noFill/>
                          </a:ln>
                          <a:solidFill>
                            <a:srgbClr val="3333FF"/>
                          </a:solidFill>
                          <a:effectLst/>
                          <a:latin typeface="Arial" charset="0"/>
                          <a:cs typeface="Times New Roman" pitchFamily="18" charset="0"/>
                        </a:rPr>
                        <a:t>9</a:t>
                      </a:r>
                      <a:endParaRPr kumimoji="0" lang="bg-BG" altLang="en-US" sz="1800" b="0" i="0" u="none" strike="noStrike" cap="none" normalizeH="0" baseline="0" dirty="0">
                        <a:ln>
                          <a:noFill/>
                        </a:ln>
                        <a:solidFill>
                          <a:srgbClr val="3333FF"/>
                        </a:solidFill>
                        <a:effectLst/>
                        <a:latin typeface="Arial" charset="0"/>
                      </a:endParaRPr>
                    </a:p>
                  </a:txBody>
                  <a:tcPr marT="45717" marB="45717"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800" b="1" i="0" u="none" strike="noStrike" cap="none" normalizeH="0" baseline="0" dirty="0">
                          <a:ln>
                            <a:noFill/>
                          </a:ln>
                          <a:solidFill>
                            <a:srgbClr val="3333FF"/>
                          </a:solidFill>
                          <a:effectLst/>
                          <a:latin typeface="Arial" charset="0"/>
                          <a:cs typeface="Times New Roman" pitchFamily="18" charset="0"/>
                        </a:rPr>
                        <a:t>11,1</a:t>
                      </a:r>
                      <a:endParaRPr kumimoji="0" lang="bg-BG" altLang="en-US" sz="1800" b="0" i="0" u="none" strike="noStrike" cap="none" normalizeH="0" baseline="0" dirty="0">
                        <a:ln>
                          <a:noFill/>
                        </a:ln>
                        <a:solidFill>
                          <a:srgbClr val="3333FF"/>
                        </a:solidFill>
                        <a:effectLst/>
                        <a:latin typeface="Arial" charset="0"/>
                      </a:endParaRPr>
                    </a:p>
                  </a:txBody>
                  <a:tcPr marT="45717" marB="45717"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800" b="1" i="0" u="none" strike="noStrike" cap="none" normalizeH="0" baseline="0" dirty="0">
                          <a:ln>
                            <a:noFill/>
                          </a:ln>
                          <a:solidFill>
                            <a:srgbClr val="3333FF"/>
                          </a:solidFill>
                          <a:effectLst/>
                          <a:latin typeface="Arial" charset="0"/>
                          <a:cs typeface="Times New Roman" pitchFamily="18" charset="0"/>
                        </a:rPr>
                        <a:t>10,1</a:t>
                      </a:r>
                      <a:endParaRPr kumimoji="0" lang="bg-BG" altLang="en-US" sz="1800" b="0" i="0" u="none" strike="noStrike" cap="none" normalizeH="0" baseline="0" dirty="0">
                        <a:ln>
                          <a:noFill/>
                        </a:ln>
                        <a:solidFill>
                          <a:srgbClr val="3333FF"/>
                        </a:solidFill>
                        <a:effectLst/>
                        <a:latin typeface="Arial" charset="0"/>
                      </a:endParaRPr>
                    </a:p>
                  </a:txBody>
                  <a:tcPr marT="45717" marB="45717" anchor="ctr" horzOverflow="overflow">
                    <a:lnL>
                      <a:noFill/>
                    </a:lnL>
                    <a:lnR w="25400" cap="flat" cmpd="sng" algn="ctr">
                      <a:solidFill>
                        <a:srgbClr val="000000"/>
                      </a:solidFill>
                      <a:prstDash val="solid"/>
                      <a:round/>
                      <a:headEnd type="none" w="sm" len="sm"/>
                      <a:tailEnd type="none" w="sm" len="sm"/>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3333FF"/>
                          </a:solidFill>
                          <a:effectLst/>
                          <a:latin typeface="Arial" charset="0"/>
                          <a:cs typeface="Times New Roman" pitchFamily="18" charset="0"/>
                        </a:rPr>
                        <a:t>9</a:t>
                      </a:r>
                      <a:r>
                        <a:rPr kumimoji="0" lang="bg-BG" altLang="en-US" sz="1800" b="1" i="0" u="none" strike="noStrike" cap="none" normalizeH="0" baseline="0" dirty="0">
                          <a:ln>
                            <a:noFill/>
                          </a:ln>
                          <a:solidFill>
                            <a:srgbClr val="3333FF"/>
                          </a:solidFill>
                          <a:effectLst/>
                          <a:latin typeface="Arial" charset="0"/>
                          <a:cs typeface="Times New Roman" pitchFamily="18" charset="0"/>
                        </a:rPr>
                        <a:t>,</a:t>
                      </a:r>
                      <a:r>
                        <a:rPr kumimoji="0" lang="en-US" altLang="en-US" sz="1800" b="1" i="0" u="none" strike="noStrike" cap="none" normalizeH="0" baseline="0" dirty="0">
                          <a:ln>
                            <a:noFill/>
                          </a:ln>
                          <a:solidFill>
                            <a:srgbClr val="3333FF"/>
                          </a:solidFill>
                          <a:effectLst/>
                          <a:latin typeface="Arial" charset="0"/>
                          <a:cs typeface="Times New Roman" pitchFamily="18" charset="0"/>
                        </a:rPr>
                        <a:t>3</a:t>
                      </a:r>
                      <a:endParaRPr kumimoji="0" lang="bg-BG" altLang="en-US" sz="1800" b="0" i="0" u="none" strike="noStrike" cap="none" normalizeH="0" baseline="0" dirty="0">
                        <a:ln>
                          <a:noFill/>
                        </a:ln>
                        <a:solidFill>
                          <a:srgbClr val="3333FF"/>
                        </a:solidFill>
                        <a:effectLst/>
                        <a:latin typeface="Arial" charset="0"/>
                      </a:endParaRPr>
                    </a:p>
                  </a:txBody>
                  <a:tcPr marT="45717" marB="45717" anchor="ctr"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a:noFill/>
                    </a:lnT>
                    <a:lnB>
                      <a:noFill/>
                    </a:lnB>
                    <a:lnTlToBr>
                      <a:noFill/>
                    </a:lnTlToBr>
                    <a:lnBlToTr>
                      <a:noFill/>
                    </a:lnBlToTr>
                    <a:noFill/>
                  </a:tcPr>
                </a:tc>
                <a:extLst>
                  <a:ext uri="{0D108BD9-81ED-4DB2-BD59-A6C34878D82A}">
                    <a16:rowId xmlns:a16="http://schemas.microsoft.com/office/drawing/2014/main" val="10008"/>
                  </a:ext>
                </a:extLst>
              </a:tr>
              <a:tr h="451597">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800" b="1" i="0" u="none" strike="noStrike" cap="none" normalizeH="0" baseline="0">
                          <a:ln>
                            <a:noFill/>
                          </a:ln>
                          <a:solidFill>
                            <a:schemeClr val="tx1"/>
                          </a:solidFill>
                          <a:effectLst/>
                          <a:latin typeface="Arial" charset="0"/>
                          <a:cs typeface="Times New Roman" pitchFamily="18" charset="0"/>
                        </a:rPr>
                        <a:t>60–69 г.</a:t>
                      </a:r>
                      <a:endParaRPr kumimoji="0" lang="bg-BG" altLang="en-US" sz="1800" b="0" i="0" u="none" strike="noStrike" cap="none" normalizeH="0" baseline="0">
                        <a:ln>
                          <a:noFill/>
                        </a:ln>
                        <a:solidFill>
                          <a:schemeClr val="tx1"/>
                        </a:solidFill>
                        <a:effectLst/>
                        <a:latin typeface="Arial" charset="0"/>
                      </a:endParaRPr>
                    </a:p>
                  </a:txBody>
                  <a:tcPr marT="45717" marB="45717" anchor="ctr"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a:noFill/>
                    </a:lnT>
                    <a:lnB w="25400" cap="flat" cmpd="sng" algn="ctr">
                      <a:solidFill>
                        <a:srgbClr val="000000"/>
                      </a:solidFill>
                      <a:prstDash val="solid"/>
                      <a:round/>
                      <a:headEnd type="none" w="sm" len="sm"/>
                      <a:tailEnd type="none" w="sm" len="sm"/>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800" b="0" i="0" u="none" strike="noStrike" cap="none" normalizeH="0" baseline="0" dirty="0">
                          <a:ln>
                            <a:noFill/>
                          </a:ln>
                          <a:solidFill>
                            <a:schemeClr val="tx1"/>
                          </a:solidFill>
                          <a:effectLst/>
                          <a:latin typeface="Arial" charset="0"/>
                          <a:cs typeface="Times New Roman" pitchFamily="18" charset="0"/>
                        </a:rPr>
                        <a:t>22,1</a:t>
                      </a:r>
                      <a:endParaRPr kumimoji="0" lang="bg-BG" altLang="en-US" sz="1800" b="0" i="0" u="none" strike="noStrike" cap="none" normalizeH="0" baseline="0" dirty="0">
                        <a:ln>
                          <a:noFill/>
                        </a:ln>
                        <a:solidFill>
                          <a:schemeClr val="tx1"/>
                        </a:solidFill>
                        <a:effectLst/>
                        <a:latin typeface="Arial" charset="0"/>
                      </a:endParaRPr>
                    </a:p>
                  </a:txBody>
                  <a:tcPr marT="45717" marB="45717" anchor="ctr" horzOverflow="overflow">
                    <a:lnL w="25400" cap="flat" cmpd="sng" algn="ctr">
                      <a:solidFill>
                        <a:srgbClr val="000000"/>
                      </a:solidFill>
                      <a:prstDash val="solid"/>
                      <a:round/>
                      <a:headEnd type="none" w="sm" len="sm"/>
                      <a:tailEnd type="none" w="sm" len="sm"/>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800" b="0" i="0" u="none" strike="noStrike" cap="none" normalizeH="0" baseline="0" dirty="0">
                          <a:ln>
                            <a:noFill/>
                          </a:ln>
                          <a:solidFill>
                            <a:schemeClr val="tx1"/>
                          </a:solidFill>
                          <a:effectLst/>
                          <a:latin typeface="Arial" charset="0"/>
                          <a:cs typeface="Times New Roman" pitchFamily="18" charset="0"/>
                        </a:rPr>
                        <a:t>22,4</a:t>
                      </a:r>
                      <a:endParaRPr kumimoji="0" lang="bg-BG" altLang="en-US" sz="1800" b="0" i="0" u="none" strike="noStrike" cap="none" normalizeH="0" baseline="0" dirty="0">
                        <a:ln>
                          <a:noFill/>
                        </a:ln>
                        <a:solidFill>
                          <a:schemeClr val="tx1"/>
                        </a:solidFill>
                        <a:effectLst/>
                        <a:latin typeface="Arial" charset="0"/>
                      </a:endParaRPr>
                    </a:p>
                  </a:txBody>
                  <a:tcPr marT="45717" marB="45717"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800" b="0" i="0" u="none" strike="noStrike" cap="none" normalizeH="0" baseline="0" dirty="0">
                          <a:ln>
                            <a:noFill/>
                          </a:ln>
                          <a:solidFill>
                            <a:schemeClr val="tx1"/>
                          </a:solidFill>
                          <a:effectLst/>
                          <a:latin typeface="Arial" charset="0"/>
                          <a:cs typeface="Times New Roman" pitchFamily="18" charset="0"/>
                        </a:rPr>
                        <a:t>24,3</a:t>
                      </a:r>
                      <a:endParaRPr kumimoji="0" lang="bg-BG" altLang="en-US" sz="1800" b="0" i="0" u="none" strike="noStrike" cap="none" normalizeH="0" baseline="0" dirty="0">
                        <a:ln>
                          <a:noFill/>
                        </a:ln>
                        <a:solidFill>
                          <a:schemeClr val="tx1"/>
                        </a:solidFill>
                        <a:effectLst/>
                        <a:latin typeface="Arial" charset="0"/>
                      </a:endParaRPr>
                    </a:p>
                  </a:txBody>
                  <a:tcPr marT="45717" marB="45717"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800" b="0" i="0" u="none" strike="noStrike" cap="none" normalizeH="0" baseline="0" dirty="0">
                          <a:ln>
                            <a:noFill/>
                          </a:ln>
                          <a:solidFill>
                            <a:schemeClr val="tx1"/>
                          </a:solidFill>
                          <a:effectLst/>
                          <a:latin typeface="Arial" charset="0"/>
                          <a:cs typeface="Times New Roman" pitchFamily="18" charset="0"/>
                        </a:rPr>
                        <a:t>23,2</a:t>
                      </a:r>
                      <a:endParaRPr kumimoji="0" lang="bg-BG" altLang="en-US" sz="1800" b="0" i="0" u="none" strike="noStrike" cap="none" normalizeH="0" baseline="0" dirty="0">
                        <a:ln>
                          <a:noFill/>
                        </a:ln>
                        <a:solidFill>
                          <a:schemeClr val="tx1"/>
                        </a:solidFill>
                        <a:effectLst/>
                        <a:latin typeface="Arial" charset="0"/>
                      </a:endParaRPr>
                    </a:p>
                  </a:txBody>
                  <a:tcPr marT="45717" marB="45717"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800" b="0" i="0" u="none" strike="noStrike" cap="none" normalizeH="0" baseline="0" dirty="0">
                          <a:ln>
                            <a:noFill/>
                          </a:ln>
                          <a:solidFill>
                            <a:schemeClr val="tx1"/>
                          </a:solidFill>
                          <a:effectLst/>
                          <a:latin typeface="Arial" charset="0"/>
                          <a:cs typeface="Times New Roman" pitchFamily="18" charset="0"/>
                        </a:rPr>
                        <a:t>25,0</a:t>
                      </a:r>
                      <a:endParaRPr kumimoji="0" lang="bg-BG" altLang="en-US" sz="1800" b="0" i="0" u="none" strike="noStrike" cap="none" normalizeH="0" baseline="0" dirty="0">
                        <a:ln>
                          <a:noFill/>
                        </a:ln>
                        <a:solidFill>
                          <a:schemeClr val="tx1"/>
                        </a:solidFill>
                        <a:effectLst/>
                        <a:latin typeface="Arial" charset="0"/>
                      </a:endParaRPr>
                    </a:p>
                  </a:txBody>
                  <a:tcPr marT="45717" marB="45717"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800" b="0" i="0" u="none" strike="noStrike" cap="none" normalizeH="0" baseline="0" dirty="0">
                          <a:ln>
                            <a:noFill/>
                          </a:ln>
                          <a:solidFill>
                            <a:schemeClr val="tx1"/>
                          </a:solidFill>
                          <a:effectLst/>
                          <a:latin typeface="Arial" charset="0"/>
                          <a:cs typeface="Times New Roman" pitchFamily="18" charset="0"/>
                        </a:rPr>
                        <a:t>23,8</a:t>
                      </a:r>
                      <a:endParaRPr kumimoji="0" lang="bg-BG" altLang="en-US" sz="1800" b="0" i="0" u="none" strike="noStrike" cap="none" normalizeH="0" baseline="0" dirty="0">
                        <a:ln>
                          <a:noFill/>
                        </a:ln>
                        <a:solidFill>
                          <a:schemeClr val="tx1"/>
                        </a:solidFill>
                        <a:effectLst/>
                        <a:latin typeface="Arial" charset="0"/>
                      </a:endParaRPr>
                    </a:p>
                  </a:txBody>
                  <a:tcPr marT="45717" marB="45717" anchor="ctr" horzOverflow="overflow">
                    <a:lnL>
                      <a:noFill/>
                    </a:lnL>
                    <a:lnR w="25400" cap="flat" cmpd="sng" algn="ctr">
                      <a:solidFill>
                        <a:srgbClr val="000000"/>
                      </a:solidFill>
                      <a:prstDash val="solid"/>
                      <a:round/>
                      <a:headEnd type="none" w="sm" len="sm"/>
                      <a:tailEnd type="none" w="sm" len="sm"/>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800" b="0" i="0" u="none" strike="noStrike" cap="none" normalizeH="0" baseline="0" dirty="0">
                          <a:ln>
                            <a:noFill/>
                          </a:ln>
                          <a:solidFill>
                            <a:schemeClr val="tx1"/>
                          </a:solidFill>
                          <a:effectLst/>
                          <a:latin typeface="Arial" charset="0"/>
                          <a:cs typeface="Times New Roman" pitchFamily="18" charset="0"/>
                        </a:rPr>
                        <a:t>19,9</a:t>
                      </a:r>
                      <a:endParaRPr kumimoji="0" lang="bg-BG" altLang="en-US" sz="1800" b="0" i="0" u="none" strike="noStrike" cap="none" normalizeH="0" baseline="0" dirty="0">
                        <a:ln>
                          <a:noFill/>
                        </a:ln>
                        <a:solidFill>
                          <a:schemeClr val="tx1"/>
                        </a:solidFill>
                        <a:effectLst/>
                        <a:latin typeface="Arial" charset="0"/>
                      </a:endParaRPr>
                    </a:p>
                  </a:txBody>
                  <a:tcPr marT="45717" marB="45717" anchor="ctr"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a:noFill/>
                    </a:lnT>
                    <a:lnB>
                      <a:noFill/>
                    </a:lnB>
                    <a:lnTlToBr>
                      <a:noFill/>
                    </a:lnTlToBr>
                    <a:lnBlToTr>
                      <a:noFill/>
                    </a:lnBlToTr>
                    <a:noFill/>
                  </a:tcPr>
                </a:tc>
                <a:extLst>
                  <a:ext uri="{0D108BD9-81ED-4DB2-BD59-A6C34878D82A}">
                    <a16:rowId xmlns:a16="http://schemas.microsoft.com/office/drawing/2014/main" val="10009"/>
                  </a:ext>
                </a:extLst>
              </a:tr>
              <a:tr h="450066">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800" b="1" i="0" u="none" strike="noStrike" cap="none" normalizeH="0" baseline="0">
                          <a:ln>
                            <a:noFill/>
                          </a:ln>
                          <a:solidFill>
                            <a:schemeClr val="tx1"/>
                          </a:solidFill>
                          <a:effectLst/>
                          <a:latin typeface="Arial" charset="0"/>
                          <a:cs typeface="Times New Roman" pitchFamily="18" charset="0"/>
                        </a:rPr>
                        <a:t>70 г. и +</a:t>
                      </a:r>
                      <a:endParaRPr kumimoji="0" lang="bg-BG" altLang="en-US" sz="1800" b="0" i="0" u="none" strike="noStrike" cap="none" normalizeH="0" baseline="0">
                        <a:ln>
                          <a:noFill/>
                        </a:ln>
                        <a:solidFill>
                          <a:schemeClr val="tx1"/>
                        </a:solidFill>
                        <a:effectLst/>
                        <a:latin typeface="Arial" charset="0"/>
                      </a:endParaRPr>
                    </a:p>
                  </a:txBody>
                  <a:tcPr marT="45717" marB="45717" anchor="ctr"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800" b="0" i="0" u="none" strike="noStrike" cap="none" normalizeH="0" baseline="0" dirty="0">
                          <a:ln>
                            <a:noFill/>
                          </a:ln>
                          <a:solidFill>
                            <a:schemeClr val="tx1"/>
                          </a:solidFill>
                          <a:effectLst/>
                          <a:latin typeface="Arial" charset="0"/>
                          <a:cs typeface="Times New Roman" pitchFamily="18" charset="0"/>
                        </a:rPr>
                        <a:t>76,7</a:t>
                      </a:r>
                      <a:endParaRPr kumimoji="0" lang="bg-BG" altLang="en-US" sz="1800" b="0" i="0" u="none" strike="noStrike" cap="none" normalizeH="0" baseline="0" dirty="0">
                        <a:ln>
                          <a:noFill/>
                        </a:ln>
                        <a:solidFill>
                          <a:schemeClr val="tx1"/>
                        </a:solidFill>
                        <a:effectLst/>
                        <a:latin typeface="Arial" charset="0"/>
                      </a:endParaRPr>
                    </a:p>
                  </a:txBody>
                  <a:tcPr marT="45717" marB="45717" anchor="ctr" horzOverflow="overflow">
                    <a:lnL w="25400" cap="flat" cmpd="sng" algn="ctr">
                      <a:solidFill>
                        <a:srgbClr val="000000"/>
                      </a:solidFill>
                      <a:prstDash val="solid"/>
                      <a:round/>
                      <a:headEnd type="none" w="sm" len="sm"/>
                      <a:tailEnd type="none" w="sm" len="sm"/>
                    </a:lnL>
                    <a:lnR>
                      <a:noFill/>
                    </a:lnR>
                    <a:lnT>
                      <a:noFill/>
                    </a:lnT>
                    <a:lnB w="25400" cap="flat" cmpd="sng" algn="ctr">
                      <a:solidFill>
                        <a:srgbClr val="000000"/>
                      </a:solidFill>
                      <a:prstDash val="solid"/>
                      <a:round/>
                      <a:headEnd type="none" w="sm" len="sm"/>
                      <a:tailEnd type="none" w="sm" len="sm"/>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800" b="0" i="0" u="none" strike="noStrike" cap="none" normalizeH="0" baseline="0" dirty="0">
                          <a:ln>
                            <a:noFill/>
                          </a:ln>
                          <a:solidFill>
                            <a:schemeClr val="tx1"/>
                          </a:solidFill>
                          <a:effectLst/>
                          <a:latin typeface="Arial" charset="0"/>
                          <a:cs typeface="Times New Roman" pitchFamily="18" charset="0"/>
                        </a:rPr>
                        <a:t>84,2</a:t>
                      </a:r>
                      <a:endParaRPr kumimoji="0" lang="bg-BG" altLang="en-US" sz="1800" b="0" i="0" u="none" strike="noStrike" cap="none" normalizeH="0" baseline="0" dirty="0">
                        <a:ln>
                          <a:noFill/>
                        </a:ln>
                        <a:solidFill>
                          <a:schemeClr val="tx1"/>
                        </a:solidFill>
                        <a:effectLst/>
                        <a:latin typeface="Arial" charset="0"/>
                      </a:endParaRPr>
                    </a:p>
                  </a:txBody>
                  <a:tcPr marT="45717" marB="45717" anchor="ctr" horzOverflow="overflow">
                    <a:lnL>
                      <a:noFill/>
                    </a:lnL>
                    <a:lnR>
                      <a:noFill/>
                    </a:lnR>
                    <a:lnT>
                      <a:noFill/>
                    </a:lnT>
                    <a:lnB w="25400" cap="flat" cmpd="sng" algn="ctr">
                      <a:solidFill>
                        <a:srgbClr val="000000"/>
                      </a:solidFill>
                      <a:prstDash val="solid"/>
                      <a:round/>
                      <a:headEnd type="none" w="sm" len="sm"/>
                      <a:tailEnd type="none" w="sm" len="sm"/>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800" b="0" i="0" u="none" strike="noStrike" cap="none" normalizeH="0" baseline="0" dirty="0">
                          <a:ln>
                            <a:noFill/>
                          </a:ln>
                          <a:solidFill>
                            <a:schemeClr val="tx1"/>
                          </a:solidFill>
                          <a:effectLst/>
                          <a:latin typeface="Arial" charset="0"/>
                          <a:cs typeface="Times New Roman" pitchFamily="18" charset="0"/>
                        </a:rPr>
                        <a:t>88,2</a:t>
                      </a:r>
                      <a:endParaRPr kumimoji="0" lang="bg-BG" altLang="en-US" sz="1800" b="0" i="0" u="none" strike="noStrike" cap="none" normalizeH="0" baseline="0" dirty="0">
                        <a:ln>
                          <a:noFill/>
                        </a:ln>
                        <a:solidFill>
                          <a:schemeClr val="tx1"/>
                        </a:solidFill>
                        <a:effectLst/>
                        <a:latin typeface="Arial" charset="0"/>
                      </a:endParaRPr>
                    </a:p>
                  </a:txBody>
                  <a:tcPr marT="45717" marB="45717" anchor="ctr" horzOverflow="overflow">
                    <a:lnL>
                      <a:noFill/>
                    </a:lnL>
                    <a:lnR>
                      <a:noFill/>
                    </a:lnR>
                    <a:lnT>
                      <a:noFill/>
                    </a:lnT>
                    <a:lnB w="25400" cap="flat" cmpd="sng" algn="ctr">
                      <a:solidFill>
                        <a:srgbClr val="000000"/>
                      </a:solidFill>
                      <a:prstDash val="solid"/>
                      <a:round/>
                      <a:headEnd type="none" w="sm" len="sm"/>
                      <a:tailEnd type="none" w="sm" len="sm"/>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800" b="0" i="0" u="none" strike="noStrike" cap="none" normalizeH="0" baseline="0" dirty="0">
                          <a:ln>
                            <a:noFill/>
                          </a:ln>
                          <a:solidFill>
                            <a:schemeClr val="tx1"/>
                          </a:solidFill>
                          <a:effectLst/>
                          <a:latin typeface="Arial" charset="0"/>
                          <a:cs typeface="Times New Roman" pitchFamily="18" charset="0"/>
                        </a:rPr>
                        <a:t>91,9</a:t>
                      </a:r>
                      <a:endParaRPr kumimoji="0" lang="bg-BG" altLang="en-US" sz="1800" b="0" i="0" u="none" strike="noStrike" cap="none" normalizeH="0" baseline="0" dirty="0">
                        <a:ln>
                          <a:noFill/>
                        </a:ln>
                        <a:solidFill>
                          <a:schemeClr val="tx1"/>
                        </a:solidFill>
                        <a:effectLst/>
                        <a:latin typeface="Arial" charset="0"/>
                      </a:endParaRPr>
                    </a:p>
                  </a:txBody>
                  <a:tcPr marT="45717" marB="45717" anchor="ctr" horzOverflow="overflow">
                    <a:lnL>
                      <a:noFill/>
                    </a:lnL>
                    <a:lnR>
                      <a:noFill/>
                    </a:lnR>
                    <a:lnT>
                      <a:noFill/>
                    </a:lnT>
                    <a:lnB w="25400" cap="flat" cmpd="sng" algn="ctr">
                      <a:solidFill>
                        <a:srgbClr val="000000"/>
                      </a:solidFill>
                      <a:prstDash val="solid"/>
                      <a:round/>
                      <a:headEnd type="none" w="sm" len="sm"/>
                      <a:tailEnd type="none" w="sm" len="sm"/>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800" b="0" i="0" u="none" strike="noStrike" cap="none" normalizeH="0" baseline="0" dirty="0">
                          <a:ln>
                            <a:noFill/>
                          </a:ln>
                          <a:solidFill>
                            <a:schemeClr val="tx1"/>
                          </a:solidFill>
                          <a:effectLst/>
                          <a:latin typeface="Arial" charset="0"/>
                          <a:cs typeface="Times New Roman" pitchFamily="18" charset="0"/>
                        </a:rPr>
                        <a:t>91,2</a:t>
                      </a:r>
                      <a:endParaRPr kumimoji="0" lang="bg-BG" altLang="en-US" sz="1800" b="0" i="0" u="none" strike="noStrike" cap="none" normalizeH="0" baseline="0" dirty="0">
                        <a:ln>
                          <a:noFill/>
                        </a:ln>
                        <a:solidFill>
                          <a:schemeClr val="tx1"/>
                        </a:solidFill>
                        <a:effectLst/>
                        <a:latin typeface="Arial" charset="0"/>
                      </a:endParaRPr>
                    </a:p>
                  </a:txBody>
                  <a:tcPr marT="45717" marB="45717" anchor="ctr" horzOverflow="overflow">
                    <a:lnL>
                      <a:noFill/>
                    </a:lnL>
                    <a:lnR>
                      <a:noFill/>
                    </a:lnR>
                    <a:lnT>
                      <a:noFill/>
                    </a:lnT>
                    <a:lnB w="25400" cap="flat" cmpd="sng" algn="ctr">
                      <a:solidFill>
                        <a:srgbClr val="000000"/>
                      </a:solidFill>
                      <a:prstDash val="solid"/>
                      <a:round/>
                      <a:headEnd type="none" w="sm" len="sm"/>
                      <a:tailEnd type="none" w="sm" len="sm"/>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800" b="0" i="0" u="none" strike="noStrike" cap="none" normalizeH="0" baseline="0" dirty="0">
                          <a:ln>
                            <a:noFill/>
                          </a:ln>
                          <a:solidFill>
                            <a:schemeClr val="tx1"/>
                          </a:solidFill>
                          <a:effectLst/>
                          <a:latin typeface="Arial" charset="0"/>
                          <a:cs typeface="Times New Roman" pitchFamily="18" charset="0"/>
                        </a:rPr>
                        <a:t>84,5</a:t>
                      </a:r>
                      <a:endParaRPr kumimoji="0" lang="bg-BG" altLang="en-US" sz="1800" b="0" i="0" u="none" strike="noStrike" cap="none" normalizeH="0" baseline="0" dirty="0">
                        <a:ln>
                          <a:noFill/>
                        </a:ln>
                        <a:solidFill>
                          <a:schemeClr val="tx1"/>
                        </a:solidFill>
                        <a:effectLst/>
                        <a:latin typeface="Arial" charset="0"/>
                      </a:endParaRPr>
                    </a:p>
                  </a:txBody>
                  <a:tcPr marT="45717" marB="45717" anchor="ctr" horzOverflow="overflow">
                    <a:lnL>
                      <a:noFill/>
                    </a:lnL>
                    <a:lnR w="25400" cap="flat" cmpd="sng" algn="ctr">
                      <a:solidFill>
                        <a:srgbClr val="000000"/>
                      </a:solidFill>
                      <a:prstDash val="solid"/>
                      <a:round/>
                      <a:headEnd type="none" w="sm" len="sm"/>
                      <a:tailEnd type="none" w="sm" len="sm"/>
                    </a:lnR>
                    <a:lnT>
                      <a:noFill/>
                    </a:lnT>
                    <a:lnB w="25400" cap="flat" cmpd="sng" algn="ctr">
                      <a:solidFill>
                        <a:srgbClr val="000000"/>
                      </a:solidFill>
                      <a:prstDash val="solid"/>
                      <a:round/>
                      <a:headEnd type="none" w="sm" len="sm"/>
                      <a:tailEnd type="none" w="sm" len="sm"/>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charset="0"/>
                          <a:cs typeface="Times New Roman" pitchFamily="18" charset="0"/>
                        </a:rPr>
                        <a:t>73</a:t>
                      </a:r>
                      <a:r>
                        <a:rPr kumimoji="0" lang="bg-BG" altLang="en-US" sz="1800" b="0" i="0" u="none" strike="noStrike" cap="none" normalizeH="0" baseline="0" dirty="0">
                          <a:ln>
                            <a:noFill/>
                          </a:ln>
                          <a:solidFill>
                            <a:schemeClr val="tx1"/>
                          </a:solidFill>
                          <a:effectLst/>
                          <a:latin typeface="Arial" charset="0"/>
                          <a:cs typeface="Times New Roman" pitchFamily="18" charset="0"/>
                        </a:rPr>
                        <a:t>,8</a:t>
                      </a:r>
                      <a:endParaRPr kumimoji="0" lang="bg-BG" altLang="en-US" sz="1800" b="0" i="0" u="none" strike="noStrike" cap="none" normalizeH="0" baseline="0" dirty="0">
                        <a:ln>
                          <a:noFill/>
                        </a:ln>
                        <a:solidFill>
                          <a:schemeClr val="tx1"/>
                        </a:solidFill>
                        <a:effectLst/>
                        <a:latin typeface="Arial" charset="0"/>
                      </a:endParaRPr>
                    </a:p>
                  </a:txBody>
                  <a:tcPr marT="45717" marB="45717" anchor="ctr"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a:noFill/>
                    </a:lnT>
                    <a:lnB w="254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0"/>
                  </a:ext>
                </a:extLst>
              </a:tr>
            </a:tbl>
          </a:graphicData>
        </a:graphic>
      </p:graphicFrame>
      <p:sp>
        <p:nvSpPr>
          <p:cNvPr id="73829" name="Rectangle 278"/>
          <p:cNvSpPr>
            <a:spLocks noChangeArrowheads="1"/>
          </p:cNvSpPr>
          <p:nvPr/>
        </p:nvSpPr>
        <p:spPr bwMode="auto">
          <a:xfrm>
            <a:off x="179513" y="-6478"/>
            <a:ext cx="8784976" cy="1077218"/>
          </a:xfrm>
          <a:prstGeom prst="rect">
            <a:avLst/>
          </a:prstGeom>
          <a:noFill/>
          <a:ln w="12700" cap="sq">
            <a:noFill/>
            <a:miter lim="800000"/>
            <a:headEnd type="none" w="sm" len="sm"/>
            <a:tailEnd type="none" w="sm" len="sm"/>
          </a:ln>
        </p:spPr>
        <p:txBody>
          <a:bodyPr wrap="square" anchor="ctr">
            <a:spAutoFit/>
          </a:bodyPr>
          <a:lstStyle/>
          <a:p>
            <a:r>
              <a:rPr lang="bg-BG" altLang="en-US" sz="3200" b="1" i="1" dirty="0">
                <a:solidFill>
                  <a:srgbClr val="C00000"/>
                </a:solidFill>
              </a:rPr>
              <a:t>Смъртност по възраст в България </a:t>
            </a:r>
          </a:p>
          <a:p>
            <a:pPr algn="ctr"/>
            <a:r>
              <a:rPr lang="bg-BG" altLang="en-US" sz="3200" b="1" i="1" dirty="0">
                <a:solidFill>
                  <a:srgbClr val="C00000"/>
                </a:solidFill>
              </a:rPr>
              <a:t>1960-201</a:t>
            </a:r>
            <a:r>
              <a:rPr lang="en-US" altLang="en-US" sz="3200" b="1" i="1" dirty="0">
                <a:solidFill>
                  <a:srgbClr val="C00000"/>
                </a:solidFill>
              </a:rPr>
              <a:t>6</a:t>
            </a:r>
            <a:r>
              <a:rPr lang="bg-BG" altLang="en-US" sz="3200" b="1" i="1" dirty="0">
                <a:solidFill>
                  <a:srgbClr val="C00000"/>
                </a:solidFill>
              </a:rPr>
              <a:t> г. (в ‰)</a:t>
            </a:r>
          </a:p>
        </p:txBody>
      </p:sp>
      <p:sp>
        <p:nvSpPr>
          <p:cNvPr id="2" name="Date Placeholder 1"/>
          <p:cNvSpPr>
            <a:spLocks noGrp="1"/>
          </p:cNvSpPr>
          <p:nvPr>
            <p:ph type="dt" sz="half" idx="10"/>
          </p:nvPr>
        </p:nvSpPr>
        <p:spPr/>
        <p:txBody>
          <a:bodyPr/>
          <a:lstStyle/>
          <a:p>
            <a:pPr>
              <a:defRPr/>
            </a:pPr>
            <a:fld id="{216F05F1-3061-44CC-B7F3-4186CDAE2DB9}" type="datetime1">
              <a:rPr lang="bg-BG" altLang="en-US" smtClean="0"/>
              <a:t>5.10.2019 г.</a:t>
            </a:fld>
            <a:endParaRPr lang="bg-BG" altLang="en-US"/>
          </a:p>
        </p:txBody>
      </p:sp>
    </p:spTree>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3"/>
          <p:cNvSpPr>
            <a:spLocks noGrp="1"/>
          </p:cNvSpPr>
          <p:nvPr>
            <p:ph type="sldNum" sz="quarter" idx="12"/>
          </p:nvPr>
        </p:nvSpPr>
        <p:spPr>
          <a:noFill/>
          <a:ln>
            <a:miter lim="800000"/>
            <a:headEnd/>
            <a:tailEnd/>
          </a:ln>
        </p:spPr>
        <p:txBody>
          <a:bodyPr/>
          <a:lstStyle/>
          <a:p>
            <a:fld id="{89447FF9-4C0E-45FF-B1C0-0B67F9F5B919}" type="slidenum">
              <a:rPr lang="en-US" altLang="en-US"/>
              <a:pPr/>
              <a:t>63</a:t>
            </a:fld>
            <a:endParaRPr lang="en-US" altLang="en-US"/>
          </a:p>
        </p:txBody>
      </p:sp>
      <p:graphicFrame>
        <p:nvGraphicFramePr>
          <p:cNvPr id="317598" name="Group 158"/>
          <p:cNvGraphicFramePr>
            <a:graphicFrameLocks noGrp="1"/>
          </p:cNvGraphicFramePr>
          <p:nvPr>
            <p:extLst>
              <p:ext uri="{D42A27DB-BD31-4B8C-83A1-F6EECF244321}">
                <p14:modId xmlns:p14="http://schemas.microsoft.com/office/powerpoint/2010/main" val="16985675"/>
              </p:ext>
            </p:extLst>
          </p:nvPr>
        </p:nvGraphicFramePr>
        <p:xfrm>
          <a:off x="611188" y="1052513"/>
          <a:ext cx="7921625" cy="4465216"/>
        </p:xfrm>
        <a:graphic>
          <a:graphicData uri="http://schemas.openxmlformats.org/drawingml/2006/table">
            <a:tbl>
              <a:tblPr/>
              <a:tblGrid>
                <a:gridCol w="3232150">
                  <a:extLst>
                    <a:ext uri="{9D8B030D-6E8A-4147-A177-3AD203B41FA5}">
                      <a16:colId xmlns:a16="http://schemas.microsoft.com/office/drawing/2014/main" val="20000"/>
                    </a:ext>
                  </a:extLst>
                </a:gridCol>
                <a:gridCol w="938212">
                  <a:extLst>
                    <a:ext uri="{9D8B030D-6E8A-4147-A177-3AD203B41FA5}">
                      <a16:colId xmlns:a16="http://schemas.microsoft.com/office/drawing/2014/main" val="20001"/>
                    </a:ext>
                  </a:extLst>
                </a:gridCol>
                <a:gridCol w="938213">
                  <a:extLst>
                    <a:ext uri="{9D8B030D-6E8A-4147-A177-3AD203B41FA5}">
                      <a16:colId xmlns:a16="http://schemas.microsoft.com/office/drawing/2014/main" val="20002"/>
                    </a:ext>
                  </a:extLst>
                </a:gridCol>
                <a:gridCol w="936625">
                  <a:extLst>
                    <a:ext uri="{9D8B030D-6E8A-4147-A177-3AD203B41FA5}">
                      <a16:colId xmlns:a16="http://schemas.microsoft.com/office/drawing/2014/main" val="20003"/>
                    </a:ext>
                  </a:extLst>
                </a:gridCol>
                <a:gridCol w="938212">
                  <a:extLst>
                    <a:ext uri="{9D8B030D-6E8A-4147-A177-3AD203B41FA5}">
                      <a16:colId xmlns:a16="http://schemas.microsoft.com/office/drawing/2014/main" val="20004"/>
                    </a:ext>
                  </a:extLst>
                </a:gridCol>
                <a:gridCol w="938213">
                  <a:extLst>
                    <a:ext uri="{9D8B030D-6E8A-4147-A177-3AD203B41FA5}">
                      <a16:colId xmlns:a16="http://schemas.microsoft.com/office/drawing/2014/main" val="20005"/>
                    </a:ext>
                  </a:extLst>
                </a:gridCol>
              </a:tblGrid>
              <a:tr h="720303">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4000"/>
                        </a:lnSpc>
                        <a:spcBef>
                          <a:spcPct val="0"/>
                        </a:spcBef>
                        <a:spcAft>
                          <a:spcPct val="0"/>
                        </a:spcAft>
                        <a:buClrTx/>
                        <a:buSzTx/>
                        <a:buFontTx/>
                        <a:buNone/>
                        <a:tabLst/>
                      </a:pPr>
                      <a:r>
                        <a:rPr kumimoji="0" lang="bg-BG" altLang="en-US" sz="2000" b="1" i="0" u="none" strike="noStrike" cap="none" normalizeH="0" baseline="0" dirty="0">
                          <a:ln>
                            <a:noFill/>
                          </a:ln>
                          <a:solidFill>
                            <a:srgbClr val="3333FF"/>
                          </a:solidFill>
                          <a:effectLst/>
                          <a:latin typeface="Arial" charset="0"/>
                          <a:cs typeface="Times New Roman" pitchFamily="18" charset="0"/>
                        </a:rPr>
                        <a:t>ВОДЕЩИ ПРИЧИНИ</a:t>
                      </a:r>
                      <a:endParaRPr kumimoji="0" lang="bg-BG" altLang="en-US" sz="2000" b="0" i="0" u="none" strike="noStrike" cap="none" normalizeH="0" baseline="0" dirty="0">
                        <a:ln>
                          <a:noFill/>
                        </a:ln>
                        <a:solidFill>
                          <a:srgbClr val="3333FF"/>
                        </a:solidFill>
                        <a:effectLst/>
                        <a:latin typeface="Arial" charset="0"/>
                      </a:endParaRPr>
                    </a:p>
                  </a:txBody>
                  <a:tcPr marT="45723" marB="45723" anchor="ctr"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4000"/>
                        </a:lnSpc>
                        <a:spcBef>
                          <a:spcPct val="0"/>
                        </a:spcBef>
                        <a:spcAft>
                          <a:spcPct val="0"/>
                        </a:spcAft>
                        <a:buClrTx/>
                        <a:buSzTx/>
                        <a:buFontTx/>
                        <a:buNone/>
                        <a:tabLst/>
                      </a:pPr>
                      <a:r>
                        <a:rPr kumimoji="0" lang="bg-BG" altLang="en-US" sz="2000" b="1" i="0" u="none" strike="noStrike" cap="none" normalizeH="0" baseline="0">
                          <a:ln>
                            <a:noFill/>
                          </a:ln>
                          <a:solidFill>
                            <a:srgbClr val="3333FF"/>
                          </a:solidFill>
                          <a:effectLst/>
                          <a:latin typeface="Arial" charset="0"/>
                          <a:cs typeface="Times New Roman" pitchFamily="18" charset="0"/>
                        </a:rPr>
                        <a:t>1970</a:t>
                      </a:r>
                      <a:endParaRPr kumimoji="0" lang="bg-BG" altLang="en-US" sz="2000" b="0" i="0" u="none" strike="noStrike" cap="none" normalizeH="0" baseline="0">
                        <a:ln>
                          <a:noFill/>
                        </a:ln>
                        <a:solidFill>
                          <a:srgbClr val="3333FF"/>
                        </a:solidFill>
                        <a:effectLst/>
                        <a:latin typeface="Arial" charset="0"/>
                      </a:endParaRPr>
                    </a:p>
                  </a:txBody>
                  <a:tcPr marT="45723" marB="45723" anchor="ctr" horzOverflow="overflow">
                    <a:lnL w="25400" cap="flat" cmpd="sng" algn="ctr">
                      <a:solidFill>
                        <a:srgbClr val="000000"/>
                      </a:solidFill>
                      <a:prstDash val="solid"/>
                      <a:round/>
                      <a:headEnd type="none" w="sm" len="sm"/>
                      <a:tailEnd type="none" w="sm" len="sm"/>
                    </a:lnL>
                    <a:lnR>
                      <a:noFill/>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4000"/>
                        </a:lnSpc>
                        <a:spcBef>
                          <a:spcPct val="0"/>
                        </a:spcBef>
                        <a:spcAft>
                          <a:spcPct val="0"/>
                        </a:spcAft>
                        <a:buClrTx/>
                        <a:buSzTx/>
                        <a:buFontTx/>
                        <a:buNone/>
                        <a:tabLst/>
                      </a:pPr>
                      <a:r>
                        <a:rPr kumimoji="0" lang="bg-BG" altLang="en-US" sz="2000" b="1" i="0" u="none" strike="noStrike" cap="none" normalizeH="0" baseline="0">
                          <a:ln>
                            <a:noFill/>
                          </a:ln>
                          <a:solidFill>
                            <a:srgbClr val="3333FF"/>
                          </a:solidFill>
                          <a:effectLst/>
                          <a:latin typeface="Arial" charset="0"/>
                          <a:cs typeface="Times New Roman" pitchFamily="18" charset="0"/>
                        </a:rPr>
                        <a:t>1980</a:t>
                      </a:r>
                      <a:endParaRPr kumimoji="0" lang="bg-BG" altLang="en-US" sz="2000" b="0" i="0" u="none" strike="noStrike" cap="none" normalizeH="0" baseline="0">
                        <a:ln>
                          <a:noFill/>
                        </a:ln>
                        <a:solidFill>
                          <a:srgbClr val="3333FF"/>
                        </a:solidFill>
                        <a:effectLst/>
                        <a:latin typeface="Arial" charset="0"/>
                      </a:endParaRPr>
                    </a:p>
                  </a:txBody>
                  <a:tcPr marT="45723" marB="45723" anchor="ctr" horzOverflow="overflow">
                    <a:lnL>
                      <a:noFill/>
                    </a:lnL>
                    <a:lnR>
                      <a:noFill/>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4000"/>
                        </a:lnSpc>
                        <a:spcBef>
                          <a:spcPct val="0"/>
                        </a:spcBef>
                        <a:spcAft>
                          <a:spcPct val="0"/>
                        </a:spcAft>
                        <a:buClrTx/>
                        <a:buSzTx/>
                        <a:buFontTx/>
                        <a:buNone/>
                        <a:tabLst/>
                      </a:pPr>
                      <a:r>
                        <a:rPr kumimoji="0" lang="bg-BG" altLang="en-US" sz="2000" b="1" i="0" u="none" strike="noStrike" cap="none" normalizeH="0" baseline="0">
                          <a:ln>
                            <a:noFill/>
                          </a:ln>
                          <a:solidFill>
                            <a:srgbClr val="3333FF"/>
                          </a:solidFill>
                          <a:effectLst/>
                          <a:latin typeface="Arial" charset="0"/>
                          <a:cs typeface="Times New Roman" pitchFamily="18" charset="0"/>
                        </a:rPr>
                        <a:t>1990</a:t>
                      </a:r>
                      <a:endParaRPr kumimoji="0" lang="bg-BG" altLang="en-US" sz="2000" b="0" i="0" u="none" strike="noStrike" cap="none" normalizeH="0" baseline="0">
                        <a:ln>
                          <a:noFill/>
                        </a:ln>
                        <a:solidFill>
                          <a:srgbClr val="3333FF"/>
                        </a:solidFill>
                        <a:effectLst/>
                        <a:latin typeface="Arial" charset="0"/>
                      </a:endParaRPr>
                    </a:p>
                  </a:txBody>
                  <a:tcPr marT="45723" marB="45723" anchor="ctr" horzOverflow="overflow">
                    <a:lnL>
                      <a:noFill/>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4000"/>
                        </a:lnSpc>
                        <a:spcBef>
                          <a:spcPct val="0"/>
                        </a:spcBef>
                        <a:spcAft>
                          <a:spcPct val="0"/>
                        </a:spcAft>
                        <a:buClrTx/>
                        <a:buSzTx/>
                        <a:buFontTx/>
                        <a:buNone/>
                        <a:tabLst/>
                      </a:pPr>
                      <a:r>
                        <a:rPr kumimoji="0" lang="bg-BG" altLang="en-US" sz="2000" b="1" i="0" u="none" strike="noStrike" cap="none" normalizeH="0" baseline="0">
                          <a:ln>
                            <a:noFill/>
                          </a:ln>
                          <a:solidFill>
                            <a:srgbClr val="3333FF"/>
                          </a:solidFill>
                          <a:effectLst/>
                          <a:latin typeface="Arial" charset="0"/>
                          <a:cs typeface="Times New Roman" pitchFamily="18" charset="0"/>
                        </a:rPr>
                        <a:t>2000</a:t>
                      </a:r>
                      <a:endParaRPr kumimoji="0" lang="bg-BG" altLang="en-US" sz="2000" b="0" i="0" u="none" strike="noStrike" cap="none" normalizeH="0" baseline="0">
                        <a:ln>
                          <a:noFill/>
                        </a:ln>
                        <a:solidFill>
                          <a:srgbClr val="3333FF"/>
                        </a:solidFill>
                        <a:effectLst/>
                        <a:latin typeface="Arial" charset="0"/>
                      </a:endParaRPr>
                    </a:p>
                  </a:txBody>
                  <a:tcPr marT="45723" marB="45723" anchor="ctr"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4000"/>
                        </a:lnSpc>
                        <a:spcBef>
                          <a:spcPct val="0"/>
                        </a:spcBef>
                        <a:spcAft>
                          <a:spcPct val="0"/>
                        </a:spcAft>
                        <a:buClrTx/>
                        <a:buSzTx/>
                        <a:buFontTx/>
                        <a:buNone/>
                        <a:tabLst/>
                      </a:pPr>
                      <a:r>
                        <a:rPr kumimoji="0" lang="bg-BG" altLang="en-US" sz="2000" b="1" i="0" u="none" strike="noStrike" cap="none" normalizeH="0" baseline="0" dirty="0">
                          <a:ln>
                            <a:noFill/>
                          </a:ln>
                          <a:solidFill>
                            <a:srgbClr val="3333FF"/>
                          </a:solidFill>
                          <a:effectLst/>
                          <a:latin typeface="Arial" charset="0"/>
                          <a:cs typeface="Times New Roman" pitchFamily="18" charset="0"/>
                        </a:rPr>
                        <a:t>201</a:t>
                      </a:r>
                      <a:r>
                        <a:rPr kumimoji="0" lang="en-US" altLang="en-US" sz="2000" b="1" i="0" u="none" strike="noStrike" cap="none" normalizeH="0" baseline="0" dirty="0">
                          <a:ln>
                            <a:noFill/>
                          </a:ln>
                          <a:solidFill>
                            <a:srgbClr val="3333FF"/>
                          </a:solidFill>
                          <a:effectLst/>
                          <a:latin typeface="Arial" charset="0"/>
                          <a:cs typeface="Times New Roman" pitchFamily="18" charset="0"/>
                        </a:rPr>
                        <a:t>8</a:t>
                      </a:r>
                      <a:endParaRPr kumimoji="0" lang="bg-BG" altLang="en-US" sz="2000" b="0" i="0" u="none" strike="noStrike" cap="none" normalizeH="0" baseline="0" dirty="0">
                        <a:ln>
                          <a:noFill/>
                        </a:ln>
                        <a:solidFill>
                          <a:srgbClr val="3333FF"/>
                        </a:solidFill>
                        <a:effectLst/>
                        <a:latin typeface="Arial" charset="0"/>
                      </a:endParaRPr>
                    </a:p>
                  </a:txBody>
                  <a:tcPr marT="45723" marB="45723" anchor="ctr"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644525">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altLang="en-US" sz="2000" b="1" i="0" u="none" strike="noStrike" cap="none" normalizeH="0" baseline="0" dirty="0">
                          <a:ln>
                            <a:noFill/>
                          </a:ln>
                          <a:solidFill>
                            <a:srgbClr val="FF0000"/>
                          </a:solidFill>
                          <a:effectLst/>
                          <a:latin typeface="+mj-lt"/>
                          <a:cs typeface="Times New Roman" pitchFamily="18" charset="0"/>
                        </a:rPr>
                        <a:t>ОБЩО</a:t>
                      </a:r>
                      <a:endParaRPr kumimoji="0" lang="bg-BG" altLang="en-US" sz="2000" b="1" i="0" u="none" strike="noStrike" cap="none" normalizeH="0" baseline="0" dirty="0">
                        <a:ln>
                          <a:noFill/>
                        </a:ln>
                        <a:solidFill>
                          <a:srgbClr val="FF0000"/>
                        </a:solidFill>
                        <a:effectLst/>
                        <a:latin typeface="+mj-lt"/>
                        <a:ea typeface="Times New Roman" pitchFamily="18" charset="0"/>
                        <a:cs typeface="Arial" charset="0"/>
                      </a:endParaRPr>
                    </a:p>
                  </a:txBody>
                  <a:tcPr marT="45723" marB="45723" anchor="ctr"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a:noFill/>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1" i="0" u="none" strike="noStrike" cap="none" normalizeH="0" baseline="0">
                          <a:ln>
                            <a:noFill/>
                          </a:ln>
                          <a:solidFill>
                            <a:srgbClr val="FF0000"/>
                          </a:solidFill>
                          <a:effectLst/>
                          <a:latin typeface="+mj-lt"/>
                          <a:cs typeface="Times New Roman" pitchFamily="18" charset="0"/>
                        </a:rPr>
                        <a:t>100,0</a:t>
                      </a:r>
                      <a:endParaRPr kumimoji="0" lang="bg-BG" altLang="en-US" sz="2000" b="0" i="0" u="none" strike="noStrike" cap="none" normalizeH="0" baseline="0">
                        <a:ln>
                          <a:noFill/>
                        </a:ln>
                        <a:solidFill>
                          <a:srgbClr val="FF0000"/>
                        </a:solidFill>
                        <a:effectLst/>
                        <a:latin typeface="+mj-lt"/>
                      </a:endParaRPr>
                    </a:p>
                  </a:txBody>
                  <a:tcPr marT="45723" marB="45723" anchor="ctr" horzOverflow="overflow">
                    <a:lnL w="25400" cap="flat" cmpd="sng" algn="ctr">
                      <a:solidFill>
                        <a:srgbClr val="000000"/>
                      </a:solidFill>
                      <a:prstDash val="solid"/>
                      <a:round/>
                      <a:headEnd type="none" w="sm" len="sm"/>
                      <a:tailEnd type="none" w="sm" len="sm"/>
                    </a:lnL>
                    <a:lnR>
                      <a:noFill/>
                    </a:lnR>
                    <a:lnT w="25400" cap="flat" cmpd="sng" algn="ctr">
                      <a:solidFill>
                        <a:srgbClr val="000000"/>
                      </a:solidFill>
                      <a:prstDash val="solid"/>
                      <a:round/>
                      <a:headEnd type="none" w="sm" len="sm"/>
                      <a:tailEnd type="none" w="sm" len="sm"/>
                    </a:lnT>
                    <a:lnB>
                      <a:noFill/>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1" i="0" u="none" strike="noStrike" cap="none" normalizeH="0" baseline="0">
                          <a:ln>
                            <a:noFill/>
                          </a:ln>
                          <a:solidFill>
                            <a:srgbClr val="FF0000"/>
                          </a:solidFill>
                          <a:effectLst/>
                          <a:latin typeface="+mj-lt"/>
                          <a:cs typeface="Times New Roman" pitchFamily="18" charset="0"/>
                        </a:rPr>
                        <a:t>100,0</a:t>
                      </a:r>
                      <a:endParaRPr kumimoji="0" lang="bg-BG" altLang="en-US" sz="2000" b="0" i="0" u="none" strike="noStrike" cap="none" normalizeH="0" baseline="0">
                        <a:ln>
                          <a:noFill/>
                        </a:ln>
                        <a:solidFill>
                          <a:srgbClr val="FF0000"/>
                        </a:solidFill>
                        <a:effectLst/>
                        <a:latin typeface="+mj-lt"/>
                      </a:endParaRPr>
                    </a:p>
                  </a:txBody>
                  <a:tcPr marT="45723" marB="45723" anchor="ctr" horzOverflow="overflow">
                    <a:lnL>
                      <a:noFill/>
                    </a:lnL>
                    <a:lnR>
                      <a:noFill/>
                    </a:lnR>
                    <a:lnT w="25400" cap="flat" cmpd="sng" algn="ctr">
                      <a:solidFill>
                        <a:srgbClr val="000000"/>
                      </a:solidFill>
                      <a:prstDash val="solid"/>
                      <a:round/>
                      <a:headEnd type="none" w="sm" len="sm"/>
                      <a:tailEnd type="none" w="sm" len="sm"/>
                    </a:lnT>
                    <a:lnB>
                      <a:noFill/>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1" i="0" u="none" strike="noStrike" cap="none" normalizeH="0" baseline="0">
                          <a:ln>
                            <a:noFill/>
                          </a:ln>
                          <a:solidFill>
                            <a:srgbClr val="FF0000"/>
                          </a:solidFill>
                          <a:effectLst/>
                          <a:latin typeface="+mj-lt"/>
                          <a:cs typeface="Times New Roman" pitchFamily="18" charset="0"/>
                        </a:rPr>
                        <a:t>100,0</a:t>
                      </a:r>
                      <a:endParaRPr kumimoji="0" lang="bg-BG" altLang="en-US" sz="2000" b="0" i="0" u="none" strike="noStrike" cap="none" normalizeH="0" baseline="0">
                        <a:ln>
                          <a:noFill/>
                        </a:ln>
                        <a:solidFill>
                          <a:srgbClr val="FF0000"/>
                        </a:solidFill>
                        <a:effectLst/>
                        <a:latin typeface="+mj-lt"/>
                      </a:endParaRPr>
                    </a:p>
                  </a:txBody>
                  <a:tcPr marT="45723" marB="45723" anchor="ctr" horzOverflow="overflow">
                    <a:lnL>
                      <a:noFill/>
                    </a:lnL>
                    <a:lnR>
                      <a:noFill/>
                    </a:lnR>
                    <a:lnT w="25400" cap="flat" cmpd="sng" algn="ctr">
                      <a:solidFill>
                        <a:srgbClr val="000000"/>
                      </a:solidFill>
                      <a:prstDash val="solid"/>
                      <a:round/>
                      <a:headEnd type="none" w="sm" len="sm"/>
                      <a:tailEnd type="none" w="sm" len="sm"/>
                    </a:lnT>
                    <a:lnB>
                      <a:noFill/>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1" i="0" u="none" strike="noStrike" cap="none" normalizeH="0" baseline="0">
                          <a:ln>
                            <a:noFill/>
                          </a:ln>
                          <a:solidFill>
                            <a:srgbClr val="FF0000"/>
                          </a:solidFill>
                          <a:effectLst/>
                          <a:latin typeface="+mj-lt"/>
                          <a:cs typeface="Times New Roman" pitchFamily="18" charset="0"/>
                        </a:rPr>
                        <a:t>100,0</a:t>
                      </a:r>
                      <a:endParaRPr kumimoji="0" lang="bg-BG" altLang="en-US" sz="2000" b="0" i="0" u="none" strike="noStrike" cap="none" normalizeH="0" baseline="0">
                        <a:ln>
                          <a:noFill/>
                        </a:ln>
                        <a:solidFill>
                          <a:srgbClr val="FF0000"/>
                        </a:solidFill>
                        <a:effectLst/>
                        <a:latin typeface="+mj-lt"/>
                      </a:endParaRPr>
                    </a:p>
                  </a:txBody>
                  <a:tcPr marT="45723" marB="45723" anchor="ctr" horzOverflow="overflow">
                    <a:lnL>
                      <a:noFill/>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a:noFill/>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1" i="0" u="none" strike="noStrike" cap="none" normalizeH="0" baseline="0" dirty="0">
                          <a:ln>
                            <a:noFill/>
                          </a:ln>
                          <a:solidFill>
                            <a:srgbClr val="FF0000"/>
                          </a:solidFill>
                          <a:effectLst/>
                          <a:latin typeface="+mj-lt"/>
                          <a:cs typeface="Times New Roman" pitchFamily="18" charset="0"/>
                        </a:rPr>
                        <a:t>100,0</a:t>
                      </a:r>
                      <a:endParaRPr kumimoji="0" lang="bg-BG" altLang="en-US" sz="2000" b="0" i="0" u="none" strike="noStrike" cap="none" normalizeH="0" baseline="0" dirty="0">
                        <a:ln>
                          <a:noFill/>
                        </a:ln>
                        <a:solidFill>
                          <a:srgbClr val="FF0000"/>
                        </a:solidFill>
                        <a:effectLst/>
                        <a:latin typeface="+mj-lt"/>
                      </a:endParaRPr>
                    </a:p>
                  </a:txBody>
                  <a:tcPr marT="45723" marB="45723" anchor="ctr"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a:noFill/>
                    </a:lnB>
                    <a:lnTlToBr>
                      <a:noFill/>
                    </a:lnTlToBr>
                    <a:lnBlToTr>
                      <a:noFill/>
                    </a:lnBlToTr>
                    <a:noFill/>
                  </a:tcPr>
                </a:tc>
                <a:extLst>
                  <a:ext uri="{0D108BD9-81ED-4DB2-BD59-A6C34878D82A}">
                    <a16:rowId xmlns:a16="http://schemas.microsoft.com/office/drawing/2014/main" val="10001"/>
                  </a:ext>
                </a:extLst>
              </a:tr>
              <a:tr h="701675">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altLang="en-US" sz="2000" b="1" i="0" u="none" strike="noStrike" cap="none" normalizeH="0" baseline="0" dirty="0">
                          <a:ln>
                            <a:noFill/>
                          </a:ln>
                          <a:solidFill>
                            <a:srgbClr val="3333FF"/>
                          </a:solidFill>
                          <a:effectLst/>
                          <a:latin typeface="+mj-lt"/>
                          <a:cs typeface="Times New Roman" pitchFamily="18" charset="0"/>
                        </a:rPr>
                        <a:t>Болести на кръвообращението</a:t>
                      </a:r>
                      <a:endParaRPr kumimoji="0" lang="bg-BG" altLang="en-US" sz="2000" b="0" i="0" u="none" strike="noStrike" cap="none" normalizeH="0" baseline="0" dirty="0">
                        <a:ln>
                          <a:noFill/>
                        </a:ln>
                        <a:solidFill>
                          <a:srgbClr val="3333FF"/>
                        </a:solidFill>
                        <a:effectLst/>
                        <a:latin typeface="+mj-lt"/>
                      </a:endParaRPr>
                    </a:p>
                  </a:txBody>
                  <a:tcPr marT="45723" marB="45723" anchor="ctr"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1" i="0" u="none" strike="noStrike" cap="none" normalizeH="0" baseline="0" dirty="0">
                          <a:ln>
                            <a:noFill/>
                          </a:ln>
                          <a:solidFill>
                            <a:srgbClr val="3333FF"/>
                          </a:solidFill>
                          <a:effectLst/>
                          <a:latin typeface="+mj-lt"/>
                          <a:cs typeface="Times New Roman" pitchFamily="18" charset="0"/>
                        </a:rPr>
                        <a:t>49,4</a:t>
                      </a:r>
                      <a:endParaRPr kumimoji="0" lang="bg-BG" altLang="en-US" sz="2000" b="1" i="0" u="none" strike="noStrike" cap="none" normalizeH="0" baseline="0" dirty="0">
                        <a:ln>
                          <a:noFill/>
                        </a:ln>
                        <a:solidFill>
                          <a:srgbClr val="3333FF"/>
                        </a:solidFill>
                        <a:effectLst/>
                        <a:latin typeface="+mj-lt"/>
                      </a:endParaRPr>
                    </a:p>
                  </a:txBody>
                  <a:tcPr marT="45723" marB="45723" anchor="ctr" horzOverflow="overflow">
                    <a:lnL w="25400" cap="flat" cmpd="sng" algn="ctr">
                      <a:solidFill>
                        <a:srgbClr val="000000"/>
                      </a:solidFill>
                      <a:prstDash val="solid"/>
                      <a:round/>
                      <a:headEnd type="none" w="sm" len="sm"/>
                      <a:tailEnd type="none" w="sm" len="sm"/>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1" i="0" u="none" strike="noStrike" cap="none" normalizeH="0" baseline="0">
                          <a:ln>
                            <a:noFill/>
                          </a:ln>
                          <a:solidFill>
                            <a:srgbClr val="3333FF"/>
                          </a:solidFill>
                          <a:effectLst/>
                          <a:latin typeface="+mj-lt"/>
                          <a:cs typeface="Times New Roman" pitchFamily="18" charset="0"/>
                        </a:rPr>
                        <a:t>55,4</a:t>
                      </a:r>
                      <a:endParaRPr kumimoji="0" lang="bg-BG" altLang="en-US" sz="2000" b="1" i="0" u="none" strike="noStrike" cap="none" normalizeH="0" baseline="0">
                        <a:ln>
                          <a:noFill/>
                        </a:ln>
                        <a:solidFill>
                          <a:srgbClr val="3333FF"/>
                        </a:solidFill>
                        <a:effectLst/>
                        <a:latin typeface="+mj-lt"/>
                      </a:endParaRPr>
                    </a:p>
                  </a:txBody>
                  <a:tcPr marT="45723" marB="45723"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1" i="0" u="none" strike="noStrike" cap="none" normalizeH="0" baseline="0">
                          <a:ln>
                            <a:noFill/>
                          </a:ln>
                          <a:solidFill>
                            <a:srgbClr val="3333FF"/>
                          </a:solidFill>
                          <a:effectLst/>
                          <a:latin typeface="+mj-lt"/>
                          <a:cs typeface="Times New Roman" pitchFamily="18" charset="0"/>
                        </a:rPr>
                        <a:t>61,5</a:t>
                      </a:r>
                      <a:endParaRPr kumimoji="0" lang="bg-BG" altLang="en-US" sz="2000" b="1" i="0" u="none" strike="noStrike" cap="none" normalizeH="0" baseline="0">
                        <a:ln>
                          <a:noFill/>
                        </a:ln>
                        <a:solidFill>
                          <a:srgbClr val="3333FF"/>
                        </a:solidFill>
                        <a:effectLst/>
                        <a:latin typeface="+mj-lt"/>
                      </a:endParaRPr>
                    </a:p>
                  </a:txBody>
                  <a:tcPr marT="45723" marB="45723"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1" i="0" u="none" strike="noStrike" cap="none" normalizeH="0" baseline="0">
                          <a:ln>
                            <a:noFill/>
                          </a:ln>
                          <a:solidFill>
                            <a:srgbClr val="3333FF"/>
                          </a:solidFill>
                          <a:effectLst/>
                          <a:latin typeface="+mj-lt"/>
                          <a:cs typeface="Times New Roman" pitchFamily="18" charset="0"/>
                        </a:rPr>
                        <a:t>66,3</a:t>
                      </a:r>
                      <a:endParaRPr kumimoji="0" lang="bg-BG" altLang="en-US" sz="2000" b="1" i="0" u="none" strike="noStrike" cap="none" normalizeH="0" baseline="0">
                        <a:ln>
                          <a:noFill/>
                        </a:ln>
                        <a:solidFill>
                          <a:srgbClr val="3333FF"/>
                        </a:solidFill>
                        <a:effectLst/>
                        <a:latin typeface="+mj-lt"/>
                      </a:endParaRPr>
                    </a:p>
                  </a:txBody>
                  <a:tcPr marT="45723" marB="45723" anchor="ctr" horzOverflow="overflow">
                    <a:lnL>
                      <a:noFill/>
                    </a:lnL>
                    <a:lnR w="25400" cap="flat" cmpd="sng" algn="ctr">
                      <a:solidFill>
                        <a:srgbClr val="000000"/>
                      </a:solidFill>
                      <a:prstDash val="solid"/>
                      <a:round/>
                      <a:headEnd type="none" w="sm" len="sm"/>
                      <a:tailEnd type="none" w="sm" len="sm"/>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1" i="0" u="none" strike="noStrike" cap="none" normalizeH="0" baseline="0" dirty="0">
                          <a:ln>
                            <a:noFill/>
                          </a:ln>
                          <a:solidFill>
                            <a:srgbClr val="3333FF"/>
                          </a:solidFill>
                          <a:effectLst/>
                          <a:latin typeface="+mj-lt"/>
                          <a:cs typeface="Times New Roman" pitchFamily="18" charset="0"/>
                        </a:rPr>
                        <a:t>65,</a:t>
                      </a:r>
                      <a:r>
                        <a:rPr kumimoji="0" lang="en-US" altLang="en-US" sz="2000" b="1" i="0" u="none" strike="noStrike" cap="none" normalizeH="0" baseline="0" dirty="0">
                          <a:ln>
                            <a:noFill/>
                          </a:ln>
                          <a:solidFill>
                            <a:srgbClr val="3333FF"/>
                          </a:solidFill>
                          <a:effectLst/>
                          <a:latin typeface="+mj-lt"/>
                          <a:cs typeface="Times New Roman" pitchFamily="18" charset="0"/>
                        </a:rPr>
                        <a:t>0</a:t>
                      </a:r>
                      <a:endParaRPr kumimoji="0" lang="bg-BG" altLang="en-US" sz="2000" b="1" i="0" u="none" strike="noStrike" cap="none" normalizeH="0" baseline="0" dirty="0">
                        <a:ln>
                          <a:noFill/>
                        </a:ln>
                        <a:solidFill>
                          <a:srgbClr val="3333FF"/>
                        </a:solidFill>
                        <a:effectLst/>
                        <a:latin typeface="+mj-lt"/>
                      </a:endParaRPr>
                    </a:p>
                  </a:txBody>
                  <a:tcPr marT="45723" marB="45723" anchor="ctr"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a:noFill/>
                    </a:lnT>
                    <a:lnB>
                      <a:noFill/>
                    </a:lnB>
                    <a:lnTlToBr>
                      <a:noFill/>
                    </a:lnTlToBr>
                    <a:lnBlToTr>
                      <a:noFill/>
                    </a:lnBlToTr>
                    <a:noFill/>
                  </a:tcPr>
                </a:tc>
                <a:extLst>
                  <a:ext uri="{0D108BD9-81ED-4DB2-BD59-A6C34878D82A}">
                    <a16:rowId xmlns:a16="http://schemas.microsoft.com/office/drawing/2014/main" val="10002"/>
                  </a:ext>
                </a:extLst>
              </a:tr>
              <a:tr h="646113">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altLang="en-US" sz="2000" b="1" i="0" u="none" strike="noStrike" cap="none" normalizeH="0" baseline="0">
                          <a:ln>
                            <a:noFill/>
                          </a:ln>
                          <a:solidFill>
                            <a:schemeClr val="tx1"/>
                          </a:solidFill>
                          <a:effectLst/>
                          <a:latin typeface="+mj-lt"/>
                          <a:cs typeface="Times New Roman" pitchFamily="18" charset="0"/>
                        </a:rPr>
                        <a:t>Новообразувания</a:t>
                      </a:r>
                    </a:p>
                  </a:txBody>
                  <a:tcPr marT="45723" marB="45723" anchor="ctr"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0" i="0" u="none" strike="noStrike" cap="none" normalizeH="0" baseline="0" dirty="0">
                          <a:ln>
                            <a:noFill/>
                          </a:ln>
                          <a:solidFill>
                            <a:schemeClr val="tx1"/>
                          </a:solidFill>
                          <a:effectLst/>
                          <a:latin typeface="+mj-lt"/>
                          <a:cs typeface="Times New Roman" pitchFamily="18" charset="0"/>
                        </a:rPr>
                        <a:t>15,0</a:t>
                      </a:r>
                      <a:endParaRPr kumimoji="0" lang="bg-BG" altLang="en-US" sz="2000" b="0" i="0" u="none" strike="noStrike" cap="none" normalizeH="0" baseline="0" dirty="0">
                        <a:ln>
                          <a:noFill/>
                        </a:ln>
                        <a:solidFill>
                          <a:schemeClr val="tx1"/>
                        </a:solidFill>
                        <a:effectLst/>
                        <a:latin typeface="+mj-lt"/>
                      </a:endParaRPr>
                    </a:p>
                  </a:txBody>
                  <a:tcPr marT="45723" marB="45723" anchor="ctr" horzOverflow="overflow">
                    <a:lnL w="25400" cap="flat" cmpd="sng" algn="ctr">
                      <a:solidFill>
                        <a:srgbClr val="000000"/>
                      </a:solidFill>
                      <a:prstDash val="solid"/>
                      <a:round/>
                      <a:headEnd type="none" w="sm" len="sm"/>
                      <a:tailEnd type="none" w="sm" len="sm"/>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0" i="0" u="none" strike="noStrike" cap="none" normalizeH="0" baseline="0" dirty="0">
                          <a:ln>
                            <a:noFill/>
                          </a:ln>
                          <a:solidFill>
                            <a:schemeClr val="tx1"/>
                          </a:solidFill>
                          <a:effectLst/>
                          <a:latin typeface="+mj-lt"/>
                          <a:cs typeface="Times New Roman" pitchFamily="18" charset="0"/>
                        </a:rPr>
                        <a:t>12,8</a:t>
                      </a:r>
                      <a:endParaRPr kumimoji="0" lang="bg-BG" altLang="en-US" sz="2000" b="0" i="0" u="none" strike="noStrike" cap="none" normalizeH="0" baseline="0" dirty="0">
                        <a:ln>
                          <a:noFill/>
                        </a:ln>
                        <a:solidFill>
                          <a:schemeClr val="tx1"/>
                        </a:solidFill>
                        <a:effectLst/>
                        <a:latin typeface="+mj-lt"/>
                      </a:endParaRPr>
                    </a:p>
                  </a:txBody>
                  <a:tcPr marT="45723" marB="45723"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0" i="0" u="none" strike="noStrike" cap="none" normalizeH="0" baseline="0">
                          <a:ln>
                            <a:noFill/>
                          </a:ln>
                          <a:solidFill>
                            <a:schemeClr val="tx1"/>
                          </a:solidFill>
                          <a:effectLst/>
                          <a:latin typeface="+mj-lt"/>
                          <a:cs typeface="Times New Roman" pitchFamily="18" charset="0"/>
                        </a:rPr>
                        <a:t>13,9</a:t>
                      </a:r>
                      <a:endParaRPr kumimoji="0" lang="bg-BG" altLang="en-US" sz="2000" b="0" i="0" u="none" strike="noStrike" cap="none" normalizeH="0" baseline="0">
                        <a:ln>
                          <a:noFill/>
                        </a:ln>
                        <a:solidFill>
                          <a:schemeClr val="tx1"/>
                        </a:solidFill>
                        <a:effectLst/>
                        <a:latin typeface="+mj-lt"/>
                      </a:endParaRPr>
                    </a:p>
                  </a:txBody>
                  <a:tcPr marT="45723" marB="45723"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0" i="0" u="none" strike="noStrike" cap="none" normalizeH="0" baseline="0">
                          <a:ln>
                            <a:noFill/>
                          </a:ln>
                          <a:solidFill>
                            <a:schemeClr val="tx1"/>
                          </a:solidFill>
                          <a:effectLst/>
                          <a:latin typeface="+mj-lt"/>
                          <a:cs typeface="Times New Roman" pitchFamily="18" charset="0"/>
                        </a:rPr>
                        <a:t>13,4</a:t>
                      </a:r>
                      <a:endParaRPr kumimoji="0" lang="bg-BG" altLang="en-US" sz="2000" b="0" i="0" u="none" strike="noStrike" cap="none" normalizeH="0" baseline="0">
                        <a:ln>
                          <a:noFill/>
                        </a:ln>
                        <a:solidFill>
                          <a:schemeClr val="tx1"/>
                        </a:solidFill>
                        <a:effectLst/>
                        <a:latin typeface="+mj-lt"/>
                      </a:endParaRPr>
                    </a:p>
                  </a:txBody>
                  <a:tcPr marT="45723" marB="45723" anchor="ctr" horzOverflow="overflow">
                    <a:lnL>
                      <a:noFill/>
                    </a:lnL>
                    <a:lnR w="25400" cap="flat" cmpd="sng" algn="ctr">
                      <a:solidFill>
                        <a:srgbClr val="000000"/>
                      </a:solidFill>
                      <a:prstDash val="solid"/>
                      <a:round/>
                      <a:headEnd type="none" w="sm" len="sm"/>
                      <a:tailEnd type="none" w="sm" len="sm"/>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0" i="0" u="none" strike="noStrike" cap="none" normalizeH="0" baseline="0" dirty="0">
                          <a:ln>
                            <a:noFill/>
                          </a:ln>
                          <a:solidFill>
                            <a:schemeClr val="tx1"/>
                          </a:solidFill>
                          <a:effectLst/>
                          <a:latin typeface="+mj-lt"/>
                          <a:cs typeface="Times New Roman" pitchFamily="18" charset="0"/>
                        </a:rPr>
                        <a:t>1</a:t>
                      </a:r>
                      <a:r>
                        <a:rPr kumimoji="0" lang="en-US" altLang="en-US" sz="2000" b="0" i="0" u="none" strike="noStrike" cap="none" normalizeH="0" baseline="0" dirty="0">
                          <a:ln>
                            <a:noFill/>
                          </a:ln>
                          <a:solidFill>
                            <a:schemeClr val="tx1"/>
                          </a:solidFill>
                          <a:effectLst/>
                          <a:latin typeface="+mj-lt"/>
                          <a:cs typeface="Times New Roman" pitchFamily="18" charset="0"/>
                        </a:rPr>
                        <a:t>6</a:t>
                      </a:r>
                      <a:r>
                        <a:rPr kumimoji="0" lang="bg-BG" altLang="en-US" sz="2000" b="0" i="0" u="none" strike="noStrike" cap="none" normalizeH="0" baseline="0" dirty="0">
                          <a:ln>
                            <a:noFill/>
                          </a:ln>
                          <a:solidFill>
                            <a:schemeClr val="tx1"/>
                          </a:solidFill>
                          <a:effectLst/>
                          <a:latin typeface="+mj-lt"/>
                          <a:cs typeface="Times New Roman" pitchFamily="18" charset="0"/>
                        </a:rPr>
                        <a:t>,</a:t>
                      </a:r>
                      <a:r>
                        <a:rPr kumimoji="0" lang="en-US" altLang="en-US" sz="2000" b="0" i="0" u="none" strike="noStrike" cap="none" normalizeH="0" baseline="0" dirty="0">
                          <a:ln>
                            <a:noFill/>
                          </a:ln>
                          <a:solidFill>
                            <a:schemeClr val="tx1"/>
                          </a:solidFill>
                          <a:effectLst/>
                          <a:latin typeface="+mj-lt"/>
                          <a:cs typeface="Times New Roman" pitchFamily="18" charset="0"/>
                        </a:rPr>
                        <a:t>1</a:t>
                      </a:r>
                      <a:endParaRPr kumimoji="0" lang="bg-BG" altLang="en-US" sz="2000" b="0" i="0" u="none" strike="noStrike" cap="none" normalizeH="0" baseline="0" dirty="0">
                        <a:ln>
                          <a:noFill/>
                        </a:ln>
                        <a:solidFill>
                          <a:schemeClr val="tx1"/>
                        </a:solidFill>
                        <a:effectLst/>
                        <a:latin typeface="+mj-lt"/>
                      </a:endParaRPr>
                    </a:p>
                  </a:txBody>
                  <a:tcPr marT="45723" marB="45723" anchor="ctr"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a:noFill/>
                    </a:lnT>
                    <a:lnB>
                      <a:noFill/>
                    </a:lnB>
                    <a:lnTlToBr>
                      <a:noFill/>
                    </a:lnTlToBr>
                    <a:lnBlToTr>
                      <a:noFill/>
                    </a:lnBlToTr>
                    <a:noFill/>
                  </a:tcPr>
                </a:tc>
                <a:extLst>
                  <a:ext uri="{0D108BD9-81ED-4DB2-BD59-A6C34878D82A}">
                    <a16:rowId xmlns:a16="http://schemas.microsoft.com/office/drawing/2014/main" val="10003"/>
                  </a:ext>
                </a:extLst>
              </a:tr>
              <a:tr h="1050925">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altLang="en-US" sz="2000" b="1" i="0" u="none" strike="noStrike" cap="none" normalizeH="0" baseline="0" dirty="0">
                          <a:ln>
                            <a:noFill/>
                          </a:ln>
                          <a:solidFill>
                            <a:schemeClr val="tx1"/>
                          </a:solidFill>
                          <a:effectLst/>
                          <a:latin typeface="+mj-lt"/>
                          <a:cs typeface="Times New Roman" pitchFamily="18" charset="0"/>
                        </a:rPr>
                        <a:t>Болести на </a:t>
                      </a:r>
                      <a:r>
                        <a:rPr kumimoji="0" lang="bg-BG" altLang="en-US" sz="2000" b="1" i="0" u="none" strike="noStrike" cap="none" normalizeH="0" baseline="0" dirty="0" err="1">
                          <a:ln>
                            <a:noFill/>
                          </a:ln>
                          <a:solidFill>
                            <a:schemeClr val="tx1"/>
                          </a:solidFill>
                          <a:effectLst/>
                          <a:latin typeface="+mj-lt"/>
                          <a:cs typeface="Times New Roman" pitchFamily="18" charset="0"/>
                        </a:rPr>
                        <a:t>дихат</a:t>
                      </a:r>
                      <a:r>
                        <a:rPr kumimoji="0" lang="bg-BG" altLang="en-US" sz="2000" b="1" i="0" u="none" strike="noStrike" cap="none" normalizeH="0" baseline="0" dirty="0">
                          <a:ln>
                            <a:noFill/>
                          </a:ln>
                          <a:solidFill>
                            <a:schemeClr val="tx1"/>
                          </a:solidFill>
                          <a:effectLst/>
                          <a:latin typeface="+mj-lt"/>
                          <a:cs typeface="Times New Roman" pitchFamily="18" charset="0"/>
                        </a:rPr>
                        <a:t>. с-ма</a:t>
                      </a:r>
                      <a:endParaRPr kumimoji="0" lang="bg-BG" altLang="en-US" sz="2000" b="0" i="0" u="none" strike="noStrike" cap="none" normalizeH="0" baseline="0" dirty="0">
                        <a:ln>
                          <a:noFill/>
                        </a:ln>
                        <a:solidFill>
                          <a:schemeClr val="tx1"/>
                        </a:solidFill>
                        <a:effectLst/>
                        <a:latin typeface="+mj-lt"/>
                      </a:endParaRPr>
                    </a:p>
                  </a:txBody>
                  <a:tcPr marT="45723" marB="45723" anchor="ctr"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0" i="0" u="none" strike="noStrike" cap="none" normalizeH="0" baseline="0">
                          <a:ln>
                            <a:noFill/>
                          </a:ln>
                          <a:solidFill>
                            <a:schemeClr val="tx1"/>
                          </a:solidFill>
                          <a:effectLst/>
                          <a:latin typeface="+mj-lt"/>
                          <a:cs typeface="Times New Roman" pitchFamily="18" charset="0"/>
                        </a:rPr>
                        <a:t>13,5</a:t>
                      </a:r>
                      <a:endParaRPr kumimoji="0" lang="bg-BG" altLang="en-US" sz="2000" b="0" i="0" u="none" strike="noStrike" cap="none" normalizeH="0" baseline="0">
                        <a:ln>
                          <a:noFill/>
                        </a:ln>
                        <a:solidFill>
                          <a:schemeClr val="tx1"/>
                        </a:solidFill>
                        <a:effectLst/>
                        <a:latin typeface="+mj-lt"/>
                      </a:endParaRPr>
                    </a:p>
                  </a:txBody>
                  <a:tcPr marT="45723" marB="45723" anchor="ctr" horzOverflow="overflow">
                    <a:lnL w="25400" cap="flat" cmpd="sng" algn="ctr">
                      <a:solidFill>
                        <a:srgbClr val="000000"/>
                      </a:solidFill>
                      <a:prstDash val="solid"/>
                      <a:round/>
                      <a:headEnd type="none" w="sm" len="sm"/>
                      <a:tailEnd type="none" w="sm" len="sm"/>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0" i="0" u="none" strike="noStrike" cap="none" normalizeH="0" baseline="0" dirty="0">
                          <a:ln>
                            <a:noFill/>
                          </a:ln>
                          <a:solidFill>
                            <a:schemeClr val="tx1"/>
                          </a:solidFill>
                          <a:effectLst/>
                          <a:latin typeface="+mj-lt"/>
                          <a:cs typeface="Times New Roman" pitchFamily="18" charset="0"/>
                        </a:rPr>
                        <a:t>9,3</a:t>
                      </a:r>
                      <a:endParaRPr kumimoji="0" lang="bg-BG" altLang="en-US" sz="2000" b="0" i="0" u="none" strike="noStrike" cap="none" normalizeH="0" baseline="0" dirty="0">
                        <a:ln>
                          <a:noFill/>
                        </a:ln>
                        <a:solidFill>
                          <a:schemeClr val="tx1"/>
                        </a:solidFill>
                        <a:effectLst/>
                        <a:latin typeface="+mj-lt"/>
                      </a:endParaRPr>
                    </a:p>
                  </a:txBody>
                  <a:tcPr marT="45723" marB="45723"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0" i="0" u="none" strike="noStrike" cap="none" normalizeH="0" baseline="0" dirty="0">
                          <a:ln>
                            <a:noFill/>
                          </a:ln>
                          <a:solidFill>
                            <a:schemeClr val="tx1"/>
                          </a:solidFill>
                          <a:effectLst/>
                          <a:latin typeface="+mj-lt"/>
                          <a:cs typeface="Times New Roman" pitchFamily="18" charset="0"/>
                        </a:rPr>
                        <a:t>6,0</a:t>
                      </a:r>
                      <a:endParaRPr kumimoji="0" lang="bg-BG" altLang="en-US" sz="2000" b="0" i="0" u="none" strike="noStrike" cap="none" normalizeH="0" baseline="0" dirty="0">
                        <a:ln>
                          <a:noFill/>
                        </a:ln>
                        <a:solidFill>
                          <a:schemeClr val="tx1"/>
                        </a:solidFill>
                        <a:effectLst/>
                        <a:latin typeface="+mj-lt"/>
                      </a:endParaRPr>
                    </a:p>
                  </a:txBody>
                  <a:tcPr marT="45723" marB="45723"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0" i="0" u="none" strike="noStrike" cap="none" normalizeH="0" baseline="0" dirty="0">
                          <a:ln>
                            <a:noFill/>
                          </a:ln>
                          <a:solidFill>
                            <a:schemeClr val="tx1"/>
                          </a:solidFill>
                          <a:effectLst/>
                          <a:latin typeface="+mj-lt"/>
                          <a:cs typeface="Times New Roman" pitchFamily="18" charset="0"/>
                        </a:rPr>
                        <a:t>3,9</a:t>
                      </a:r>
                      <a:endParaRPr kumimoji="0" lang="bg-BG" altLang="en-US" sz="2000" b="0" i="0" u="none" strike="noStrike" cap="none" normalizeH="0" baseline="0" dirty="0">
                        <a:ln>
                          <a:noFill/>
                        </a:ln>
                        <a:solidFill>
                          <a:schemeClr val="tx1"/>
                        </a:solidFill>
                        <a:effectLst/>
                        <a:latin typeface="+mj-lt"/>
                      </a:endParaRPr>
                    </a:p>
                  </a:txBody>
                  <a:tcPr marT="45723" marB="45723" anchor="ctr" horzOverflow="overflow">
                    <a:lnL>
                      <a:noFill/>
                    </a:lnL>
                    <a:lnR w="25400" cap="flat" cmpd="sng" algn="ctr">
                      <a:solidFill>
                        <a:srgbClr val="000000"/>
                      </a:solidFill>
                      <a:prstDash val="solid"/>
                      <a:round/>
                      <a:headEnd type="none" w="sm" len="sm"/>
                      <a:tailEnd type="none" w="sm" len="sm"/>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0" i="0" u="none" strike="noStrike" cap="none" normalizeH="0" baseline="0" dirty="0">
                          <a:ln>
                            <a:noFill/>
                          </a:ln>
                          <a:solidFill>
                            <a:schemeClr val="tx1"/>
                          </a:solidFill>
                          <a:effectLst/>
                          <a:latin typeface="+mj-lt"/>
                          <a:cs typeface="Times New Roman" pitchFamily="18" charset="0"/>
                        </a:rPr>
                        <a:t>4,</a:t>
                      </a:r>
                      <a:r>
                        <a:rPr kumimoji="0" lang="en-US" altLang="en-US" sz="2000" b="0" i="0" u="none" strike="noStrike" cap="none" normalizeH="0" baseline="0" dirty="0">
                          <a:ln>
                            <a:noFill/>
                          </a:ln>
                          <a:solidFill>
                            <a:schemeClr val="tx1"/>
                          </a:solidFill>
                          <a:effectLst/>
                          <a:latin typeface="+mj-lt"/>
                          <a:cs typeface="Times New Roman" pitchFamily="18" charset="0"/>
                        </a:rPr>
                        <a:t>5</a:t>
                      </a:r>
                      <a:endParaRPr kumimoji="0" lang="bg-BG" altLang="en-US" sz="2000" b="0" i="0" u="none" strike="noStrike" cap="none" normalizeH="0" baseline="0" dirty="0">
                        <a:ln>
                          <a:noFill/>
                        </a:ln>
                        <a:solidFill>
                          <a:schemeClr val="tx1"/>
                        </a:solidFill>
                        <a:effectLst/>
                        <a:latin typeface="+mj-lt"/>
                      </a:endParaRPr>
                    </a:p>
                  </a:txBody>
                  <a:tcPr marT="45723" marB="45723" anchor="ctr"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a:noFill/>
                    </a:lnT>
                    <a:lnB>
                      <a:noFill/>
                    </a:lnB>
                    <a:lnTlToBr>
                      <a:noFill/>
                    </a:lnTlToBr>
                    <a:lnBlToTr>
                      <a:noFill/>
                    </a:lnBlToTr>
                    <a:noFill/>
                  </a:tcPr>
                </a:tc>
                <a:extLst>
                  <a:ext uri="{0D108BD9-81ED-4DB2-BD59-A6C34878D82A}">
                    <a16:rowId xmlns:a16="http://schemas.microsoft.com/office/drawing/2014/main" val="10004"/>
                  </a:ext>
                </a:extLst>
              </a:tr>
              <a:tr h="701675">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altLang="en-US" sz="2000" b="1" i="0" u="none" strike="noStrike" cap="none" normalizeH="0" baseline="0" dirty="0">
                          <a:ln>
                            <a:noFill/>
                          </a:ln>
                          <a:solidFill>
                            <a:schemeClr val="tx1"/>
                          </a:solidFill>
                          <a:effectLst/>
                          <a:latin typeface="+mj-lt"/>
                          <a:cs typeface="Times New Roman" pitchFamily="18" charset="0"/>
                        </a:rPr>
                        <a:t>Всички останали причини</a:t>
                      </a:r>
                      <a:endParaRPr kumimoji="0" lang="bg-BG" altLang="en-US" sz="2000" b="0" i="0" u="none" strike="noStrike" cap="none" normalizeH="0" baseline="0" dirty="0">
                        <a:ln>
                          <a:noFill/>
                        </a:ln>
                        <a:solidFill>
                          <a:schemeClr val="tx1"/>
                        </a:solidFill>
                        <a:effectLst/>
                        <a:latin typeface="+mj-lt"/>
                      </a:endParaRPr>
                    </a:p>
                  </a:txBody>
                  <a:tcPr marT="45723" marB="45723" anchor="ctr"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no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0" i="0" u="none" strike="noStrike" cap="none" normalizeH="0" baseline="0">
                          <a:ln>
                            <a:noFill/>
                          </a:ln>
                          <a:solidFill>
                            <a:schemeClr val="tx1"/>
                          </a:solidFill>
                          <a:effectLst/>
                          <a:latin typeface="+mj-lt"/>
                          <a:cs typeface="Times New Roman" pitchFamily="18" charset="0"/>
                        </a:rPr>
                        <a:t>16,0</a:t>
                      </a:r>
                      <a:endParaRPr kumimoji="0" lang="bg-BG" altLang="en-US" sz="2000" b="0" i="0" u="none" strike="noStrike" cap="none" normalizeH="0" baseline="0">
                        <a:ln>
                          <a:noFill/>
                        </a:ln>
                        <a:solidFill>
                          <a:schemeClr val="tx1"/>
                        </a:solidFill>
                        <a:effectLst/>
                        <a:latin typeface="+mj-lt"/>
                      </a:endParaRPr>
                    </a:p>
                  </a:txBody>
                  <a:tcPr marT="45723" marB="45723" anchor="ctr" horzOverflow="overflow">
                    <a:lnL w="25400" cap="flat" cmpd="sng" algn="ctr">
                      <a:solidFill>
                        <a:srgbClr val="000000"/>
                      </a:solidFill>
                      <a:prstDash val="solid"/>
                      <a:round/>
                      <a:headEnd type="none" w="sm" len="sm"/>
                      <a:tailEnd type="none" w="sm" len="sm"/>
                    </a:lnL>
                    <a:lnR>
                      <a:noFill/>
                    </a:lnR>
                    <a:lnT>
                      <a:noFill/>
                    </a:lnT>
                    <a:lnB w="25400" cap="flat" cmpd="sng" algn="ctr">
                      <a:solidFill>
                        <a:srgbClr val="000000"/>
                      </a:solidFill>
                      <a:prstDash val="solid"/>
                      <a:round/>
                      <a:headEnd type="none" w="sm" len="sm"/>
                      <a:tailEnd type="none" w="sm" len="sm"/>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0" i="0" u="none" strike="noStrike" cap="none" normalizeH="0" baseline="0">
                          <a:ln>
                            <a:noFill/>
                          </a:ln>
                          <a:solidFill>
                            <a:schemeClr val="tx1"/>
                          </a:solidFill>
                          <a:effectLst/>
                          <a:latin typeface="+mj-lt"/>
                          <a:cs typeface="Times New Roman" pitchFamily="18" charset="0"/>
                        </a:rPr>
                        <a:t>17,0</a:t>
                      </a:r>
                      <a:endParaRPr kumimoji="0" lang="bg-BG" altLang="en-US" sz="2000" b="0" i="0" u="none" strike="noStrike" cap="none" normalizeH="0" baseline="0">
                        <a:ln>
                          <a:noFill/>
                        </a:ln>
                        <a:solidFill>
                          <a:schemeClr val="tx1"/>
                        </a:solidFill>
                        <a:effectLst/>
                        <a:latin typeface="+mj-lt"/>
                      </a:endParaRPr>
                    </a:p>
                  </a:txBody>
                  <a:tcPr marT="45723" marB="45723" anchor="ctr" horzOverflow="overflow">
                    <a:lnL>
                      <a:noFill/>
                    </a:lnL>
                    <a:lnR>
                      <a:noFill/>
                    </a:lnR>
                    <a:lnT>
                      <a:noFill/>
                    </a:lnT>
                    <a:lnB w="25400" cap="flat" cmpd="sng" algn="ctr">
                      <a:solidFill>
                        <a:srgbClr val="000000"/>
                      </a:solidFill>
                      <a:prstDash val="solid"/>
                      <a:round/>
                      <a:headEnd type="none" w="sm" len="sm"/>
                      <a:tailEnd type="none" w="sm" len="sm"/>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0" i="0" u="none" strike="noStrike" cap="none" normalizeH="0" baseline="0">
                          <a:ln>
                            <a:noFill/>
                          </a:ln>
                          <a:solidFill>
                            <a:schemeClr val="tx1"/>
                          </a:solidFill>
                          <a:effectLst/>
                          <a:latin typeface="+mj-lt"/>
                          <a:cs typeface="Times New Roman" pitchFamily="18" charset="0"/>
                        </a:rPr>
                        <a:t>13,6</a:t>
                      </a:r>
                      <a:endParaRPr kumimoji="0" lang="bg-BG" altLang="en-US" sz="2000" b="0" i="0" u="none" strike="noStrike" cap="none" normalizeH="0" baseline="0">
                        <a:ln>
                          <a:noFill/>
                        </a:ln>
                        <a:solidFill>
                          <a:schemeClr val="tx1"/>
                        </a:solidFill>
                        <a:effectLst/>
                        <a:latin typeface="+mj-lt"/>
                      </a:endParaRPr>
                    </a:p>
                  </a:txBody>
                  <a:tcPr marT="45723" marB="45723" anchor="ctr" horzOverflow="overflow">
                    <a:lnL>
                      <a:noFill/>
                    </a:lnL>
                    <a:lnR>
                      <a:noFill/>
                    </a:lnR>
                    <a:lnT>
                      <a:noFill/>
                    </a:lnT>
                    <a:lnB w="25400" cap="flat" cmpd="sng" algn="ctr">
                      <a:solidFill>
                        <a:srgbClr val="000000"/>
                      </a:solidFill>
                      <a:prstDash val="solid"/>
                      <a:round/>
                      <a:headEnd type="none" w="sm" len="sm"/>
                      <a:tailEnd type="none" w="sm" len="sm"/>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0" i="0" u="none" strike="noStrike" cap="none" normalizeH="0" baseline="0">
                          <a:ln>
                            <a:noFill/>
                          </a:ln>
                          <a:solidFill>
                            <a:schemeClr val="tx1"/>
                          </a:solidFill>
                          <a:effectLst/>
                          <a:latin typeface="+mj-lt"/>
                          <a:cs typeface="Times New Roman" pitchFamily="18" charset="0"/>
                        </a:rPr>
                        <a:t>12,3</a:t>
                      </a:r>
                      <a:endParaRPr kumimoji="0" lang="bg-BG" altLang="en-US" sz="2000" b="0" i="0" u="none" strike="noStrike" cap="none" normalizeH="0" baseline="0">
                        <a:ln>
                          <a:noFill/>
                        </a:ln>
                        <a:solidFill>
                          <a:schemeClr val="tx1"/>
                        </a:solidFill>
                        <a:effectLst/>
                        <a:latin typeface="+mj-lt"/>
                      </a:endParaRPr>
                    </a:p>
                  </a:txBody>
                  <a:tcPr marT="45723" marB="45723" anchor="ctr" horzOverflow="overflow">
                    <a:lnL>
                      <a:noFill/>
                    </a:lnL>
                    <a:lnR w="25400" cap="flat" cmpd="sng" algn="ctr">
                      <a:solidFill>
                        <a:srgbClr val="000000"/>
                      </a:solidFill>
                      <a:prstDash val="solid"/>
                      <a:round/>
                      <a:headEnd type="none" w="sm" len="sm"/>
                      <a:tailEnd type="none" w="sm" len="sm"/>
                    </a:lnR>
                    <a:lnT>
                      <a:noFill/>
                    </a:lnT>
                    <a:lnB w="25400" cap="flat" cmpd="sng" algn="ctr">
                      <a:solidFill>
                        <a:srgbClr val="000000"/>
                      </a:solidFill>
                      <a:prstDash val="solid"/>
                      <a:round/>
                      <a:headEnd type="none" w="sm" len="sm"/>
                      <a:tailEnd type="none" w="sm" len="sm"/>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0" i="0" u="none" strike="noStrike" cap="none" normalizeH="0" baseline="0" dirty="0">
                          <a:ln>
                            <a:noFill/>
                          </a:ln>
                          <a:solidFill>
                            <a:schemeClr val="tx1"/>
                          </a:solidFill>
                          <a:effectLst/>
                          <a:latin typeface="+mj-lt"/>
                          <a:cs typeface="Times New Roman" pitchFamily="18" charset="0"/>
                        </a:rPr>
                        <a:t>14,</a:t>
                      </a:r>
                      <a:r>
                        <a:rPr kumimoji="0" lang="en-US" altLang="en-US" sz="2000" b="0" i="0" u="none" strike="noStrike" cap="none" normalizeH="0" baseline="0" dirty="0">
                          <a:ln>
                            <a:noFill/>
                          </a:ln>
                          <a:solidFill>
                            <a:schemeClr val="tx1"/>
                          </a:solidFill>
                          <a:effectLst/>
                          <a:latin typeface="+mj-lt"/>
                          <a:cs typeface="Times New Roman" pitchFamily="18" charset="0"/>
                        </a:rPr>
                        <a:t>4</a:t>
                      </a:r>
                      <a:endParaRPr kumimoji="0" lang="bg-BG" altLang="en-US" sz="2000" b="0" i="0" u="none" strike="noStrike" cap="none" normalizeH="0" baseline="0" dirty="0">
                        <a:ln>
                          <a:noFill/>
                        </a:ln>
                        <a:solidFill>
                          <a:schemeClr val="tx1"/>
                        </a:solidFill>
                        <a:effectLst/>
                        <a:latin typeface="+mj-lt"/>
                      </a:endParaRPr>
                    </a:p>
                  </a:txBody>
                  <a:tcPr marT="45723" marB="45723" anchor="ctr"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a:noFill/>
                    </a:lnT>
                    <a:lnB w="254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5"/>
                  </a:ext>
                </a:extLst>
              </a:tr>
            </a:tbl>
          </a:graphicData>
        </a:graphic>
      </p:graphicFrame>
      <p:sp>
        <p:nvSpPr>
          <p:cNvPr id="74807" name="Rectangle 156"/>
          <p:cNvSpPr>
            <a:spLocks noChangeArrowheads="1"/>
          </p:cNvSpPr>
          <p:nvPr/>
        </p:nvSpPr>
        <p:spPr bwMode="auto">
          <a:xfrm>
            <a:off x="468313" y="184577"/>
            <a:ext cx="8211222" cy="830997"/>
          </a:xfrm>
          <a:prstGeom prst="rect">
            <a:avLst/>
          </a:prstGeom>
          <a:noFill/>
          <a:ln w="12700" cap="sq">
            <a:noFill/>
            <a:miter lim="800000"/>
            <a:headEnd type="none" w="sm" len="sm"/>
            <a:tailEnd type="none" w="sm" len="sm"/>
          </a:ln>
        </p:spPr>
        <p:txBody>
          <a:bodyPr wrap="none" anchor="ctr">
            <a:spAutoFit/>
          </a:bodyPr>
          <a:lstStyle/>
          <a:p>
            <a:pPr algn="ctr"/>
            <a:r>
              <a:rPr lang="bg-BG" altLang="en-US" sz="2400" b="1" i="1" dirty="0"/>
              <a:t>Структура на причините за </a:t>
            </a:r>
            <a:r>
              <a:rPr lang="bg-BG" altLang="en-US" sz="2400" b="1" i="1" dirty="0" err="1"/>
              <a:t>умирания</a:t>
            </a:r>
            <a:r>
              <a:rPr lang="bg-BG" altLang="en-US" sz="2400" b="1" i="1" dirty="0"/>
              <a:t> в България </a:t>
            </a:r>
          </a:p>
          <a:p>
            <a:pPr algn="ctr"/>
            <a:r>
              <a:rPr lang="bg-BG" altLang="en-US" sz="2400" b="1" i="1" dirty="0"/>
              <a:t>1970-201</a:t>
            </a:r>
            <a:r>
              <a:rPr lang="en-US" altLang="en-US" sz="2400" b="1" i="1" dirty="0"/>
              <a:t>5</a:t>
            </a:r>
            <a:r>
              <a:rPr lang="bg-BG" altLang="en-US" sz="2400" b="1" i="1" dirty="0"/>
              <a:t> г. (в %)</a:t>
            </a:r>
            <a:r>
              <a:rPr lang="bg-BG" altLang="en-US" sz="2400" dirty="0"/>
              <a:t> </a:t>
            </a:r>
          </a:p>
        </p:txBody>
      </p:sp>
      <p:sp>
        <p:nvSpPr>
          <p:cNvPr id="2" name="Date Placeholder 1"/>
          <p:cNvSpPr>
            <a:spLocks noGrp="1"/>
          </p:cNvSpPr>
          <p:nvPr>
            <p:ph type="dt" sz="half" idx="10"/>
          </p:nvPr>
        </p:nvSpPr>
        <p:spPr/>
        <p:txBody>
          <a:bodyPr/>
          <a:lstStyle/>
          <a:p>
            <a:pPr>
              <a:defRPr/>
            </a:pPr>
            <a:fld id="{E885E890-02A3-4861-BD5C-BB61CD25E7A6}" type="datetime1">
              <a:rPr lang="bg-BG" altLang="en-US" smtClean="0"/>
              <a:t>5.10.2019 г.</a:t>
            </a:fld>
            <a:endParaRPr lang="bg-BG" altLang="en-US"/>
          </a:p>
        </p:txBody>
      </p:sp>
    </p:spTree>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3B6B6C9F-701B-4C57-A4B4-8DFB115093B5}" type="datetime1">
              <a:rPr lang="bg-BG" altLang="en-US" smtClean="0"/>
              <a:t>5.10.2019 г.</a:t>
            </a:fld>
            <a:endParaRPr lang="bg-BG" altLang="en-US"/>
          </a:p>
        </p:txBody>
      </p:sp>
      <p:sp>
        <p:nvSpPr>
          <p:cNvPr id="3" name="Slide Number Placeholder 2"/>
          <p:cNvSpPr>
            <a:spLocks noGrp="1"/>
          </p:cNvSpPr>
          <p:nvPr>
            <p:ph type="sldNum" sz="quarter" idx="12"/>
          </p:nvPr>
        </p:nvSpPr>
        <p:spPr/>
        <p:txBody>
          <a:bodyPr/>
          <a:lstStyle/>
          <a:p>
            <a:pPr>
              <a:defRPr/>
            </a:pPr>
            <a:fld id="{5B22EEF3-49EA-4CA7-8F2A-6BF17FA19AD3}" type="slidenum">
              <a:rPr lang="en-US" altLang="en-US" smtClean="0"/>
              <a:pPr>
                <a:defRPr/>
              </a:pPr>
              <a:t>64</a:t>
            </a:fld>
            <a:endParaRPr lang="en-US" altLang="en-US"/>
          </a:p>
        </p:txBody>
      </p:sp>
      <p:sp>
        <p:nvSpPr>
          <p:cNvPr id="4" name="TextBox 3"/>
          <p:cNvSpPr txBox="1"/>
          <p:nvPr/>
        </p:nvSpPr>
        <p:spPr>
          <a:xfrm>
            <a:off x="1187624" y="220605"/>
            <a:ext cx="6912768" cy="461665"/>
          </a:xfrm>
          <a:prstGeom prst="rect">
            <a:avLst/>
          </a:prstGeom>
          <a:noFill/>
          <a:ln>
            <a:solidFill>
              <a:schemeClr val="tx1"/>
            </a:solidFill>
          </a:ln>
        </p:spPr>
        <p:txBody>
          <a:bodyPr wrap="square" rtlCol="0">
            <a:spAutoFit/>
          </a:bodyPr>
          <a:lstStyle/>
          <a:p>
            <a:r>
              <a:rPr lang="bg-BG" sz="2400" b="1" dirty="0"/>
              <a:t>Смъртност по причини в България – 201</a:t>
            </a:r>
            <a:r>
              <a:rPr lang="en-US" sz="2400" b="1" dirty="0"/>
              <a:t>8</a:t>
            </a:r>
            <a:r>
              <a:rPr lang="bg-BG" sz="2400" b="1" dirty="0"/>
              <a:t> г.</a:t>
            </a:r>
            <a:endParaRPr lang="en-US" sz="2400" b="1" dirty="0"/>
          </a:p>
        </p:txBody>
      </p:sp>
      <p:pic>
        <p:nvPicPr>
          <p:cNvPr id="5" name="Picture 4">
            <a:extLst>
              <a:ext uri="{FF2B5EF4-FFF2-40B4-BE49-F238E27FC236}">
                <a16:creationId xmlns:a16="http://schemas.microsoft.com/office/drawing/2014/main" id="{BB7B8D65-3D31-4CAB-BBF0-5E8F192744FD}"/>
              </a:ext>
            </a:extLst>
          </p:cNvPr>
          <p:cNvPicPr>
            <a:picLocks noChangeAspect="1"/>
          </p:cNvPicPr>
          <p:nvPr/>
        </p:nvPicPr>
        <p:blipFill>
          <a:blip r:embed="rId2"/>
          <a:stretch>
            <a:fillRect/>
          </a:stretch>
        </p:blipFill>
        <p:spPr>
          <a:xfrm>
            <a:off x="2339752" y="774642"/>
            <a:ext cx="4881574" cy="5946833"/>
          </a:xfrm>
          <a:prstGeom prst="rect">
            <a:avLst/>
          </a:prstGeom>
        </p:spPr>
      </p:pic>
    </p:spTree>
    <p:extLst>
      <p:ext uri="{BB962C8B-B14F-4D97-AF65-F5344CB8AC3E}">
        <p14:creationId xmlns:p14="http://schemas.microsoft.com/office/powerpoint/2010/main" val="41682678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18658"/>
          </a:xfrm>
        </p:spPr>
        <p:txBody>
          <a:bodyPr/>
          <a:lstStyle/>
          <a:p>
            <a:br>
              <a:rPr lang="bg-BG" altLang="en-US" b="1" dirty="0">
                <a:solidFill>
                  <a:srgbClr val="FF0000"/>
                </a:solidFill>
              </a:rPr>
            </a:br>
            <a:r>
              <a:rPr lang="bg-BG" altLang="en-US" b="1" dirty="0">
                <a:solidFill>
                  <a:srgbClr val="C00000"/>
                </a:solidFill>
              </a:rPr>
              <a:t>Глобални тенденции на детската смъртност, </a:t>
            </a:r>
            <a:r>
              <a:rPr lang="bg-BG" altLang="en-US" b="1" dirty="0" err="1">
                <a:solidFill>
                  <a:srgbClr val="C00000"/>
                </a:solidFill>
              </a:rPr>
              <a:t>неонаталната</a:t>
            </a:r>
            <a:r>
              <a:rPr lang="bg-BG" altLang="en-US" b="1" dirty="0">
                <a:solidFill>
                  <a:srgbClr val="C00000"/>
                </a:solidFill>
              </a:rPr>
              <a:t> смъртност и смъртността до 5-годишна възраст</a:t>
            </a:r>
            <a:endParaRPr lang="en-US" dirty="0"/>
          </a:p>
        </p:txBody>
      </p:sp>
      <p:sp>
        <p:nvSpPr>
          <p:cNvPr id="3" name="Date Placeholder 2"/>
          <p:cNvSpPr>
            <a:spLocks noGrp="1"/>
          </p:cNvSpPr>
          <p:nvPr>
            <p:ph type="dt" sz="half" idx="10"/>
          </p:nvPr>
        </p:nvSpPr>
        <p:spPr/>
        <p:txBody>
          <a:bodyPr/>
          <a:lstStyle/>
          <a:p>
            <a:pPr>
              <a:defRPr/>
            </a:pPr>
            <a:fld id="{0DB3275E-F7AD-4823-BA4D-E1567AC6DB60}" type="datetime1">
              <a:rPr lang="bg-BG" altLang="en-US" smtClean="0"/>
              <a:t>5.10.2019 г.</a:t>
            </a:fld>
            <a:endParaRPr lang="bg-BG" altLang="en-US"/>
          </a:p>
        </p:txBody>
      </p:sp>
      <p:sp>
        <p:nvSpPr>
          <p:cNvPr id="4" name="Slide Number Placeholder 3"/>
          <p:cNvSpPr>
            <a:spLocks noGrp="1"/>
          </p:cNvSpPr>
          <p:nvPr>
            <p:ph type="sldNum" sz="quarter" idx="12"/>
          </p:nvPr>
        </p:nvSpPr>
        <p:spPr/>
        <p:txBody>
          <a:bodyPr/>
          <a:lstStyle/>
          <a:p>
            <a:pPr>
              <a:defRPr/>
            </a:pPr>
            <a:fld id="{6A784912-C933-427B-9709-01FF5DFA2148}" type="slidenum">
              <a:rPr lang="en-US" altLang="en-US" smtClean="0"/>
              <a:pPr>
                <a:defRPr/>
              </a:pPr>
              <a:t>65</a:t>
            </a:fld>
            <a:endParaRPr lang="en-US" altLang="en-US"/>
          </a:p>
        </p:txBody>
      </p:sp>
    </p:spTree>
    <p:extLst>
      <p:ext uri="{BB962C8B-B14F-4D97-AF65-F5344CB8AC3E}">
        <p14:creationId xmlns:p14="http://schemas.microsoft.com/office/powerpoint/2010/main" val="96527200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Number Placeholder 4"/>
          <p:cNvSpPr>
            <a:spLocks noGrp="1"/>
          </p:cNvSpPr>
          <p:nvPr>
            <p:ph type="sldNum" sz="quarter" idx="12"/>
          </p:nvPr>
        </p:nvSpPr>
        <p:spPr>
          <a:noFill/>
          <a:ln>
            <a:miter lim="800000"/>
            <a:headEnd/>
            <a:tailEnd/>
          </a:ln>
        </p:spPr>
        <p:txBody>
          <a:bodyPr/>
          <a:lstStyle/>
          <a:p>
            <a:fld id="{9617701E-E63C-4473-8805-19A64B179C77}" type="slidenum">
              <a:rPr lang="en-US" altLang="en-US"/>
              <a:pPr/>
              <a:t>66</a:t>
            </a:fld>
            <a:endParaRPr lang="en-US" altLang="en-US"/>
          </a:p>
        </p:txBody>
      </p:sp>
      <p:sp>
        <p:nvSpPr>
          <p:cNvPr id="76803" name="Rectangle 2"/>
          <p:cNvSpPr>
            <a:spLocks noGrp="1" noChangeArrowheads="1"/>
          </p:cNvSpPr>
          <p:nvPr>
            <p:ph type="title"/>
          </p:nvPr>
        </p:nvSpPr>
        <p:spPr>
          <a:xfrm>
            <a:off x="457200" y="274638"/>
            <a:ext cx="8229600" cy="6034087"/>
          </a:xfrm>
        </p:spPr>
        <p:txBody>
          <a:bodyPr/>
          <a:lstStyle/>
          <a:p>
            <a:pPr algn="l" eaLnBrk="1" hangingPunct="1"/>
            <a:r>
              <a:rPr lang="bg-BG" altLang="en-US" sz="4000" dirty="0"/>
              <a:t>На тези три индикатора се отделя голямо внимание при характеристика на глобалния здравен статус, тъй като те имат особено висока информативна стойност.</a:t>
            </a:r>
            <a:endParaRPr lang="en-US" altLang="en-US" sz="4000" dirty="0"/>
          </a:p>
        </p:txBody>
      </p:sp>
      <p:sp>
        <p:nvSpPr>
          <p:cNvPr id="2" name="Date Placeholder 1"/>
          <p:cNvSpPr>
            <a:spLocks noGrp="1"/>
          </p:cNvSpPr>
          <p:nvPr>
            <p:ph type="dt" sz="half" idx="10"/>
          </p:nvPr>
        </p:nvSpPr>
        <p:spPr/>
        <p:txBody>
          <a:bodyPr/>
          <a:lstStyle/>
          <a:p>
            <a:pPr>
              <a:defRPr/>
            </a:pPr>
            <a:fld id="{6F7251D0-4386-4212-AD88-3E2EB9C9843E}" type="datetime1">
              <a:rPr lang="bg-BG" altLang="en-US" smtClean="0"/>
              <a:t>5.10.2019 г.</a:t>
            </a:fld>
            <a:endParaRPr lang="bg-BG" alt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46650"/>
          </a:xfrm>
        </p:spPr>
        <p:txBody>
          <a:bodyPr/>
          <a:lstStyle/>
          <a:p>
            <a:r>
              <a:rPr lang="bg-BG" b="1" dirty="0">
                <a:solidFill>
                  <a:srgbClr val="C00000"/>
                </a:solidFill>
              </a:rPr>
              <a:t>1. Основни понятия</a:t>
            </a:r>
            <a:br>
              <a:rPr lang="bg-BG" b="1" dirty="0">
                <a:solidFill>
                  <a:srgbClr val="C00000"/>
                </a:solidFill>
              </a:rPr>
            </a:br>
            <a:br>
              <a:rPr lang="bg-BG" b="1" dirty="0">
                <a:solidFill>
                  <a:srgbClr val="C00000"/>
                </a:solidFill>
              </a:rPr>
            </a:br>
            <a:r>
              <a:rPr lang="bg-BG" b="1" dirty="0">
                <a:solidFill>
                  <a:schemeClr val="tx1"/>
                </a:solidFill>
              </a:rPr>
              <a:t>(по-подробно от учебника по Социална медицина)</a:t>
            </a:r>
            <a:endParaRPr lang="en-US" b="1" dirty="0">
              <a:solidFill>
                <a:schemeClr val="tx1"/>
              </a:solidFill>
            </a:endParaRPr>
          </a:p>
        </p:txBody>
      </p:sp>
      <p:sp>
        <p:nvSpPr>
          <p:cNvPr id="3" name="Date Placeholder 2"/>
          <p:cNvSpPr>
            <a:spLocks noGrp="1"/>
          </p:cNvSpPr>
          <p:nvPr>
            <p:ph type="dt" sz="half" idx="10"/>
          </p:nvPr>
        </p:nvSpPr>
        <p:spPr/>
        <p:txBody>
          <a:bodyPr/>
          <a:lstStyle/>
          <a:p>
            <a:pPr>
              <a:defRPr/>
            </a:pPr>
            <a:fld id="{0DB3275E-F7AD-4823-BA4D-E1567AC6DB60}" type="datetime1">
              <a:rPr lang="bg-BG" altLang="en-US" smtClean="0"/>
              <a:t>5.10.2019 г.</a:t>
            </a:fld>
            <a:endParaRPr lang="bg-BG" altLang="en-US"/>
          </a:p>
        </p:txBody>
      </p:sp>
      <p:sp>
        <p:nvSpPr>
          <p:cNvPr id="4" name="Slide Number Placeholder 3"/>
          <p:cNvSpPr>
            <a:spLocks noGrp="1"/>
          </p:cNvSpPr>
          <p:nvPr>
            <p:ph type="sldNum" sz="quarter" idx="12"/>
          </p:nvPr>
        </p:nvSpPr>
        <p:spPr/>
        <p:txBody>
          <a:bodyPr/>
          <a:lstStyle/>
          <a:p>
            <a:pPr>
              <a:defRPr/>
            </a:pPr>
            <a:fld id="{6A784912-C933-427B-9709-01FF5DFA2148}" type="slidenum">
              <a:rPr lang="en-US" altLang="en-US" smtClean="0"/>
              <a:pPr>
                <a:defRPr/>
              </a:pPr>
              <a:t>67</a:t>
            </a:fld>
            <a:endParaRPr lang="en-US" altLang="en-US"/>
          </a:p>
        </p:txBody>
      </p:sp>
    </p:spTree>
    <p:extLst>
      <p:ext uri="{BB962C8B-B14F-4D97-AF65-F5344CB8AC3E}">
        <p14:creationId xmlns:p14="http://schemas.microsoft.com/office/powerpoint/2010/main" val="13684816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6"/>
          <p:cNvSpPr>
            <a:spLocks noGrp="1" noChangeArrowheads="1"/>
          </p:cNvSpPr>
          <p:nvPr>
            <p:ph type="sldNum" sz="quarter" idx="12"/>
          </p:nvPr>
        </p:nvSpPr>
        <p:spPr>
          <a:noFill/>
          <a:ln>
            <a:miter lim="800000"/>
            <a:headEnd/>
            <a:tailEnd/>
          </a:ln>
        </p:spPr>
        <p:txBody>
          <a:bodyPr/>
          <a:lstStyle/>
          <a:p>
            <a:fld id="{E9A890FE-D9B4-412F-B48A-BB4604BE4E61}" type="slidenum">
              <a:rPr lang="en-US" altLang="en-US"/>
              <a:pPr/>
              <a:t>68</a:t>
            </a:fld>
            <a:endParaRPr lang="en-US" altLang="en-US"/>
          </a:p>
        </p:txBody>
      </p:sp>
      <p:sp>
        <p:nvSpPr>
          <p:cNvPr id="77827" name="Slide Number Placeholder 4"/>
          <p:cNvSpPr txBox="1">
            <a:spLocks noGrp="1"/>
          </p:cNvSpPr>
          <p:nvPr/>
        </p:nvSpPr>
        <p:spPr bwMode="auto">
          <a:xfrm>
            <a:off x="6553200" y="6245225"/>
            <a:ext cx="2133600" cy="476250"/>
          </a:xfrm>
          <a:prstGeom prst="rect">
            <a:avLst/>
          </a:prstGeom>
          <a:noFill/>
          <a:ln w="9525">
            <a:noFill/>
            <a:miter lim="800000"/>
            <a:headEnd/>
            <a:tailEnd/>
          </a:ln>
          <a:effectLst/>
        </p:spPr>
        <p:txBody>
          <a:bodyPr/>
          <a:lstStyle/>
          <a:p>
            <a:pPr algn="r"/>
            <a:fld id="{C566B552-694A-4441-8D48-79009C24F81E}" type="slidenum">
              <a:rPr lang="en-US" altLang="en-US" sz="1400"/>
              <a:pPr algn="r"/>
              <a:t>68</a:t>
            </a:fld>
            <a:endParaRPr lang="en-US" altLang="en-US" sz="1400"/>
          </a:p>
        </p:txBody>
      </p:sp>
      <p:sp>
        <p:nvSpPr>
          <p:cNvPr id="77828" name="Rectangle 2"/>
          <p:cNvSpPr>
            <a:spLocks noGrp="1" noChangeArrowheads="1"/>
          </p:cNvSpPr>
          <p:nvPr>
            <p:ph type="title"/>
          </p:nvPr>
        </p:nvSpPr>
        <p:spPr>
          <a:xfrm>
            <a:off x="457200" y="277813"/>
            <a:ext cx="8229600" cy="5815012"/>
          </a:xfrm>
          <a:solidFill>
            <a:srgbClr val="FFFFCC"/>
          </a:solidFill>
          <a:ln>
            <a:solidFill>
              <a:schemeClr val="tx1"/>
            </a:solidFill>
          </a:ln>
        </p:spPr>
        <p:txBody>
          <a:bodyPr/>
          <a:lstStyle/>
          <a:p>
            <a:pPr eaLnBrk="1" hangingPunct="1">
              <a:lnSpc>
                <a:spcPct val="130000"/>
              </a:lnSpc>
            </a:pPr>
            <a:r>
              <a:rPr lang="bg-BG" altLang="en-US" b="1" i="1">
                <a:solidFill>
                  <a:srgbClr val="990000"/>
                </a:solidFill>
              </a:rPr>
              <a:t>Под  детска смъртност се разбира смъртността при децата от 0 до 1-годишна възраст.</a:t>
            </a:r>
            <a:endParaRPr lang="en-US" altLang="en-US" b="1" i="1">
              <a:solidFill>
                <a:srgbClr val="990000"/>
              </a:solidFill>
            </a:endParaRPr>
          </a:p>
        </p:txBody>
      </p:sp>
      <p:sp>
        <p:nvSpPr>
          <p:cNvPr id="2" name="Date Placeholder 1"/>
          <p:cNvSpPr>
            <a:spLocks noGrp="1"/>
          </p:cNvSpPr>
          <p:nvPr>
            <p:ph type="dt" sz="half" idx="10"/>
          </p:nvPr>
        </p:nvSpPr>
        <p:spPr/>
        <p:txBody>
          <a:bodyPr/>
          <a:lstStyle/>
          <a:p>
            <a:pPr>
              <a:defRPr/>
            </a:pPr>
            <a:fld id="{5CC3D20A-0F5D-4F8A-A694-010134926D77}" type="datetime1">
              <a:rPr lang="bg-BG" altLang="en-US" smtClean="0"/>
              <a:t>5.10.2019 г.</a:t>
            </a:fld>
            <a:endParaRPr lang="bg-BG" altLang="en-US"/>
          </a:p>
        </p:txBody>
      </p:sp>
    </p:spTree>
  </p:cSld>
  <p:clrMapOvr>
    <a:masterClrMapping/>
  </p:clrMapOvr>
  <p:transition spd="slow"/>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6"/>
          <p:cNvSpPr>
            <a:spLocks noGrp="1" noChangeArrowheads="1"/>
          </p:cNvSpPr>
          <p:nvPr>
            <p:ph type="sldNum" sz="quarter" idx="12"/>
          </p:nvPr>
        </p:nvSpPr>
        <p:spPr>
          <a:noFill/>
          <a:ln>
            <a:miter lim="800000"/>
            <a:headEnd/>
            <a:tailEnd/>
          </a:ln>
        </p:spPr>
        <p:txBody>
          <a:bodyPr/>
          <a:lstStyle/>
          <a:p>
            <a:fld id="{45866AD0-D158-4F7B-A723-22C96C7470F4}" type="slidenum">
              <a:rPr lang="en-US" altLang="en-US"/>
              <a:pPr/>
              <a:t>69</a:t>
            </a:fld>
            <a:endParaRPr lang="en-US" altLang="en-US"/>
          </a:p>
        </p:txBody>
      </p:sp>
      <p:sp>
        <p:nvSpPr>
          <p:cNvPr id="78851" name="Slide Number Placeholder 4"/>
          <p:cNvSpPr txBox="1">
            <a:spLocks noGrp="1"/>
          </p:cNvSpPr>
          <p:nvPr/>
        </p:nvSpPr>
        <p:spPr bwMode="auto">
          <a:xfrm>
            <a:off x="6553200" y="6245225"/>
            <a:ext cx="2133600" cy="476250"/>
          </a:xfrm>
          <a:prstGeom prst="rect">
            <a:avLst/>
          </a:prstGeom>
          <a:noFill/>
          <a:ln w="9525">
            <a:noFill/>
            <a:miter lim="800000"/>
            <a:headEnd/>
            <a:tailEnd/>
          </a:ln>
          <a:effectLst/>
        </p:spPr>
        <p:txBody>
          <a:bodyPr/>
          <a:lstStyle/>
          <a:p>
            <a:pPr algn="r"/>
            <a:fld id="{E2F13622-CC2D-4688-A35C-3088C9E114A6}" type="slidenum">
              <a:rPr lang="en-US" altLang="en-US" sz="1400"/>
              <a:pPr algn="r"/>
              <a:t>69</a:t>
            </a:fld>
            <a:endParaRPr lang="en-US" altLang="en-US" sz="1400"/>
          </a:p>
        </p:txBody>
      </p:sp>
      <p:sp>
        <p:nvSpPr>
          <p:cNvPr id="78852" name="Rectangle 2"/>
          <p:cNvSpPr>
            <a:spLocks noGrp="1" noChangeArrowheads="1"/>
          </p:cNvSpPr>
          <p:nvPr>
            <p:ph type="title"/>
          </p:nvPr>
        </p:nvSpPr>
        <p:spPr>
          <a:xfrm>
            <a:off x="323850" y="260350"/>
            <a:ext cx="8569325" cy="5689600"/>
          </a:xfrm>
          <a:solidFill>
            <a:srgbClr val="FFFFCC"/>
          </a:solidFill>
          <a:ln>
            <a:solidFill>
              <a:schemeClr val="tx1"/>
            </a:solidFill>
          </a:ln>
        </p:spPr>
        <p:txBody>
          <a:bodyPr/>
          <a:lstStyle/>
          <a:p>
            <a:pPr marL="838200" indent="-838200" algn="l" eaLnBrk="1" hangingPunct="1">
              <a:lnSpc>
                <a:spcPct val="110000"/>
              </a:lnSpc>
            </a:pPr>
            <a:r>
              <a:rPr lang="bg-BG" altLang="en-US" sz="3600" b="1" i="1" u="sng" dirty="0">
                <a:solidFill>
                  <a:srgbClr val="990000"/>
                </a:solidFill>
              </a:rPr>
              <a:t>Коефициент за детска смъртност</a:t>
            </a:r>
            <a:r>
              <a:rPr lang="bg-BG" altLang="en-US" sz="3600" dirty="0">
                <a:solidFill>
                  <a:srgbClr val="000000"/>
                </a:solidFill>
              </a:rPr>
              <a:t>  (общ интензивен показател) - </a:t>
            </a:r>
            <a:r>
              <a:rPr lang="bg-BG" altLang="en-US" sz="3600" b="1" dirty="0">
                <a:solidFill>
                  <a:srgbClr val="000000"/>
                </a:solidFill>
              </a:rPr>
              <a:t>измерва честотата  на </a:t>
            </a:r>
            <a:r>
              <a:rPr lang="bg-BG" altLang="en-US" sz="3600" b="1" dirty="0" err="1">
                <a:solidFill>
                  <a:srgbClr val="000000"/>
                </a:solidFill>
              </a:rPr>
              <a:t>умиранията</a:t>
            </a:r>
            <a:r>
              <a:rPr lang="bg-BG" altLang="en-US" sz="3600" b="1" dirty="0">
                <a:solidFill>
                  <a:srgbClr val="000000"/>
                </a:solidFill>
              </a:rPr>
              <a:t> на децата от 0-я ден до 1-годишна възраст на 1000 </a:t>
            </a:r>
            <a:r>
              <a:rPr lang="bg-BG" altLang="en-US" sz="3600" b="1" dirty="0" err="1">
                <a:solidFill>
                  <a:srgbClr val="000000"/>
                </a:solidFill>
              </a:rPr>
              <a:t>живородени</a:t>
            </a:r>
            <a:r>
              <a:rPr lang="bg-BG" altLang="en-US" sz="3600" b="1" dirty="0">
                <a:solidFill>
                  <a:srgbClr val="000000"/>
                </a:solidFill>
              </a:rPr>
              <a:t> деца през дадена година в дадена територия.</a:t>
            </a:r>
            <a:r>
              <a:rPr lang="bg-BG" altLang="en-US" sz="3600" dirty="0"/>
              <a:t> </a:t>
            </a:r>
            <a:endParaRPr lang="en-US" altLang="en-US" sz="3600" dirty="0"/>
          </a:p>
        </p:txBody>
      </p:sp>
      <p:sp>
        <p:nvSpPr>
          <p:cNvPr id="2" name="Date Placeholder 1"/>
          <p:cNvSpPr>
            <a:spLocks noGrp="1"/>
          </p:cNvSpPr>
          <p:nvPr>
            <p:ph type="dt" sz="half" idx="10"/>
          </p:nvPr>
        </p:nvSpPr>
        <p:spPr/>
        <p:txBody>
          <a:bodyPr/>
          <a:lstStyle/>
          <a:p>
            <a:pPr>
              <a:defRPr/>
            </a:pPr>
            <a:fld id="{E392700A-0596-4665-AED6-2BE40FCAD9CC}" type="datetime1">
              <a:rPr lang="bg-BG" altLang="en-US" smtClean="0"/>
              <a:t>5.10.2019 г.</a:t>
            </a:fld>
            <a:endParaRPr lang="bg-BG" altLang="en-US"/>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4"/>
          <p:cNvSpPr>
            <a:spLocks noGrp="1"/>
          </p:cNvSpPr>
          <p:nvPr>
            <p:ph type="sldNum" sz="quarter" idx="12"/>
          </p:nvPr>
        </p:nvSpPr>
        <p:spPr>
          <a:noFill/>
          <a:ln>
            <a:miter lim="800000"/>
            <a:headEnd/>
            <a:tailEnd/>
          </a:ln>
        </p:spPr>
        <p:txBody>
          <a:bodyPr/>
          <a:lstStyle/>
          <a:p>
            <a:fld id="{585E9E9D-0C33-4E3A-A75A-D06BCE911DE1}" type="slidenum">
              <a:rPr lang="en-US" altLang="en-US"/>
              <a:pPr/>
              <a:t>7</a:t>
            </a:fld>
            <a:endParaRPr lang="en-US" altLang="en-US"/>
          </a:p>
        </p:txBody>
      </p:sp>
      <p:sp>
        <p:nvSpPr>
          <p:cNvPr id="6147" name="Rectangle 2"/>
          <p:cNvSpPr>
            <a:spLocks noGrp="1" noChangeArrowheads="1"/>
          </p:cNvSpPr>
          <p:nvPr>
            <p:ph type="title"/>
          </p:nvPr>
        </p:nvSpPr>
        <p:spPr>
          <a:xfrm>
            <a:off x="251520" y="116632"/>
            <a:ext cx="8712968" cy="6192093"/>
          </a:xfrm>
        </p:spPr>
        <p:txBody>
          <a:bodyPr/>
          <a:lstStyle/>
          <a:p>
            <a:pPr algn="l" eaLnBrk="1" hangingPunct="1">
              <a:lnSpc>
                <a:spcPct val="114000"/>
              </a:lnSpc>
            </a:pPr>
            <a:r>
              <a:rPr lang="bg-BG" altLang="en-US" sz="3200" dirty="0"/>
              <a:t>Поради това данните се допълват от </a:t>
            </a:r>
            <a:r>
              <a:rPr lang="bg-BG" altLang="en-US" sz="3200" b="1" i="1" dirty="0" err="1">
                <a:solidFill>
                  <a:srgbClr val="C00000"/>
                </a:solidFill>
              </a:rPr>
              <a:t>извадкови</a:t>
            </a:r>
            <a:r>
              <a:rPr lang="bg-BG" altLang="en-US" sz="3200" b="1" i="1" dirty="0">
                <a:solidFill>
                  <a:srgbClr val="C00000"/>
                </a:solidFill>
              </a:rPr>
              <a:t> регистрационни системи.</a:t>
            </a:r>
            <a:r>
              <a:rPr lang="bg-BG" altLang="en-US" sz="3200" b="1" i="1" dirty="0"/>
              <a:t> </a:t>
            </a:r>
            <a:r>
              <a:rPr lang="bg-BG" altLang="en-US" sz="3200" dirty="0"/>
              <a:t>Например, в Индия от 1964-1965 г. е въведена такава система, чрез която се набират данни за смъртността и плодовитостта в 4436 селски и 2235 градски единици с население около 6 млн. Регистрацията се извършва от специално обучени преброители, след което данните се генерализират за цялата страна. </a:t>
            </a:r>
            <a:endParaRPr lang="en-US" altLang="en-US" sz="3200" dirty="0"/>
          </a:p>
        </p:txBody>
      </p:sp>
      <p:sp>
        <p:nvSpPr>
          <p:cNvPr id="2" name="Date Placeholder 1"/>
          <p:cNvSpPr>
            <a:spLocks noGrp="1"/>
          </p:cNvSpPr>
          <p:nvPr>
            <p:ph type="dt" sz="half" idx="10"/>
          </p:nvPr>
        </p:nvSpPr>
        <p:spPr/>
        <p:txBody>
          <a:bodyPr/>
          <a:lstStyle/>
          <a:p>
            <a:pPr>
              <a:defRPr/>
            </a:pPr>
            <a:fld id="{A9335B5B-CBCA-439E-A8D0-537027D663AC}" type="datetime1">
              <a:rPr lang="bg-BG" altLang="en-US" smtClean="0"/>
              <a:t>5.10.2019 г.</a:t>
            </a:fld>
            <a:endParaRPr lang="bg-BG" alt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6"/>
          <p:cNvSpPr>
            <a:spLocks noGrp="1" noChangeArrowheads="1"/>
          </p:cNvSpPr>
          <p:nvPr>
            <p:ph type="sldNum" sz="quarter" idx="12"/>
          </p:nvPr>
        </p:nvSpPr>
        <p:spPr>
          <a:noFill/>
          <a:ln>
            <a:miter lim="800000"/>
            <a:headEnd/>
            <a:tailEnd/>
          </a:ln>
        </p:spPr>
        <p:txBody>
          <a:bodyPr/>
          <a:lstStyle/>
          <a:p>
            <a:fld id="{A097578D-7E1F-4AF6-8B12-E641B6FC8A38}" type="slidenum">
              <a:rPr lang="en-US" altLang="en-US"/>
              <a:pPr/>
              <a:t>70</a:t>
            </a:fld>
            <a:endParaRPr lang="en-US" altLang="en-US"/>
          </a:p>
        </p:txBody>
      </p:sp>
      <p:sp>
        <p:nvSpPr>
          <p:cNvPr id="79875" name="Slide Number Placeholder 4"/>
          <p:cNvSpPr txBox="1">
            <a:spLocks noGrp="1"/>
          </p:cNvSpPr>
          <p:nvPr/>
        </p:nvSpPr>
        <p:spPr bwMode="auto">
          <a:xfrm>
            <a:off x="6553200" y="6245225"/>
            <a:ext cx="2133600" cy="476250"/>
          </a:xfrm>
          <a:prstGeom prst="rect">
            <a:avLst/>
          </a:prstGeom>
          <a:noFill/>
          <a:ln w="9525">
            <a:noFill/>
            <a:miter lim="800000"/>
            <a:headEnd/>
            <a:tailEnd/>
          </a:ln>
          <a:effectLst/>
        </p:spPr>
        <p:txBody>
          <a:bodyPr/>
          <a:lstStyle/>
          <a:p>
            <a:pPr algn="r"/>
            <a:fld id="{828441D0-1DE1-439E-B879-2E3EB39FCC29}" type="slidenum">
              <a:rPr lang="en-US" altLang="en-US" sz="1400"/>
              <a:pPr algn="r"/>
              <a:t>70</a:t>
            </a:fld>
            <a:endParaRPr lang="en-US" altLang="en-US" sz="1400"/>
          </a:p>
        </p:txBody>
      </p:sp>
      <p:sp>
        <p:nvSpPr>
          <p:cNvPr id="79876" name="Rectangle 2"/>
          <p:cNvSpPr>
            <a:spLocks noGrp="1" noChangeArrowheads="1"/>
          </p:cNvSpPr>
          <p:nvPr>
            <p:ph type="title"/>
          </p:nvPr>
        </p:nvSpPr>
        <p:spPr>
          <a:xfrm>
            <a:off x="323850" y="277813"/>
            <a:ext cx="8496300" cy="5527675"/>
          </a:xfrm>
          <a:solidFill>
            <a:srgbClr val="FFFFCC"/>
          </a:solidFill>
          <a:ln>
            <a:solidFill>
              <a:schemeClr val="tx1"/>
            </a:solidFill>
          </a:ln>
        </p:spPr>
        <p:txBody>
          <a:bodyPr/>
          <a:lstStyle/>
          <a:p>
            <a:pPr eaLnBrk="1" hangingPunct="1">
              <a:lnSpc>
                <a:spcPct val="150000"/>
              </a:lnSpc>
            </a:pPr>
            <a:r>
              <a:rPr lang="bg-BG" altLang="en-US" sz="2800" b="1">
                <a:solidFill>
                  <a:srgbClr val="000000"/>
                </a:solidFill>
              </a:rPr>
              <a:t>Умрели деца до 1-год. възраст   </a:t>
            </a:r>
            <a:br>
              <a:rPr lang="bg-BG" altLang="en-US" sz="2800" b="1">
                <a:solidFill>
                  <a:srgbClr val="000000"/>
                </a:solidFill>
              </a:rPr>
            </a:br>
            <a:r>
              <a:rPr lang="bg-BG" altLang="en-US" sz="2800" b="1">
                <a:solidFill>
                  <a:srgbClr val="000000"/>
                </a:solidFill>
              </a:rPr>
              <a:t>ДС = ------------------------------------------------ х 1000 Живородени през същата година </a:t>
            </a:r>
            <a:br>
              <a:rPr lang="bg-BG" altLang="en-US" sz="2800" b="1">
                <a:solidFill>
                  <a:srgbClr val="000000"/>
                </a:solidFill>
              </a:rPr>
            </a:br>
            <a:r>
              <a:rPr lang="bg-BG" altLang="en-US" sz="2800" b="1">
                <a:solidFill>
                  <a:srgbClr val="000000"/>
                </a:solidFill>
              </a:rPr>
              <a:t>и в същата територия</a:t>
            </a:r>
            <a:endParaRPr lang="en-US" altLang="en-US" sz="2800" b="1">
              <a:solidFill>
                <a:srgbClr val="000000"/>
              </a:solidFill>
            </a:endParaRPr>
          </a:p>
        </p:txBody>
      </p:sp>
      <p:sp>
        <p:nvSpPr>
          <p:cNvPr id="2" name="Date Placeholder 1"/>
          <p:cNvSpPr>
            <a:spLocks noGrp="1"/>
          </p:cNvSpPr>
          <p:nvPr>
            <p:ph type="dt" sz="half" idx="10"/>
          </p:nvPr>
        </p:nvSpPr>
        <p:spPr/>
        <p:txBody>
          <a:bodyPr/>
          <a:lstStyle/>
          <a:p>
            <a:pPr>
              <a:defRPr/>
            </a:pPr>
            <a:fld id="{D35CA2B7-0F37-4E5D-A98C-027C1E605679}" type="datetime1">
              <a:rPr lang="bg-BG" altLang="en-US" smtClean="0"/>
              <a:t>5.10.2019 г.</a:t>
            </a:fld>
            <a:endParaRPr lang="bg-BG" altLang="en-US"/>
          </a:p>
        </p:txBody>
      </p:sp>
    </p:spTree>
  </p:cSld>
  <p:clrMapOvr>
    <a:masterClrMapping/>
  </p:clrMapOvr>
  <p:transition spd="slow"/>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6"/>
          <p:cNvSpPr>
            <a:spLocks noGrp="1" noChangeArrowheads="1"/>
          </p:cNvSpPr>
          <p:nvPr>
            <p:ph type="sldNum" sz="quarter" idx="12"/>
          </p:nvPr>
        </p:nvSpPr>
        <p:spPr>
          <a:noFill/>
          <a:ln>
            <a:miter lim="800000"/>
            <a:headEnd/>
            <a:tailEnd/>
          </a:ln>
        </p:spPr>
        <p:txBody>
          <a:bodyPr/>
          <a:lstStyle/>
          <a:p>
            <a:fld id="{AC40DCC6-BE5C-405D-AE75-F0EDA4AF3030}" type="slidenum">
              <a:rPr lang="en-US" altLang="en-US"/>
              <a:pPr/>
              <a:t>71</a:t>
            </a:fld>
            <a:endParaRPr lang="en-US" altLang="en-US"/>
          </a:p>
        </p:txBody>
      </p:sp>
      <p:sp>
        <p:nvSpPr>
          <p:cNvPr id="80899" name="Slide Number Placeholder 4"/>
          <p:cNvSpPr txBox="1">
            <a:spLocks noGrp="1"/>
          </p:cNvSpPr>
          <p:nvPr/>
        </p:nvSpPr>
        <p:spPr bwMode="auto">
          <a:xfrm>
            <a:off x="6553200" y="6245225"/>
            <a:ext cx="2133600" cy="476250"/>
          </a:xfrm>
          <a:prstGeom prst="rect">
            <a:avLst/>
          </a:prstGeom>
          <a:noFill/>
          <a:ln w="9525">
            <a:noFill/>
            <a:miter lim="800000"/>
            <a:headEnd/>
            <a:tailEnd/>
          </a:ln>
          <a:effectLst/>
        </p:spPr>
        <p:txBody>
          <a:bodyPr/>
          <a:lstStyle/>
          <a:p>
            <a:pPr algn="r"/>
            <a:fld id="{C33C7C03-4E5A-4D80-8D42-D271C580C412}" type="slidenum">
              <a:rPr lang="en-US" altLang="en-US" sz="1400"/>
              <a:pPr algn="r"/>
              <a:t>71</a:t>
            </a:fld>
            <a:endParaRPr lang="en-US" altLang="en-US" sz="1400"/>
          </a:p>
        </p:txBody>
      </p:sp>
      <p:sp>
        <p:nvSpPr>
          <p:cNvPr id="80900" name="Rectangle 2"/>
          <p:cNvSpPr>
            <a:spLocks noGrp="1" noChangeArrowheads="1"/>
          </p:cNvSpPr>
          <p:nvPr>
            <p:ph type="title"/>
          </p:nvPr>
        </p:nvSpPr>
        <p:spPr>
          <a:xfrm>
            <a:off x="457200" y="277813"/>
            <a:ext cx="8229600" cy="5743575"/>
          </a:xfrm>
          <a:solidFill>
            <a:srgbClr val="FFFFCC"/>
          </a:solidFill>
          <a:ln>
            <a:solidFill>
              <a:schemeClr val="tx1"/>
            </a:solidFill>
          </a:ln>
        </p:spPr>
        <p:txBody>
          <a:bodyPr/>
          <a:lstStyle/>
          <a:p>
            <a:pPr eaLnBrk="1" hangingPunct="1">
              <a:lnSpc>
                <a:spcPct val="140000"/>
              </a:lnSpc>
            </a:pPr>
            <a:r>
              <a:rPr lang="bg-BG" altLang="en-US" b="1" dirty="0">
                <a:solidFill>
                  <a:srgbClr val="990000"/>
                </a:solidFill>
              </a:rPr>
              <a:t>Оценка по 5-степенна скала:</a:t>
            </a:r>
            <a:br>
              <a:rPr lang="bg-BG" altLang="en-US" b="1" i="1" dirty="0">
                <a:solidFill>
                  <a:srgbClr val="000000"/>
                </a:solidFill>
              </a:rPr>
            </a:br>
            <a:r>
              <a:rPr lang="bg-BG" altLang="en-US" b="1" i="1" dirty="0">
                <a:solidFill>
                  <a:srgbClr val="000000"/>
                </a:solidFill>
              </a:rPr>
              <a:t>много ниска	 	- под 5‰</a:t>
            </a:r>
            <a:br>
              <a:rPr lang="bg-BG" altLang="en-US" b="1" i="1" dirty="0">
                <a:solidFill>
                  <a:srgbClr val="000000"/>
                </a:solidFill>
              </a:rPr>
            </a:br>
            <a:r>
              <a:rPr lang="bg-BG" altLang="en-US" b="1" i="1" dirty="0">
                <a:solidFill>
                  <a:srgbClr val="000000"/>
                </a:solidFill>
              </a:rPr>
              <a:t>ниска 			 - 5 - 10‰ </a:t>
            </a:r>
            <a:br>
              <a:rPr lang="bg-BG" altLang="en-US" b="1" i="1" dirty="0">
                <a:solidFill>
                  <a:srgbClr val="000000"/>
                </a:solidFill>
              </a:rPr>
            </a:br>
            <a:r>
              <a:rPr lang="bg-BG" altLang="en-US" b="1" i="1" dirty="0">
                <a:solidFill>
                  <a:srgbClr val="000000"/>
                </a:solidFill>
              </a:rPr>
              <a:t>средна 			- 10 - 25‰ </a:t>
            </a:r>
            <a:br>
              <a:rPr lang="bg-BG" altLang="en-US" b="1" i="1" dirty="0">
                <a:solidFill>
                  <a:srgbClr val="000000"/>
                </a:solidFill>
              </a:rPr>
            </a:br>
            <a:r>
              <a:rPr lang="bg-BG" altLang="en-US" b="1" i="1" dirty="0">
                <a:solidFill>
                  <a:srgbClr val="000000"/>
                </a:solidFill>
              </a:rPr>
              <a:t>висока 			- 25 - 50‰ </a:t>
            </a:r>
            <a:br>
              <a:rPr lang="bg-BG" altLang="en-US" b="1" i="1" dirty="0">
                <a:solidFill>
                  <a:srgbClr val="000000"/>
                </a:solidFill>
              </a:rPr>
            </a:br>
            <a:r>
              <a:rPr lang="bg-BG" altLang="en-US" b="1" i="1" dirty="0">
                <a:solidFill>
                  <a:srgbClr val="000000"/>
                </a:solidFill>
              </a:rPr>
              <a:t>много висока 	- над 50‰.</a:t>
            </a:r>
            <a:endParaRPr lang="en-US" altLang="en-US" b="1" i="1" dirty="0">
              <a:solidFill>
                <a:srgbClr val="000000"/>
              </a:solidFill>
            </a:endParaRPr>
          </a:p>
        </p:txBody>
      </p:sp>
      <p:sp>
        <p:nvSpPr>
          <p:cNvPr id="2" name="Date Placeholder 1"/>
          <p:cNvSpPr>
            <a:spLocks noGrp="1"/>
          </p:cNvSpPr>
          <p:nvPr>
            <p:ph type="dt" sz="half" idx="10"/>
          </p:nvPr>
        </p:nvSpPr>
        <p:spPr/>
        <p:txBody>
          <a:bodyPr/>
          <a:lstStyle/>
          <a:p>
            <a:pPr>
              <a:defRPr/>
            </a:pPr>
            <a:fld id="{A1C7E4E8-AFE7-40F1-9721-4108654B0517}" type="datetime1">
              <a:rPr lang="bg-BG" altLang="en-US" smtClean="0"/>
              <a:t>5.10.2019 г.</a:t>
            </a:fld>
            <a:endParaRPr lang="bg-BG" altLang="en-US"/>
          </a:p>
        </p:txBody>
      </p:sp>
    </p:spTree>
  </p:cSld>
  <p:clrMapOvr>
    <a:masterClrMapping/>
  </p:clrMapOvr>
  <p:transition spd="slow"/>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6"/>
          <p:cNvSpPr>
            <a:spLocks noGrp="1" noChangeArrowheads="1"/>
          </p:cNvSpPr>
          <p:nvPr>
            <p:ph type="sldNum" sz="quarter" idx="12"/>
          </p:nvPr>
        </p:nvSpPr>
        <p:spPr>
          <a:noFill/>
          <a:ln>
            <a:miter lim="800000"/>
            <a:headEnd/>
            <a:tailEnd/>
          </a:ln>
        </p:spPr>
        <p:txBody>
          <a:bodyPr/>
          <a:lstStyle/>
          <a:p>
            <a:fld id="{A52244D7-7A86-4409-B631-457880025F85}" type="slidenum">
              <a:rPr lang="en-US" altLang="en-US"/>
              <a:pPr/>
              <a:t>72</a:t>
            </a:fld>
            <a:endParaRPr lang="en-US" altLang="en-US"/>
          </a:p>
        </p:txBody>
      </p:sp>
      <p:sp>
        <p:nvSpPr>
          <p:cNvPr id="81923" name="Slide Number Placeholder 4"/>
          <p:cNvSpPr txBox="1">
            <a:spLocks noGrp="1"/>
          </p:cNvSpPr>
          <p:nvPr/>
        </p:nvSpPr>
        <p:spPr bwMode="auto">
          <a:xfrm>
            <a:off x="6553200" y="6245225"/>
            <a:ext cx="2133600" cy="476250"/>
          </a:xfrm>
          <a:prstGeom prst="rect">
            <a:avLst/>
          </a:prstGeom>
          <a:noFill/>
          <a:ln w="9525">
            <a:noFill/>
            <a:miter lim="800000"/>
            <a:headEnd/>
            <a:tailEnd/>
          </a:ln>
          <a:effectLst/>
        </p:spPr>
        <p:txBody>
          <a:bodyPr/>
          <a:lstStyle/>
          <a:p>
            <a:pPr algn="r"/>
            <a:fld id="{8D16E310-679A-499A-9751-85A924EE52B9}" type="slidenum">
              <a:rPr lang="en-US" altLang="en-US" sz="1400"/>
              <a:pPr algn="r"/>
              <a:t>72</a:t>
            </a:fld>
            <a:endParaRPr lang="en-US" altLang="en-US" sz="1400"/>
          </a:p>
        </p:txBody>
      </p:sp>
      <p:sp>
        <p:nvSpPr>
          <p:cNvPr id="81924" name="Rectangle 2"/>
          <p:cNvSpPr>
            <a:spLocks noGrp="1" noChangeArrowheads="1"/>
          </p:cNvSpPr>
          <p:nvPr>
            <p:ph type="title"/>
          </p:nvPr>
        </p:nvSpPr>
        <p:spPr>
          <a:xfrm>
            <a:off x="457200" y="277813"/>
            <a:ext cx="8229600" cy="5672137"/>
          </a:xfrm>
          <a:solidFill>
            <a:srgbClr val="FFFFCC"/>
          </a:solidFill>
        </p:spPr>
        <p:txBody>
          <a:bodyPr/>
          <a:lstStyle/>
          <a:p>
            <a:pPr eaLnBrk="1" hangingPunct="1">
              <a:lnSpc>
                <a:spcPct val="130000"/>
              </a:lnSpc>
            </a:pPr>
            <a:r>
              <a:rPr lang="bg-BG" altLang="en-US" b="1" i="1" u="sng" dirty="0">
                <a:solidFill>
                  <a:srgbClr val="990000"/>
                </a:solidFill>
              </a:rPr>
              <a:t>Възрастово-специфични коефициенти за детска смъртност</a:t>
            </a:r>
            <a:r>
              <a:rPr lang="bg-BG" altLang="en-US" dirty="0"/>
              <a:t> </a:t>
            </a:r>
            <a:endParaRPr lang="en-US" altLang="en-US" dirty="0"/>
          </a:p>
        </p:txBody>
      </p:sp>
      <p:sp>
        <p:nvSpPr>
          <p:cNvPr id="2" name="Date Placeholder 1"/>
          <p:cNvSpPr>
            <a:spLocks noGrp="1"/>
          </p:cNvSpPr>
          <p:nvPr>
            <p:ph type="dt" sz="half" idx="10"/>
          </p:nvPr>
        </p:nvSpPr>
        <p:spPr/>
        <p:txBody>
          <a:bodyPr/>
          <a:lstStyle/>
          <a:p>
            <a:pPr>
              <a:defRPr/>
            </a:pPr>
            <a:fld id="{67CCE0FF-21B7-49A8-8596-FC7194657379}" type="datetime1">
              <a:rPr lang="bg-BG" altLang="en-US" smtClean="0"/>
              <a:t>5.10.2019 г.</a:t>
            </a:fld>
            <a:endParaRPr lang="bg-BG" altLang="en-US"/>
          </a:p>
        </p:txBody>
      </p:sp>
    </p:spTree>
  </p:cSld>
  <p:clrMapOvr>
    <a:masterClrMapping/>
  </p:clrMapOvr>
  <p:transition spd="slow"/>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6"/>
          <p:cNvSpPr>
            <a:spLocks noGrp="1" noChangeArrowheads="1"/>
          </p:cNvSpPr>
          <p:nvPr>
            <p:ph type="sldNum" sz="quarter" idx="12"/>
          </p:nvPr>
        </p:nvSpPr>
        <p:spPr>
          <a:noFill/>
          <a:ln>
            <a:miter lim="800000"/>
            <a:headEnd/>
            <a:tailEnd/>
          </a:ln>
        </p:spPr>
        <p:txBody>
          <a:bodyPr/>
          <a:lstStyle/>
          <a:p>
            <a:fld id="{3BEB29A7-EDA2-4E58-A416-6D2A28984ADB}" type="slidenum">
              <a:rPr lang="en-US" altLang="en-US"/>
              <a:pPr/>
              <a:t>73</a:t>
            </a:fld>
            <a:endParaRPr lang="en-US" altLang="en-US"/>
          </a:p>
        </p:txBody>
      </p:sp>
      <p:sp>
        <p:nvSpPr>
          <p:cNvPr id="82947" name="Slide Number Placeholder 4"/>
          <p:cNvSpPr txBox="1">
            <a:spLocks noGrp="1"/>
          </p:cNvSpPr>
          <p:nvPr/>
        </p:nvSpPr>
        <p:spPr bwMode="auto">
          <a:xfrm>
            <a:off x="6553200" y="6245225"/>
            <a:ext cx="2133600" cy="476250"/>
          </a:xfrm>
          <a:prstGeom prst="rect">
            <a:avLst/>
          </a:prstGeom>
          <a:noFill/>
          <a:ln w="9525">
            <a:noFill/>
            <a:miter lim="800000"/>
            <a:headEnd/>
            <a:tailEnd/>
          </a:ln>
          <a:effectLst/>
        </p:spPr>
        <p:txBody>
          <a:bodyPr/>
          <a:lstStyle/>
          <a:p>
            <a:pPr algn="r"/>
            <a:fld id="{09B7F9E0-A46D-45F5-947D-5923DA164EAB}" type="slidenum">
              <a:rPr lang="en-US" altLang="en-US" sz="1400"/>
              <a:pPr algn="r"/>
              <a:t>73</a:t>
            </a:fld>
            <a:endParaRPr lang="en-US" altLang="en-US" sz="1400"/>
          </a:p>
        </p:txBody>
      </p:sp>
      <p:sp>
        <p:nvSpPr>
          <p:cNvPr id="238594" name="Rectangle 2"/>
          <p:cNvSpPr>
            <a:spLocks noGrp="1" noChangeArrowheads="1"/>
          </p:cNvSpPr>
          <p:nvPr>
            <p:ph type="title"/>
          </p:nvPr>
        </p:nvSpPr>
        <p:spPr>
          <a:xfrm>
            <a:off x="457200" y="277813"/>
            <a:ext cx="8229600" cy="5815012"/>
          </a:xfrm>
          <a:solidFill>
            <a:srgbClr val="FFFFCC"/>
          </a:solidFill>
          <a:ln>
            <a:solidFill>
              <a:schemeClr val="tx1"/>
            </a:solidFill>
          </a:ln>
        </p:spPr>
        <p:txBody>
          <a:bodyPr/>
          <a:lstStyle/>
          <a:p>
            <a:pPr eaLnBrk="1" hangingPunct="1">
              <a:lnSpc>
                <a:spcPct val="150000"/>
              </a:lnSpc>
              <a:defRPr/>
            </a:pPr>
            <a:r>
              <a:rPr lang="bg-BG" altLang="en-US" b="1">
                <a:solidFill>
                  <a:srgbClr val="990000"/>
                </a:solidFill>
                <a:effectLst>
                  <a:outerShdw blurRad="38100" dist="38100" dir="2700000" algn="tl">
                    <a:srgbClr val="000000"/>
                  </a:outerShdw>
                </a:effectLst>
              </a:rPr>
              <a:t>ПЕРИОДИ:</a:t>
            </a:r>
            <a:r>
              <a:rPr lang="bg-BG" altLang="en-US" b="1">
                <a:effectLst>
                  <a:outerShdw blurRad="38100" dist="38100" dir="2700000" algn="tl">
                    <a:srgbClr val="FFFFFF"/>
                  </a:outerShdw>
                </a:effectLst>
              </a:rPr>
              <a:t> </a:t>
            </a:r>
            <a:br>
              <a:rPr lang="bg-BG" altLang="en-US"/>
            </a:br>
            <a:r>
              <a:rPr lang="bg-BG" altLang="en-US"/>
              <a:t>- </a:t>
            </a:r>
            <a:r>
              <a:rPr lang="bg-BG" altLang="en-US" b="1" i="1">
                <a:solidFill>
                  <a:srgbClr val="000000"/>
                </a:solidFill>
              </a:rPr>
              <a:t>перинатален, </a:t>
            </a:r>
            <a:br>
              <a:rPr lang="bg-BG" altLang="en-US" b="1" i="1">
                <a:solidFill>
                  <a:srgbClr val="000000"/>
                </a:solidFill>
              </a:rPr>
            </a:br>
            <a:r>
              <a:rPr lang="bg-BG" altLang="en-US" b="1" i="1">
                <a:solidFill>
                  <a:srgbClr val="000000"/>
                </a:solidFill>
              </a:rPr>
              <a:t>- неонатален </a:t>
            </a:r>
            <a:br>
              <a:rPr lang="bg-BG" altLang="en-US" b="1" i="1">
                <a:solidFill>
                  <a:srgbClr val="000000"/>
                </a:solidFill>
              </a:rPr>
            </a:br>
            <a:r>
              <a:rPr lang="bg-BG" altLang="en-US" b="1" i="1">
                <a:solidFill>
                  <a:srgbClr val="000000"/>
                </a:solidFill>
              </a:rPr>
              <a:t>- постнеонатален</a:t>
            </a:r>
            <a:r>
              <a:rPr lang="bg-BG" altLang="en-US" b="1" i="1"/>
              <a:t> </a:t>
            </a:r>
            <a:endParaRPr lang="en-US" altLang="en-US"/>
          </a:p>
        </p:txBody>
      </p:sp>
      <p:sp>
        <p:nvSpPr>
          <p:cNvPr id="2" name="Date Placeholder 1"/>
          <p:cNvSpPr>
            <a:spLocks noGrp="1"/>
          </p:cNvSpPr>
          <p:nvPr>
            <p:ph type="dt" sz="half" idx="10"/>
          </p:nvPr>
        </p:nvSpPr>
        <p:spPr/>
        <p:txBody>
          <a:bodyPr/>
          <a:lstStyle/>
          <a:p>
            <a:pPr>
              <a:defRPr/>
            </a:pPr>
            <a:fld id="{D642DDE5-1A88-4726-BDF4-3F3BCDDD0874}" type="datetime1">
              <a:rPr lang="bg-BG" altLang="en-US" smtClean="0"/>
              <a:t>5.10.2019 г.</a:t>
            </a:fld>
            <a:endParaRPr lang="bg-BG" altLang="en-US"/>
          </a:p>
        </p:txBody>
      </p:sp>
    </p:spTree>
  </p:cSld>
  <p:clrMapOvr>
    <a:masterClrMapping/>
  </p:clrMapOvr>
  <p:transition spd="slow"/>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6"/>
          <p:cNvSpPr>
            <a:spLocks noGrp="1" noChangeArrowheads="1"/>
          </p:cNvSpPr>
          <p:nvPr>
            <p:ph type="sldNum" sz="quarter" idx="12"/>
          </p:nvPr>
        </p:nvSpPr>
        <p:spPr>
          <a:noFill/>
          <a:ln>
            <a:miter lim="800000"/>
            <a:headEnd/>
            <a:tailEnd/>
          </a:ln>
        </p:spPr>
        <p:txBody>
          <a:bodyPr/>
          <a:lstStyle/>
          <a:p>
            <a:fld id="{E768BA0F-07EC-4209-9C14-ABBEC9C03F4D}" type="slidenum">
              <a:rPr lang="en-US" altLang="en-US"/>
              <a:pPr/>
              <a:t>74</a:t>
            </a:fld>
            <a:endParaRPr lang="en-US" altLang="en-US"/>
          </a:p>
        </p:txBody>
      </p:sp>
      <p:sp>
        <p:nvSpPr>
          <p:cNvPr id="83971" name="Slide Number Placeholder 4"/>
          <p:cNvSpPr txBox="1">
            <a:spLocks noGrp="1"/>
          </p:cNvSpPr>
          <p:nvPr/>
        </p:nvSpPr>
        <p:spPr bwMode="auto">
          <a:xfrm>
            <a:off x="6553200" y="6245225"/>
            <a:ext cx="2133600" cy="476250"/>
          </a:xfrm>
          <a:prstGeom prst="rect">
            <a:avLst/>
          </a:prstGeom>
          <a:noFill/>
          <a:ln w="9525">
            <a:noFill/>
            <a:miter lim="800000"/>
            <a:headEnd/>
            <a:tailEnd/>
          </a:ln>
          <a:effectLst/>
        </p:spPr>
        <p:txBody>
          <a:bodyPr/>
          <a:lstStyle/>
          <a:p>
            <a:pPr algn="r"/>
            <a:fld id="{007C367A-8B0C-44C6-9867-2EB0CA45691B}" type="slidenum">
              <a:rPr lang="en-US" altLang="en-US" sz="1400"/>
              <a:pPr algn="r"/>
              <a:t>74</a:t>
            </a:fld>
            <a:endParaRPr lang="en-US" altLang="en-US" sz="1400"/>
          </a:p>
        </p:txBody>
      </p:sp>
      <p:sp>
        <p:nvSpPr>
          <p:cNvPr id="83972" name="Rectangle 2"/>
          <p:cNvSpPr>
            <a:spLocks noGrp="1" noChangeArrowheads="1"/>
          </p:cNvSpPr>
          <p:nvPr>
            <p:ph type="title"/>
          </p:nvPr>
        </p:nvSpPr>
        <p:spPr>
          <a:xfrm>
            <a:off x="457200" y="277813"/>
            <a:ext cx="8229600" cy="5959475"/>
          </a:xfrm>
          <a:solidFill>
            <a:srgbClr val="FFFFCC"/>
          </a:solidFill>
        </p:spPr>
        <p:txBody>
          <a:bodyPr/>
          <a:lstStyle/>
          <a:p>
            <a:pPr algn="l" eaLnBrk="1" hangingPunct="1"/>
            <a:r>
              <a:rPr lang="bg-BG" altLang="en-US" sz="4000" b="1" i="1" u="sng" dirty="0">
                <a:solidFill>
                  <a:srgbClr val="990000"/>
                </a:solidFill>
              </a:rPr>
              <a:t>Неонатален период</a:t>
            </a:r>
            <a:r>
              <a:rPr lang="bg-BG" altLang="en-US" sz="4000" b="1" i="1" dirty="0"/>
              <a:t> </a:t>
            </a:r>
            <a:r>
              <a:rPr lang="bg-BG" altLang="en-US" sz="4000" b="1" i="1" dirty="0">
                <a:solidFill>
                  <a:srgbClr val="000000"/>
                </a:solidFill>
              </a:rPr>
              <a:t>–</a:t>
            </a:r>
            <a:r>
              <a:rPr lang="bg-BG" altLang="en-US" sz="4000" b="1" dirty="0">
                <a:solidFill>
                  <a:srgbClr val="000000"/>
                </a:solidFill>
              </a:rPr>
              <a:t> </a:t>
            </a:r>
            <a:br>
              <a:rPr lang="bg-BG" altLang="en-US" sz="4000" b="1" dirty="0">
                <a:solidFill>
                  <a:srgbClr val="000000"/>
                </a:solidFill>
              </a:rPr>
            </a:br>
            <a:r>
              <a:rPr lang="bg-BG" altLang="en-US" sz="4000" b="1" dirty="0">
                <a:solidFill>
                  <a:srgbClr val="000000"/>
                </a:solidFill>
              </a:rPr>
              <a:t>от раждането до 28-я ден:</a:t>
            </a:r>
            <a:br>
              <a:rPr lang="bg-BG" altLang="en-US" sz="4000" b="1" i="1" dirty="0"/>
            </a:br>
            <a:r>
              <a:rPr lang="bg-BG" altLang="en-US" sz="4000" b="1" i="1" dirty="0">
                <a:solidFill>
                  <a:srgbClr val="990000"/>
                </a:solidFill>
              </a:rPr>
              <a:t>- ранен неонатален </a:t>
            </a:r>
            <a:br>
              <a:rPr lang="bg-BG" altLang="en-US" sz="4000" b="1" i="1" dirty="0">
                <a:solidFill>
                  <a:srgbClr val="990000"/>
                </a:solidFill>
              </a:rPr>
            </a:br>
            <a:r>
              <a:rPr lang="bg-BG" altLang="en-US" sz="4000" b="1" dirty="0">
                <a:solidFill>
                  <a:srgbClr val="000000"/>
                </a:solidFill>
              </a:rPr>
              <a:t>(от 0-я до </a:t>
            </a:r>
            <a:r>
              <a:rPr lang="en-US" altLang="en-US" sz="4000" b="1" dirty="0">
                <a:solidFill>
                  <a:srgbClr val="000000"/>
                </a:solidFill>
              </a:rPr>
              <a:t>7</a:t>
            </a:r>
            <a:r>
              <a:rPr lang="bg-BG" altLang="en-US" sz="4000" b="1" dirty="0">
                <a:solidFill>
                  <a:srgbClr val="000000"/>
                </a:solidFill>
              </a:rPr>
              <a:t>-я ден) </a:t>
            </a:r>
            <a:br>
              <a:rPr lang="bg-BG" altLang="en-US" sz="4000" b="1" i="1" dirty="0">
                <a:solidFill>
                  <a:srgbClr val="000000"/>
                </a:solidFill>
              </a:rPr>
            </a:br>
            <a:r>
              <a:rPr lang="bg-BG" altLang="en-US" sz="4000" b="1" i="1" dirty="0">
                <a:solidFill>
                  <a:srgbClr val="990000"/>
                </a:solidFill>
              </a:rPr>
              <a:t>- късен неонатален </a:t>
            </a:r>
            <a:br>
              <a:rPr lang="bg-BG" altLang="en-US" sz="4000" b="1" i="1" dirty="0">
                <a:solidFill>
                  <a:srgbClr val="990000"/>
                </a:solidFill>
              </a:rPr>
            </a:br>
            <a:r>
              <a:rPr lang="bg-BG" altLang="en-US" sz="4000" b="1" dirty="0">
                <a:solidFill>
                  <a:srgbClr val="000000"/>
                </a:solidFill>
              </a:rPr>
              <a:t>(от 7-я до 28-я)</a:t>
            </a:r>
            <a:br>
              <a:rPr lang="bg-BG" altLang="en-US" sz="4000" b="1" dirty="0">
                <a:solidFill>
                  <a:srgbClr val="000000"/>
                </a:solidFill>
              </a:rPr>
            </a:br>
            <a:br>
              <a:rPr lang="bg-BG" altLang="en-US" sz="4000" b="1" dirty="0">
                <a:solidFill>
                  <a:srgbClr val="000000"/>
                </a:solidFill>
              </a:rPr>
            </a:br>
            <a:r>
              <a:rPr lang="bg-BG" altLang="en-US" sz="4000" b="1" i="1" u="sng" dirty="0">
                <a:solidFill>
                  <a:srgbClr val="990000"/>
                </a:solidFill>
              </a:rPr>
              <a:t>Постнеонатален период</a:t>
            </a:r>
            <a:r>
              <a:rPr lang="bg-BG" altLang="en-US" sz="4000" b="1" i="1" dirty="0">
                <a:solidFill>
                  <a:srgbClr val="990000"/>
                </a:solidFill>
              </a:rPr>
              <a:t> -</a:t>
            </a:r>
            <a:r>
              <a:rPr lang="bg-BG" altLang="en-US" sz="4000" b="1" i="1" dirty="0"/>
              <a:t> </a:t>
            </a:r>
            <a:r>
              <a:rPr lang="bg-BG" altLang="en-US" sz="4000" dirty="0">
                <a:solidFill>
                  <a:srgbClr val="000000"/>
                </a:solidFill>
              </a:rPr>
              <a:t>от 29-я ден до 1 година.</a:t>
            </a:r>
            <a:br>
              <a:rPr lang="bg-BG" altLang="en-US" sz="4000" b="1" i="1" u="sng" dirty="0">
                <a:solidFill>
                  <a:srgbClr val="000000"/>
                </a:solidFill>
              </a:rPr>
            </a:br>
            <a:endParaRPr lang="en-US" altLang="en-US" sz="4000" b="1" dirty="0">
              <a:solidFill>
                <a:srgbClr val="000000"/>
              </a:solidFill>
            </a:endParaRPr>
          </a:p>
        </p:txBody>
      </p:sp>
      <p:sp>
        <p:nvSpPr>
          <p:cNvPr id="2" name="Date Placeholder 1"/>
          <p:cNvSpPr>
            <a:spLocks noGrp="1"/>
          </p:cNvSpPr>
          <p:nvPr>
            <p:ph type="dt" sz="half" idx="10"/>
          </p:nvPr>
        </p:nvSpPr>
        <p:spPr/>
        <p:txBody>
          <a:bodyPr/>
          <a:lstStyle/>
          <a:p>
            <a:pPr>
              <a:defRPr/>
            </a:pPr>
            <a:fld id="{B31F6434-7069-453E-927A-6DE012E1E53A}" type="datetime1">
              <a:rPr lang="bg-BG" altLang="en-US" smtClean="0"/>
              <a:t>5.10.2019 г.</a:t>
            </a:fld>
            <a:endParaRPr lang="bg-BG" altLang="en-US"/>
          </a:p>
        </p:txBody>
      </p:sp>
    </p:spTree>
  </p:cSld>
  <p:clrMapOvr>
    <a:masterClrMapping/>
  </p:clrMapOvr>
  <p:transition spd="slow"/>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6"/>
          <p:cNvSpPr>
            <a:spLocks noGrp="1" noChangeArrowheads="1"/>
          </p:cNvSpPr>
          <p:nvPr>
            <p:ph type="sldNum" sz="quarter" idx="12"/>
          </p:nvPr>
        </p:nvSpPr>
        <p:spPr>
          <a:noFill/>
          <a:ln>
            <a:miter lim="800000"/>
            <a:headEnd/>
            <a:tailEnd/>
          </a:ln>
        </p:spPr>
        <p:txBody>
          <a:bodyPr/>
          <a:lstStyle/>
          <a:p>
            <a:fld id="{D33FEA1E-9FE3-4B8F-8E5D-9259F7D0EA92}" type="slidenum">
              <a:rPr lang="en-US" altLang="en-US"/>
              <a:pPr/>
              <a:t>75</a:t>
            </a:fld>
            <a:endParaRPr lang="en-US" altLang="en-US"/>
          </a:p>
        </p:txBody>
      </p:sp>
      <p:sp>
        <p:nvSpPr>
          <p:cNvPr id="86019" name="Slide Number Placeholder 4"/>
          <p:cNvSpPr txBox="1">
            <a:spLocks noGrp="1"/>
          </p:cNvSpPr>
          <p:nvPr/>
        </p:nvSpPr>
        <p:spPr bwMode="auto">
          <a:xfrm>
            <a:off x="6553200" y="6245225"/>
            <a:ext cx="2133600" cy="476250"/>
          </a:xfrm>
          <a:prstGeom prst="rect">
            <a:avLst/>
          </a:prstGeom>
          <a:noFill/>
          <a:ln w="9525">
            <a:noFill/>
            <a:miter lim="800000"/>
            <a:headEnd/>
            <a:tailEnd/>
          </a:ln>
          <a:effectLst/>
        </p:spPr>
        <p:txBody>
          <a:bodyPr/>
          <a:lstStyle/>
          <a:p>
            <a:pPr algn="r"/>
            <a:fld id="{CAB838C4-29EE-4AE2-AF82-38A39741A643}" type="slidenum">
              <a:rPr lang="en-US" altLang="en-US" sz="1400"/>
              <a:pPr algn="r"/>
              <a:t>75</a:t>
            </a:fld>
            <a:endParaRPr lang="en-US" altLang="en-US" sz="1400"/>
          </a:p>
        </p:txBody>
      </p:sp>
      <p:sp>
        <p:nvSpPr>
          <p:cNvPr id="86020" name="Rectangle 2"/>
          <p:cNvSpPr>
            <a:spLocks noGrp="1" noChangeArrowheads="1"/>
          </p:cNvSpPr>
          <p:nvPr>
            <p:ph type="title"/>
          </p:nvPr>
        </p:nvSpPr>
        <p:spPr>
          <a:xfrm>
            <a:off x="323850" y="277813"/>
            <a:ext cx="8135938" cy="5527675"/>
          </a:xfrm>
          <a:solidFill>
            <a:srgbClr val="FFFFCC"/>
          </a:solidFill>
          <a:ln>
            <a:solidFill>
              <a:schemeClr val="tx1"/>
            </a:solidFill>
          </a:ln>
        </p:spPr>
        <p:txBody>
          <a:bodyPr/>
          <a:lstStyle/>
          <a:p>
            <a:pPr eaLnBrk="1" hangingPunct="1">
              <a:lnSpc>
                <a:spcPct val="140000"/>
              </a:lnSpc>
            </a:pPr>
            <a:r>
              <a:rPr lang="bg-BG" altLang="en-US" b="1">
                <a:solidFill>
                  <a:srgbClr val="000000"/>
                </a:solidFill>
              </a:rPr>
              <a:t>Перинатален период – </a:t>
            </a:r>
            <a:r>
              <a:rPr lang="bg-BG" altLang="en-US" b="1">
                <a:solidFill>
                  <a:srgbClr val="990000"/>
                </a:solidFill>
              </a:rPr>
              <a:t>от 22-та гестационна седмица</a:t>
            </a:r>
            <a:r>
              <a:rPr lang="bg-BG" altLang="en-US">
                <a:solidFill>
                  <a:srgbClr val="000000"/>
                </a:solidFill>
              </a:rPr>
              <a:t> </a:t>
            </a:r>
            <a:r>
              <a:rPr lang="bg-BG" altLang="en-US" b="1" i="1">
                <a:solidFill>
                  <a:srgbClr val="990000"/>
                </a:solidFill>
              </a:rPr>
              <a:t>до 7 пълни дни след раждането</a:t>
            </a:r>
            <a:r>
              <a:rPr lang="bg-BG" altLang="en-US">
                <a:solidFill>
                  <a:srgbClr val="990000"/>
                </a:solidFill>
              </a:rPr>
              <a:t>.</a:t>
            </a:r>
            <a:r>
              <a:rPr lang="bg-BG" altLang="en-US"/>
              <a:t> </a:t>
            </a:r>
            <a:endParaRPr lang="en-US" altLang="en-US"/>
          </a:p>
        </p:txBody>
      </p:sp>
      <p:sp>
        <p:nvSpPr>
          <p:cNvPr id="2" name="Date Placeholder 1"/>
          <p:cNvSpPr>
            <a:spLocks noGrp="1"/>
          </p:cNvSpPr>
          <p:nvPr>
            <p:ph type="dt" sz="half" idx="10"/>
          </p:nvPr>
        </p:nvSpPr>
        <p:spPr/>
        <p:txBody>
          <a:bodyPr/>
          <a:lstStyle/>
          <a:p>
            <a:pPr>
              <a:defRPr/>
            </a:pPr>
            <a:fld id="{02E3B599-46B4-4C1F-9F8F-AF3AC5F0FBC4}" type="datetime1">
              <a:rPr lang="bg-BG" altLang="en-US" smtClean="0"/>
              <a:t>5.10.2019 г.</a:t>
            </a:fld>
            <a:endParaRPr lang="bg-BG" altLang="en-US"/>
          </a:p>
        </p:txBody>
      </p:sp>
    </p:spTree>
  </p:cSld>
  <p:clrMapOvr>
    <a:masterClrMapping/>
  </p:clrMapOvr>
  <p:transition spd="slow"/>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6"/>
          <p:cNvSpPr>
            <a:spLocks noGrp="1" noChangeArrowheads="1"/>
          </p:cNvSpPr>
          <p:nvPr>
            <p:ph type="sldNum" sz="quarter" idx="12"/>
          </p:nvPr>
        </p:nvSpPr>
        <p:spPr>
          <a:noFill/>
          <a:ln>
            <a:miter lim="800000"/>
            <a:headEnd/>
            <a:tailEnd/>
          </a:ln>
        </p:spPr>
        <p:txBody>
          <a:bodyPr/>
          <a:lstStyle/>
          <a:p>
            <a:fld id="{3796A59B-0E60-4C2D-85CC-E232CB2202F2}" type="slidenum">
              <a:rPr lang="en-US" altLang="en-US"/>
              <a:pPr/>
              <a:t>76</a:t>
            </a:fld>
            <a:endParaRPr lang="en-US" altLang="en-US"/>
          </a:p>
        </p:txBody>
      </p:sp>
      <p:sp>
        <p:nvSpPr>
          <p:cNvPr id="87043" name="Slide Number Placeholder 4"/>
          <p:cNvSpPr txBox="1">
            <a:spLocks noGrp="1"/>
          </p:cNvSpPr>
          <p:nvPr/>
        </p:nvSpPr>
        <p:spPr bwMode="auto">
          <a:xfrm>
            <a:off x="6553200" y="6245225"/>
            <a:ext cx="2133600" cy="476250"/>
          </a:xfrm>
          <a:prstGeom prst="rect">
            <a:avLst/>
          </a:prstGeom>
          <a:noFill/>
          <a:ln w="9525">
            <a:noFill/>
            <a:miter lim="800000"/>
            <a:headEnd/>
            <a:tailEnd/>
          </a:ln>
          <a:effectLst/>
        </p:spPr>
        <p:txBody>
          <a:bodyPr/>
          <a:lstStyle/>
          <a:p>
            <a:pPr algn="r"/>
            <a:fld id="{E8023801-6726-4D7E-A0E5-5D568AF3C1D9}" type="slidenum">
              <a:rPr lang="en-US" altLang="en-US" sz="1400"/>
              <a:pPr algn="r"/>
              <a:t>76</a:t>
            </a:fld>
            <a:endParaRPr lang="en-US" altLang="en-US" sz="1400"/>
          </a:p>
        </p:txBody>
      </p:sp>
      <p:sp>
        <p:nvSpPr>
          <p:cNvPr id="87044" name="Rectangle 2"/>
          <p:cNvSpPr>
            <a:spLocks noGrp="1" noChangeArrowheads="1"/>
          </p:cNvSpPr>
          <p:nvPr>
            <p:ph type="title"/>
          </p:nvPr>
        </p:nvSpPr>
        <p:spPr>
          <a:xfrm>
            <a:off x="457200" y="908720"/>
            <a:ext cx="8229600" cy="4446587"/>
          </a:xfrm>
          <a:solidFill>
            <a:srgbClr val="FFFFCC"/>
          </a:solidFill>
        </p:spPr>
        <p:txBody>
          <a:bodyPr/>
          <a:lstStyle/>
          <a:p>
            <a:pPr eaLnBrk="1" hangingPunct="1">
              <a:lnSpc>
                <a:spcPct val="140000"/>
              </a:lnSpc>
            </a:pPr>
            <a:r>
              <a:rPr lang="bg-BG" altLang="en-US" sz="3600" b="1">
                <a:solidFill>
                  <a:srgbClr val="000000"/>
                </a:solidFill>
              </a:rPr>
              <a:t>Съответно на тази периодизация:</a:t>
            </a:r>
            <a:br>
              <a:rPr lang="bg-BG" altLang="en-US" sz="3600" b="1">
                <a:solidFill>
                  <a:srgbClr val="000000"/>
                </a:solidFill>
              </a:rPr>
            </a:br>
            <a:r>
              <a:rPr lang="bg-BG" altLang="en-US" sz="3600" b="1" i="1">
                <a:solidFill>
                  <a:srgbClr val="990000"/>
                </a:solidFill>
              </a:rPr>
              <a:t>- Неонатална смъртност</a:t>
            </a:r>
            <a:r>
              <a:rPr lang="bg-BG" altLang="en-US" sz="3600">
                <a:solidFill>
                  <a:srgbClr val="990000"/>
                </a:solidFill>
              </a:rPr>
              <a:t> </a:t>
            </a:r>
            <a:br>
              <a:rPr lang="bg-BG" altLang="en-US" sz="3600" b="1" i="1">
                <a:solidFill>
                  <a:srgbClr val="990000"/>
                </a:solidFill>
              </a:rPr>
            </a:br>
            <a:r>
              <a:rPr lang="bg-BG" altLang="en-US" sz="4000" b="1" i="1">
                <a:solidFill>
                  <a:srgbClr val="990000"/>
                </a:solidFill>
              </a:rPr>
              <a:t>- </a:t>
            </a:r>
            <a:r>
              <a:rPr lang="bg-BG" altLang="en-US" sz="3600" b="1" i="1">
                <a:solidFill>
                  <a:srgbClr val="990000"/>
                </a:solidFill>
              </a:rPr>
              <a:t>Ранна неонатална смъртност</a:t>
            </a:r>
            <a:r>
              <a:rPr lang="bg-BG" altLang="en-US" sz="3600">
                <a:solidFill>
                  <a:srgbClr val="990000"/>
                </a:solidFill>
              </a:rPr>
              <a:t> </a:t>
            </a:r>
            <a:br>
              <a:rPr lang="bg-BG" altLang="en-US" sz="3600" b="1" i="1">
                <a:solidFill>
                  <a:srgbClr val="990000"/>
                </a:solidFill>
              </a:rPr>
            </a:br>
            <a:r>
              <a:rPr lang="bg-BG" altLang="en-US" sz="3600" b="1" i="1">
                <a:solidFill>
                  <a:srgbClr val="990000"/>
                </a:solidFill>
              </a:rPr>
              <a:t>- Късна неонатална смъртност</a:t>
            </a:r>
            <a:r>
              <a:rPr lang="bg-BG" altLang="en-US" sz="3600">
                <a:solidFill>
                  <a:srgbClr val="990000"/>
                </a:solidFill>
              </a:rPr>
              <a:t>.</a:t>
            </a:r>
            <a:br>
              <a:rPr lang="bg-BG" altLang="en-US" sz="3600" b="1" i="1">
                <a:solidFill>
                  <a:srgbClr val="990000"/>
                </a:solidFill>
              </a:rPr>
            </a:br>
            <a:r>
              <a:rPr lang="bg-BG" altLang="en-US" sz="3600" b="1" i="1">
                <a:solidFill>
                  <a:srgbClr val="990000"/>
                </a:solidFill>
              </a:rPr>
              <a:t>-  Постнеонатална смъртност</a:t>
            </a:r>
            <a:r>
              <a:rPr lang="bg-BG" altLang="en-US" sz="4000"/>
              <a:t> </a:t>
            </a:r>
            <a:endParaRPr lang="en-US" altLang="en-US" sz="4000"/>
          </a:p>
        </p:txBody>
      </p:sp>
      <p:sp>
        <p:nvSpPr>
          <p:cNvPr id="2" name="Date Placeholder 1"/>
          <p:cNvSpPr>
            <a:spLocks noGrp="1"/>
          </p:cNvSpPr>
          <p:nvPr>
            <p:ph type="dt" sz="half" idx="10"/>
          </p:nvPr>
        </p:nvSpPr>
        <p:spPr/>
        <p:txBody>
          <a:bodyPr/>
          <a:lstStyle/>
          <a:p>
            <a:pPr>
              <a:defRPr/>
            </a:pPr>
            <a:fld id="{36F44A44-9021-46DA-8B33-7FD8D1D349A1}" type="datetime1">
              <a:rPr lang="bg-BG" altLang="en-US" smtClean="0"/>
              <a:t>5.10.2019 г.</a:t>
            </a:fld>
            <a:endParaRPr lang="bg-BG" altLang="en-US"/>
          </a:p>
        </p:txBody>
      </p:sp>
    </p:spTree>
  </p:cSld>
  <p:clrMapOvr>
    <a:masterClrMapping/>
  </p:clrMapOvr>
  <p:transition spd="slow"/>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6"/>
          <p:cNvSpPr>
            <a:spLocks noGrp="1" noChangeArrowheads="1"/>
          </p:cNvSpPr>
          <p:nvPr>
            <p:ph type="sldNum" sz="quarter" idx="12"/>
          </p:nvPr>
        </p:nvSpPr>
        <p:spPr>
          <a:noFill/>
          <a:ln>
            <a:miter lim="800000"/>
            <a:headEnd/>
            <a:tailEnd/>
          </a:ln>
        </p:spPr>
        <p:txBody>
          <a:bodyPr/>
          <a:lstStyle/>
          <a:p>
            <a:fld id="{E4EEA410-CC3A-446F-8E9A-79FB31CA0051}" type="slidenum">
              <a:rPr lang="en-US" altLang="en-US"/>
              <a:pPr/>
              <a:t>77</a:t>
            </a:fld>
            <a:endParaRPr lang="en-US" altLang="en-US"/>
          </a:p>
        </p:txBody>
      </p:sp>
      <p:sp>
        <p:nvSpPr>
          <p:cNvPr id="88067" name="Slide Number Placeholder 4"/>
          <p:cNvSpPr txBox="1">
            <a:spLocks noGrp="1"/>
          </p:cNvSpPr>
          <p:nvPr/>
        </p:nvSpPr>
        <p:spPr bwMode="auto">
          <a:xfrm>
            <a:off x="6553200" y="6245225"/>
            <a:ext cx="2133600" cy="476250"/>
          </a:xfrm>
          <a:prstGeom prst="rect">
            <a:avLst/>
          </a:prstGeom>
          <a:noFill/>
          <a:ln w="9525">
            <a:noFill/>
            <a:miter lim="800000"/>
            <a:headEnd/>
            <a:tailEnd/>
          </a:ln>
          <a:effectLst/>
        </p:spPr>
        <p:txBody>
          <a:bodyPr/>
          <a:lstStyle/>
          <a:p>
            <a:pPr algn="r"/>
            <a:fld id="{85CEBECE-0038-4A41-993B-A623B4E38C80}" type="slidenum">
              <a:rPr lang="en-US" altLang="en-US" sz="1400"/>
              <a:pPr algn="r"/>
              <a:t>77</a:t>
            </a:fld>
            <a:endParaRPr lang="en-US" altLang="en-US" sz="1400"/>
          </a:p>
        </p:txBody>
      </p:sp>
      <p:sp>
        <p:nvSpPr>
          <p:cNvPr id="88068" name="Rectangle 4"/>
          <p:cNvSpPr>
            <a:spLocks noGrp="1" noChangeArrowheads="1"/>
          </p:cNvSpPr>
          <p:nvPr>
            <p:ph type="title"/>
          </p:nvPr>
        </p:nvSpPr>
        <p:spPr>
          <a:xfrm>
            <a:off x="457200" y="274638"/>
            <a:ext cx="8229600" cy="5675312"/>
          </a:xfrm>
        </p:spPr>
        <p:txBody>
          <a:bodyPr/>
          <a:lstStyle/>
          <a:p>
            <a:pPr eaLnBrk="1" hangingPunct="1"/>
            <a:r>
              <a:rPr lang="bg-BG" altLang="en-US" sz="5400" b="1">
                <a:solidFill>
                  <a:srgbClr val="FF0000"/>
                </a:solidFill>
              </a:rPr>
              <a:t>Изчисляване на показателите за детска смъртност</a:t>
            </a:r>
          </a:p>
        </p:txBody>
      </p:sp>
      <p:sp>
        <p:nvSpPr>
          <p:cNvPr id="2" name="Date Placeholder 1"/>
          <p:cNvSpPr>
            <a:spLocks noGrp="1"/>
          </p:cNvSpPr>
          <p:nvPr>
            <p:ph type="dt" sz="half" idx="10"/>
          </p:nvPr>
        </p:nvSpPr>
        <p:spPr/>
        <p:txBody>
          <a:bodyPr/>
          <a:lstStyle/>
          <a:p>
            <a:pPr>
              <a:defRPr/>
            </a:pPr>
            <a:fld id="{036BE6D4-5B89-49E8-937E-3DE2CD302436}" type="datetime1">
              <a:rPr lang="bg-BG" altLang="en-US" smtClean="0"/>
              <a:t>5.10.2019 г.</a:t>
            </a:fld>
            <a:endParaRPr lang="bg-BG" altLang="en-US"/>
          </a:p>
        </p:txBody>
      </p:sp>
    </p:spTree>
  </p:cSld>
  <p:clrMapOvr>
    <a:masterClrMapping/>
  </p:clrMapOvr>
  <p:transition spd="slow"/>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6"/>
          <p:cNvSpPr>
            <a:spLocks noGrp="1" noChangeArrowheads="1"/>
          </p:cNvSpPr>
          <p:nvPr>
            <p:ph type="sldNum" sz="quarter" idx="12"/>
          </p:nvPr>
        </p:nvSpPr>
        <p:spPr>
          <a:noFill/>
          <a:ln>
            <a:miter lim="800000"/>
            <a:headEnd/>
            <a:tailEnd/>
          </a:ln>
        </p:spPr>
        <p:txBody>
          <a:bodyPr/>
          <a:lstStyle/>
          <a:p>
            <a:fld id="{9FD21902-DE5B-45CC-BFA7-2FAC7E57898C}" type="slidenum">
              <a:rPr lang="en-US" altLang="en-US"/>
              <a:pPr/>
              <a:t>78</a:t>
            </a:fld>
            <a:endParaRPr lang="en-US" altLang="en-US"/>
          </a:p>
        </p:txBody>
      </p:sp>
      <p:sp>
        <p:nvSpPr>
          <p:cNvPr id="89091" name="Slide Number Placeholder 4"/>
          <p:cNvSpPr txBox="1">
            <a:spLocks noGrp="1"/>
          </p:cNvSpPr>
          <p:nvPr/>
        </p:nvSpPr>
        <p:spPr bwMode="auto">
          <a:xfrm>
            <a:off x="6553200" y="6245225"/>
            <a:ext cx="2133600" cy="476250"/>
          </a:xfrm>
          <a:prstGeom prst="rect">
            <a:avLst/>
          </a:prstGeom>
          <a:noFill/>
          <a:ln w="9525">
            <a:noFill/>
            <a:miter lim="800000"/>
            <a:headEnd/>
            <a:tailEnd/>
          </a:ln>
          <a:effectLst/>
        </p:spPr>
        <p:txBody>
          <a:bodyPr/>
          <a:lstStyle/>
          <a:p>
            <a:pPr algn="r"/>
            <a:fld id="{5EB29D28-F9F1-4C4B-984C-60EBD9611329}" type="slidenum">
              <a:rPr lang="en-US" altLang="en-US" sz="1400"/>
              <a:pPr algn="r"/>
              <a:t>78</a:t>
            </a:fld>
            <a:endParaRPr lang="en-US" altLang="en-US" sz="1400"/>
          </a:p>
        </p:txBody>
      </p:sp>
      <p:sp>
        <p:nvSpPr>
          <p:cNvPr id="89092" name="Rectangle 2"/>
          <p:cNvSpPr>
            <a:spLocks noGrp="1" noChangeArrowheads="1"/>
          </p:cNvSpPr>
          <p:nvPr>
            <p:ph type="title"/>
          </p:nvPr>
        </p:nvSpPr>
        <p:spPr>
          <a:xfrm>
            <a:off x="457200" y="274638"/>
            <a:ext cx="8229600" cy="5675312"/>
          </a:xfrm>
        </p:spPr>
        <p:txBody>
          <a:bodyPr/>
          <a:lstStyle/>
          <a:p>
            <a:pPr eaLnBrk="1" hangingPunct="1"/>
            <a:r>
              <a:rPr lang="bg-BG" altLang="en-US" b="1">
                <a:solidFill>
                  <a:srgbClr val="FF0000"/>
                </a:solidFill>
              </a:rPr>
              <a:t>Неонатална смъртност</a:t>
            </a:r>
            <a:br>
              <a:rPr lang="bg-BG" altLang="en-US" b="1">
                <a:solidFill>
                  <a:srgbClr val="FF0000"/>
                </a:solidFill>
              </a:rPr>
            </a:br>
            <a:br>
              <a:rPr lang="bg-BG" altLang="en-US" b="1">
                <a:solidFill>
                  <a:srgbClr val="FF0000"/>
                </a:solidFill>
              </a:rPr>
            </a:br>
            <a:r>
              <a:rPr lang="bg-BG" altLang="en-US" sz="3200" b="1">
                <a:solidFill>
                  <a:srgbClr val="000000"/>
                </a:solidFill>
              </a:rPr>
              <a:t>умрели от 0-я ден до 28-я ден</a:t>
            </a:r>
            <a:r>
              <a:rPr lang="bg-BG" altLang="en-US" b="1">
                <a:solidFill>
                  <a:srgbClr val="000000"/>
                </a:solidFill>
              </a:rPr>
              <a:t> </a:t>
            </a:r>
            <a:br>
              <a:rPr lang="bg-BG" altLang="en-US" b="1">
                <a:solidFill>
                  <a:srgbClr val="000000"/>
                </a:solidFill>
              </a:rPr>
            </a:br>
            <a:r>
              <a:rPr lang="bg-BG" altLang="en-US" sz="3200" b="1">
                <a:solidFill>
                  <a:srgbClr val="000000"/>
                </a:solidFill>
              </a:rPr>
              <a:t>след раждането</a:t>
            </a:r>
            <a:br>
              <a:rPr lang="bg-BG" altLang="en-US" sz="3200" b="1">
                <a:solidFill>
                  <a:srgbClr val="000000"/>
                </a:solidFill>
              </a:rPr>
            </a:br>
            <a:r>
              <a:rPr lang="bg-BG" altLang="en-US" sz="3200" b="1">
                <a:solidFill>
                  <a:srgbClr val="000000"/>
                </a:solidFill>
              </a:rPr>
              <a:t>НС=------------------------------------------- х 1000</a:t>
            </a:r>
            <a:br>
              <a:rPr lang="bg-BG" altLang="en-US" sz="3200" b="1">
                <a:solidFill>
                  <a:srgbClr val="000000"/>
                </a:solidFill>
              </a:rPr>
            </a:br>
            <a:r>
              <a:rPr lang="bg-BG" altLang="en-US" sz="3200" b="1">
                <a:solidFill>
                  <a:srgbClr val="000000"/>
                </a:solidFill>
              </a:rPr>
              <a:t>брой живородени</a:t>
            </a:r>
          </a:p>
        </p:txBody>
      </p:sp>
      <p:sp>
        <p:nvSpPr>
          <p:cNvPr id="2" name="Date Placeholder 1"/>
          <p:cNvSpPr>
            <a:spLocks noGrp="1"/>
          </p:cNvSpPr>
          <p:nvPr>
            <p:ph type="dt" sz="half" idx="10"/>
          </p:nvPr>
        </p:nvSpPr>
        <p:spPr/>
        <p:txBody>
          <a:bodyPr/>
          <a:lstStyle/>
          <a:p>
            <a:pPr>
              <a:defRPr/>
            </a:pPr>
            <a:fld id="{EFD88C2F-04A0-4334-9577-D1FF0D92A73C}" type="datetime1">
              <a:rPr lang="bg-BG" altLang="en-US" smtClean="0"/>
              <a:t>5.10.2019 г.</a:t>
            </a:fld>
            <a:endParaRPr lang="bg-BG" altLang="en-US"/>
          </a:p>
        </p:txBody>
      </p:sp>
    </p:spTree>
  </p:cSld>
  <p:clrMapOvr>
    <a:masterClrMapping/>
  </p:clrMapOvr>
  <p:transition spd="slow"/>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6"/>
          <p:cNvSpPr>
            <a:spLocks noGrp="1" noChangeArrowheads="1"/>
          </p:cNvSpPr>
          <p:nvPr>
            <p:ph type="sldNum" sz="quarter" idx="12"/>
          </p:nvPr>
        </p:nvSpPr>
        <p:spPr>
          <a:noFill/>
          <a:ln>
            <a:miter lim="800000"/>
            <a:headEnd/>
            <a:tailEnd/>
          </a:ln>
        </p:spPr>
        <p:txBody>
          <a:bodyPr/>
          <a:lstStyle/>
          <a:p>
            <a:fld id="{578AE6FB-5C90-47B0-80D4-ECDE6823827B}" type="slidenum">
              <a:rPr lang="en-US" altLang="en-US"/>
              <a:pPr/>
              <a:t>79</a:t>
            </a:fld>
            <a:endParaRPr lang="en-US" altLang="en-US"/>
          </a:p>
        </p:txBody>
      </p:sp>
      <p:sp>
        <p:nvSpPr>
          <p:cNvPr id="90115" name="Slide Number Placeholder 4"/>
          <p:cNvSpPr txBox="1">
            <a:spLocks noGrp="1"/>
          </p:cNvSpPr>
          <p:nvPr/>
        </p:nvSpPr>
        <p:spPr bwMode="auto">
          <a:xfrm>
            <a:off x="6553200" y="6245225"/>
            <a:ext cx="2133600" cy="476250"/>
          </a:xfrm>
          <a:prstGeom prst="rect">
            <a:avLst/>
          </a:prstGeom>
          <a:noFill/>
          <a:ln w="9525">
            <a:noFill/>
            <a:miter lim="800000"/>
            <a:headEnd/>
            <a:tailEnd/>
          </a:ln>
          <a:effectLst/>
        </p:spPr>
        <p:txBody>
          <a:bodyPr/>
          <a:lstStyle/>
          <a:p>
            <a:pPr algn="r"/>
            <a:fld id="{86EE6E92-2E0B-483D-A599-32ACC2DFDDD1}" type="slidenum">
              <a:rPr lang="en-US" altLang="en-US" sz="1400"/>
              <a:pPr algn="r"/>
              <a:t>79</a:t>
            </a:fld>
            <a:endParaRPr lang="en-US" altLang="en-US" sz="1400"/>
          </a:p>
        </p:txBody>
      </p:sp>
      <p:sp>
        <p:nvSpPr>
          <p:cNvPr id="90116" name="Rectangle 2"/>
          <p:cNvSpPr>
            <a:spLocks noGrp="1" noChangeArrowheads="1"/>
          </p:cNvSpPr>
          <p:nvPr>
            <p:ph type="title"/>
          </p:nvPr>
        </p:nvSpPr>
        <p:spPr>
          <a:xfrm>
            <a:off x="323850" y="274638"/>
            <a:ext cx="8496300" cy="5675312"/>
          </a:xfrm>
        </p:spPr>
        <p:txBody>
          <a:bodyPr/>
          <a:lstStyle/>
          <a:p>
            <a:pPr eaLnBrk="1" hangingPunct="1"/>
            <a:r>
              <a:rPr lang="bg-BG" altLang="en-US" b="1">
                <a:solidFill>
                  <a:srgbClr val="FF0000"/>
                </a:solidFill>
              </a:rPr>
              <a:t>Ранна неонатална смъртност</a:t>
            </a:r>
            <a:br>
              <a:rPr lang="bg-BG" altLang="en-US" b="1">
                <a:solidFill>
                  <a:srgbClr val="FF0000"/>
                </a:solidFill>
              </a:rPr>
            </a:br>
            <a:br>
              <a:rPr lang="bg-BG" altLang="en-US" b="1">
                <a:solidFill>
                  <a:srgbClr val="FF0000"/>
                </a:solidFill>
              </a:rPr>
            </a:br>
            <a:r>
              <a:rPr lang="bg-BG" altLang="en-US" sz="3200" b="1">
                <a:solidFill>
                  <a:srgbClr val="000000"/>
                </a:solidFill>
              </a:rPr>
              <a:t>умрели от 0-я ден до 7-я ден</a:t>
            </a:r>
            <a:r>
              <a:rPr lang="bg-BG" altLang="en-US" b="1">
                <a:solidFill>
                  <a:srgbClr val="000000"/>
                </a:solidFill>
              </a:rPr>
              <a:t> </a:t>
            </a:r>
            <a:br>
              <a:rPr lang="bg-BG" altLang="en-US" b="1">
                <a:solidFill>
                  <a:srgbClr val="000000"/>
                </a:solidFill>
              </a:rPr>
            </a:br>
            <a:r>
              <a:rPr lang="bg-BG" altLang="en-US" sz="3200" b="1">
                <a:solidFill>
                  <a:srgbClr val="000000"/>
                </a:solidFill>
              </a:rPr>
              <a:t>след раждането</a:t>
            </a:r>
            <a:br>
              <a:rPr lang="bg-BG" altLang="en-US" sz="3200" b="1">
                <a:solidFill>
                  <a:srgbClr val="000000"/>
                </a:solidFill>
              </a:rPr>
            </a:br>
            <a:r>
              <a:rPr lang="bg-BG" altLang="en-US" sz="3200" b="1">
                <a:solidFill>
                  <a:srgbClr val="000000"/>
                </a:solidFill>
              </a:rPr>
              <a:t>РНС=------------------------------------------- х 1000</a:t>
            </a:r>
            <a:br>
              <a:rPr lang="bg-BG" altLang="en-US" sz="3200" b="1">
                <a:solidFill>
                  <a:srgbClr val="000000"/>
                </a:solidFill>
              </a:rPr>
            </a:br>
            <a:r>
              <a:rPr lang="bg-BG" altLang="en-US" sz="3200" b="1">
                <a:solidFill>
                  <a:srgbClr val="000000"/>
                </a:solidFill>
              </a:rPr>
              <a:t>брой живородени</a:t>
            </a:r>
          </a:p>
        </p:txBody>
      </p:sp>
      <p:sp>
        <p:nvSpPr>
          <p:cNvPr id="2" name="Date Placeholder 1"/>
          <p:cNvSpPr>
            <a:spLocks noGrp="1"/>
          </p:cNvSpPr>
          <p:nvPr>
            <p:ph type="dt" sz="half" idx="10"/>
          </p:nvPr>
        </p:nvSpPr>
        <p:spPr/>
        <p:txBody>
          <a:bodyPr/>
          <a:lstStyle/>
          <a:p>
            <a:pPr>
              <a:defRPr/>
            </a:pPr>
            <a:fld id="{89F6A733-C0A1-41DD-9C4D-3FDB6489BC4A}" type="datetime1">
              <a:rPr lang="bg-BG" altLang="en-US" smtClean="0"/>
              <a:t>5.10.2019 г.</a:t>
            </a:fld>
            <a:endParaRPr lang="bg-BG" altLang="en-US"/>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4"/>
          <p:cNvSpPr>
            <a:spLocks noGrp="1"/>
          </p:cNvSpPr>
          <p:nvPr>
            <p:ph type="sldNum" sz="quarter" idx="12"/>
          </p:nvPr>
        </p:nvSpPr>
        <p:spPr>
          <a:noFill/>
          <a:ln>
            <a:miter lim="800000"/>
            <a:headEnd/>
            <a:tailEnd/>
          </a:ln>
        </p:spPr>
        <p:txBody>
          <a:bodyPr/>
          <a:lstStyle/>
          <a:p>
            <a:fld id="{A78A6755-6A52-4C53-8F8D-C013C2682966}" type="slidenum">
              <a:rPr lang="en-US" altLang="en-US"/>
              <a:pPr/>
              <a:t>8</a:t>
            </a:fld>
            <a:endParaRPr lang="en-US" altLang="en-US"/>
          </a:p>
        </p:txBody>
      </p:sp>
      <p:sp>
        <p:nvSpPr>
          <p:cNvPr id="7171" name="Rectangle 2"/>
          <p:cNvSpPr>
            <a:spLocks noGrp="1" noChangeArrowheads="1"/>
          </p:cNvSpPr>
          <p:nvPr>
            <p:ph type="title"/>
          </p:nvPr>
        </p:nvSpPr>
        <p:spPr>
          <a:xfrm>
            <a:off x="107504" y="274638"/>
            <a:ext cx="8856984" cy="5962674"/>
          </a:xfrm>
        </p:spPr>
        <p:txBody>
          <a:bodyPr/>
          <a:lstStyle/>
          <a:p>
            <a:pPr algn="l" eaLnBrk="1" hangingPunct="1"/>
            <a:r>
              <a:rPr lang="bg-BG" altLang="en-US" sz="3200" dirty="0"/>
              <a:t>Друг подход за компенсиране непълнотата на данните в развиващите се страни е т.нар. </a:t>
            </a:r>
            <a:r>
              <a:rPr lang="bg-BG" altLang="en-US" sz="3200" b="1" i="1" dirty="0">
                <a:solidFill>
                  <a:srgbClr val="C00000"/>
                </a:solidFill>
              </a:rPr>
              <a:t>вербална аутопсия</a:t>
            </a:r>
            <a:r>
              <a:rPr lang="bg-BG" altLang="en-US" sz="3200" dirty="0">
                <a:solidFill>
                  <a:srgbClr val="C00000"/>
                </a:solidFill>
              </a:rPr>
              <a:t> </a:t>
            </a:r>
            <a:r>
              <a:rPr lang="bg-BG" altLang="en-US" sz="3200" dirty="0"/>
              <a:t>за идентифициране на причините за </a:t>
            </a:r>
            <a:r>
              <a:rPr lang="bg-BG" altLang="en-US" sz="3200" dirty="0" err="1"/>
              <a:t>умирания</a:t>
            </a:r>
            <a:r>
              <a:rPr lang="bg-BG" altLang="en-US" sz="3200" dirty="0"/>
              <a:t>. Използва се специален въпросник за разпитване на лица, оказващи грижи на болните или членове на семейства на починали лица. Събира се информация за признаците и симптомите на заболяванията, продължителността им и др. След това лекари преглеждат тази информация и определят вероятната причина за смърт при всеки случай. </a:t>
            </a:r>
            <a:endParaRPr lang="en-US" altLang="en-US" sz="3200" dirty="0"/>
          </a:p>
        </p:txBody>
      </p:sp>
      <p:sp>
        <p:nvSpPr>
          <p:cNvPr id="2" name="Date Placeholder 1"/>
          <p:cNvSpPr>
            <a:spLocks noGrp="1"/>
          </p:cNvSpPr>
          <p:nvPr>
            <p:ph type="dt" sz="half" idx="10"/>
          </p:nvPr>
        </p:nvSpPr>
        <p:spPr/>
        <p:txBody>
          <a:bodyPr/>
          <a:lstStyle/>
          <a:p>
            <a:pPr>
              <a:defRPr/>
            </a:pPr>
            <a:fld id="{59B9811A-585B-420B-9540-CF52A5621168}" type="datetime1">
              <a:rPr lang="bg-BG" altLang="en-US" smtClean="0"/>
              <a:t>5.10.2019 г.</a:t>
            </a:fld>
            <a:endParaRPr lang="bg-BG" altLang="en-US"/>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6"/>
          <p:cNvSpPr>
            <a:spLocks noGrp="1" noChangeArrowheads="1"/>
          </p:cNvSpPr>
          <p:nvPr>
            <p:ph type="sldNum" sz="quarter" idx="12"/>
          </p:nvPr>
        </p:nvSpPr>
        <p:spPr>
          <a:noFill/>
          <a:ln>
            <a:miter lim="800000"/>
            <a:headEnd/>
            <a:tailEnd/>
          </a:ln>
        </p:spPr>
        <p:txBody>
          <a:bodyPr/>
          <a:lstStyle/>
          <a:p>
            <a:fld id="{A0B72642-61C6-4792-817A-3F067627B411}" type="slidenum">
              <a:rPr lang="en-US" altLang="en-US"/>
              <a:pPr/>
              <a:t>80</a:t>
            </a:fld>
            <a:endParaRPr lang="en-US" altLang="en-US"/>
          </a:p>
        </p:txBody>
      </p:sp>
      <p:sp>
        <p:nvSpPr>
          <p:cNvPr id="91139" name="Slide Number Placeholder 4"/>
          <p:cNvSpPr txBox="1">
            <a:spLocks noGrp="1"/>
          </p:cNvSpPr>
          <p:nvPr/>
        </p:nvSpPr>
        <p:spPr bwMode="auto">
          <a:xfrm>
            <a:off x="6553200" y="6245225"/>
            <a:ext cx="2133600" cy="476250"/>
          </a:xfrm>
          <a:prstGeom prst="rect">
            <a:avLst/>
          </a:prstGeom>
          <a:noFill/>
          <a:ln w="9525">
            <a:noFill/>
            <a:miter lim="800000"/>
            <a:headEnd/>
            <a:tailEnd/>
          </a:ln>
          <a:effectLst/>
        </p:spPr>
        <p:txBody>
          <a:bodyPr/>
          <a:lstStyle/>
          <a:p>
            <a:pPr algn="r"/>
            <a:fld id="{2678B818-B0CE-4CA0-942D-8E642E4D4100}" type="slidenum">
              <a:rPr lang="en-US" altLang="en-US" sz="1400"/>
              <a:pPr algn="r"/>
              <a:t>80</a:t>
            </a:fld>
            <a:endParaRPr lang="en-US" altLang="en-US" sz="1400"/>
          </a:p>
        </p:txBody>
      </p:sp>
      <p:sp>
        <p:nvSpPr>
          <p:cNvPr id="91140" name="Rectangle 2"/>
          <p:cNvSpPr>
            <a:spLocks noGrp="1" noChangeArrowheads="1"/>
          </p:cNvSpPr>
          <p:nvPr>
            <p:ph type="title"/>
          </p:nvPr>
        </p:nvSpPr>
        <p:spPr>
          <a:xfrm>
            <a:off x="323850" y="274638"/>
            <a:ext cx="8496300" cy="5675312"/>
          </a:xfrm>
        </p:spPr>
        <p:txBody>
          <a:bodyPr/>
          <a:lstStyle/>
          <a:p>
            <a:pPr eaLnBrk="1" hangingPunct="1"/>
            <a:r>
              <a:rPr lang="bg-BG" altLang="en-US" b="1">
                <a:solidFill>
                  <a:srgbClr val="FF0000"/>
                </a:solidFill>
              </a:rPr>
              <a:t>Късна неонатална смъртност</a:t>
            </a:r>
            <a:br>
              <a:rPr lang="bg-BG" altLang="en-US" b="1">
                <a:solidFill>
                  <a:srgbClr val="FF0000"/>
                </a:solidFill>
              </a:rPr>
            </a:br>
            <a:br>
              <a:rPr lang="bg-BG" altLang="en-US" b="1">
                <a:solidFill>
                  <a:srgbClr val="FF0000"/>
                </a:solidFill>
              </a:rPr>
            </a:br>
            <a:r>
              <a:rPr lang="bg-BG" altLang="en-US" sz="2400" b="1">
                <a:solidFill>
                  <a:srgbClr val="000000"/>
                </a:solidFill>
              </a:rPr>
              <a:t>умрели от 7-я до 28-я ден след раждането</a:t>
            </a:r>
            <a:br>
              <a:rPr lang="bg-BG" altLang="en-US" sz="2400" b="1">
                <a:solidFill>
                  <a:srgbClr val="000000"/>
                </a:solidFill>
              </a:rPr>
            </a:br>
            <a:r>
              <a:rPr lang="bg-BG" altLang="en-US" sz="2400" b="1">
                <a:solidFill>
                  <a:srgbClr val="000000"/>
                </a:solidFill>
              </a:rPr>
              <a:t>КНС = ---------------------------------------------------------- х 1000</a:t>
            </a:r>
            <a:br>
              <a:rPr lang="bg-BG" altLang="en-US" sz="2400" b="1">
                <a:solidFill>
                  <a:srgbClr val="000000"/>
                </a:solidFill>
              </a:rPr>
            </a:br>
            <a:r>
              <a:rPr lang="bg-BG" altLang="en-US" sz="2400" b="1">
                <a:solidFill>
                  <a:srgbClr val="000000"/>
                </a:solidFill>
              </a:rPr>
              <a:t>брой живородени, </a:t>
            </a:r>
            <a:r>
              <a:rPr lang="bg-BG" altLang="en-US" sz="2400" b="1">
                <a:solidFill>
                  <a:srgbClr val="FF0000"/>
                </a:solidFill>
              </a:rPr>
              <a:t>преживели 7-я ден</a:t>
            </a:r>
          </a:p>
        </p:txBody>
      </p:sp>
      <p:sp>
        <p:nvSpPr>
          <p:cNvPr id="2" name="Date Placeholder 1"/>
          <p:cNvSpPr>
            <a:spLocks noGrp="1"/>
          </p:cNvSpPr>
          <p:nvPr>
            <p:ph type="dt" sz="half" idx="10"/>
          </p:nvPr>
        </p:nvSpPr>
        <p:spPr/>
        <p:txBody>
          <a:bodyPr/>
          <a:lstStyle/>
          <a:p>
            <a:pPr>
              <a:defRPr/>
            </a:pPr>
            <a:fld id="{07221868-F0B6-4767-946A-2EF80F8211A9}" type="datetime1">
              <a:rPr lang="bg-BG" altLang="en-US" smtClean="0"/>
              <a:t>5.10.2019 г.</a:t>
            </a:fld>
            <a:endParaRPr lang="bg-BG" altLang="en-US"/>
          </a:p>
        </p:txBody>
      </p:sp>
    </p:spTree>
  </p:cSld>
  <p:clrMapOvr>
    <a:masterClrMapping/>
  </p:clrMapOvr>
  <p:transition spd="slow"/>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6"/>
          <p:cNvSpPr>
            <a:spLocks noGrp="1" noChangeArrowheads="1"/>
          </p:cNvSpPr>
          <p:nvPr>
            <p:ph type="sldNum" sz="quarter" idx="12"/>
          </p:nvPr>
        </p:nvSpPr>
        <p:spPr>
          <a:noFill/>
          <a:ln>
            <a:miter lim="800000"/>
            <a:headEnd/>
            <a:tailEnd/>
          </a:ln>
        </p:spPr>
        <p:txBody>
          <a:bodyPr/>
          <a:lstStyle/>
          <a:p>
            <a:fld id="{08555C05-7463-40E0-81BE-5D4C1C18BD1C}" type="slidenum">
              <a:rPr lang="en-US" altLang="en-US"/>
              <a:pPr/>
              <a:t>81</a:t>
            </a:fld>
            <a:endParaRPr lang="en-US" altLang="en-US"/>
          </a:p>
        </p:txBody>
      </p:sp>
      <p:sp>
        <p:nvSpPr>
          <p:cNvPr id="92163" name="Slide Number Placeholder 4"/>
          <p:cNvSpPr txBox="1">
            <a:spLocks noGrp="1"/>
          </p:cNvSpPr>
          <p:nvPr/>
        </p:nvSpPr>
        <p:spPr bwMode="auto">
          <a:xfrm>
            <a:off x="6553200" y="6245225"/>
            <a:ext cx="2133600" cy="476250"/>
          </a:xfrm>
          <a:prstGeom prst="rect">
            <a:avLst/>
          </a:prstGeom>
          <a:noFill/>
          <a:ln w="9525">
            <a:noFill/>
            <a:miter lim="800000"/>
            <a:headEnd/>
            <a:tailEnd/>
          </a:ln>
          <a:effectLst/>
        </p:spPr>
        <p:txBody>
          <a:bodyPr/>
          <a:lstStyle/>
          <a:p>
            <a:pPr algn="r"/>
            <a:fld id="{FB71AFE7-8194-4D5A-AAD9-CC2B52D2EE29}" type="slidenum">
              <a:rPr lang="en-US" altLang="en-US" sz="1400"/>
              <a:pPr algn="r"/>
              <a:t>81</a:t>
            </a:fld>
            <a:endParaRPr lang="en-US" altLang="en-US" sz="1400"/>
          </a:p>
        </p:txBody>
      </p:sp>
      <p:sp>
        <p:nvSpPr>
          <p:cNvPr id="92164" name="Rectangle 2"/>
          <p:cNvSpPr>
            <a:spLocks noGrp="1" noChangeArrowheads="1"/>
          </p:cNvSpPr>
          <p:nvPr>
            <p:ph type="title"/>
          </p:nvPr>
        </p:nvSpPr>
        <p:spPr>
          <a:xfrm>
            <a:off x="323850" y="274638"/>
            <a:ext cx="8496300" cy="5675312"/>
          </a:xfrm>
        </p:spPr>
        <p:txBody>
          <a:bodyPr/>
          <a:lstStyle/>
          <a:p>
            <a:pPr eaLnBrk="1" hangingPunct="1"/>
            <a:r>
              <a:rPr lang="bg-BG" altLang="en-US" b="1">
                <a:solidFill>
                  <a:srgbClr val="FF0000"/>
                </a:solidFill>
              </a:rPr>
              <a:t>Постнеонатална смъртност</a:t>
            </a:r>
            <a:br>
              <a:rPr lang="bg-BG" altLang="en-US" b="1">
                <a:solidFill>
                  <a:srgbClr val="FF0000"/>
                </a:solidFill>
              </a:rPr>
            </a:br>
            <a:br>
              <a:rPr lang="bg-BG" altLang="en-US" b="1">
                <a:solidFill>
                  <a:srgbClr val="FF0000"/>
                </a:solidFill>
              </a:rPr>
            </a:br>
            <a:r>
              <a:rPr lang="bg-BG" altLang="en-US" sz="2400" b="1">
                <a:solidFill>
                  <a:srgbClr val="000000"/>
                </a:solidFill>
              </a:rPr>
              <a:t>умрели от 28-я до 1 година </a:t>
            </a:r>
            <a:br>
              <a:rPr lang="bg-BG" altLang="en-US" sz="2400" b="1">
                <a:solidFill>
                  <a:srgbClr val="000000"/>
                </a:solidFill>
              </a:rPr>
            </a:br>
            <a:r>
              <a:rPr lang="bg-BG" altLang="en-US" sz="2400" b="1">
                <a:solidFill>
                  <a:srgbClr val="000000"/>
                </a:solidFill>
              </a:rPr>
              <a:t>ПНС = ------------------------------------------------------------- х 1000</a:t>
            </a:r>
            <a:br>
              <a:rPr lang="bg-BG" altLang="en-US" sz="2400" b="1">
                <a:solidFill>
                  <a:srgbClr val="000000"/>
                </a:solidFill>
              </a:rPr>
            </a:br>
            <a:r>
              <a:rPr lang="bg-BG" altLang="en-US" sz="2400" b="1">
                <a:solidFill>
                  <a:srgbClr val="000000"/>
                </a:solidFill>
              </a:rPr>
              <a:t>брой живородени, </a:t>
            </a:r>
            <a:r>
              <a:rPr lang="bg-BG" altLang="en-US" sz="2400" b="1">
                <a:solidFill>
                  <a:srgbClr val="FF0000"/>
                </a:solidFill>
              </a:rPr>
              <a:t>преживели 28-я ден</a:t>
            </a:r>
          </a:p>
        </p:txBody>
      </p:sp>
      <p:sp>
        <p:nvSpPr>
          <p:cNvPr id="2" name="Date Placeholder 1"/>
          <p:cNvSpPr>
            <a:spLocks noGrp="1"/>
          </p:cNvSpPr>
          <p:nvPr>
            <p:ph type="dt" sz="half" idx="10"/>
          </p:nvPr>
        </p:nvSpPr>
        <p:spPr/>
        <p:txBody>
          <a:bodyPr/>
          <a:lstStyle/>
          <a:p>
            <a:pPr>
              <a:defRPr/>
            </a:pPr>
            <a:fld id="{EEB83B1D-852A-417B-BD1A-0B6E5556DE6E}" type="datetime1">
              <a:rPr lang="bg-BG" altLang="en-US" smtClean="0"/>
              <a:t>5.10.2019 г.</a:t>
            </a:fld>
            <a:endParaRPr lang="bg-BG" altLang="en-US"/>
          </a:p>
        </p:txBody>
      </p:sp>
    </p:spTree>
  </p:cSld>
  <p:clrMapOvr>
    <a:masterClrMapping/>
  </p:clrMapOvr>
  <p:transition spd="slow"/>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6"/>
          <p:cNvSpPr>
            <a:spLocks noGrp="1" noChangeArrowheads="1"/>
          </p:cNvSpPr>
          <p:nvPr>
            <p:ph type="sldNum" sz="quarter" idx="12"/>
          </p:nvPr>
        </p:nvSpPr>
        <p:spPr>
          <a:noFill/>
          <a:ln>
            <a:miter lim="800000"/>
            <a:headEnd/>
            <a:tailEnd/>
          </a:ln>
        </p:spPr>
        <p:txBody>
          <a:bodyPr/>
          <a:lstStyle/>
          <a:p>
            <a:fld id="{C309D041-8489-4D6D-A762-825BBAC460A7}" type="slidenum">
              <a:rPr lang="en-US" altLang="en-US"/>
              <a:pPr/>
              <a:t>82</a:t>
            </a:fld>
            <a:endParaRPr lang="en-US" altLang="en-US"/>
          </a:p>
        </p:txBody>
      </p:sp>
      <p:sp>
        <p:nvSpPr>
          <p:cNvPr id="93187" name="Slide Number Placeholder 4"/>
          <p:cNvSpPr txBox="1">
            <a:spLocks noGrp="1"/>
          </p:cNvSpPr>
          <p:nvPr/>
        </p:nvSpPr>
        <p:spPr bwMode="auto">
          <a:xfrm>
            <a:off x="6553200" y="6245225"/>
            <a:ext cx="2133600" cy="476250"/>
          </a:xfrm>
          <a:prstGeom prst="rect">
            <a:avLst/>
          </a:prstGeom>
          <a:noFill/>
          <a:ln w="9525">
            <a:noFill/>
            <a:miter lim="800000"/>
            <a:headEnd/>
            <a:tailEnd/>
          </a:ln>
          <a:effectLst/>
        </p:spPr>
        <p:txBody>
          <a:bodyPr/>
          <a:lstStyle/>
          <a:p>
            <a:pPr algn="r"/>
            <a:fld id="{3917E114-CF9C-4147-ADAC-AC1FE7EA8856}" type="slidenum">
              <a:rPr lang="en-US" altLang="en-US" sz="1400"/>
              <a:pPr algn="r"/>
              <a:t>82</a:t>
            </a:fld>
            <a:endParaRPr lang="en-US" altLang="en-US" sz="1400"/>
          </a:p>
        </p:txBody>
      </p:sp>
      <p:sp>
        <p:nvSpPr>
          <p:cNvPr id="93188" name="Rectangle 2"/>
          <p:cNvSpPr>
            <a:spLocks noGrp="1" noChangeArrowheads="1"/>
          </p:cNvSpPr>
          <p:nvPr>
            <p:ph type="title"/>
          </p:nvPr>
        </p:nvSpPr>
        <p:spPr>
          <a:xfrm>
            <a:off x="457200" y="277813"/>
            <a:ext cx="8229600" cy="5095875"/>
          </a:xfrm>
        </p:spPr>
        <p:txBody>
          <a:bodyPr/>
          <a:lstStyle/>
          <a:p>
            <a:pPr eaLnBrk="1" hangingPunct="1">
              <a:lnSpc>
                <a:spcPct val="130000"/>
              </a:lnSpc>
            </a:pPr>
            <a:r>
              <a:rPr lang="bg-BG" altLang="en-US" sz="4000" b="1" i="1" u="sng">
                <a:solidFill>
                  <a:srgbClr val="990000"/>
                </a:solidFill>
              </a:rPr>
              <a:t>Перинатална смъртност</a:t>
            </a:r>
            <a:r>
              <a:rPr lang="bg-BG" altLang="en-US" sz="4000" b="1" i="1">
                <a:solidFill>
                  <a:srgbClr val="990000"/>
                </a:solidFill>
              </a:rPr>
              <a:t> -</a:t>
            </a:r>
            <a:r>
              <a:rPr lang="bg-BG" altLang="en-US" sz="4000">
                <a:solidFill>
                  <a:srgbClr val="000000"/>
                </a:solidFill>
              </a:rPr>
              <a:t> </a:t>
            </a:r>
            <a:r>
              <a:rPr lang="bg-BG" altLang="en-US" sz="4000" b="1">
                <a:solidFill>
                  <a:srgbClr val="000000"/>
                </a:solidFill>
              </a:rPr>
              <a:t>отразява смъртността около раждането и включва</a:t>
            </a:r>
            <a:r>
              <a:rPr lang="bg-BG" altLang="en-US" sz="4000">
                <a:solidFill>
                  <a:srgbClr val="000000"/>
                </a:solidFill>
              </a:rPr>
              <a:t> </a:t>
            </a:r>
            <a:br>
              <a:rPr lang="bg-BG" altLang="en-US" sz="4000" b="1" i="1">
                <a:solidFill>
                  <a:srgbClr val="000000"/>
                </a:solidFill>
              </a:rPr>
            </a:br>
            <a:r>
              <a:rPr lang="bg-BG" altLang="en-US" sz="4000" b="1" i="1">
                <a:solidFill>
                  <a:srgbClr val="000000"/>
                </a:solidFill>
              </a:rPr>
              <a:t>2 компонента</a:t>
            </a:r>
            <a:r>
              <a:rPr lang="bg-BG" altLang="en-US" sz="4000">
                <a:solidFill>
                  <a:srgbClr val="000000"/>
                </a:solidFill>
              </a:rPr>
              <a:t>: </a:t>
            </a:r>
            <a:r>
              <a:rPr lang="bg-BG" altLang="en-US" sz="4000" b="1" i="1">
                <a:solidFill>
                  <a:srgbClr val="990000"/>
                </a:solidFill>
              </a:rPr>
              <a:t>мъртвораждаемост и ранна неонатална смъртност</a:t>
            </a:r>
            <a:r>
              <a:rPr lang="bg-BG" altLang="en-US" sz="4000">
                <a:solidFill>
                  <a:srgbClr val="990000"/>
                </a:solidFill>
              </a:rPr>
              <a:t>.</a:t>
            </a:r>
            <a:r>
              <a:rPr lang="bg-BG" altLang="en-US" sz="4000"/>
              <a:t> </a:t>
            </a:r>
            <a:endParaRPr lang="en-US" altLang="en-US" sz="4000"/>
          </a:p>
        </p:txBody>
      </p:sp>
      <p:sp>
        <p:nvSpPr>
          <p:cNvPr id="2" name="Date Placeholder 1"/>
          <p:cNvSpPr>
            <a:spLocks noGrp="1"/>
          </p:cNvSpPr>
          <p:nvPr>
            <p:ph type="dt" sz="half" idx="10"/>
          </p:nvPr>
        </p:nvSpPr>
        <p:spPr/>
        <p:txBody>
          <a:bodyPr/>
          <a:lstStyle/>
          <a:p>
            <a:pPr>
              <a:defRPr/>
            </a:pPr>
            <a:fld id="{18F78630-6B99-4928-A2F8-74816C7FBA4B}" type="datetime1">
              <a:rPr lang="bg-BG" altLang="en-US" smtClean="0"/>
              <a:t>5.10.2019 г.</a:t>
            </a:fld>
            <a:endParaRPr lang="bg-BG" altLang="en-US"/>
          </a:p>
        </p:txBody>
      </p:sp>
    </p:spTree>
  </p:cSld>
  <p:clrMapOvr>
    <a:masterClrMapping/>
  </p:clrMapOvr>
  <p:transition spd="slow"/>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6"/>
          <p:cNvSpPr>
            <a:spLocks noGrp="1" noChangeArrowheads="1"/>
          </p:cNvSpPr>
          <p:nvPr>
            <p:ph type="sldNum" sz="quarter" idx="12"/>
          </p:nvPr>
        </p:nvSpPr>
        <p:spPr>
          <a:noFill/>
          <a:ln>
            <a:miter lim="800000"/>
            <a:headEnd/>
            <a:tailEnd/>
          </a:ln>
        </p:spPr>
        <p:txBody>
          <a:bodyPr/>
          <a:lstStyle/>
          <a:p>
            <a:fld id="{0A04403D-B8B8-45E3-96CF-57C74B56D2E8}" type="slidenum">
              <a:rPr lang="en-US" altLang="en-US"/>
              <a:pPr/>
              <a:t>83</a:t>
            </a:fld>
            <a:endParaRPr lang="en-US" altLang="en-US"/>
          </a:p>
        </p:txBody>
      </p:sp>
      <p:sp>
        <p:nvSpPr>
          <p:cNvPr id="94211" name="Slide Number Placeholder 4"/>
          <p:cNvSpPr txBox="1">
            <a:spLocks noGrp="1"/>
          </p:cNvSpPr>
          <p:nvPr/>
        </p:nvSpPr>
        <p:spPr bwMode="auto">
          <a:xfrm>
            <a:off x="6553200" y="6245225"/>
            <a:ext cx="2133600" cy="476250"/>
          </a:xfrm>
          <a:prstGeom prst="rect">
            <a:avLst/>
          </a:prstGeom>
          <a:noFill/>
          <a:ln w="9525">
            <a:noFill/>
            <a:miter lim="800000"/>
            <a:headEnd/>
            <a:tailEnd/>
          </a:ln>
          <a:effectLst/>
        </p:spPr>
        <p:txBody>
          <a:bodyPr/>
          <a:lstStyle/>
          <a:p>
            <a:pPr algn="r"/>
            <a:fld id="{8BC7504D-AE78-4747-8A94-161DFA85A8F1}" type="slidenum">
              <a:rPr lang="en-US" altLang="en-US" sz="1400"/>
              <a:pPr algn="r"/>
              <a:t>83</a:t>
            </a:fld>
            <a:endParaRPr lang="en-US" altLang="en-US" sz="1400"/>
          </a:p>
        </p:txBody>
      </p:sp>
      <p:sp>
        <p:nvSpPr>
          <p:cNvPr id="94212" name="Rectangle 2"/>
          <p:cNvSpPr>
            <a:spLocks noGrp="1" noChangeArrowheads="1"/>
          </p:cNvSpPr>
          <p:nvPr>
            <p:ph type="title"/>
          </p:nvPr>
        </p:nvSpPr>
        <p:spPr>
          <a:xfrm>
            <a:off x="457200" y="277813"/>
            <a:ext cx="8229600" cy="5672137"/>
          </a:xfrm>
          <a:solidFill>
            <a:srgbClr val="FFFFCC"/>
          </a:solidFill>
        </p:spPr>
        <p:txBody>
          <a:bodyPr/>
          <a:lstStyle/>
          <a:p>
            <a:pPr eaLnBrk="1" hangingPunct="1">
              <a:lnSpc>
                <a:spcPct val="140000"/>
              </a:lnSpc>
            </a:pPr>
            <a:r>
              <a:rPr lang="bg-BG" altLang="en-US" b="1" i="1" dirty="0">
                <a:solidFill>
                  <a:srgbClr val="C00000"/>
                </a:solidFill>
              </a:rPr>
              <a:t>Специфични коефициенти за ДС по причини</a:t>
            </a:r>
            <a:r>
              <a:rPr lang="bg-BG" altLang="en-US" dirty="0">
                <a:solidFill>
                  <a:srgbClr val="C00000"/>
                </a:solidFill>
              </a:rPr>
              <a:t> </a:t>
            </a:r>
            <a:endParaRPr lang="en-US" altLang="en-US" dirty="0">
              <a:solidFill>
                <a:srgbClr val="C00000"/>
              </a:solidFill>
            </a:endParaRPr>
          </a:p>
        </p:txBody>
      </p:sp>
      <p:sp>
        <p:nvSpPr>
          <p:cNvPr id="2" name="Date Placeholder 1"/>
          <p:cNvSpPr>
            <a:spLocks noGrp="1"/>
          </p:cNvSpPr>
          <p:nvPr>
            <p:ph type="dt" sz="half" idx="10"/>
          </p:nvPr>
        </p:nvSpPr>
        <p:spPr/>
        <p:txBody>
          <a:bodyPr/>
          <a:lstStyle/>
          <a:p>
            <a:pPr>
              <a:defRPr/>
            </a:pPr>
            <a:fld id="{4805434F-958B-4682-ACB2-1DB22FE392FA}" type="datetime1">
              <a:rPr lang="bg-BG" altLang="en-US" smtClean="0"/>
              <a:t>5.10.2019 г.</a:t>
            </a:fld>
            <a:endParaRPr lang="bg-BG" altLang="en-US"/>
          </a:p>
        </p:txBody>
      </p:sp>
    </p:spTree>
  </p:cSld>
  <p:clrMapOvr>
    <a:masterClrMapping/>
  </p:clrMapOvr>
  <p:transition spd="slow"/>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6"/>
          <p:cNvSpPr>
            <a:spLocks noGrp="1" noChangeArrowheads="1"/>
          </p:cNvSpPr>
          <p:nvPr>
            <p:ph type="sldNum" sz="quarter" idx="12"/>
          </p:nvPr>
        </p:nvSpPr>
        <p:spPr>
          <a:noFill/>
          <a:ln>
            <a:miter lim="800000"/>
            <a:headEnd/>
            <a:tailEnd/>
          </a:ln>
        </p:spPr>
        <p:txBody>
          <a:bodyPr/>
          <a:lstStyle/>
          <a:p>
            <a:fld id="{2A223A09-4B3F-4006-996A-BFCF71720226}" type="slidenum">
              <a:rPr lang="en-US" altLang="en-US"/>
              <a:pPr/>
              <a:t>84</a:t>
            </a:fld>
            <a:endParaRPr lang="en-US" altLang="en-US"/>
          </a:p>
        </p:txBody>
      </p:sp>
      <p:sp>
        <p:nvSpPr>
          <p:cNvPr id="95235" name="Slide Number Placeholder 4"/>
          <p:cNvSpPr txBox="1">
            <a:spLocks noGrp="1"/>
          </p:cNvSpPr>
          <p:nvPr/>
        </p:nvSpPr>
        <p:spPr bwMode="auto">
          <a:xfrm>
            <a:off x="6553200" y="6245225"/>
            <a:ext cx="2133600" cy="476250"/>
          </a:xfrm>
          <a:prstGeom prst="rect">
            <a:avLst/>
          </a:prstGeom>
          <a:noFill/>
          <a:ln w="9525">
            <a:noFill/>
            <a:miter lim="800000"/>
            <a:headEnd/>
            <a:tailEnd/>
          </a:ln>
          <a:effectLst/>
        </p:spPr>
        <p:txBody>
          <a:bodyPr/>
          <a:lstStyle/>
          <a:p>
            <a:pPr algn="r"/>
            <a:fld id="{8EDC5C3D-F00E-4560-B3D5-65F70AC60C83}" type="slidenum">
              <a:rPr lang="en-US" altLang="en-US" sz="1400"/>
              <a:pPr algn="r"/>
              <a:t>84</a:t>
            </a:fld>
            <a:endParaRPr lang="en-US" altLang="en-US" sz="1400"/>
          </a:p>
        </p:txBody>
      </p:sp>
      <p:sp>
        <p:nvSpPr>
          <p:cNvPr id="95236" name="Rectangle 2"/>
          <p:cNvSpPr>
            <a:spLocks noGrp="1" noChangeArrowheads="1"/>
          </p:cNvSpPr>
          <p:nvPr>
            <p:ph type="title"/>
          </p:nvPr>
        </p:nvSpPr>
        <p:spPr>
          <a:xfrm>
            <a:off x="457200" y="277813"/>
            <a:ext cx="8229600" cy="5672137"/>
          </a:xfrm>
          <a:solidFill>
            <a:srgbClr val="FFFFCC"/>
          </a:solidFill>
        </p:spPr>
        <p:txBody>
          <a:bodyPr/>
          <a:lstStyle/>
          <a:p>
            <a:pPr eaLnBrk="1" hangingPunct="1">
              <a:lnSpc>
                <a:spcPct val="140000"/>
              </a:lnSpc>
            </a:pPr>
            <a:r>
              <a:rPr lang="bg-BG" altLang="en-US" sz="2400" b="1" i="1" dirty="0">
                <a:solidFill>
                  <a:srgbClr val="000000"/>
                </a:solidFill>
              </a:rPr>
              <a:t>		Умрели деца до 1 г. </a:t>
            </a:r>
            <a:br>
              <a:rPr lang="bg-BG" altLang="en-US" sz="2400" b="1" i="1" dirty="0">
                <a:solidFill>
                  <a:srgbClr val="000000"/>
                </a:solidFill>
              </a:rPr>
            </a:br>
            <a:r>
              <a:rPr lang="bg-BG" altLang="en-US" sz="2400" b="1" i="1" dirty="0">
                <a:solidFill>
                  <a:srgbClr val="000000"/>
                </a:solidFill>
              </a:rPr>
              <a:t>		от дадена причина</a:t>
            </a:r>
            <a:br>
              <a:rPr lang="bg-BG" altLang="en-US" sz="2400" b="1" i="1" dirty="0">
                <a:solidFill>
                  <a:srgbClr val="000000"/>
                </a:solidFill>
              </a:rPr>
            </a:br>
            <a:r>
              <a:rPr lang="bg-BG" altLang="en-US" sz="2400" b="1" i="1" dirty="0">
                <a:solidFill>
                  <a:srgbClr val="000000"/>
                </a:solidFill>
              </a:rPr>
              <a:t>ДС по причини = ------------------------------------- х </a:t>
            </a:r>
            <a:r>
              <a:rPr lang="en-US" sz="2400" b="1" dirty="0"/>
              <a:t>10</a:t>
            </a:r>
            <a:r>
              <a:rPr lang="en-US" sz="2400" b="1" baseline="30000" dirty="0"/>
              <a:t>n</a:t>
            </a:r>
            <a:br>
              <a:rPr lang="en-US" sz="2400" dirty="0"/>
            </a:br>
            <a:r>
              <a:rPr lang="bg-BG" altLang="en-US" sz="2400" b="1" i="1" dirty="0">
                <a:solidFill>
                  <a:srgbClr val="000000"/>
                </a:solidFill>
              </a:rPr>
              <a:t>		брой </a:t>
            </a:r>
            <a:r>
              <a:rPr lang="bg-BG" altLang="en-US" sz="2400" b="1" i="1" dirty="0" err="1">
                <a:solidFill>
                  <a:srgbClr val="000000"/>
                </a:solidFill>
              </a:rPr>
              <a:t>живородени</a:t>
            </a:r>
            <a:r>
              <a:rPr lang="bg-BG" altLang="en-US" sz="2400" dirty="0"/>
              <a:t> </a:t>
            </a:r>
            <a:endParaRPr lang="en-US" altLang="en-US" sz="2400" dirty="0"/>
          </a:p>
        </p:txBody>
      </p:sp>
      <p:sp>
        <p:nvSpPr>
          <p:cNvPr id="2" name="Date Placeholder 1"/>
          <p:cNvSpPr>
            <a:spLocks noGrp="1"/>
          </p:cNvSpPr>
          <p:nvPr>
            <p:ph type="dt" sz="half" idx="10"/>
          </p:nvPr>
        </p:nvSpPr>
        <p:spPr/>
        <p:txBody>
          <a:bodyPr/>
          <a:lstStyle/>
          <a:p>
            <a:pPr>
              <a:defRPr/>
            </a:pPr>
            <a:fld id="{6ABA9A5F-2FD0-4B70-938A-8BBBA33F42D1}" type="datetime1">
              <a:rPr lang="bg-BG" altLang="en-US" smtClean="0"/>
              <a:t>5.10.2019 г.</a:t>
            </a:fld>
            <a:endParaRPr lang="bg-BG" altLang="en-US"/>
          </a:p>
        </p:txBody>
      </p:sp>
    </p:spTree>
  </p:cSld>
  <p:clrMapOvr>
    <a:masterClrMapping/>
  </p:clrMapOvr>
  <p:transition spd="slow"/>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6"/>
          <p:cNvSpPr>
            <a:spLocks noGrp="1" noChangeArrowheads="1"/>
          </p:cNvSpPr>
          <p:nvPr>
            <p:ph type="sldNum" sz="quarter" idx="12"/>
          </p:nvPr>
        </p:nvSpPr>
        <p:spPr>
          <a:noFill/>
          <a:ln>
            <a:miter lim="800000"/>
            <a:headEnd/>
            <a:tailEnd/>
          </a:ln>
        </p:spPr>
        <p:txBody>
          <a:bodyPr/>
          <a:lstStyle/>
          <a:p>
            <a:fld id="{02310782-82AA-47D6-B81B-5587E35A75A5}" type="slidenum">
              <a:rPr lang="en-US" altLang="en-US"/>
              <a:pPr/>
              <a:t>85</a:t>
            </a:fld>
            <a:endParaRPr lang="en-US" altLang="en-US"/>
          </a:p>
        </p:txBody>
      </p:sp>
      <p:sp>
        <p:nvSpPr>
          <p:cNvPr id="96259" name="Slide Number Placeholder 4"/>
          <p:cNvSpPr txBox="1">
            <a:spLocks noGrp="1"/>
          </p:cNvSpPr>
          <p:nvPr/>
        </p:nvSpPr>
        <p:spPr bwMode="auto">
          <a:xfrm>
            <a:off x="6553200" y="6245225"/>
            <a:ext cx="2133600" cy="476250"/>
          </a:xfrm>
          <a:prstGeom prst="rect">
            <a:avLst/>
          </a:prstGeom>
          <a:noFill/>
          <a:ln w="9525">
            <a:noFill/>
            <a:miter lim="800000"/>
            <a:headEnd/>
            <a:tailEnd/>
          </a:ln>
          <a:effectLst/>
        </p:spPr>
        <p:txBody>
          <a:bodyPr/>
          <a:lstStyle/>
          <a:p>
            <a:pPr algn="r"/>
            <a:fld id="{B3C19B56-FF43-4FCB-85DE-30EF131E3DF4}" type="slidenum">
              <a:rPr lang="en-US" altLang="en-US" sz="1400"/>
              <a:pPr algn="r"/>
              <a:t>85</a:t>
            </a:fld>
            <a:endParaRPr lang="en-US" altLang="en-US" sz="1400"/>
          </a:p>
        </p:txBody>
      </p:sp>
      <p:sp>
        <p:nvSpPr>
          <p:cNvPr id="96260" name="Rectangle 2"/>
          <p:cNvSpPr>
            <a:spLocks noGrp="1" noChangeArrowheads="1"/>
          </p:cNvSpPr>
          <p:nvPr>
            <p:ph type="title"/>
          </p:nvPr>
        </p:nvSpPr>
        <p:spPr>
          <a:xfrm>
            <a:off x="457200" y="277813"/>
            <a:ext cx="8229600" cy="5815012"/>
          </a:xfrm>
          <a:solidFill>
            <a:srgbClr val="FFFFCC"/>
          </a:solidFill>
          <a:ln>
            <a:solidFill>
              <a:schemeClr val="tx1"/>
            </a:solidFill>
          </a:ln>
        </p:spPr>
        <p:txBody>
          <a:bodyPr/>
          <a:lstStyle/>
          <a:p>
            <a:pPr algn="l" eaLnBrk="1" hangingPunct="1">
              <a:lnSpc>
                <a:spcPct val="120000"/>
              </a:lnSpc>
            </a:pPr>
            <a:r>
              <a:rPr lang="bg-BG" altLang="en-US" sz="3600" b="1" i="1" dirty="0">
                <a:solidFill>
                  <a:srgbClr val="C00000"/>
                </a:solidFill>
              </a:rPr>
              <a:t>Други специфични показатели:</a:t>
            </a:r>
            <a:br>
              <a:rPr lang="bg-BG" altLang="en-US" sz="3600" b="1" i="1" dirty="0">
                <a:solidFill>
                  <a:srgbClr val="C00000"/>
                </a:solidFill>
              </a:rPr>
            </a:br>
            <a:r>
              <a:rPr lang="bg-BG" altLang="en-US" sz="3600" b="1" i="1" dirty="0">
                <a:solidFill>
                  <a:srgbClr val="000000"/>
                </a:solidFill>
              </a:rPr>
              <a:t>-  по местоживеене</a:t>
            </a:r>
            <a:r>
              <a:rPr lang="bg-BG" altLang="en-US" sz="3600" dirty="0">
                <a:solidFill>
                  <a:srgbClr val="000000"/>
                </a:solidFill>
              </a:rPr>
              <a:t>;</a:t>
            </a:r>
            <a:br>
              <a:rPr lang="bg-BG" altLang="en-US" sz="3600" b="1" i="1" dirty="0">
                <a:solidFill>
                  <a:srgbClr val="000000"/>
                </a:solidFill>
              </a:rPr>
            </a:br>
            <a:r>
              <a:rPr lang="bg-BG" altLang="en-US" sz="3600" b="1" i="1" dirty="0">
                <a:solidFill>
                  <a:srgbClr val="000000"/>
                </a:solidFill>
              </a:rPr>
              <a:t>- по пол</a:t>
            </a:r>
            <a:r>
              <a:rPr lang="bg-BG" altLang="en-US" sz="3600" dirty="0">
                <a:solidFill>
                  <a:srgbClr val="000000"/>
                </a:solidFill>
              </a:rPr>
              <a:t>;</a:t>
            </a:r>
            <a:br>
              <a:rPr lang="bg-BG" altLang="en-US" sz="3600" b="1" i="1" dirty="0">
                <a:solidFill>
                  <a:srgbClr val="000000"/>
                </a:solidFill>
              </a:rPr>
            </a:br>
            <a:r>
              <a:rPr lang="bg-BG" altLang="en-US" sz="3600" b="1" i="1" dirty="0">
                <a:solidFill>
                  <a:srgbClr val="000000"/>
                </a:solidFill>
              </a:rPr>
              <a:t>- по степен на </a:t>
            </a:r>
            <a:r>
              <a:rPr lang="bg-BG" altLang="en-US" sz="3600" b="1" i="1" dirty="0" err="1">
                <a:solidFill>
                  <a:srgbClr val="000000"/>
                </a:solidFill>
              </a:rPr>
              <a:t>доносеност</a:t>
            </a:r>
            <a:r>
              <a:rPr lang="bg-BG" altLang="en-US" sz="3600" b="1" i="1" dirty="0">
                <a:solidFill>
                  <a:srgbClr val="000000"/>
                </a:solidFill>
              </a:rPr>
              <a:t>;</a:t>
            </a:r>
            <a:br>
              <a:rPr lang="bg-BG" altLang="en-US" sz="3600" b="1" i="1" dirty="0">
                <a:solidFill>
                  <a:srgbClr val="000000"/>
                </a:solidFill>
              </a:rPr>
            </a:br>
            <a:r>
              <a:rPr lang="bg-BG" altLang="en-US" sz="3600" b="1" i="1" dirty="0">
                <a:solidFill>
                  <a:srgbClr val="000000"/>
                </a:solidFill>
              </a:rPr>
              <a:t>- по възраст на майката;</a:t>
            </a:r>
            <a:br>
              <a:rPr lang="bg-BG" altLang="en-US" sz="3600" b="1" i="1" dirty="0">
                <a:solidFill>
                  <a:srgbClr val="000000"/>
                </a:solidFill>
              </a:rPr>
            </a:br>
            <a:r>
              <a:rPr lang="bg-BG" altLang="en-US" sz="3600" b="1" i="1" dirty="0">
                <a:solidFill>
                  <a:srgbClr val="000000"/>
                </a:solidFill>
              </a:rPr>
              <a:t>- по образование на майката и др.</a:t>
            </a:r>
            <a:endParaRPr lang="en-US" altLang="en-US" sz="3600" b="1" i="1" dirty="0">
              <a:solidFill>
                <a:srgbClr val="000000"/>
              </a:solidFill>
            </a:endParaRPr>
          </a:p>
        </p:txBody>
      </p:sp>
      <p:sp>
        <p:nvSpPr>
          <p:cNvPr id="2" name="Date Placeholder 1"/>
          <p:cNvSpPr>
            <a:spLocks noGrp="1"/>
          </p:cNvSpPr>
          <p:nvPr>
            <p:ph type="dt" sz="half" idx="10"/>
          </p:nvPr>
        </p:nvSpPr>
        <p:spPr/>
        <p:txBody>
          <a:bodyPr/>
          <a:lstStyle/>
          <a:p>
            <a:pPr>
              <a:defRPr/>
            </a:pPr>
            <a:fld id="{4F43FCA7-C51B-496E-9572-D89FD6B160BA}" type="datetime1">
              <a:rPr lang="bg-BG" altLang="en-US" smtClean="0"/>
              <a:t>5.10.2019 г.</a:t>
            </a:fld>
            <a:endParaRPr lang="bg-BG" altLang="en-US"/>
          </a:p>
        </p:txBody>
      </p:sp>
    </p:spTree>
  </p:cSld>
  <p:clrMapOvr>
    <a:masterClrMapping/>
  </p:clrMapOvr>
  <p:transition spd="slow"/>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6"/>
          <p:cNvSpPr>
            <a:spLocks noGrp="1" noChangeArrowheads="1"/>
          </p:cNvSpPr>
          <p:nvPr>
            <p:ph type="sldNum" sz="quarter" idx="12"/>
          </p:nvPr>
        </p:nvSpPr>
        <p:spPr>
          <a:noFill/>
          <a:ln>
            <a:miter lim="800000"/>
            <a:headEnd/>
            <a:tailEnd/>
          </a:ln>
        </p:spPr>
        <p:txBody>
          <a:bodyPr/>
          <a:lstStyle/>
          <a:p>
            <a:fld id="{79E3B14D-A9AF-4085-B511-BCA859632FFB}" type="slidenum">
              <a:rPr lang="en-US" altLang="en-US"/>
              <a:pPr/>
              <a:t>86</a:t>
            </a:fld>
            <a:endParaRPr lang="en-US" altLang="en-US"/>
          </a:p>
        </p:txBody>
      </p:sp>
      <p:sp>
        <p:nvSpPr>
          <p:cNvPr id="97283" name="Slide Number Placeholder 4"/>
          <p:cNvSpPr txBox="1">
            <a:spLocks noGrp="1"/>
          </p:cNvSpPr>
          <p:nvPr/>
        </p:nvSpPr>
        <p:spPr bwMode="auto">
          <a:xfrm>
            <a:off x="6553200" y="6245225"/>
            <a:ext cx="2133600" cy="476250"/>
          </a:xfrm>
          <a:prstGeom prst="rect">
            <a:avLst/>
          </a:prstGeom>
          <a:noFill/>
          <a:ln w="9525">
            <a:noFill/>
            <a:miter lim="800000"/>
            <a:headEnd/>
            <a:tailEnd/>
          </a:ln>
          <a:effectLst/>
        </p:spPr>
        <p:txBody>
          <a:bodyPr/>
          <a:lstStyle/>
          <a:p>
            <a:pPr algn="r"/>
            <a:fld id="{9FA3403A-E165-4097-B49C-3413E16E817E}" type="slidenum">
              <a:rPr lang="en-US" altLang="en-US" sz="1400"/>
              <a:pPr algn="r"/>
              <a:t>86</a:t>
            </a:fld>
            <a:endParaRPr lang="en-US" altLang="en-US" sz="1400"/>
          </a:p>
        </p:txBody>
      </p:sp>
      <p:sp>
        <p:nvSpPr>
          <p:cNvPr id="97284" name="Rectangle 2"/>
          <p:cNvSpPr>
            <a:spLocks noGrp="1" noChangeArrowheads="1"/>
          </p:cNvSpPr>
          <p:nvPr>
            <p:ph type="title"/>
          </p:nvPr>
        </p:nvSpPr>
        <p:spPr>
          <a:xfrm>
            <a:off x="457200" y="277813"/>
            <a:ext cx="8229600" cy="5672137"/>
          </a:xfrm>
          <a:solidFill>
            <a:srgbClr val="FFFFCC"/>
          </a:solidFill>
          <a:ln>
            <a:solidFill>
              <a:schemeClr val="tx1"/>
            </a:solidFill>
          </a:ln>
        </p:spPr>
        <p:txBody>
          <a:bodyPr/>
          <a:lstStyle/>
          <a:p>
            <a:pPr algn="l" eaLnBrk="1" hangingPunct="1">
              <a:lnSpc>
                <a:spcPct val="120000"/>
              </a:lnSpc>
            </a:pPr>
            <a:r>
              <a:rPr lang="bg-BG" altLang="en-US" sz="4000" b="1" i="1" dirty="0">
                <a:solidFill>
                  <a:srgbClr val="C00000"/>
                </a:solidFill>
              </a:rPr>
              <a:t>Пропорции (структурни, екстензивни показатели, относителни дялове) </a:t>
            </a:r>
            <a:br>
              <a:rPr lang="bg-BG" altLang="en-US" sz="4000" b="1" i="1" dirty="0">
                <a:solidFill>
                  <a:srgbClr val="C00000"/>
                </a:solidFill>
              </a:rPr>
            </a:br>
            <a:br>
              <a:rPr lang="bg-BG" altLang="en-US" sz="4000" b="1" i="1" dirty="0">
                <a:solidFill>
                  <a:srgbClr val="C00000"/>
                </a:solidFill>
              </a:rPr>
            </a:br>
            <a:r>
              <a:rPr lang="bg-BG" altLang="en-US" sz="4000" b="1" i="1" dirty="0">
                <a:solidFill>
                  <a:schemeClr val="tx1"/>
                </a:solidFill>
              </a:rPr>
              <a:t>Н</a:t>
            </a:r>
            <a:r>
              <a:rPr lang="bg-BG" altLang="en-US" sz="4000" b="1" i="1" dirty="0">
                <a:solidFill>
                  <a:srgbClr val="000000"/>
                </a:solidFill>
              </a:rPr>
              <a:t>апример, структура на причините за детска смъртност</a:t>
            </a:r>
            <a:endParaRPr lang="en-US" altLang="en-US" sz="4000" b="1" i="1" dirty="0">
              <a:solidFill>
                <a:srgbClr val="000000"/>
              </a:solidFill>
            </a:endParaRPr>
          </a:p>
        </p:txBody>
      </p:sp>
      <p:sp>
        <p:nvSpPr>
          <p:cNvPr id="2" name="Date Placeholder 1"/>
          <p:cNvSpPr>
            <a:spLocks noGrp="1"/>
          </p:cNvSpPr>
          <p:nvPr>
            <p:ph type="dt" sz="half" idx="10"/>
          </p:nvPr>
        </p:nvSpPr>
        <p:spPr/>
        <p:txBody>
          <a:bodyPr/>
          <a:lstStyle/>
          <a:p>
            <a:pPr>
              <a:defRPr/>
            </a:pPr>
            <a:fld id="{40880CC4-386C-43E5-ADE3-ED5F7AD39307}" type="datetime1">
              <a:rPr lang="bg-BG" altLang="en-US" smtClean="0"/>
              <a:t>5.10.2019 г.</a:t>
            </a:fld>
            <a:endParaRPr lang="bg-BG" altLang="en-US"/>
          </a:p>
        </p:txBody>
      </p:sp>
    </p:spTree>
  </p:cSld>
  <p:clrMapOvr>
    <a:masterClrMapping/>
  </p:clrMapOvr>
  <p:transition spd="slow"/>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6"/>
          <p:cNvSpPr>
            <a:spLocks noGrp="1" noChangeArrowheads="1"/>
          </p:cNvSpPr>
          <p:nvPr>
            <p:ph type="sldNum" sz="quarter" idx="12"/>
          </p:nvPr>
        </p:nvSpPr>
        <p:spPr>
          <a:noFill/>
          <a:ln>
            <a:miter lim="800000"/>
            <a:headEnd/>
            <a:tailEnd/>
          </a:ln>
        </p:spPr>
        <p:txBody>
          <a:bodyPr/>
          <a:lstStyle/>
          <a:p>
            <a:fld id="{1D2F4632-3428-44CD-9422-1E266943725B}" type="slidenum">
              <a:rPr lang="en-US" altLang="en-US"/>
              <a:pPr/>
              <a:t>87</a:t>
            </a:fld>
            <a:endParaRPr lang="en-US" altLang="en-US"/>
          </a:p>
        </p:txBody>
      </p:sp>
      <p:sp>
        <p:nvSpPr>
          <p:cNvPr id="98307" name="Title 1"/>
          <p:cNvSpPr>
            <a:spLocks noGrp="1"/>
          </p:cNvSpPr>
          <p:nvPr>
            <p:ph type="title"/>
          </p:nvPr>
        </p:nvSpPr>
        <p:spPr/>
        <p:txBody>
          <a:bodyPr/>
          <a:lstStyle/>
          <a:p>
            <a:pPr eaLnBrk="1" hangingPunct="1"/>
            <a:r>
              <a:rPr lang="bg-BG" altLang="en-US" sz="3200" b="1" dirty="0">
                <a:solidFill>
                  <a:srgbClr val="C00000"/>
                </a:solidFill>
              </a:rPr>
              <a:t>Разлика между специфични интензивни показатели и пропорции</a:t>
            </a:r>
            <a:endParaRPr lang="en-US" altLang="en-US" sz="3200" b="1" dirty="0">
              <a:solidFill>
                <a:srgbClr val="C00000"/>
              </a:solidFill>
            </a:endParaRPr>
          </a:p>
        </p:txBody>
      </p:sp>
      <p:sp>
        <p:nvSpPr>
          <p:cNvPr id="98308" name="Content Placeholder 2"/>
          <p:cNvSpPr>
            <a:spLocks noGrp="1"/>
          </p:cNvSpPr>
          <p:nvPr>
            <p:ph sz="half" idx="1"/>
          </p:nvPr>
        </p:nvSpPr>
        <p:spPr>
          <a:xfrm>
            <a:off x="179512" y="1600200"/>
            <a:ext cx="4316288" cy="4525963"/>
          </a:xfrm>
          <a:solidFill>
            <a:srgbClr val="CCFFCC"/>
          </a:solidFill>
          <a:ln>
            <a:solidFill>
              <a:schemeClr val="tx1"/>
            </a:solidFill>
          </a:ln>
        </p:spPr>
        <p:txBody>
          <a:bodyPr/>
          <a:lstStyle/>
          <a:p>
            <a:pPr marL="0" indent="0" eaLnBrk="1" hangingPunct="1">
              <a:buFontTx/>
              <a:buNone/>
            </a:pPr>
            <a:endParaRPr lang="bg-BG" altLang="en-US" b="1" dirty="0">
              <a:solidFill>
                <a:srgbClr val="3333FF"/>
              </a:solidFill>
            </a:endParaRPr>
          </a:p>
          <a:p>
            <a:pPr marL="0" indent="0" eaLnBrk="1" hangingPunct="1">
              <a:buFontTx/>
              <a:buNone/>
            </a:pPr>
            <a:r>
              <a:rPr lang="bg-BG" altLang="en-US" b="1" dirty="0">
                <a:solidFill>
                  <a:srgbClr val="3333FF"/>
                </a:solidFill>
              </a:rPr>
              <a:t>Спец. </a:t>
            </a:r>
            <a:r>
              <a:rPr lang="bg-BG" altLang="en-US" b="1" dirty="0" err="1">
                <a:solidFill>
                  <a:srgbClr val="3333FF"/>
                </a:solidFill>
              </a:rPr>
              <a:t>интенз</a:t>
            </a:r>
            <a:r>
              <a:rPr lang="bg-BG" altLang="en-US" b="1" dirty="0">
                <a:solidFill>
                  <a:srgbClr val="3333FF"/>
                </a:solidFill>
              </a:rPr>
              <a:t>. п-л за детска смъртност от пневмония</a:t>
            </a:r>
          </a:p>
          <a:p>
            <a:pPr marL="0" indent="0" eaLnBrk="1" hangingPunct="1">
              <a:buFontTx/>
              <a:buNone/>
            </a:pPr>
            <a:r>
              <a:rPr lang="bg-BG" altLang="en-US" sz="2400" dirty="0"/>
              <a:t>	</a:t>
            </a:r>
          </a:p>
          <a:p>
            <a:pPr marL="0" indent="0" eaLnBrk="1" hangingPunct="1">
              <a:buFontTx/>
              <a:buNone/>
            </a:pPr>
            <a:r>
              <a:rPr lang="bg-BG" altLang="en-US" sz="2400" dirty="0"/>
              <a:t>	</a:t>
            </a:r>
            <a:r>
              <a:rPr lang="bg-BG" altLang="en-US" sz="2000" dirty="0"/>
              <a:t>Умрели деца до 1 г. </a:t>
            </a:r>
          </a:p>
          <a:p>
            <a:pPr marL="0" indent="0" eaLnBrk="1" hangingPunct="1">
              <a:buFontTx/>
              <a:buNone/>
            </a:pPr>
            <a:r>
              <a:rPr lang="bg-BG" altLang="en-US" sz="2000" dirty="0"/>
              <a:t>	от пневмония</a:t>
            </a:r>
          </a:p>
          <a:p>
            <a:pPr marL="0" indent="0" eaLnBrk="1" hangingPunct="1">
              <a:buFontTx/>
              <a:buNone/>
            </a:pPr>
            <a:r>
              <a:rPr lang="bg-BG" altLang="en-US" sz="2000" b="1" dirty="0" err="1">
                <a:solidFill>
                  <a:srgbClr val="3333FF"/>
                </a:solidFill>
              </a:rPr>
              <a:t>СИП</a:t>
            </a:r>
            <a:r>
              <a:rPr lang="bg-BG" altLang="en-US" sz="2000" dirty="0"/>
              <a:t> = ---------------------------- х</a:t>
            </a:r>
            <a:r>
              <a:rPr lang="en-US" altLang="en-US" sz="2000" b="1" dirty="0"/>
              <a:t> 10</a:t>
            </a:r>
            <a:r>
              <a:rPr lang="en-US" altLang="en-US" sz="2000" b="1" baseline="30000" dirty="0"/>
              <a:t>n</a:t>
            </a:r>
            <a:endParaRPr lang="bg-BG" altLang="en-US" sz="2000" b="1" baseline="30000" dirty="0"/>
          </a:p>
          <a:p>
            <a:pPr marL="0" indent="0" eaLnBrk="1" hangingPunct="1">
              <a:buFontTx/>
              <a:buNone/>
            </a:pPr>
            <a:r>
              <a:rPr lang="bg-BG" altLang="en-US" sz="2000" b="1" baseline="30000" dirty="0"/>
              <a:t> </a:t>
            </a:r>
            <a:r>
              <a:rPr lang="bg-BG" altLang="en-US" sz="2000" b="1" dirty="0"/>
              <a:t>        	</a:t>
            </a:r>
            <a:r>
              <a:rPr lang="bg-BG" altLang="en-US" sz="2000" dirty="0"/>
              <a:t>Брой </a:t>
            </a:r>
            <a:r>
              <a:rPr lang="bg-BG" altLang="en-US" sz="2000" dirty="0" err="1"/>
              <a:t>живородени</a:t>
            </a:r>
            <a:endParaRPr lang="en-US" altLang="en-US" sz="2000" dirty="0"/>
          </a:p>
        </p:txBody>
      </p:sp>
      <p:sp>
        <p:nvSpPr>
          <p:cNvPr id="64516" name="Content Placeholder 3"/>
          <p:cNvSpPr>
            <a:spLocks noGrp="1"/>
          </p:cNvSpPr>
          <p:nvPr>
            <p:ph sz="half" idx="2"/>
          </p:nvPr>
        </p:nvSpPr>
        <p:spPr>
          <a:xfrm>
            <a:off x="4648200" y="1600200"/>
            <a:ext cx="4316413" cy="4525963"/>
          </a:xfrm>
          <a:solidFill>
            <a:schemeClr val="accent5">
              <a:lumMod val="90000"/>
            </a:schemeClr>
          </a:solidFill>
          <a:ln>
            <a:solidFill>
              <a:schemeClr val="tx1"/>
            </a:solidFill>
          </a:ln>
        </p:spPr>
        <p:txBody>
          <a:bodyPr/>
          <a:lstStyle/>
          <a:p>
            <a:pPr marL="0" indent="0" eaLnBrk="1" hangingPunct="1">
              <a:buFontTx/>
              <a:buNone/>
            </a:pPr>
            <a:endParaRPr lang="bg-BG" altLang="en-US" b="1" dirty="0">
              <a:solidFill>
                <a:srgbClr val="3333FF"/>
              </a:solidFill>
            </a:endParaRPr>
          </a:p>
          <a:p>
            <a:pPr marL="0" indent="0" eaLnBrk="1" hangingPunct="1">
              <a:buFontTx/>
              <a:buNone/>
            </a:pPr>
            <a:r>
              <a:rPr lang="bg-BG" altLang="en-US" b="1" dirty="0">
                <a:solidFill>
                  <a:srgbClr val="3333FF"/>
                </a:solidFill>
              </a:rPr>
              <a:t>Относителен дял на умрелите деца до 1 г. от пневмония</a:t>
            </a:r>
          </a:p>
          <a:p>
            <a:pPr marL="0" indent="0" eaLnBrk="1" hangingPunct="1">
              <a:buFontTx/>
              <a:buNone/>
            </a:pPr>
            <a:endParaRPr lang="bg-BG" altLang="en-US" b="1" dirty="0">
              <a:solidFill>
                <a:srgbClr val="3333FF"/>
              </a:solidFill>
            </a:endParaRPr>
          </a:p>
          <a:p>
            <a:pPr marL="0" indent="0" eaLnBrk="1" hangingPunct="1">
              <a:buFontTx/>
              <a:buNone/>
            </a:pPr>
            <a:r>
              <a:rPr lang="bg-BG" altLang="en-US" sz="2000" dirty="0"/>
              <a:t>	    Умрели деца до 1 г. </a:t>
            </a:r>
          </a:p>
          <a:p>
            <a:pPr marL="0" indent="0" eaLnBrk="1" hangingPunct="1">
              <a:buFontTx/>
              <a:buNone/>
            </a:pPr>
            <a:r>
              <a:rPr lang="bg-BG" altLang="en-US" sz="2000" dirty="0"/>
              <a:t>	     от пневмония</a:t>
            </a:r>
          </a:p>
          <a:p>
            <a:pPr marL="0" indent="0" eaLnBrk="1" hangingPunct="1">
              <a:buFontTx/>
              <a:buNone/>
            </a:pPr>
            <a:r>
              <a:rPr lang="bg-BG" altLang="en-US" sz="2000" b="1" dirty="0">
                <a:solidFill>
                  <a:srgbClr val="3333FF"/>
                </a:solidFill>
              </a:rPr>
              <a:t>Отн.дял</a:t>
            </a:r>
            <a:r>
              <a:rPr lang="bg-BG" altLang="en-US" sz="2000" dirty="0"/>
              <a:t> = ------------------------- х</a:t>
            </a:r>
            <a:r>
              <a:rPr lang="en-US" altLang="en-US" sz="2000" b="1" dirty="0"/>
              <a:t> </a:t>
            </a:r>
            <a:r>
              <a:rPr lang="bg-BG" altLang="en-US" sz="2000" b="1" dirty="0"/>
              <a:t>100</a:t>
            </a:r>
            <a:endParaRPr lang="bg-BG" altLang="en-US" sz="2000" b="1" baseline="30000" dirty="0"/>
          </a:p>
          <a:p>
            <a:pPr marL="0" indent="0" eaLnBrk="1" hangingPunct="1">
              <a:buFontTx/>
              <a:buNone/>
            </a:pPr>
            <a:r>
              <a:rPr lang="bg-BG" altLang="en-US" sz="2000" b="1" baseline="30000" dirty="0"/>
              <a:t> </a:t>
            </a:r>
            <a:r>
              <a:rPr lang="bg-BG" altLang="en-US" sz="2000" b="1" dirty="0"/>
              <a:t>        	     </a:t>
            </a:r>
            <a:r>
              <a:rPr lang="bg-BG" altLang="en-US" sz="2000" dirty="0"/>
              <a:t>Всички</a:t>
            </a:r>
            <a:r>
              <a:rPr lang="bg-BG" altLang="en-US" sz="2000" b="1" dirty="0"/>
              <a:t> </a:t>
            </a:r>
            <a:r>
              <a:rPr lang="bg-BG" altLang="en-US" sz="2000" dirty="0"/>
              <a:t>умрели </a:t>
            </a:r>
          </a:p>
          <a:p>
            <a:pPr marL="0" indent="0" eaLnBrk="1" hangingPunct="1">
              <a:buFontTx/>
              <a:buNone/>
            </a:pPr>
            <a:r>
              <a:rPr lang="bg-BG" altLang="en-US" sz="2000" dirty="0"/>
              <a:t>	      деца до 1 год. </a:t>
            </a:r>
            <a:endParaRPr lang="en-US" altLang="en-US" sz="2000" dirty="0"/>
          </a:p>
          <a:p>
            <a:pPr marL="0" indent="0" eaLnBrk="1" hangingPunct="1">
              <a:buFontTx/>
              <a:buNone/>
            </a:pPr>
            <a:endParaRPr lang="en-US" altLang="en-US" b="1" dirty="0">
              <a:solidFill>
                <a:srgbClr val="3333FF"/>
              </a:solidFill>
            </a:endParaRPr>
          </a:p>
        </p:txBody>
      </p:sp>
      <p:sp>
        <p:nvSpPr>
          <p:cNvPr id="98310" name="Slide Number Placeholder 4"/>
          <p:cNvSpPr txBox="1">
            <a:spLocks noGrp="1"/>
          </p:cNvSpPr>
          <p:nvPr/>
        </p:nvSpPr>
        <p:spPr bwMode="auto">
          <a:xfrm>
            <a:off x="6553200" y="6245225"/>
            <a:ext cx="2133600" cy="476250"/>
          </a:xfrm>
          <a:prstGeom prst="rect">
            <a:avLst/>
          </a:prstGeom>
          <a:noFill/>
          <a:ln w="9525">
            <a:noFill/>
            <a:miter lim="800000"/>
            <a:headEnd/>
            <a:tailEnd/>
          </a:ln>
          <a:effectLst/>
        </p:spPr>
        <p:txBody>
          <a:bodyPr/>
          <a:lstStyle/>
          <a:p>
            <a:pPr algn="r"/>
            <a:fld id="{BB7CE673-C47D-4F2C-983C-246478C17944}" type="slidenum">
              <a:rPr lang="en-US" altLang="en-US" sz="1400"/>
              <a:pPr algn="r"/>
              <a:t>87</a:t>
            </a:fld>
            <a:endParaRPr lang="en-US" altLang="en-US" sz="1400"/>
          </a:p>
        </p:txBody>
      </p:sp>
      <p:sp>
        <p:nvSpPr>
          <p:cNvPr id="2" name="Date Placeholder 1"/>
          <p:cNvSpPr>
            <a:spLocks noGrp="1"/>
          </p:cNvSpPr>
          <p:nvPr>
            <p:ph type="dt" sz="half" idx="10"/>
          </p:nvPr>
        </p:nvSpPr>
        <p:spPr/>
        <p:txBody>
          <a:bodyPr/>
          <a:lstStyle/>
          <a:p>
            <a:pPr>
              <a:defRPr/>
            </a:pPr>
            <a:fld id="{ADFFB8BA-C5F9-42BF-A432-7FE355F4CC37}" type="datetime1">
              <a:rPr lang="bg-BG" altLang="en-US" smtClean="0"/>
              <a:t>5.10.2019 г.</a:t>
            </a:fld>
            <a:endParaRPr lang="bg-BG" altLang="en-US"/>
          </a:p>
        </p:txBody>
      </p:sp>
    </p:spTree>
  </p:cSld>
  <p:clrMapOvr>
    <a:masterClrMapping/>
  </p:clrMapOvr>
  <p:transition spd="slow"/>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6"/>
          <p:cNvSpPr>
            <a:spLocks noGrp="1" noChangeArrowheads="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1C705CE-79A3-443C-8D31-4135FD362D42}" type="slidenum">
              <a:rPr lang="en-US" altLang="en-US"/>
              <a:pPr eaLnBrk="1" hangingPunct="1"/>
              <a:t>88</a:t>
            </a:fld>
            <a:endParaRPr lang="en-US" altLang="en-US"/>
          </a:p>
        </p:txBody>
      </p:sp>
      <p:sp>
        <p:nvSpPr>
          <p:cNvPr id="80899" name="Slide Number Placeholder 4"/>
          <p:cNvSpPr txBox="1">
            <a:spLocks noGrp="1"/>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0998ACDD-F054-481B-B827-B09F553B9F69}" type="slidenum">
              <a:rPr lang="en-US" altLang="en-US" sz="1400"/>
              <a:pPr algn="r" eaLnBrk="1" hangingPunct="1"/>
              <a:t>88</a:t>
            </a:fld>
            <a:endParaRPr lang="en-US" altLang="en-US" sz="1400"/>
          </a:p>
        </p:txBody>
      </p:sp>
      <p:sp>
        <p:nvSpPr>
          <p:cNvPr id="80900" name="Rectangle 2"/>
          <p:cNvSpPr>
            <a:spLocks noGrp="1" noChangeArrowheads="1"/>
          </p:cNvSpPr>
          <p:nvPr>
            <p:ph type="title"/>
          </p:nvPr>
        </p:nvSpPr>
        <p:spPr>
          <a:xfrm>
            <a:off x="179512" y="277813"/>
            <a:ext cx="8784976" cy="5959475"/>
          </a:xfrm>
          <a:solidFill>
            <a:srgbClr val="FFFFCC"/>
          </a:solidFill>
        </p:spPr>
        <p:txBody>
          <a:bodyPr/>
          <a:lstStyle/>
          <a:p>
            <a:pPr algn="l" eaLnBrk="1" hangingPunct="1">
              <a:lnSpc>
                <a:spcPct val="120000"/>
              </a:lnSpc>
            </a:pPr>
            <a:r>
              <a:rPr lang="bg-BG" altLang="en-US" sz="4000" b="1" dirty="0">
                <a:solidFill>
                  <a:srgbClr val="C00000"/>
                </a:solidFill>
              </a:rPr>
              <a:t>Смъртност до 5-годишна възраст</a:t>
            </a:r>
            <a:br>
              <a:rPr lang="bg-BG" altLang="en-US" sz="4000" dirty="0">
                <a:solidFill>
                  <a:srgbClr val="000000"/>
                </a:solidFill>
              </a:rPr>
            </a:br>
            <a:br>
              <a:rPr lang="bg-BG" altLang="en-US" sz="4000" dirty="0">
                <a:solidFill>
                  <a:srgbClr val="000000"/>
                </a:solidFill>
              </a:rPr>
            </a:br>
            <a:r>
              <a:rPr lang="bg-BG" altLang="en-US" sz="4000" dirty="0">
                <a:solidFill>
                  <a:srgbClr val="000000"/>
                </a:solidFill>
              </a:rPr>
              <a:t>Важен обобщаващ коефициент</a:t>
            </a:r>
            <a:r>
              <a:rPr lang="en-US" altLang="en-US" sz="4000" dirty="0">
                <a:solidFill>
                  <a:srgbClr val="000000"/>
                </a:solidFill>
              </a:rPr>
              <a:t>,</a:t>
            </a:r>
            <a:r>
              <a:rPr lang="bg-BG" altLang="en-US" sz="4000" dirty="0">
                <a:solidFill>
                  <a:srgbClr val="000000"/>
                </a:solidFill>
              </a:rPr>
              <a:t> въведен от УНИЦЕФ. Изчислява се като отношение на умрелите деца до 5-годишна възраст към </a:t>
            </a:r>
            <a:r>
              <a:rPr lang="bg-BG" altLang="en-US" sz="4000" dirty="0" err="1">
                <a:solidFill>
                  <a:srgbClr val="000000"/>
                </a:solidFill>
              </a:rPr>
              <a:t>живородените</a:t>
            </a:r>
            <a:r>
              <a:rPr lang="bg-BG" altLang="en-US" sz="4000" dirty="0">
                <a:solidFill>
                  <a:srgbClr val="000000"/>
                </a:solidFill>
              </a:rPr>
              <a:t> на 1000 (в ‰) и се оценява:</a:t>
            </a:r>
            <a:r>
              <a:rPr lang="bg-BG" altLang="en-US" sz="4000" dirty="0"/>
              <a:t> </a:t>
            </a:r>
            <a:endParaRPr lang="en-US" altLang="en-US" sz="4000" dirty="0"/>
          </a:p>
        </p:txBody>
      </p:sp>
      <p:sp>
        <p:nvSpPr>
          <p:cNvPr id="2" name="Date Placeholder 1"/>
          <p:cNvSpPr>
            <a:spLocks noGrp="1"/>
          </p:cNvSpPr>
          <p:nvPr>
            <p:ph type="dt" sz="half" idx="10"/>
          </p:nvPr>
        </p:nvSpPr>
        <p:spPr/>
        <p:txBody>
          <a:bodyPr/>
          <a:lstStyle/>
          <a:p>
            <a:pPr>
              <a:defRPr/>
            </a:pPr>
            <a:fld id="{57F8C5B6-DD8D-4314-9695-C43A4CFC83B6}" type="datetime1">
              <a:rPr lang="bg-BG" smtClean="0"/>
              <a:t>5.10.2019 г.</a:t>
            </a:fld>
            <a:endParaRPr lang="en-US"/>
          </a:p>
        </p:txBody>
      </p:sp>
    </p:spTree>
    <p:extLst>
      <p:ext uri="{BB962C8B-B14F-4D97-AF65-F5344CB8AC3E}">
        <p14:creationId xmlns:p14="http://schemas.microsoft.com/office/powerpoint/2010/main" val="1408363376"/>
      </p:ext>
    </p:extLst>
  </p:cSld>
  <p:clrMapOvr>
    <a:masterClrMapping/>
  </p:clrMapOvr>
  <p:transition spd="slow"/>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274638"/>
            <a:ext cx="8229600" cy="5675312"/>
          </a:xfrm>
        </p:spPr>
        <p:txBody>
          <a:bodyPr/>
          <a:lstStyle/>
          <a:p>
            <a:pPr eaLnBrk="1" hangingPunct="1">
              <a:lnSpc>
                <a:spcPct val="120000"/>
              </a:lnSpc>
            </a:pPr>
            <a:r>
              <a:rPr lang="bg-BG" altLang="en-US" sz="3600" b="1" dirty="0">
                <a:solidFill>
                  <a:srgbClr val="C00000"/>
                </a:solidFill>
              </a:rPr>
              <a:t>Скала за оценка на смъртността под 5-годишна възраст</a:t>
            </a:r>
            <a:br>
              <a:rPr lang="bg-BG" altLang="en-US" sz="3600" b="1" dirty="0">
                <a:solidFill>
                  <a:srgbClr val="FF0000"/>
                </a:solidFill>
              </a:rPr>
            </a:br>
            <a:br>
              <a:rPr lang="bg-BG" altLang="en-US" sz="3600" b="1" dirty="0">
                <a:solidFill>
                  <a:srgbClr val="FF0000"/>
                </a:solidFill>
              </a:rPr>
            </a:br>
            <a:r>
              <a:rPr lang="bg-BG" altLang="en-US" sz="3600" b="1" dirty="0">
                <a:solidFill>
                  <a:schemeClr val="tx1"/>
                </a:solidFill>
              </a:rPr>
              <a:t>много</a:t>
            </a:r>
            <a:r>
              <a:rPr lang="bg-BG" altLang="en-US" sz="3600" b="1" dirty="0">
                <a:solidFill>
                  <a:srgbClr val="FF0000"/>
                </a:solidFill>
              </a:rPr>
              <a:t> </a:t>
            </a:r>
            <a:r>
              <a:rPr lang="bg-BG" altLang="en-US" sz="3600" b="1" dirty="0">
                <a:solidFill>
                  <a:schemeClr val="tx1"/>
                </a:solidFill>
              </a:rPr>
              <a:t>ниска – под 10</a:t>
            </a:r>
            <a:r>
              <a:rPr lang="bg-BG" altLang="en-US" sz="3600" b="1" i="1" dirty="0">
                <a:solidFill>
                  <a:schemeClr val="tx1"/>
                </a:solidFill>
              </a:rPr>
              <a:t>‰ </a:t>
            </a:r>
            <a:br>
              <a:rPr lang="bg-BG" altLang="en-US" sz="3600" b="1" dirty="0">
                <a:solidFill>
                  <a:schemeClr val="tx1"/>
                </a:solidFill>
              </a:rPr>
            </a:br>
            <a:r>
              <a:rPr lang="bg-BG" altLang="en-US" sz="3600" b="1" dirty="0">
                <a:solidFill>
                  <a:schemeClr val="tx1"/>
                </a:solidFill>
              </a:rPr>
              <a:t>ниска – 10</a:t>
            </a:r>
            <a:r>
              <a:rPr lang="en-US" altLang="en-US" sz="3600" b="1" dirty="0">
                <a:solidFill>
                  <a:schemeClr val="tx1"/>
                </a:solidFill>
              </a:rPr>
              <a:t>-</a:t>
            </a:r>
            <a:r>
              <a:rPr lang="bg-BG" altLang="en-US" sz="3600" b="1" dirty="0">
                <a:solidFill>
                  <a:schemeClr val="tx1"/>
                </a:solidFill>
              </a:rPr>
              <a:t>2</a:t>
            </a:r>
            <a:r>
              <a:rPr lang="en-US" altLang="en-US" sz="3600" b="1" dirty="0">
                <a:solidFill>
                  <a:schemeClr val="tx1"/>
                </a:solidFill>
              </a:rPr>
              <a:t>0</a:t>
            </a:r>
            <a:r>
              <a:rPr lang="bg-BG" altLang="en-US" sz="3600" b="1" i="1" dirty="0"/>
              <a:t>‰</a:t>
            </a:r>
            <a:br>
              <a:rPr lang="bg-BG" altLang="en-US" sz="3600" b="1" dirty="0">
                <a:solidFill>
                  <a:schemeClr val="tx1"/>
                </a:solidFill>
              </a:rPr>
            </a:br>
            <a:r>
              <a:rPr lang="bg-BG" altLang="en-US" sz="3600" b="1" dirty="0">
                <a:solidFill>
                  <a:schemeClr val="tx1"/>
                </a:solidFill>
              </a:rPr>
              <a:t>средна – 20</a:t>
            </a:r>
            <a:r>
              <a:rPr lang="en-US" altLang="en-US" sz="3600" b="1" dirty="0">
                <a:solidFill>
                  <a:schemeClr val="tx1"/>
                </a:solidFill>
              </a:rPr>
              <a:t>-</a:t>
            </a:r>
            <a:r>
              <a:rPr lang="bg-BG" altLang="en-US" sz="3600" b="1" dirty="0">
                <a:solidFill>
                  <a:schemeClr val="tx1"/>
                </a:solidFill>
              </a:rPr>
              <a:t>50</a:t>
            </a:r>
            <a:r>
              <a:rPr lang="bg-BG" altLang="en-US" sz="3600" b="1" i="1" dirty="0"/>
              <a:t>‰</a:t>
            </a:r>
            <a:br>
              <a:rPr lang="bg-BG" altLang="en-US" sz="3600" b="1" dirty="0">
                <a:solidFill>
                  <a:schemeClr val="tx1"/>
                </a:solidFill>
              </a:rPr>
            </a:br>
            <a:r>
              <a:rPr lang="bg-BG" altLang="en-US" sz="3600" b="1" dirty="0">
                <a:solidFill>
                  <a:schemeClr val="tx1"/>
                </a:solidFill>
              </a:rPr>
              <a:t>висока – 50-100</a:t>
            </a:r>
            <a:r>
              <a:rPr lang="bg-BG" altLang="en-US" sz="3600" b="1" i="1" dirty="0"/>
              <a:t>‰</a:t>
            </a:r>
            <a:br>
              <a:rPr lang="bg-BG" altLang="en-US" sz="3600" b="1" i="1" dirty="0"/>
            </a:br>
            <a:r>
              <a:rPr lang="bg-BG" altLang="en-US" sz="3600" b="1" dirty="0"/>
              <a:t>много висока – над</a:t>
            </a:r>
            <a:r>
              <a:rPr lang="bg-BG" altLang="en-US" sz="3600" b="1" dirty="0">
                <a:solidFill>
                  <a:schemeClr val="tx1"/>
                </a:solidFill>
              </a:rPr>
              <a:t> 100</a:t>
            </a:r>
            <a:r>
              <a:rPr lang="bg-BG" altLang="en-US" sz="3600" b="1" dirty="0"/>
              <a:t>‰ </a:t>
            </a:r>
            <a:r>
              <a:rPr lang="bg-BG" altLang="en-US" sz="3600" b="1" dirty="0">
                <a:solidFill>
                  <a:schemeClr val="tx1"/>
                </a:solidFill>
              </a:rPr>
              <a:t> </a:t>
            </a:r>
            <a:endParaRPr lang="en-US" altLang="en-US" sz="3600" b="1" dirty="0">
              <a:solidFill>
                <a:schemeClr val="tx1"/>
              </a:solidFill>
            </a:endParaRPr>
          </a:p>
        </p:txBody>
      </p:sp>
      <p:sp>
        <p:nvSpPr>
          <p:cNvPr id="20483" name="Slide Number Placeholder 2"/>
          <p:cNvSpPr>
            <a:spLocks noGrp="1"/>
          </p:cNvSpPr>
          <p:nvPr>
            <p:ph type="sldNum" sz="quarter" idx="12"/>
          </p:nvPr>
        </p:nvSpPr>
        <p:spPr>
          <a:noFill/>
          <a:ln>
            <a:miter lim="800000"/>
            <a:headEnd/>
            <a:tailEnd/>
          </a:ln>
        </p:spPr>
        <p:txBody>
          <a:bodyPr/>
          <a:lstStyle/>
          <a:p>
            <a:fld id="{4BC43AC4-B33A-426E-8412-CDA76DEB28E2}" type="slidenum">
              <a:rPr lang="en-US" altLang="en-US"/>
              <a:pPr/>
              <a:t>89</a:t>
            </a:fld>
            <a:endParaRPr lang="en-US" altLang="en-US"/>
          </a:p>
        </p:txBody>
      </p:sp>
      <p:sp>
        <p:nvSpPr>
          <p:cNvPr id="2" name="Date Placeholder 1"/>
          <p:cNvSpPr>
            <a:spLocks noGrp="1"/>
          </p:cNvSpPr>
          <p:nvPr>
            <p:ph type="dt" sz="half" idx="10"/>
          </p:nvPr>
        </p:nvSpPr>
        <p:spPr/>
        <p:txBody>
          <a:bodyPr/>
          <a:lstStyle/>
          <a:p>
            <a:pPr>
              <a:defRPr/>
            </a:pPr>
            <a:fld id="{54769FB6-080D-4B05-81FD-1E658437501E}" type="datetime1">
              <a:rPr lang="bg-BG" altLang="en-US" smtClean="0"/>
              <a:t>5.10.2019 г.</a:t>
            </a:fld>
            <a:endParaRPr lang="bg-BG" altLang="en-US"/>
          </a:p>
        </p:txBody>
      </p:sp>
    </p:spTree>
    <p:extLst>
      <p:ext uri="{BB962C8B-B14F-4D97-AF65-F5344CB8AC3E}">
        <p14:creationId xmlns:p14="http://schemas.microsoft.com/office/powerpoint/2010/main" val="1586514870"/>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4"/>
          <p:cNvSpPr>
            <a:spLocks noGrp="1"/>
          </p:cNvSpPr>
          <p:nvPr>
            <p:ph type="sldNum" sz="quarter" idx="12"/>
          </p:nvPr>
        </p:nvSpPr>
        <p:spPr>
          <a:noFill/>
          <a:ln>
            <a:miter lim="800000"/>
            <a:headEnd/>
            <a:tailEnd/>
          </a:ln>
        </p:spPr>
        <p:txBody>
          <a:bodyPr/>
          <a:lstStyle/>
          <a:p>
            <a:fld id="{500A1605-C0D0-4A6D-AEA5-26BC4AA1247F}" type="slidenum">
              <a:rPr lang="en-US" altLang="en-US"/>
              <a:pPr/>
              <a:t>9</a:t>
            </a:fld>
            <a:endParaRPr lang="en-US" altLang="en-US"/>
          </a:p>
        </p:txBody>
      </p:sp>
      <p:sp>
        <p:nvSpPr>
          <p:cNvPr id="8195" name="Rectangle 4"/>
          <p:cNvSpPr>
            <a:spLocks noGrp="1" noChangeArrowheads="1"/>
          </p:cNvSpPr>
          <p:nvPr>
            <p:ph type="title"/>
          </p:nvPr>
        </p:nvSpPr>
        <p:spPr>
          <a:xfrm>
            <a:off x="457200" y="274638"/>
            <a:ext cx="8229600" cy="5818187"/>
          </a:xfrm>
        </p:spPr>
        <p:txBody>
          <a:bodyPr/>
          <a:lstStyle/>
          <a:p>
            <a:pPr algn="l" eaLnBrk="1" hangingPunct="1"/>
            <a:r>
              <a:rPr lang="bg-BG" altLang="en-US" sz="3600" dirty="0"/>
              <a:t>За справяне с информационните празноти в страните с нисък и среден доход СЗО насърчава използването на методите на </a:t>
            </a:r>
            <a:r>
              <a:rPr lang="bg-BG" altLang="en-US" sz="3600" dirty="0" err="1"/>
              <a:t>извадкови</a:t>
            </a:r>
            <a:r>
              <a:rPr lang="bg-BG" altLang="en-US" sz="3600" dirty="0"/>
              <a:t> регистрации и обследвания, както и стандартизирани и валидизирани методи на вербална аутопсия. </a:t>
            </a:r>
            <a:endParaRPr lang="en-US" altLang="en-US" sz="3600" dirty="0"/>
          </a:p>
        </p:txBody>
      </p:sp>
      <p:sp>
        <p:nvSpPr>
          <p:cNvPr id="2" name="Date Placeholder 1"/>
          <p:cNvSpPr>
            <a:spLocks noGrp="1"/>
          </p:cNvSpPr>
          <p:nvPr>
            <p:ph type="dt" sz="half" idx="10"/>
          </p:nvPr>
        </p:nvSpPr>
        <p:spPr/>
        <p:txBody>
          <a:bodyPr/>
          <a:lstStyle/>
          <a:p>
            <a:pPr>
              <a:defRPr/>
            </a:pPr>
            <a:fld id="{06CE02B1-9671-4C24-87F6-CCDC9A66FB75}" type="datetime1">
              <a:rPr lang="bg-BG" altLang="en-US" smtClean="0"/>
              <a:t>5.10.2019 г.</a:t>
            </a:fld>
            <a:endParaRPr lang="bg-BG" altLang="en-US"/>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6"/>
          <p:cNvSpPr>
            <a:spLocks noGrp="1" noChangeArrowheads="1"/>
          </p:cNvSpPr>
          <p:nvPr>
            <p:ph type="sldNum" sz="quarter" idx="12"/>
          </p:nvPr>
        </p:nvSpPr>
        <p:spPr>
          <a:noFill/>
          <a:ln>
            <a:miter lim="800000"/>
            <a:headEnd/>
            <a:tailEnd/>
          </a:ln>
        </p:spPr>
        <p:txBody>
          <a:bodyPr/>
          <a:lstStyle/>
          <a:p>
            <a:fld id="{AB6431F5-75BB-4877-9E5C-CD51EE950D8D}" type="slidenum">
              <a:rPr lang="en-US" altLang="en-US"/>
              <a:pPr/>
              <a:t>90</a:t>
            </a:fld>
            <a:endParaRPr lang="en-US" altLang="en-US"/>
          </a:p>
        </p:txBody>
      </p:sp>
      <p:sp>
        <p:nvSpPr>
          <p:cNvPr id="102403" name="Slide Number Placeholder 4"/>
          <p:cNvSpPr txBox="1">
            <a:spLocks noGrp="1"/>
          </p:cNvSpPr>
          <p:nvPr/>
        </p:nvSpPr>
        <p:spPr bwMode="auto">
          <a:xfrm>
            <a:off x="6553200" y="6245225"/>
            <a:ext cx="2133600" cy="476250"/>
          </a:xfrm>
          <a:prstGeom prst="rect">
            <a:avLst/>
          </a:prstGeom>
          <a:noFill/>
          <a:ln w="9525">
            <a:noFill/>
            <a:miter lim="800000"/>
            <a:headEnd/>
            <a:tailEnd/>
          </a:ln>
          <a:effectLst/>
        </p:spPr>
        <p:txBody>
          <a:bodyPr/>
          <a:lstStyle/>
          <a:p>
            <a:pPr algn="r"/>
            <a:fld id="{EEE6E32D-44EE-46C8-B4E0-596D9792C9FC}" type="slidenum">
              <a:rPr lang="en-US" altLang="en-US" sz="1400"/>
              <a:pPr algn="r"/>
              <a:t>90</a:t>
            </a:fld>
            <a:endParaRPr lang="en-US" altLang="en-US" sz="1400"/>
          </a:p>
        </p:txBody>
      </p:sp>
      <p:sp>
        <p:nvSpPr>
          <p:cNvPr id="102404" name="Rectangle 2"/>
          <p:cNvSpPr>
            <a:spLocks noGrp="1" noChangeArrowheads="1"/>
          </p:cNvSpPr>
          <p:nvPr>
            <p:ph type="title"/>
          </p:nvPr>
        </p:nvSpPr>
        <p:spPr>
          <a:xfrm>
            <a:off x="457200" y="277813"/>
            <a:ext cx="8229600" cy="5743575"/>
          </a:xfrm>
          <a:solidFill>
            <a:srgbClr val="FFFFCC"/>
          </a:solidFill>
        </p:spPr>
        <p:txBody>
          <a:bodyPr/>
          <a:lstStyle/>
          <a:p>
            <a:pPr eaLnBrk="1" hangingPunct="1">
              <a:lnSpc>
                <a:spcPct val="150000"/>
              </a:lnSpc>
            </a:pPr>
            <a:r>
              <a:rPr lang="bg-BG" altLang="en-US" sz="3600" b="1" dirty="0">
                <a:solidFill>
                  <a:srgbClr val="990000"/>
                </a:solidFill>
              </a:rPr>
              <a:t>2. </a:t>
            </a:r>
            <a:r>
              <a:rPr lang="bg-BG" altLang="en-US" sz="4000" b="1" dirty="0">
                <a:solidFill>
                  <a:srgbClr val="990000"/>
                </a:solidFill>
              </a:rPr>
              <a:t>ГЛОБАЛНИ ТЕНДЕНЦИИ НА ДЕТСКАТА СМЪРТНОСТ И СМЪРТНОСТТА ДО 5-Г.</a:t>
            </a:r>
            <a:endParaRPr lang="en-US" altLang="en-US" sz="4000" b="1" dirty="0">
              <a:solidFill>
                <a:srgbClr val="990000"/>
              </a:solidFill>
            </a:endParaRPr>
          </a:p>
        </p:txBody>
      </p:sp>
      <p:sp>
        <p:nvSpPr>
          <p:cNvPr id="2" name="Date Placeholder 1"/>
          <p:cNvSpPr>
            <a:spLocks noGrp="1"/>
          </p:cNvSpPr>
          <p:nvPr>
            <p:ph type="dt" sz="half" idx="10"/>
          </p:nvPr>
        </p:nvSpPr>
        <p:spPr/>
        <p:txBody>
          <a:bodyPr/>
          <a:lstStyle/>
          <a:p>
            <a:pPr>
              <a:defRPr/>
            </a:pPr>
            <a:fld id="{94273E99-63FD-4F50-8CD7-4644B685B7B9}" type="datetime1">
              <a:rPr lang="bg-BG" altLang="en-US" smtClean="0"/>
              <a:t>5.10.2019 г.</a:t>
            </a:fld>
            <a:endParaRPr lang="bg-BG" altLang="en-US"/>
          </a:p>
        </p:txBody>
      </p:sp>
    </p:spTree>
  </p:cSld>
  <p:clrMapOvr>
    <a:masterClrMapping/>
  </p:clrMapOvr>
  <p:transition spd="slow"/>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6"/>
          <p:cNvSpPr>
            <a:spLocks noGrp="1" noChangeArrowheads="1"/>
          </p:cNvSpPr>
          <p:nvPr>
            <p:ph type="sldNum" sz="quarter" idx="12"/>
          </p:nvPr>
        </p:nvSpPr>
        <p:spPr>
          <a:noFill/>
          <a:ln>
            <a:miter lim="800000"/>
            <a:headEnd/>
            <a:tailEnd/>
          </a:ln>
        </p:spPr>
        <p:txBody>
          <a:bodyPr/>
          <a:lstStyle/>
          <a:p>
            <a:fld id="{6A8D27A8-A0FF-4536-B476-4E7C1924A110}" type="slidenum">
              <a:rPr lang="en-US" altLang="en-US"/>
              <a:pPr/>
              <a:t>91</a:t>
            </a:fld>
            <a:endParaRPr lang="en-US" altLang="en-US"/>
          </a:p>
        </p:txBody>
      </p:sp>
      <p:sp>
        <p:nvSpPr>
          <p:cNvPr id="103427" name="Slide Number Placeholder 4"/>
          <p:cNvSpPr txBox="1">
            <a:spLocks noGrp="1"/>
          </p:cNvSpPr>
          <p:nvPr/>
        </p:nvSpPr>
        <p:spPr bwMode="auto">
          <a:xfrm>
            <a:off x="6553200" y="6245225"/>
            <a:ext cx="2133600" cy="476250"/>
          </a:xfrm>
          <a:prstGeom prst="rect">
            <a:avLst/>
          </a:prstGeom>
          <a:noFill/>
          <a:ln w="9525">
            <a:noFill/>
            <a:miter lim="800000"/>
            <a:headEnd/>
            <a:tailEnd/>
          </a:ln>
          <a:effectLst/>
        </p:spPr>
        <p:txBody>
          <a:bodyPr/>
          <a:lstStyle/>
          <a:p>
            <a:pPr algn="r"/>
            <a:fld id="{13E424BB-0849-44CA-AF64-9C17956AB776}" type="slidenum">
              <a:rPr lang="en-US" altLang="en-US" sz="1400"/>
              <a:pPr algn="r"/>
              <a:t>91</a:t>
            </a:fld>
            <a:endParaRPr lang="en-US" altLang="en-US" sz="1400"/>
          </a:p>
        </p:txBody>
      </p:sp>
      <p:sp>
        <p:nvSpPr>
          <p:cNvPr id="103428" name="Rectangle 2"/>
          <p:cNvSpPr>
            <a:spLocks noGrp="1" noChangeArrowheads="1"/>
          </p:cNvSpPr>
          <p:nvPr>
            <p:ph type="title"/>
          </p:nvPr>
        </p:nvSpPr>
        <p:spPr>
          <a:xfrm>
            <a:off x="457200" y="277813"/>
            <a:ext cx="8229600" cy="5815012"/>
          </a:xfrm>
          <a:solidFill>
            <a:srgbClr val="FFFFCC"/>
          </a:solidFill>
          <a:ln>
            <a:solidFill>
              <a:schemeClr val="tx1"/>
            </a:solidFill>
          </a:ln>
        </p:spPr>
        <p:txBody>
          <a:bodyPr/>
          <a:lstStyle/>
          <a:p>
            <a:pPr algn="l" eaLnBrk="1" hangingPunct="1"/>
            <a:r>
              <a:rPr lang="bg-BG" altLang="en-US" sz="2800" b="1" i="1" dirty="0">
                <a:solidFill>
                  <a:srgbClr val="000000"/>
                </a:solidFill>
              </a:rPr>
              <a:t>Детската смъртност в глобален мащаб варира в много широки граници в зависимост от БНП </a:t>
            </a:r>
            <a:r>
              <a:rPr lang="bg-BG" altLang="en-US" sz="2800" b="1" i="1" dirty="0">
                <a:solidFill>
                  <a:srgbClr val="C00000"/>
                </a:solidFill>
              </a:rPr>
              <a:t>(слайд </a:t>
            </a:r>
            <a:r>
              <a:rPr lang="en-US" altLang="en-US" sz="2800" b="1" i="1" dirty="0">
                <a:solidFill>
                  <a:srgbClr val="C00000"/>
                </a:solidFill>
              </a:rPr>
              <a:t>29</a:t>
            </a:r>
            <a:r>
              <a:rPr lang="bg-BG" altLang="en-US" sz="2800" b="1" i="1" dirty="0">
                <a:solidFill>
                  <a:srgbClr val="C00000"/>
                </a:solidFill>
              </a:rPr>
              <a:t>).</a:t>
            </a:r>
            <a:br>
              <a:rPr lang="bg-BG" altLang="en-US" sz="2800" b="1" i="1" dirty="0">
                <a:solidFill>
                  <a:srgbClr val="C00000"/>
                </a:solidFill>
              </a:rPr>
            </a:br>
            <a:br>
              <a:rPr lang="bg-BG" altLang="en-US" sz="2800" b="1" i="1" dirty="0">
                <a:solidFill>
                  <a:srgbClr val="C00000"/>
                </a:solidFill>
              </a:rPr>
            </a:br>
            <a:r>
              <a:rPr lang="bg-BG" altLang="en-US" sz="2800" b="1" i="1" dirty="0">
                <a:solidFill>
                  <a:srgbClr val="0070C0"/>
                </a:solidFill>
              </a:rPr>
              <a:t>Три региона на СЗО са с по-висока детска смъртност от средното глобално ниво – Африка, Югоизточна Азия и Източно Средиземноморие.  </a:t>
            </a:r>
            <a:br>
              <a:rPr lang="bg-BG" altLang="en-US" sz="2800" b="1" i="1" dirty="0">
                <a:solidFill>
                  <a:srgbClr val="0070C0"/>
                </a:solidFill>
              </a:rPr>
            </a:br>
            <a:br>
              <a:rPr lang="bg-BG" altLang="en-US" sz="2800" b="1" i="1" dirty="0">
                <a:solidFill>
                  <a:srgbClr val="C00000"/>
                </a:solidFill>
              </a:rPr>
            </a:br>
            <a:r>
              <a:rPr lang="bg-BG" altLang="en-US" sz="2800" b="1" i="1" dirty="0">
                <a:solidFill>
                  <a:srgbClr val="C00000"/>
                </a:solidFill>
              </a:rPr>
              <a:t>Европейският, Американският и Западно тихоокеанският региони са с много по-ниска детска смъртност, особено Европа</a:t>
            </a:r>
            <a:r>
              <a:rPr lang="en-US" altLang="en-US" sz="2800" b="1" i="1" dirty="0">
                <a:solidFill>
                  <a:srgbClr val="C00000"/>
                </a:solidFill>
              </a:rPr>
              <a:t>.</a:t>
            </a:r>
            <a:br>
              <a:rPr lang="bg-BG" altLang="en-US" sz="3200" b="1" i="1" dirty="0">
                <a:solidFill>
                  <a:srgbClr val="C00000"/>
                </a:solidFill>
              </a:rPr>
            </a:br>
            <a:endParaRPr lang="en-US" altLang="en-US" sz="3200" dirty="0">
              <a:solidFill>
                <a:srgbClr val="C00000"/>
              </a:solidFill>
            </a:endParaRPr>
          </a:p>
        </p:txBody>
      </p:sp>
      <p:sp>
        <p:nvSpPr>
          <p:cNvPr id="2" name="Date Placeholder 1"/>
          <p:cNvSpPr>
            <a:spLocks noGrp="1"/>
          </p:cNvSpPr>
          <p:nvPr>
            <p:ph type="dt" sz="half" idx="10"/>
          </p:nvPr>
        </p:nvSpPr>
        <p:spPr/>
        <p:txBody>
          <a:bodyPr/>
          <a:lstStyle/>
          <a:p>
            <a:pPr>
              <a:defRPr/>
            </a:pPr>
            <a:fld id="{CCA4A619-38FE-4F53-B8C2-A55D54BE2959}" type="datetime1">
              <a:rPr lang="bg-BG" altLang="en-US" smtClean="0"/>
              <a:t>5.10.2019 г.</a:t>
            </a:fld>
            <a:endParaRPr lang="bg-BG" altLang="en-US"/>
          </a:p>
        </p:txBody>
      </p:sp>
    </p:spTree>
  </p:cSld>
  <p:clrMapOvr>
    <a:masterClrMapping/>
  </p:clrMapOvr>
  <p:transition spd="slow"/>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6"/>
          <p:cNvSpPr>
            <a:spLocks noGrp="1" noChangeArrowheads="1"/>
          </p:cNvSpPr>
          <p:nvPr>
            <p:ph type="sldNum" sz="quarter" idx="12"/>
          </p:nvPr>
        </p:nvSpPr>
        <p:spPr>
          <a:noFill/>
          <a:ln>
            <a:miter lim="800000"/>
            <a:headEnd/>
            <a:tailEnd/>
          </a:ln>
        </p:spPr>
        <p:txBody>
          <a:bodyPr/>
          <a:lstStyle/>
          <a:p>
            <a:fld id="{6D8A7DAB-3A7E-4BC3-8BDE-C318801838F4}" type="slidenum">
              <a:rPr lang="en-US" altLang="en-US"/>
              <a:pPr/>
              <a:t>92</a:t>
            </a:fld>
            <a:endParaRPr lang="en-US" altLang="en-US"/>
          </a:p>
        </p:txBody>
      </p:sp>
      <p:sp>
        <p:nvSpPr>
          <p:cNvPr id="108547" name="Slide Number Placeholder 1"/>
          <p:cNvSpPr txBox="1">
            <a:spLocks noGrp="1"/>
          </p:cNvSpPr>
          <p:nvPr/>
        </p:nvSpPr>
        <p:spPr bwMode="auto">
          <a:xfrm>
            <a:off x="6553200" y="6245225"/>
            <a:ext cx="2133600" cy="476250"/>
          </a:xfrm>
          <a:prstGeom prst="rect">
            <a:avLst/>
          </a:prstGeom>
          <a:noFill/>
          <a:ln w="9525">
            <a:noFill/>
            <a:miter lim="800000"/>
            <a:headEnd/>
            <a:tailEnd/>
          </a:ln>
          <a:effectLst/>
        </p:spPr>
        <p:txBody>
          <a:bodyPr/>
          <a:lstStyle/>
          <a:p>
            <a:pPr algn="r"/>
            <a:fld id="{292A8EFB-30CC-4BC5-B864-9B44D1D4837A}" type="slidenum">
              <a:rPr lang="en-US" altLang="en-US" sz="1400"/>
              <a:pPr algn="r"/>
              <a:t>92</a:t>
            </a:fld>
            <a:endParaRPr lang="en-US" altLang="en-US" sz="1400"/>
          </a:p>
        </p:txBody>
      </p:sp>
      <p:pic>
        <p:nvPicPr>
          <p:cNvPr id="108548" name="Picture 2"/>
          <p:cNvPicPr>
            <a:picLocks noChangeAspect="1" noChangeArrowheads="1"/>
          </p:cNvPicPr>
          <p:nvPr/>
        </p:nvPicPr>
        <p:blipFill>
          <a:blip r:embed="rId2"/>
          <a:srcRect/>
          <a:stretch>
            <a:fillRect/>
          </a:stretch>
        </p:blipFill>
        <p:spPr bwMode="auto">
          <a:xfrm>
            <a:off x="1258888" y="115888"/>
            <a:ext cx="6575425" cy="6129337"/>
          </a:xfrm>
          <a:prstGeom prst="rect">
            <a:avLst/>
          </a:prstGeom>
          <a:noFill/>
          <a:ln w="12700" cap="sq">
            <a:solidFill>
              <a:schemeClr val="tx1"/>
            </a:solidFill>
            <a:miter lim="800000"/>
            <a:headEnd type="none" w="sm" len="sm"/>
            <a:tailEnd type="none" w="sm" len="sm"/>
          </a:ln>
        </p:spPr>
      </p:pic>
      <p:sp>
        <p:nvSpPr>
          <p:cNvPr id="2" name="Date Placeholder 1"/>
          <p:cNvSpPr>
            <a:spLocks noGrp="1"/>
          </p:cNvSpPr>
          <p:nvPr>
            <p:ph type="dt" sz="half" idx="10"/>
          </p:nvPr>
        </p:nvSpPr>
        <p:spPr/>
        <p:txBody>
          <a:bodyPr/>
          <a:lstStyle/>
          <a:p>
            <a:pPr>
              <a:defRPr/>
            </a:pPr>
            <a:fld id="{366AEE96-4FF2-43CB-946A-352213613619}" type="datetime1">
              <a:rPr lang="bg-BG" altLang="en-US" smtClean="0"/>
              <a:t>5.10.2019 г.</a:t>
            </a:fld>
            <a:endParaRPr lang="bg-BG" altLang="en-US"/>
          </a:p>
        </p:txBody>
      </p:sp>
    </p:spTree>
  </p:cSld>
  <p:clrMapOvr>
    <a:masterClrMapping/>
  </p:clrMapOvr>
  <p:transition spd="slow"/>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6"/>
          <p:cNvSpPr>
            <a:spLocks noGrp="1" noChangeArrowheads="1"/>
          </p:cNvSpPr>
          <p:nvPr>
            <p:ph type="sldNum" sz="quarter" idx="12"/>
          </p:nvPr>
        </p:nvSpPr>
        <p:spPr>
          <a:noFill/>
          <a:ln>
            <a:miter lim="800000"/>
            <a:headEnd/>
            <a:tailEnd/>
          </a:ln>
        </p:spPr>
        <p:txBody>
          <a:bodyPr/>
          <a:lstStyle/>
          <a:p>
            <a:fld id="{6A8D27A8-A0FF-4536-B476-4E7C1924A110}" type="slidenum">
              <a:rPr lang="en-US" altLang="en-US"/>
              <a:pPr/>
              <a:t>93</a:t>
            </a:fld>
            <a:endParaRPr lang="en-US" altLang="en-US"/>
          </a:p>
        </p:txBody>
      </p:sp>
      <p:sp>
        <p:nvSpPr>
          <p:cNvPr id="103427" name="Slide Number Placeholder 4"/>
          <p:cNvSpPr txBox="1">
            <a:spLocks noGrp="1"/>
          </p:cNvSpPr>
          <p:nvPr/>
        </p:nvSpPr>
        <p:spPr bwMode="auto">
          <a:xfrm>
            <a:off x="6553200" y="6245225"/>
            <a:ext cx="2133600" cy="476250"/>
          </a:xfrm>
          <a:prstGeom prst="rect">
            <a:avLst/>
          </a:prstGeom>
          <a:noFill/>
          <a:ln w="9525">
            <a:noFill/>
            <a:miter lim="800000"/>
            <a:headEnd/>
            <a:tailEnd/>
          </a:ln>
          <a:effectLst/>
        </p:spPr>
        <p:txBody>
          <a:bodyPr/>
          <a:lstStyle/>
          <a:p>
            <a:pPr algn="r"/>
            <a:fld id="{13E424BB-0849-44CA-AF64-9C17956AB776}" type="slidenum">
              <a:rPr lang="en-US" altLang="en-US" sz="1400"/>
              <a:pPr algn="r"/>
              <a:t>93</a:t>
            </a:fld>
            <a:endParaRPr lang="en-US" altLang="en-US" sz="1400"/>
          </a:p>
        </p:txBody>
      </p:sp>
      <p:sp>
        <p:nvSpPr>
          <p:cNvPr id="103428" name="Rectangle 2"/>
          <p:cNvSpPr>
            <a:spLocks noGrp="1" noChangeArrowheads="1"/>
          </p:cNvSpPr>
          <p:nvPr>
            <p:ph type="title"/>
          </p:nvPr>
        </p:nvSpPr>
        <p:spPr>
          <a:xfrm>
            <a:off x="457200" y="277813"/>
            <a:ext cx="8229600" cy="5815012"/>
          </a:xfrm>
          <a:solidFill>
            <a:srgbClr val="FFFFCC"/>
          </a:solidFill>
        </p:spPr>
        <p:txBody>
          <a:bodyPr/>
          <a:lstStyle/>
          <a:p>
            <a:pPr algn="l" eaLnBrk="1" hangingPunct="1"/>
            <a:r>
              <a:rPr lang="bg-BG" altLang="en-US" sz="3200" b="1" dirty="0">
                <a:solidFill>
                  <a:srgbClr val="000000"/>
                </a:solidFill>
              </a:rPr>
              <a:t>Още по-изразени са различията между страните според тяхното социално-икономическо им развитие </a:t>
            </a:r>
            <a:r>
              <a:rPr lang="bg-BG" altLang="en-US" sz="3200" b="1" i="1" dirty="0">
                <a:solidFill>
                  <a:srgbClr val="C00000"/>
                </a:solidFill>
              </a:rPr>
              <a:t>(слайд </a:t>
            </a:r>
            <a:r>
              <a:rPr lang="en-US" altLang="en-US" sz="3200" b="1" i="1" dirty="0">
                <a:solidFill>
                  <a:srgbClr val="C00000"/>
                </a:solidFill>
              </a:rPr>
              <a:t>31</a:t>
            </a:r>
            <a:r>
              <a:rPr lang="bg-BG" altLang="en-US" sz="3200" b="1" i="1" dirty="0">
                <a:solidFill>
                  <a:srgbClr val="C00000"/>
                </a:solidFill>
              </a:rPr>
              <a:t>).</a:t>
            </a:r>
            <a:br>
              <a:rPr lang="bg-BG" altLang="en-US" sz="3200" b="1" i="1" dirty="0">
                <a:solidFill>
                  <a:srgbClr val="C00000"/>
                </a:solidFill>
              </a:rPr>
            </a:br>
            <a:br>
              <a:rPr lang="bg-BG" altLang="en-US" sz="3200" b="1" i="1" dirty="0">
                <a:solidFill>
                  <a:srgbClr val="C00000"/>
                </a:solidFill>
              </a:rPr>
            </a:br>
            <a:r>
              <a:rPr lang="bg-BG" altLang="en-US" sz="3200" b="1" i="1" dirty="0">
                <a:solidFill>
                  <a:srgbClr val="C00000"/>
                </a:solidFill>
              </a:rPr>
              <a:t>Най-ниските стойности за страните с висок доход са от порядъка 2-3 ‰, докато в страните с нисък доход се наблюдават стойност до 100 ‰ (т.е. разликата между най-ниските и най-високите нива на детска смъртност са от порядъка 40-50 пъти). </a:t>
            </a:r>
            <a:br>
              <a:rPr lang="bg-BG" altLang="en-US" sz="3200" b="1" i="1" dirty="0">
                <a:solidFill>
                  <a:srgbClr val="C00000"/>
                </a:solidFill>
              </a:rPr>
            </a:br>
            <a:endParaRPr lang="en-US" altLang="en-US" sz="3200" dirty="0">
              <a:solidFill>
                <a:srgbClr val="C00000"/>
              </a:solidFill>
            </a:endParaRPr>
          </a:p>
        </p:txBody>
      </p:sp>
      <p:sp>
        <p:nvSpPr>
          <p:cNvPr id="2" name="Date Placeholder 1"/>
          <p:cNvSpPr>
            <a:spLocks noGrp="1"/>
          </p:cNvSpPr>
          <p:nvPr>
            <p:ph type="dt" sz="half" idx="10"/>
          </p:nvPr>
        </p:nvSpPr>
        <p:spPr/>
        <p:txBody>
          <a:bodyPr/>
          <a:lstStyle/>
          <a:p>
            <a:pPr>
              <a:defRPr/>
            </a:pPr>
            <a:fld id="{CCA4A619-38FE-4F53-B8C2-A55D54BE2959}" type="datetime1">
              <a:rPr lang="bg-BG" altLang="en-US" smtClean="0"/>
              <a:t>5.10.2019 г.</a:t>
            </a:fld>
            <a:endParaRPr lang="bg-BG" altLang="en-US"/>
          </a:p>
        </p:txBody>
      </p:sp>
    </p:spTree>
    <p:extLst>
      <p:ext uri="{BB962C8B-B14F-4D97-AF65-F5344CB8AC3E}">
        <p14:creationId xmlns:p14="http://schemas.microsoft.com/office/powerpoint/2010/main" val="3382281180"/>
      </p:ext>
    </p:extLst>
  </p:cSld>
  <p:clrMapOvr>
    <a:masterClrMapping/>
  </p:clrMapOvr>
  <p:transition spd="slow"/>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6"/>
          <p:cNvSpPr>
            <a:spLocks noGrp="1" noChangeArrowheads="1"/>
          </p:cNvSpPr>
          <p:nvPr>
            <p:ph type="sldNum" sz="quarter" idx="12"/>
          </p:nvPr>
        </p:nvSpPr>
        <p:spPr>
          <a:noFill/>
          <a:ln>
            <a:miter lim="800000"/>
            <a:headEnd/>
            <a:tailEnd/>
          </a:ln>
        </p:spPr>
        <p:txBody>
          <a:bodyPr/>
          <a:lstStyle/>
          <a:p>
            <a:fld id="{7D2FA87D-6F67-4DA4-BE9E-545D2FB2FA9E}" type="slidenum">
              <a:rPr lang="en-US" altLang="en-US"/>
              <a:pPr/>
              <a:t>94</a:t>
            </a:fld>
            <a:endParaRPr lang="en-US" altLang="en-US"/>
          </a:p>
        </p:txBody>
      </p:sp>
      <p:sp>
        <p:nvSpPr>
          <p:cNvPr id="105475" name="Line 262"/>
          <p:cNvSpPr>
            <a:spLocks noChangeShapeType="1"/>
          </p:cNvSpPr>
          <p:nvPr/>
        </p:nvSpPr>
        <p:spPr bwMode="auto">
          <a:xfrm>
            <a:off x="4568825" y="3279775"/>
            <a:ext cx="0" cy="0"/>
          </a:xfrm>
          <a:prstGeom prst="line">
            <a:avLst/>
          </a:prstGeom>
          <a:noFill/>
          <a:ln w="0" cap="rnd">
            <a:solidFill>
              <a:srgbClr val="000000"/>
            </a:solidFill>
            <a:round/>
            <a:headEnd type="none" w="sm" len="sm"/>
            <a:tailEnd type="none" w="sm" len="sm"/>
          </a:ln>
          <a:effectLst/>
        </p:spPr>
        <p:txBody>
          <a:bodyPr wrap="none"/>
          <a:lstStyle/>
          <a:p>
            <a:endParaRPr lang="bg-BG"/>
          </a:p>
        </p:txBody>
      </p:sp>
      <p:graphicFrame>
        <p:nvGraphicFramePr>
          <p:cNvPr id="115019" name="Group 331"/>
          <p:cNvGraphicFramePr>
            <a:graphicFrameLocks noGrp="1"/>
          </p:cNvGraphicFramePr>
          <p:nvPr/>
        </p:nvGraphicFramePr>
        <p:xfrm>
          <a:off x="755650" y="404813"/>
          <a:ext cx="7632700" cy="5688016"/>
        </p:xfrm>
        <a:graphic>
          <a:graphicData uri="http://schemas.openxmlformats.org/drawingml/2006/table">
            <a:tbl>
              <a:tblPr/>
              <a:tblGrid>
                <a:gridCol w="3311525">
                  <a:extLst>
                    <a:ext uri="{9D8B030D-6E8A-4147-A177-3AD203B41FA5}">
                      <a16:colId xmlns:a16="http://schemas.microsoft.com/office/drawing/2014/main" val="20000"/>
                    </a:ext>
                  </a:extLst>
                </a:gridCol>
                <a:gridCol w="576263">
                  <a:extLst>
                    <a:ext uri="{9D8B030D-6E8A-4147-A177-3AD203B41FA5}">
                      <a16:colId xmlns:a16="http://schemas.microsoft.com/office/drawing/2014/main" val="20001"/>
                    </a:ext>
                  </a:extLst>
                </a:gridCol>
                <a:gridCol w="2952750">
                  <a:extLst>
                    <a:ext uri="{9D8B030D-6E8A-4147-A177-3AD203B41FA5}">
                      <a16:colId xmlns:a16="http://schemas.microsoft.com/office/drawing/2014/main" val="20002"/>
                    </a:ext>
                  </a:extLst>
                </a:gridCol>
                <a:gridCol w="792162">
                  <a:extLst>
                    <a:ext uri="{9D8B030D-6E8A-4147-A177-3AD203B41FA5}">
                      <a16:colId xmlns:a16="http://schemas.microsoft.com/office/drawing/2014/main" val="20003"/>
                    </a:ext>
                  </a:extLst>
                </a:gridCol>
              </a:tblGrid>
              <a:tr h="893763">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bg-BG" sz="2400" b="1" i="0" u="none" strike="noStrike" cap="none" normalizeH="0" baseline="0" dirty="0">
                          <a:ln>
                            <a:noFill/>
                          </a:ln>
                          <a:solidFill>
                            <a:srgbClr val="FF0000"/>
                          </a:solidFill>
                          <a:effectLst/>
                          <a:latin typeface="Arial" charset="0"/>
                        </a:rPr>
                        <a:t>Страни с най-ниска детска смъртност</a:t>
                      </a:r>
                      <a:endParaRPr kumimoji="0" lang="en-US" sz="2400" b="1" i="0" u="none" strike="noStrike" cap="none" normalizeH="0" baseline="0" dirty="0">
                        <a:ln>
                          <a:noFill/>
                        </a:ln>
                        <a:solidFill>
                          <a:srgbClr val="FF0000"/>
                        </a:solidFill>
                        <a:effectLst/>
                        <a:latin typeface="Arial"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0" cap="flat" cmpd="sng" algn="ctr">
                      <a:solidFill>
                        <a:srgbClr val="000000"/>
                      </a:solidFill>
                      <a:prstDash val="solid"/>
                      <a:round/>
                      <a:headEnd type="none" w="sm" len="sm"/>
                      <a:tailEnd type="none" w="sm" len="sm"/>
                    </a:lnB>
                    <a:lnTlToBr>
                      <a:noFill/>
                    </a:lnTlToBr>
                    <a:lnBlToTr>
                      <a:noFill/>
                    </a:lnBlToTr>
                    <a:solidFill>
                      <a:srgbClr val="CCECFF"/>
                    </a:solidFill>
                  </a:tcPr>
                </a:tc>
                <a:tc hMerge="1">
                  <a:txBody>
                    <a:bodyPr/>
                    <a:lstStyle/>
                    <a:p>
                      <a:endParaRPr lang="bg-BG"/>
                    </a:p>
                  </a:txBody>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bg-BG" sz="2400" b="1" i="0" u="none" strike="noStrike" cap="none" normalizeH="0" baseline="0">
                          <a:ln>
                            <a:noFill/>
                          </a:ln>
                          <a:solidFill>
                            <a:srgbClr val="FF0000"/>
                          </a:solidFill>
                          <a:effectLst/>
                          <a:latin typeface="Arial" charset="0"/>
                        </a:rPr>
                        <a:t>Страни с най-висока детска смъртност</a:t>
                      </a:r>
                      <a:endParaRPr kumimoji="0" lang="en-US" sz="2400" b="1" i="0" u="none" strike="noStrike" cap="none" normalizeH="0" baseline="0">
                        <a:ln>
                          <a:noFill/>
                        </a:ln>
                        <a:solidFill>
                          <a:srgbClr val="FF0000"/>
                        </a:solidFill>
                        <a:effectLst/>
                        <a:latin typeface="Arial"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0" cap="flat" cmpd="sng" algn="ctr">
                      <a:solidFill>
                        <a:srgbClr val="000000"/>
                      </a:solidFill>
                      <a:prstDash val="solid"/>
                      <a:round/>
                      <a:headEnd type="none" w="sm" len="sm"/>
                      <a:tailEnd type="none" w="sm" len="sm"/>
                    </a:lnB>
                    <a:lnTlToBr>
                      <a:noFill/>
                    </a:lnTlToBr>
                    <a:lnBlToTr>
                      <a:noFill/>
                    </a:lnBlToTr>
                    <a:solidFill>
                      <a:srgbClr val="CCECFF"/>
                    </a:solidFill>
                  </a:tcPr>
                </a:tc>
                <a:tc hMerge="1">
                  <a:txBody>
                    <a:bodyPr/>
                    <a:lstStyle/>
                    <a:p>
                      <a:endParaRPr lang="bg-BG"/>
                    </a:p>
                  </a:txBody>
                  <a:tcPr/>
                </a:tc>
                <a:extLst>
                  <a:ext uri="{0D108BD9-81ED-4DB2-BD59-A6C34878D82A}">
                    <a16:rowId xmlns:a16="http://schemas.microsoft.com/office/drawing/2014/main" val="10000"/>
                  </a:ext>
                </a:extLst>
              </a:tr>
              <a:tr h="4318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bg-BG" sz="1800" b="1" i="0" u="none" strike="noStrike" cap="none" normalizeH="0" baseline="0">
                          <a:ln>
                            <a:noFill/>
                          </a:ln>
                          <a:solidFill>
                            <a:schemeClr val="tx1"/>
                          </a:solidFill>
                          <a:effectLst/>
                          <a:latin typeface="Arial Unicode MS" pitchFamily="34" charset="-128"/>
                          <a:ea typeface="Arial Unicode MS" pitchFamily="34" charset="-128"/>
                          <a:cs typeface="Arial Unicode MS" pitchFamily="34" charset="-128"/>
                        </a:rPr>
                        <a:t>Исландия</a:t>
                      </a:r>
                      <a:endParaRPr kumimoji="0" lang="en-US" sz="1800" b="1" i="0" u="none" strike="noStrike" cap="none" normalizeH="0" baseline="0">
                        <a:ln>
                          <a:noFill/>
                        </a:ln>
                        <a:solidFill>
                          <a:schemeClr val="tx1"/>
                        </a:solidFill>
                        <a:effectLst/>
                        <a:latin typeface="Arial Unicode MS" pitchFamily="34" charset="-128"/>
                        <a:ea typeface="Arial Unicode MS" pitchFamily="34" charset="-128"/>
                        <a:cs typeface="Arial Unicode MS" pitchFamily="34" charset="-128"/>
                      </a:endParaRPr>
                    </a:p>
                  </a:txBody>
                  <a:tcPr anchor="ctr" horzOverflow="overflow">
                    <a:lnL w="12700" cap="flat" cmpd="sng" algn="ctr">
                      <a:solidFill>
                        <a:srgbClr val="000000"/>
                      </a:solidFill>
                      <a:prstDash val="solid"/>
                      <a:round/>
                      <a:headEnd type="none" w="sm" len="sm"/>
                      <a:tailEnd type="none" w="sm" len="sm"/>
                    </a:lnL>
                    <a:lnR w="0" cap="flat" cmpd="sng" algn="ctr">
                      <a:solidFill>
                        <a:srgbClr val="000000"/>
                      </a:solidFill>
                      <a:prstDash val="solid"/>
                      <a:round/>
                      <a:headEnd type="none" w="sm" len="sm"/>
                      <a:tailEnd type="none" w="sm" len="sm"/>
                    </a:lnR>
                    <a:lnT w="0" cap="flat" cmpd="sng" algn="ctr">
                      <a:solidFill>
                        <a:srgbClr val="000000"/>
                      </a:solidFill>
                      <a:prstDash val="solid"/>
                      <a:round/>
                      <a:headEnd type="none" w="sm" len="sm"/>
                      <a:tailEnd type="none" w="sm" len="sm"/>
                    </a:lnT>
                    <a:lnB w="0"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Unicode MS" pitchFamily="34" charset="-128"/>
                          <a:ea typeface="Arial Unicode MS" pitchFamily="34" charset="-128"/>
                          <a:cs typeface="Times New Roman" pitchFamily="18" charset="0"/>
                        </a:rPr>
                        <a:t>2</a:t>
                      </a:r>
                    </a:p>
                  </a:txBody>
                  <a:tcPr anchor="ctr" horzOverflow="overflow">
                    <a:lnL w="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0" cap="flat" cmpd="sng" algn="ctr">
                      <a:solidFill>
                        <a:srgbClr val="000000"/>
                      </a:solidFill>
                      <a:prstDash val="solid"/>
                      <a:round/>
                      <a:headEnd type="none" w="sm" len="sm"/>
                      <a:tailEnd type="none" w="sm" len="sm"/>
                    </a:lnT>
                    <a:lnB w="0"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bg-BG" sz="1800" b="1" i="0" u="none" strike="noStrike" cap="none" normalizeH="0" baseline="0">
                          <a:ln>
                            <a:noFill/>
                          </a:ln>
                          <a:solidFill>
                            <a:schemeClr val="tx1"/>
                          </a:solidFill>
                          <a:effectLst/>
                          <a:latin typeface="Arial Unicode MS" pitchFamily="34" charset="-128"/>
                          <a:ea typeface="Arial Unicode MS" pitchFamily="34" charset="-128"/>
                          <a:cs typeface="Times New Roman" pitchFamily="18" charset="0"/>
                        </a:rPr>
                        <a:t>Сиера Леоне</a:t>
                      </a:r>
                      <a:endParaRPr kumimoji="0" lang="en-US" sz="1800" b="1" i="0" u="none" strike="noStrike" cap="none" normalizeH="0" baseline="0">
                        <a:ln>
                          <a:noFill/>
                        </a:ln>
                        <a:solidFill>
                          <a:schemeClr val="tx1"/>
                        </a:solidFill>
                        <a:effectLst/>
                        <a:latin typeface="Arial Unicode MS" pitchFamily="34" charset="-128"/>
                        <a:ea typeface="Arial Unicode MS" pitchFamily="34" charset="-128"/>
                        <a:cs typeface="Times New Roman" pitchFamily="18" charset="0"/>
                      </a:endParaRPr>
                    </a:p>
                  </a:txBody>
                  <a:tcPr anchor="ctr" horzOverflow="overflow">
                    <a:lnL w="12700" cap="flat" cmpd="sng" algn="ctr">
                      <a:solidFill>
                        <a:srgbClr val="000000"/>
                      </a:solidFill>
                      <a:prstDash val="solid"/>
                      <a:round/>
                      <a:headEnd type="none" w="sm" len="sm"/>
                      <a:tailEnd type="none" w="sm" len="sm"/>
                    </a:lnL>
                    <a:lnR w="0" cap="flat" cmpd="sng" algn="ctr">
                      <a:solidFill>
                        <a:srgbClr val="000000"/>
                      </a:solidFill>
                      <a:prstDash val="solid"/>
                      <a:round/>
                      <a:headEnd type="none" w="sm" len="sm"/>
                      <a:tailEnd type="none" w="sm" len="sm"/>
                    </a:lnR>
                    <a:lnT w="0" cap="flat" cmpd="sng" algn="ctr">
                      <a:solidFill>
                        <a:srgbClr val="000000"/>
                      </a:solidFill>
                      <a:prstDash val="solid"/>
                      <a:round/>
                      <a:headEnd type="none" w="sm" len="sm"/>
                      <a:tailEnd type="none" w="sm" len="sm"/>
                    </a:lnT>
                    <a:lnB w="0"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Unicode MS" pitchFamily="34" charset="-128"/>
                          <a:ea typeface="Arial Unicode MS" pitchFamily="34" charset="-128"/>
                          <a:cs typeface="Times New Roman" pitchFamily="18" charset="0"/>
                        </a:rPr>
                        <a:t>1</a:t>
                      </a:r>
                      <a:r>
                        <a:rPr kumimoji="0" lang="bg-BG" sz="1800" b="1" i="0" u="none" strike="noStrike" cap="none" normalizeH="0" baseline="0">
                          <a:ln>
                            <a:noFill/>
                          </a:ln>
                          <a:solidFill>
                            <a:schemeClr val="tx1"/>
                          </a:solidFill>
                          <a:effectLst/>
                          <a:latin typeface="Arial Unicode MS" pitchFamily="34" charset="-128"/>
                          <a:ea typeface="Arial Unicode MS" pitchFamily="34" charset="-128"/>
                          <a:cs typeface="Times New Roman" pitchFamily="18" charset="0"/>
                        </a:rPr>
                        <a:t>07</a:t>
                      </a:r>
                    </a:p>
                  </a:txBody>
                  <a:tcPr anchor="ctr" horzOverflow="overflow">
                    <a:lnL w="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0" cap="flat" cmpd="sng" algn="ctr">
                      <a:solidFill>
                        <a:srgbClr val="000000"/>
                      </a:solidFill>
                      <a:prstDash val="solid"/>
                      <a:round/>
                      <a:headEnd type="none" w="sm" len="sm"/>
                      <a:tailEnd type="none" w="sm" len="sm"/>
                    </a:lnT>
                    <a:lnB w="0" cap="flat" cmpd="sng" algn="ctr">
                      <a:solidFill>
                        <a:srgbClr val="000000"/>
                      </a:solidFill>
                      <a:prstDash val="solid"/>
                      <a:round/>
                      <a:headEnd type="none" w="sm" len="sm"/>
                      <a:tailEnd type="none" w="sm" len="sm"/>
                    </a:lnB>
                    <a:lnTlToBr>
                      <a:noFill/>
                    </a:lnTlToBr>
                    <a:lnBlToTr>
                      <a:noFill/>
                    </a:lnBlToTr>
                    <a:solidFill>
                      <a:srgbClr val="CCECFF"/>
                    </a:solidFill>
                  </a:tcPr>
                </a:tc>
                <a:extLst>
                  <a:ext uri="{0D108BD9-81ED-4DB2-BD59-A6C34878D82A}">
                    <a16:rowId xmlns:a16="http://schemas.microsoft.com/office/drawing/2014/main" val="10001"/>
                  </a:ext>
                </a:extLst>
              </a:tr>
              <a:tr h="4286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bg-BG" sz="1800" b="1" i="0" u="none" strike="noStrike" cap="none" normalizeH="0" baseline="0">
                          <a:ln>
                            <a:noFill/>
                          </a:ln>
                          <a:solidFill>
                            <a:schemeClr val="tx1"/>
                          </a:solidFill>
                          <a:effectLst/>
                          <a:latin typeface="Arial Unicode MS" pitchFamily="34" charset="-128"/>
                          <a:ea typeface="Arial Unicode MS" pitchFamily="34" charset="-128"/>
                          <a:cs typeface="Arial Unicode MS" pitchFamily="34" charset="-128"/>
                        </a:rPr>
                        <a:t>Япония</a:t>
                      </a:r>
                      <a:endParaRPr kumimoji="0" lang="en-US" sz="1800" b="1" i="0" u="none" strike="noStrike" cap="none" normalizeH="0" baseline="0">
                        <a:ln>
                          <a:noFill/>
                        </a:ln>
                        <a:solidFill>
                          <a:schemeClr val="tx1"/>
                        </a:solidFill>
                        <a:effectLst/>
                        <a:latin typeface="Arial Unicode MS" pitchFamily="34" charset="-128"/>
                        <a:ea typeface="Arial Unicode MS" pitchFamily="34" charset="-128"/>
                        <a:cs typeface="Arial Unicode MS" pitchFamily="34" charset="-128"/>
                      </a:endParaRPr>
                    </a:p>
                  </a:txBody>
                  <a:tcPr anchor="ctr" horzOverflow="overflow">
                    <a:lnL w="12700" cap="flat" cmpd="sng" algn="ctr">
                      <a:solidFill>
                        <a:srgbClr val="000000"/>
                      </a:solidFill>
                      <a:prstDash val="solid"/>
                      <a:round/>
                      <a:headEnd type="none" w="sm" len="sm"/>
                      <a:tailEnd type="none" w="sm" len="sm"/>
                    </a:lnL>
                    <a:lnR w="0" cap="flat" cmpd="sng" algn="ctr">
                      <a:solidFill>
                        <a:srgbClr val="000000"/>
                      </a:solidFill>
                      <a:prstDash val="solid"/>
                      <a:round/>
                      <a:headEnd type="none" w="sm" len="sm"/>
                      <a:tailEnd type="none" w="sm" len="sm"/>
                    </a:lnR>
                    <a:lnT w="0" cap="flat" cmpd="sng" algn="ctr">
                      <a:solidFill>
                        <a:srgbClr val="000000"/>
                      </a:solidFill>
                      <a:prstDash val="solid"/>
                      <a:round/>
                      <a:headEnd type="none" w="sm" len="sm"/>
                      <a:tailEnd type="none" w="sm" len="sm"/>
                    </a:lnT>
                    <a:lnB w="0"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Unicode MS" pitchFamily="34" charset="-128"/>
                          <a:ea typeface="Arial Unicode MS" pitchFamily="34" charset="-128"/>
                          <a:cs typeface="Times New Roman" pitchFamily="18" charset="0"/>
                        </a:rPr>
                        <a:t>2</a:t>
                      </a:r>
                    </a:p>
                  </a:txBody>
                  <a:tcPr anchor="ctr" horzOverflow="overflow">
                    <a:lnL w="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0" cap="flat" cmpd="sng" algn="ctr">
                      <a:solidFill>
                        <a:srgbClr val="000000"/>
                      </a:solidFill>
                      <a:prstDash val="solid"/>
                      <a:round/>
                      <a:headEnd type="none" w="sm" len="sm"/>
                      <a:tailEnd type="none" w="sm" len="sm"/>
                    </a:lnT>
                    <a:lnB w="0"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bg-BG" sz="1800" b="1" i="0" u="none" strike="noStrike" cap="none" normalizeH="0" baseline="0">
                          <a:ln>
                            <a:noFill/>
                          </a:ln>
                          <a:solidFill>
                            <a:schemeClr val="tx1"/>
                          </a:solidFill>
                          <a:effectLst/>
                          <a:latin typeface="Arial Unicode MS" pitchFamily="34" charset="-128"/>
                          <a:ea typeface="Arial Unicode MS" pitchFamily="34" charset="-128"/>
                          <a:cs typeface="Times New Roman" pitchFamily="18" charset="0"/>
                        </a:rPr>
                        <a:t>Ангола</a:t>
                      </a:r>
                    </a:p>
                  </a:txBody>
                  <a:tcPr anchor="ctr" horzOverflow="overflow">
                    <a:lnL w="12700" cap="flat" cmpd="sng" algn="ctr">
                      <a:solidFill>
                        <a:srgbClr val="000000"/>
                      </a:solidFill>
                      <a:prstDash val="solid"/>
                      <a:round/>
                      <a:headEnd type="none" w="sm" len="sm"/>
                      <a:tailEnd type="none" w="sm" len="sm"/>
                    </a:lnL>
                    <a:lnR w="0" cap="flat" cmpd="sng" algn="ctr">
                      <a:solidFill>
                        <a:srgbClr val="000000"/>
                      </a:solidFill>
                      <a:prstDash val="solid"/>
                      <a:round/>
                      <a:headEnd type="none" w="sm" len="sm"/>
                      <a:tailEnd type="none" w="sm" len="sm"/>
                    </a:lnR>
                    <a:lnT w="0" cap="flat" cmpd="sng" algn="ctr">
                      <a:solidFill>
                        <a:srgbClr val="000000"/>
                      </a:solidFill>
                      <a:prstDash val="solid"/>
                      <a:round/>
                      <a:headEnd type="none" w="sm" len="sm"/>
                      <a:tailEnd type="none" w="sm" len="sm"/>
                    </a:lnT>
                    <a:lnB w="0"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bg-BG" sz="1800" b="1" i="0" u="none" strike="noStrike" cap="none" normalizeH="0" baseline="0">
                          <a:ln>
                            <a:noFill/>
                          </a:ln>
                          <a:solidFill>
                            <a:schemeClr val="tx1"/>
                          </a:solidFill>
                          <a:effectLst/>
                          <a:latin typeface="Arial Unicode MS" pitchFamily="34" charset="-128"/>
                          <a:ea typeface="Arial Unicode MS" pitchFamily="34" charset="-128"/>
                          <a:cs typeface="Times New Roman" pitchFamily="18" charset="0"/>
                        </a:rPr>
                        <a:t>102</a:t>
                      </a:r>
                    </a:p>
                  </a:txBody>
                  <a:tcPr anchor="ctr" horzOverflow="overflow">
                    <a:lnL w="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0" cap="flat" cmpd="sng" algn="ctr">
                      <a:solidFill>
                        <a:srgbClr val="000000"/>
                      </a:solidFill>
                      <a:prstDash val="solid"/>
                      <a:round/>
                      <a:headEnd type="none" w="sm" len="sm"/>
                      <a:tailEnd type="none" w="sm" len="sm"/>
                    </a:lnT>
                    <a:lnB w="0" cap="flat" cmpd="sng" algn="ctr">
                      <a:solidFill>
                        <a:srgbClr val="000000"/>
                      </a:solidFill>
                      <a:prstDash val="solid"/>
                      <a:round/>
                      <a:headEnd type="none" w="sm" len="sm"/>
                      <a:tailEnd type="none" w="sm" len="sm"/>
                    </a:lnB>
                    <a:lnTlToBr>
                      <a:noFill/>
                    </a:lnTlToBr>
                    <a:lnBlToTr>
                      <a:noFill/>
                    </a:lnBlToTr>
                    <a:solidFill>
                      <a:srgbClr val="CCECFF"/>
                    </a:solidFill>
                  </a:tcPr>
                </a:tc>
                <a:extLst>
                  <a:ext uri="{0D108BD9-81ED-4DB2-BD59-A6C34878D82A}">
                    <a16:rowId xmlns:a16="http://schemas.microsoft.com/office/drawing/2014/main" val="10002"/>
                  </a:ext>
                </a:extLst>
              </a:tr>
              <a:tr h="4397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bg-BG" sz="1800" b="1" i="0" u="none" strike="noStrike" cap="none" normalizeH="0" baseline="0">
                          <a:ln>
                            <a:noFill/>
                          </a:ln>
                          <a:solidFill>
                            <a:schemeClr val="tx1"/>
                          </a:solidFill>
                          <a:effectLst/>
                          <a:latin typeface="Arial Unicode MS" pitchFamily="34" charset="-128"/>
                          <a:ea typeface="Arial Unicode MS" pitchFamily="34" charset="-128"/>
                          <a:cs typeface="Arial Unicode MS" pitchFamily="34" charset="-128"/>
                        </a:rPr>
                        <a:t>Финландия</a:t>
                      </a:r>
                      <a:endParaRPr kumimoji="0" lang="en-US" sz="1800" b="1" i="0" u="none" strike="noStrike" cap="none" normalizeH="0" baseline="0">
                        <a:ln>
                          <a:noFill/>
                        </a:ln>
                        <a:solidFill>
                          <a:schemeClr val="tx1"/>
                        </a:solidFill>
                        <a:effectLst/>
                        <a:latin typeface="Arial Unicode MS" pitchFamily="34" charset="-128"/>
                        <a:ea typeface="Arial Unicode MS" pitchFamily="34" charset="-128"/>
                        <a:cs typeface="Arial Unicode MS" pitchFamily="34" charset="-128"/>
                      </a:endParaRPr>
                    </a:p>
                  </a:txBody>
                  <a:tcPr anchor="ctr" horzOverflow="overflow">
                    <a:lnL w="12700" cap="flat" cmpd="sng" algn="ctr">
                      <a:solidFill>
                        <a:srgbClr val="000000"/>
                      </a:solidFill>
                      <a:prstDash val="solid"/>
                      <a:round/>
                      <a:headEnd type="none" w="sm" len="sm"/>
                      <a:tailEnd type="none" w="sm" len="sm"/>
                    </a:lnL>
                    <a:lnR w="0" cap="flat" cmpd="sng" algn="ctr">
                      <a:solidFill>
                        <a:srgbClr val="000000"/>
                      </a:solidFill>
                      <a:prstDash val="solid"/>
                      <a:round/>
                      <a:headEnd type="none" w="sm" len="sm"/>
                      <a:tailEnd type="none" w="sm" len="sm"/>
                    </a:lnR>
                    <a:lnT w="0" cap="flat" cmpd="sng" algn="ctr">
                      <a:solidFill>
                        <a:srgbClr val="000000"/>
                      </a:solidFill>
                      <a:prstDash val="solid"/>
                      <a:round/>
                      <a:headEnd type="none" w="sm" len="sm"/>
                      <a:tailEnd type="none" w="sm" len="sm"/>
                    </a:lnT>
                    <a:lnB w="0"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Unicode MS" pitchFamily="34" charset="-128"/>
                          <a:ea typeface="Arial Unicode MS" pitchFamily="34" charset="-128"/>
                          <a:cs typeface="Times New Roman" pitchFamily="18" charset="0"/>
                        </a:rPr>
                        <a:t>2</a:t>
                      </a:r>
                    </a:p>
                  </a:txBody>
                  <a:tcPr anchor="ctr" horzOverflow="overflow">
                    <a:lnL w="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0" cap="flat" cmpd="sng" algn="ctr">
                      <a:solidFill>
                        <a:srgbClr val="000000"/>
                      </a:solidFill>
                      <a:prstDash val="solid"/>
                      <a:round/>
                      <a:headEnd type="none" w="sm" len="sm"/>
                      <a:tailEnd type="none" w="sm" len="sm"/>
                    </a:lnT>
                    <a:lnB w="0"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bg-BG" sz="1800" b="1" i="0" u="none" strike="noStrike" cap="none" normalizeH="0" baseline="0">
                          <a:ln>
                            <a:noFill/>
                          </a:ln>
                          <a:solidFill>
                            <a:schemeClr val="tx1"/>
                          </a:solidFill>
                          <a:effectLst/>
                          <a:latin typeface="Arial Unicode MS" pitchFamily="34" charset="-128"/>
                          <a:ea typeface="Arial Unicode MS" pitchFamily="34" charset="-128"/>
                          <a:cs typeface="Times New Roman" pitchFamily="18" charset="0"/>
                        </a:rPr>
                        <a:t>Центр</a:t>
                      </a:r>
                      <a:r>
                        <a:rPr kumimoji="0" lang="bg-BG" sz="1800" b="1" i="0" u="none" strike="noStrike" cap="none" normalizeH="0" baseline="0">
                          <a:ln>
                            <a:noFill/>
                          </a:ln>
                          <a:solidFill>
                            <a:schemeClr val="tx1"/>
                          </a:solidFill>
                          <a:effectLst/>
                          <a:latin typeface="Arial" charset="0"/>
                          <a:ea typeface="Arial Unicode MS" pitchFamily="34" charset="-128"/>
                          <a:cs typeface="Times New Roman" pitchFamily="18" charset="0"/>
                        </a:rPr>
                        <a:t>.</a:t>
                      </a:r>
                      <a:r>
                        <a:rPr kumimoji="0" lang="bg-BG" sz="1800" b="1" i="0" u="none" strike="noStrike" cap="none" normalizeH="0" baseline="0">
                          <a:ln>
                            <a:noFill/>
                          </a:ln>
                          <a:solidFill>
                            <a:schemeClr val="tx1"/>
                          </a:solidFill>
                          <a:effectLst/>
                          <a:latin typeface="Arial Unicode MS" pitchFamily="34" charset="-128"/>
                          <a:ea typeface="Arial Unicode MS" pitchFamily="34" charset="-128"/>
                          <a:cs typeface="Times New Roman" pitchFamily="18" charset="0"/>
                        </a:rPr>
                        <a:t> Афр. република</a:t>
                      </a:r>
                    </a:p>
                  </a:txBody>
                  <a:tcPr anchor="ctr" horzOverflow="overflow">
                    <a:lnL w="12700" cap="flat" cmpd="sng" algn="ctr">
                      <a:solidFill>
                        <a:srgbClr val="000000"/>
                      </a:solidFill>
                      <a:prstDash val="solid"/>
                      <a:round/>
                      <a:headEnd type="none" w="sm" len="sm"/>
                      <a:tailEnd type="none" w="sm" len="sm"/>
                    </a:lnL>
                    <a:lnR w="0" cap="flat" cmpd="sng" algn="ctr">
                      <a:solidFill>
                        <a:srgbClr val="000000"/>
                      </a:solidFill>
                      <a:prstDash val="solid"/>
                      <a:round/>
                      <a:headEnd type="none" w="sm" len="sm"/>
                      <a:tailEnd type="none" w="sm" len="sm"/>
                    </a:lnR>
                    <a:lnT w="0" cap="flat" cmpd="sng" algn="ctr">
                      <a:solidFill>
                        <a:srgbClr val="000000"/>
                      </a:solidFill>
                      <a:prstDash val="solid"/>
                      <a:round/>
                      <a:headEnd type="none" w="sm" len="sm"/>
                      <a:tailEnd type="none" w="sm" len="sm"/>
                    </a:lnT>
                    <a:lnB w="0"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bg-BG" sz="1800" b="1" i="0" u="none" strike="noStrike" cap="none" normalizeH="0" baseline="0">
                          <a:ln>
                            <a:noFill/>
                          </a:ln>
                          <a:solidFill>
                            <a:schemeClr val="tx1"/>
                          </a:solidFill>
                          <a:effectLst/>
                          <a:latin typeface="Arial Unicode MS" pitchFamily="34" charset="-128"/>
                          <a:ea typeface="Arial Unicode MS" pitchFamily="34" charset="-128"/>
                          <a:cs typeface="Times New Roman" pitchFamily="18" charset="0"/>
                        </a:rPr>
                        <a:t>96</a:t>
                      </a:r>
                    </a:p>
                  </a:txBody>
                  <a:tcPr anchor="ctr" horzOverflow="overflow">
                    <a:lnL w="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0" cap="flat" cmpd="sng" algn="ctr">
                      <a:solidFill>
                        <a:srgbClr val="000000"/>
                      </a:solidFill>
                      <a:prstDash val="solid"/>
                      <a:round/>
                      <a:headEnd type="none" w="sm" len="sm"/>
                      <a:tailEnd type="none" w="sm" len="sm"/>
                    </a:lnT>
                    <a:lnB w="0" cap="flat" cmpd="sng" algn="ctr">
                      <a:solidFill>
                        <a:srgbClr val="000000"/>
                      </a:solidFill>
                      <a:prstDash val="solid"/>
                      <a:round/>
                      <a:headEnd type="none" w="sm" len="sm"/>
                      <a:tailEnd type="none" w="sm" len="sm"/>
                    </a:lnB>
                    <a:lnTlToBr>
                      <a:noFill/>
                    </a:lnTlToBr>
                    <a:lnBlToTr>
                      <a:noFill/>
                    </a:lnBlToTr>
                    <a:solidFill>
                      <a:srgbClr val="CCECFF"/>
                    </a:solidFill>
                  </a:tcPr>
                </a:tc>
                <a:extLst>
                  <a:ext uri="{0D108BD9-81ED-4DB2-BD59-A6C34878D82A}">
                    <a16:rowId xmlns:a16="http://schemas.microsoft.com/office/drawing/2014/main" val="10003"/>
                  </a:ext>
                </a:extLst>
              </a:tr>
              <a:tr h="4302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bg-BG" sz="1800" b="1" i="0" u="none" strike="noStrike" cap="none" normalizeH="0" baseline="0">
                          <a:ln>
                            <a:noFill/>
                          </a:ln>
                          <a:solidFill>
                            <a:schemeClr val="tx1"/>
                          </a:solidFill>
                          <a:effectLst/>
                          <a:latin typeface="Arial Unicode MS" pitchFamily="34" charset="-128"/>
                          <a:ea typeface="Arial Unicode MS" pitchFamily="34" charset="-128"/>
                          <a:cs typeface="Times New Roman" pitchFamily="18" charset="0"/>
                        </a:rPr>
                        <a:t>Швеция</a:t>
                      </a:r>
                      <a:endParaRPr kumimoji="0" lang="en-US" sz="1800" b="1" i="0" u="none" strike="noStrike" cap="none" normalizeH="0" baseline="0">
                        <a:ln>
                          <a:noFill/>
                        </a:ln>
                        <a:solidFill>
                          <a:schemeClr val="tx1"/>
                        </a:solidFill>
                        <a:effectLst/>
                        <a:latin typeface="Arial Unicode MS" pitchFamily="34" charset="-128"/>
                        <a:ea typeface="Arial Unicode MS" pitchFamily="34" charset="-128"/>
                        <a:cs typeface="Times New Roman" pitchFamily="18" charset="0"/>
                      </a:endParaRPr>
                    </a:p>
                  </a:txBody>
                  <a:tcPr anchor="ctr" horzOverflow="overflow">
                    <a:lnL w="12700" cap="flat" cmpd="sng" algn="ctr">
                      <a:solidFill>
                        <a:srgbClr val="000000"/>
                      </a:solidFill>
                      <a:prstDash val="solid"/>
                      <a:round/>
                      <a:headEnd type="none" w="sm" len="sm"/>
                      <a:tailEnd type="none" w="sm" len="sm"/>
                    </a:lnL>
                    <a:lnR w="0" cap="flat" cmpd="sng" algn="ctr">
                      <a:solidFill>
                        <a:srgbClr val="000000"/>
                      </a:solidFill>
                      <a:prstDash val="solid"/>
                      <a:round/>
                      <a:headEnd type="none" w="sm" len="sm"/>
                      <a:tailEnd type="none" w="sm" len="sm"/>
                    </a:lnR>
                    <a:lnT w="0" cap="flat" cmpd="sng" algn="ctr">
                      <a:solidFill>
                        <a:srgbClr val="000000"/>
                      </a:solidFill>
                      <a:prstDash val="solid"/>
                      <a:round/>
                      <a:headEnd type="none" w="sm" len="sm"/>
                      <a:tailEnd type="none" w="sm" len="sm"/>
                    </a:lnT>
                    <a:lnB w="0"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Unicode MS" pitchFamily="34" charset="-128"/>
                          <a:ea typeface="Arial Unicode MS" pitchFamily="34" charset="-128"/>
                          <a:cs typeface="Times New Roman" pitchFamily="18" charset="0"/>
                        </a:rPr>
                        <a:t>2</a:t>
                      </a:r>
                    </a:p>
                  </a:txBody>
                  <a:tcPr anchor="ctr" horzOverflow="overflow">
                    <a:lnL w="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0" cap="flat" cmpd="sng" algn="ctr">
                      <a:solidFill>
                        <a:srgbClr val="000000"/>
                      </a:solidFill>
                      <a:prstDash val="solid"/>
                      <a:round/>
                      <a:headEnd type="none" w="sm" len="sm"/>
                      <a:tailEnd type="none" w="sm" len="sm"/>
                    </a:lnT>
                    <a:lnB w="0"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bg-BG" sz="1800" b="1" i="0" u="none" strike="noStrike" cap="none" normalizeH="0" baseline="0">
                          <a:ln>
                            <a:noFill/>
                          </a:ln>
                          <a:solidFill>
                            <a:schemeClr val="tx1"/>
                          </a:solidFill>
                          <a:effectLst/>
                          <a:latin typeface="Arial Unicode MS" pitchFamily="34" charset="-128"/>
                          <a:ea typeface="Arial Unicode MS" pitchFamily="34" charset="-128"/>
                          <a:cs typeface="Times New Roman" pitchFamily="18" charset="0"/>
                        </a:rPr>
                        <a:t>Сомалия</a:t>
                      </a:r>
                    </a:p>
                  </a:txBody>
                  <a:tcPr anchor="ctr" horzOverflow="overflow">
                    <a:lnL w="12700" cap="flat" cmpd="sng" algn="ctr">
                      <a:solidFill>
                        <a:srgbClr val="000000"/>
                      </a:solidFill>
                      <a:prstDash val="solid"/>
                      <a:round/>
                      <a:headEnd type="none" w="sm" len="sm"/>
                      <a:tailEnd type="none" w="sm" len="sm"/>
                    </a:lnL>
                    <a:lnR w="0" cap="flat" cmpd="sng" algn="ctr">
                      <a:solidFill>
                        <a:srgbClr val="000000"/>
                      </a:solidFill>
                      <a:prstDash val="solid"/>
                      <a:round/>
                      <a:headEnd type="none" w="sm" len="sm"/>
                      <a:tailEnd type="none" w="sm" len="sm"/>
                    </a:lnR>
                    <a:lnT w="0" cap="flat" cmpd="sng" algn="ctr">
                      <a:solidFill>
                        <a:srgbClr val="000000"/>
                      </a:solidFill>
                      <a:prstDash val="solid"/>
                      <a:round/>
                      <a:headEnd type="none" w="sm" len="sm"/>
                      <a:tailEnd type="none" w="sm" len="sm"/>
                    </a:lnT>
                    <a:lnB w="0"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bg-BG" sz="1800" b="1" i="0" u="none" strike="noStrike" cap="none" normalizeH="0" baseline="0">
                          <a:ln>
                            <a:noFill/>
                          </a:ln>
                          <a:solidFill>
                            <a:schemeClr val="tx1"/>
                          </a:solidFill>
                          <a:effectLst/>
                          <a:latin typeface="Arial Unicode MS" pitchFamily="34" charset="-128"/>
                          <a:ea typeface="Arial Unicode MS" pitchFamily="34" charset="-128"/>
                          <a:cs typeface="Times New Roman" pitchFamily="18" charset="0"/>
                        </a:rPr>
                        <a:t>90</a:t>
                      </a:r>
                    </a:p>
                  </a:txBody>
                  <a:tcPr anchor="ctr" horzOverflow="overflow">
                    <a:lnL w="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0" cap="flat" cmpd="sng" algn="ctr">
                      <a:solidFill>
                        <a:srgbClr val="000000"/>
                      </a:solidFill>
                      <a:prstDash val="solid"/>
                      <a:round/>
                      <a:headEnd type="none" w="sm" len="sm"/>
                      <a:tailEnd type="none" w="sm" len="sm"/>
                    </a:lnT>
                    <a:lnB w="0" cap="flat" cmpd="sng" algn="ctr">
                      <a:solidFill>
                        <a:srgbClr val="000000"/>
                      </a:solidFill>
                      <a:prstDash val="solid"/>
                      <a:round/>
                      <a:headEnd type="none" w="sm" len="sm"/>
                      <a:tailEnd type="none" w="sm" len="sm"/>
                    </a:lnB>
                    <a:lnTlToBr>
                      <a:noFill/>
                    </a:lnTlToBr>
                    <a:lnBlToTr>
                      <a:noFill/>
                    </a:lnBlToTr>
                    <a:solidFill>
                      <a:srgbClr val="CCECFF"/>
                    </a:solidFill>
                  </a:tcPr>
                </a:tc>
                <a:extLst>
                  <a:ext uri="{0D108BD9-81ED-4DB2-BD59-A6C34878D82A}">
                    <a16:rowId xmlns:a16="http://schemas.microsoft.com/office/drawing/2014/main" val="10004"/>
                  </a:ext>
                </a:extLst>
              </a:tr>
              <a:tr h="4318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bg-BG" sz="1800" b="1" i="0" u="none" strike="noStrike" cap="none" normalizeH="0" baseline="0">
                          <a:ln>
                            <a:noFill/>
                          </a:ln>
                          <a:solidFill>
                            <a:schemeClr val="tx1"/>
                          </a:solidFill>
                          <a:effectLst/>
                          <a:latin typeface="Arial Unicode MS" pitchFamily="34" charset="-128"/>
                          <a:ea typeface="Arial Unicode MS" pitchFamily="34" charset="-128"/>
                          <a:cs typeface="Arial Unicode MS" pitchFamily="34" charset="-128"/>
                        </a:rPr>
                        <a:t>Норвегия</a:t>
                      </a:r>
                    </a:p>
                  </a:txBody>
                  <a:tcPr anchor="ctr" horzOverflow="overflow">
                    <a:lnL w="12700" cap="flat" cmpd="sng" algn="ctr">
                      <a:solidFill>
                        <a:srgbClr val="000000"/>
                      </a:solidFill>
                      <a:prstDash val="solid"/>
                      <a:round/>
                      <a:headEnd type="none" w="sm" len="sm"/>
                      <a:tailEnd type="none" w="sm" len="sm"/>
                    </a:lnL>
                    <a:lnR w="0" cap="flat" cmpd="sng" algn="ctr">
                      <a:solidFill>
                        <a:srgbClr val="000000"/>
                      </a:solidFill>
                      <a:prstDash val="solid"/>
                      <a:round/>
                      <a:headEnd type="none" w="sm" len="sm"/>
                      <a:tailEnd type="none" w="sm" len="sm"/>
                    </a:lnR>
                    <a:lnT w="0" cap="flat" cmpd="sng" algn="ctr">
                      <a:solidFill>
                        <a:srgbClr val="000000"/>
                      </a:solidFill>
                      <a:prstDash val="solid"/>
                      <a:round/>
                      <a:headEnd type="none" w="sm" len="sm"/>
                      <a:tailEnd type="none" w="sm" len="sm"/>
                    </a:lnT>
                    <a:lnB w="0"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bg-BG" sz="1800" b="1" i="0" u="none" strike="noStrike" cap="none" normalizeH="0" baseline="0">
                          <a:ln>
                            <a:noFill/>
                          </a:ln>
                          <a:solidFill>
                            <a:schemeClr val="tx1"/>
                          </a:solidFill>
                          <a:effectLst/>
                          <a:latin typeface="Arial Unicode MS" pitchFamily="34" charset="-128"/>
                          <a:ea typeface="Arial Unicode MS" pitchFamily="34" charset="-128"/>
                          <a:cs typeface="Times New Roman" pitchFamily="18" charset="0"/>
                        </a:rPr>
                        <a:t>2</a:t>
                      </a:r>
                    </a:p>
                  </a:txBody>
                  <a:tcPr anchor="ctr" horzOverflow="overflow">
                    <a:lnL w="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0" cap="flat" cmpd="sng" algn="ctr">
                      <a:solidFill>
                        <a:srgbClr val="000000"/>
                      </a:solidFill>
                      <a:prstDash val="solid"/>
                      <a:round/>
                      <a:headEnd type="none" w="sm" len="sm"/>
                      <a:tailEnd type="none" w="sm" len="sm"/>
                    </a:lnT>
                    <a:lnB w="0"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bg-BG" sz="1800" b="1" i="0" u="none" strike="noStrike" cap="none" normalizeH="0" baseline="0">
                          <a:ln>
                            <a:noFill/>
                          </a:ln>
                          <a:solidFill>
                            <a:schemeClr val="tx1"/>
                          </a:solidFill>
                          <a:effectLst/>
                          <a:latin typeface="Arial Unicode MS" pitchFamily="34" charset="-128"/>
                          <a:ea typeface="Arial Unicode MS" pitchFamily="34" charset="-128"/>
                          <a:cs typeface="Times New Roman" pitchFamily="18" charset="0"/>
                        </a:rPr>
                        <a:t>Конго</a:t>
                      </a:r>
                    </a:p>
                  </a:txBody>
                  <a:tcPr anchor="ctr" horzOverflow="overflow">
                    <a:lnL w="12700" cap="flat" cmpd="sng" algn="ctr">
                      <a:solidFill>
                        <a:srgbClr val="000000"/>
                      </a:solidFill>
                      <a:prstDash val="solid"/>
                      <a:round/>
                      <a:headEnd type="none" w="sm" len="sm"/>
                      <a:tailEnd type="none" w="sm" len="sm"/>
                    </a:lnL>
                    <a:lnR w="0" cap="flat" cmpd="sng" algn="ctr">
                      <a:solidFill>
                        <a:srgbClr val="000000"/>
                      </a:solidFill>
                      <a:prstDash val="solid"/>
                      <a:round/>
                      <a:headEnd type="none" w="sm" len="sm"/>
                      <a:tailEnd type="none" w="sm" len="sm"/>
                    </a:lnR>
                    <a:lnT w="0" cap="flat" cmpd="sng" algn="ctr">
                      <a:solidFill>
                        <a:srgbClr val="000000"/>
                      </a:solidFill>
                      <a:prstDash val="solid"/>
                      <a:round/>
                      <a:headEnd type="none" w="sm" len="sm"/>
                      <a:tailEnd type="none" w="sm" len="sm"/>
                    </a:lnT>
                    <a:lnB w="0"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bg-BG" sz="1800" b="1" i="0" u="none" strike="noStrike" cap="none" normalizeH="0" baseline="0">
                          <a:ln>
                            <a:noFill/>
                          </a:ln>
                          <a:solidFill>
                            <a:schemeClr val="tx1"/>
                          </a:solidFill>
                          <a:effectLst/>
                          <a:latin typeface="Arial Unicode MS" pitchFamily="34" charset="-128"/>
                          <a:ea typeface="Arial Unicode MS" pitchFamily="34" charset="-128"/>
                          <a:cs typeface="Times New Roman" pitchFamily="18" charset="0"/>
                        </a:rPr>
                        <a:t>86</a:t>
                      </a:r>
                    </a:p>
                  </a:txBody>
                  <a:tcPr anchor="ctr" horzOverflow="overflow">
                    <a:lnL w="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0" cap="flat" cmpd="sng" algn="ctr">
                      <a:solidFill>
                        <a:srgbClr val="000000"/>
                      </a:solidFill>
                      <a:prstDash val="solid"/>
                      <a:round/>
                      <a:headEnd type="none" w="sm" len="sm"/>
                      <a:tailEnd type="none" w="sm" len="sm"/>
                    </a:lnT>
                    <a:lnB w="0" cap="flat" cmpd="sng" algn="ctr">
                      <a:solidFill>
                        <a:srgbClr val="000000"/>
                      </a:solidFill>
                      <a:prstDash val="solid"/>
                      <a:round/>
                      <a:headEnd type="none" w="sm" len="sm"/>
                      <a:tailEnd type="none" w="sm" len="sm"/>
                    </a:lnB>
                    <a:lnTlToBr>
                      <a:noFill/>
                    </a:lnTlToBr>
                    <a:lnBlToTr>
                      <a:noFill/>
                    </a:lnBlToTr>
                    <a:solidFill>
                      <a:srgbClr val="CCECFF"/>
                    </a:solidFill>
                  </a:tcPr>
                </a:tc>
                <a:extLst>
                  <a:ext uri="{0D108BD9-81ED-4DB2-BD59-A6C34878D82A}">
                    <a16:rowId xmlns:a16="http://schemas.microsoft.com/office/drawing/2014/main" val="10005"/>
                  </a:ext>
                </a:extLst>
              </a:tr>
              <a:tr h="4302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bg-BG" sz="1800" b="1" i="0" u="none" strike="noStrike" cap="none" normalizeH="0" baseline="0">
                          <a:ln>
                            <a:noFill/>
                          </a:ln>
                          <a:solidFill>
                            <a:schemeClr val="tx1"/>
                          </a:solidFill>
                          <a:effectLst/>
                          <a:latin typeface="Arial Unicode MS" pitchFamily="34" charset="-128"/>
                          <a:ea typeface="Arial Unicode MS" pitchFamily="34" charset="-128"/>
                          <a:cs typeface="Times New Roman" pitchFamily="18" charset="0"/>
                        </a:rPr>
                        <a:t>Словения</a:t>
                      </a:r>
                      <a:endParaRPr kumimoji="0" lang="en-US" sz="1800" b="1" i="0" u="none" strike="noStrike" cap="none" normalizeH="0" baseline="0">
                        <a:ln>
                          <a:noFill/>
                        </a:ln>
                        <a:solidFill>
                          <a:schemeClr val="tx1"/>
                        </a:solidFill>
                        <a:effectLst/>
                        <a:latin typeface="Arial Unicode MS" pitchFamily="34" charset="-128"/>
                        <a:ea typeface="Arial Unicode MS" pitchFamily="34" charset="-128"/>
                        <a:cs typeface="Times New Roman" pitchFamily="18" charset="0"/>
                      </a:endParaRPr>
                    </a:p>
                  </a:txBody>
                  <a:tcPr anchor="ctr" horzOverflow="overflow">
                    <a:lnL w="12700" cap="flat" cmpd="sng" algn="ctr">
                      <a:solidFill>
                        <a:srgbClr val="000000"/>
                      </a:solidFill>
                      <a:prstDash val="solid"/>
                      <a:round/>
                      <a:headEnd type="none" w="sm" len="sm"/>
                      <a:tailEnd type="none" w="sm" len="sm"/>
                    </a:lnL>
                    <a:lnR w="0" cap="flat" cmpd="sng" algn="ctr">
                      <a:solidFill>
                        <a:srgbClr val="000000"/>
                      </a:solidFill>
                      <a:prstDash val="solid"/>
                      <a:round/>
                      <a:headEnd type="none" w="sm" len="sm"/>
                      <a:tailEnd type="none" w="sm" len="sm"/>
                    </a:lnR>
                    <a:lnT w="0" cap="flat" cmpd="sng" algn="ctr">
                      <a:solidFill>
                        <a:srgbClr val="000000"/>
                      </a:solidFill>
                      <a:prstDash val="solid"/>
                      <a:round/>
                      <a:headEnd type="none" w="sm" len="sm"/>
                      <a:tailEnd type="none" w="sm" len="sm"/>
                    </a:lnT>
                    <a:lnB w="0"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Unicode MS" pitchFamily="34" charset="-128"/>
                          <a:ea typeface="Arial Unicode MS" pitchFamily="34" charset="-128"/>
                          <a:cs typeface="Times New Roman" pitchFamily="18" charset="0"/>
                        </a:rPr>
                        <a:t>2</a:t>
                      </a:r>
                    </a:p>
                  </a:txBody>
                  <a:tcPr anchor="ctr" horzOverflow="overflow">
                    <a:lnL w="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0" cap="flat" cmpd="sng" algn="ctr">
                      <a:solidFill>
                        <a:srgbClr val="000000"/>
                      </a:solidFill>
                      <a:prstDash val="solid"/>
                      <a:round/>
                      <a:headEnd type="none" w="sm" len="sm"/>
                      <a:tailEnd type="none" w="sm" len="sm"/>
                    </a:lnT>
                    <a:lnB w="0"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bg-BG" sz="1800" b="1" i="0" u="none" strike="noStrike" cap="none" normalizeH="0" baseline="0">
                          <a:ln>
                            <a:noFill/>
                          </a:ln>
                          <a:solidFill>
                            <a:schemeClr val="tx1"/>
                          </a:solidFill>
                          <a:effectLst/>
                          <a:latin typeface="Arial Unicode MS" pitchFamily="34" charset="-128"/>
                          <a:ea typeface="Arial Unicode MS" pitchFamily="34" charset="-128"/>
                          <a:cs typeface="Times New Roman" pitchFamily="18" charset="0"/>
                        </a:rPr>
                        <a:t>Гвинея-Бисау</a:t>
                      </a:r>
                    </a:p>
                  </a:txBody>
                  <a:tcPr anchor="ctr" horzOverflow="overflow">
                    <a:lnL w="12700" cap="flat" cmpd="sng" algn="ctr">
                      <a:solidFill>
                        <a:srgbClr val="000000"/>
                      </a:solidFill>
                      <a:prstDash val="solid"/>
                      <a:round/>
                      <a:headEnd type="none" w="sm" len="sm"/>
                      <a:tailEnd type="none" w="sm" len="sm"/>
                    </a:lnL>
                    <a:lnR w="0" cap="flat" cmpd="sng" algn="ctr">
                      <a:solidFill>
                        <a:srgbClr val="000000"/>
                      </a:solidFill>
                      <a:prstDash val="solid"/>
                      <a:round/>
                      <a:headEnd type="none" w="sm" len="sm"/>
                      <a:tailEnd type="none" w="sm" len="sm"/>
                    </a:lnR>
                    <a:lnT w="0" cap="flat" cmpd="sng" algn="ctr">
                      <a:solidFill>
                        <a:srgbClr val="000000"/>
                      </a:solidFill>
                      <a:prstDash val="solid"/>
                      <a:round/>
                      <a:headEnd type="none" w="sm" len="sm"/>
                      <a:tailEnd type="none" w="sm" len="sm"/>
                    </a:lnT>
                    <a:lnB w="0"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bg-BG" sz="1800" b="1" i="0" u="none" strike="noStrike" cap="none" normalizeH="0" baseline="0">
                          <a:ln>
                            <a:noFill/>
                          </a:ln>
                          <a:solidFill>
                            <a:schemeClr val="tx1"/>
                          </a:solidFill>
                          <a:effectLst/>
                          <a:latin typeface="Arial Unicode MS" pitchFamily="34" charset="-128"/>
                          <a:ea typeface="Arial Unicode MS" pitchFamily="34" charset="-128"/>
                          <a:cs typeface="Times New Roman" pitchFamily="18" charset="0"/>
                        </a:rPr>
                        <a:t>78</a:t>
                      </a:r>
                    </a:p>
                  </a:txBody>
                  <a:tcPr anchor="ctr" horzOverflow="overflow">
                    <a:lnL w="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0" cap="flat" cmpd="sng" algn="ctr">
                      <a:solidFill>
                        <a:srgbClr val="000000"/>
                      </a:solidFill>
                      <a:prstDash val="solid"/>
                      <a:round/>
                      <a:headEnd type="none" w="sm" len="sm"/>
                      <a:tailEnd type="none" w="sm" len="sm"/>
                    </a:lnT>
                    <a:lnB w="0" cap="flat" cmpd="sng" algn="ctr">
                      <a:solidFill>
                        <a:srgbClr val="000000"/>
                      </a:solidFill>
                      <a:prstDash val="solid"/>
                      <a:round/>
                      <a:headEnd type="none" w="sm" len="sm"/>
                      <a:tailEnd type="none" w="sm" len="sm"/>
                    </a:lnB>
                    <a:lnTlToBr>
                      <a:noFill/>
                    </a:lnTlToBr>
                    <a:lnBlToTr>
                      <a:noFill/>
                    </a:lnBlToTr>
                    <a:solidFill>
                      <a:srgbClr val="CCECFF"/>
                    </a:solidFill>
                  </a:tcPr>
                </a:tc>
                <a:extLst>
                  <a:ext uri="{0D108BD9-81ED-4DB2-BD59-A6C34878D82A}">
                    <a16:rowId xmlns:a16="http://schemas.microsoft.com/office/drawing/2014/main" val="10006"/>
                  </a:ext>
                </a:extLst>
              </a:tr>
              <a:tr h="4302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bg-BG" sz="1800" b="1" i="0" u="none" strike="noStrike" cap="none" normalizeH="0" baseline="0">
                          <a:ln>
                            <a:noFill/>
                          </a:ln>
                          <a:solidFill>
                            <a:schemeClr val="tx1"/>
                          </a:solidFill>
                          <a:effectLst/>
                          <a:latin typeface="Arial Unicode MS" pitchFamily="34" charset="-128"/>
                          <a:ea typeface="Arial Unicode MS" pitchFamily="34" charset="-128"/>
                          <a:cs typeface="Arial Unicode MS" pitchFamily="34" charset="-128"/>
                        </a:rPr>
                        <a:t>Сингапур</a:t>
                      </a:r>
                    </a:p>
                  </a:txBody>
                  <a:tcPr anchor="ctr" horzOverflow="overflow">
                    <a:lnL w="12700" cap="flat" cmpd="sng" algn="ctr">
                      <a:solidFill>
                        <a:srgbClr val="000000"/>
                      </a:solidFill>
                      <a:prstDash val="solid"/>
                      <a:round/>
                      <a:headEnd type="none" w="sm" len="sm"/>
                      <a:tailEnd type="none" w="sm" len="sm"/>
                    </a:lnL>
                    <a:lnR w="0" cap="flat" cmpd="sng" algn="ctr">
                      <a:solidFill>
                        <a:srgbClr val="000000"/>
                      </a:solidFill>
                      <a:prstDash val="solid"/>
                      <a:round/>
                      <a:headEnd type="none" w="sm" len="sm"/>
                      <a:tailEnd type="none" w="sm" len="sm"/>
                    </a:lnR>
                    <a:lnT w="0" cap="flat" cmpd="sng" algn="ctr">
                      <a:solidFill>
                        <a:srgbClr val="000000"/>
                      </a:solidFill>
                      <a:prstDash val="solid"/>
                      <a:round/>
                      <a:headEnd type="none" w="sm" len="sm"/>
                      <a:tailEnd type="none" w="sm" len="sm"/>
                    </a:lnT>
                    <a:lnB w="0"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bg-BG" sz="1800" b="1" i="0" u="none" strike="noStrike" cap="none" normalizeH="0" baseline="0">
                          <a:ln>
                            <a:noFill/>
                          </a:ln>
                          <a:solidFill>
                            <a:schemeClr val="tx1"/>
                          </a:solidFill>
                          <a:effectLst/>
                          <a:latin typeface="Arial Unicode MS" pitchFamily="34" charset="-128"/>
                          <a:ea typeface="Arial Unicode MS" pitchFamily="34" charset="-128"/>
                          <a:cs typeface="Times New Roman" pitchFamily="18" charset="0"/>
                        </a:rPr>
                        <a:t>2</a:t>
                      </a:r>
                    </a:p>
                  </a:txBody>
                  <a:tcPr anchor="ctr" horzOverflow="overflow">
                    <a:lnL w="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0" cap="flat" cmpd="sng" algn="ctr">
                      <a:solidFill>
                        <a:srgbClr val="000000"/>
                      </a:solidFill>
                      <a:prstDash val="solid"/>
                      <a:round/>
                      <a:headEnd type="none" w="sm" len="sm"/>
                      <a:tailEnd type="none" w="sm" len="sm"/>
                    </a:lnT>
                    <a:lnB w="0"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bg-BG" sz="1800" b="1" i="0" u="none" strike="noStrike" cap="none" normalizeH="0" baseline="0">
                          <a:ln>
                            <a:noFill/>
                          </a:ln>
                          <a:solidFill>
                            <a:schemeClr val="tx1"/>
                          </a:solidFill>
                          <a:effectLst/>
                          <a:latin typeface="Arial Unicode MS" pitchFamily="34" charset="-128"/>
                          <a:ea typeface="Arial Unicode MS" pitchFamily="34" charset="-128"/>
                          <a:cs typeface="Arial Unicode MS" pitchFamily="34" charset="-128"/>
                        </a:rPr>
                        <a:t>Нигерия</a:t>
                      </a:r>
                    </a:p>
                  </a:txBody>
                  <a:tcPr anchor="ctr" horzOverflow="overflow">
                    <a:lnL w="12700" cap="flat" cmpd="sng" algn="ctr">
                      <a:solidFill>
                        <a:srgbClr val="000000"/>
                      </a:solidFill>
                      <a:prstDash val="solid"/>
                      <a:round/>
                      <a:headEnd type="none" w="sm" len="sm"/>
                      <a:tailEnd type="none" w="sm" len="sm"/>
                    </a:lnL>
                    <a:lnR w="0" cap="flat" cmpd="sng" algn="ctr">
                      <a:solidFill>
                        <a:srgbClr val="000000"/>
                      </a:solidFill>
                      <a:prstDash val="solid"/>
                      <a:round/>
                      <a:headEnd type="none" w="sm" len="sm"/>
                      <a:tailEnd type="none" w="sm" len="sm"/>
                    </a:lnR>
                    <a:lnT w="0" cap="flat" cmpd="sng" algn="ctr">
                      <a:solidFill>
                        <a:srgbClr val="000000"/>
                      </a:solidFill>
                      <a:prstDash val="solid"/>
                      <a:round/>
                      <a:headEnd type="none" w="sm" len="sm"/>
                      <a:tailEnd type="none" w="sm" len="sm"/>
                    </a:lnT>
                    <a:lnB w="0"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bg-BG" sz="1800" b="1" i="0" u="none" strike="noStrike" cap="none" normalizeH="0" baseline="0">
                          <a:ln>
                            <a:noFill/>
                          </a:ln>
                          <a:solidFill>
                            <a:schemeClr val="tx1"/>
                          </a:solidFill>
                          <a:effectLst/>
                          <a:latin typeface="Arial Unicode MS" pitchFamily="34" charset="-128"/>
                          <a:ea typeface="Arial Unicode MS" pitchFamily="34" charset="-128"/>
                          <a:cs typeface="Times New Roman" pitchFamily="18" charset="0"/>
                        </a:rPr>
                        <a:t>74</a:t>
                      </a:r>
                    </a:p>
                  </a:txBody>
                  <a:tcPr anchor="ctr" horzOverflow="overflow">
                    <a:lnL w="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0" cap="flat" cmpd="sng" algn="ctr">
                      <a:solidFill>
                        <a:srgbClr val="000000"/>
                      </a:solidFill>
                      <a:prstDash val="solid"/>
                      <a:round/>
                      <a:headEnd type="none" w="sm" len="sm"/>
                      <a:tailEnd type="none" w="sm" len="sm"/>
                    </a:lnT>
                    <a:lnB w="0" cap="flat" cmpd="sng" algn="ctr">
                      <a:solidFill>
                        <a:srgbClr val="000000"/>
                      </a:solidFill>
                      <a:prstDash val="solid"/>
                      <a:round/>
                      <a:headEnd type="none" w="sm" len="sm"/>
                      <a:tailEnd type="none" w="sm" len="sm"/>
                    </a:lnB>
                    <a:lnTlToBr>
                      <a:noFill/>
                    </a:lnTlToBr>
                    <a:lnBlToTr>
                      <a:noFill/>
                    </a:lnBlToTr>
                    <a:solidFill>
                      <a:srgbClr val="CCECFF"/>
                    </a:solidFill>
                  </a:tcPr>
                </a:tc>
                <a:extLst>
                  <a:ext uri="{0D108BD9-81ED-4DB2-BD59-A6C34878D82A}">
                    <a16:rowId xmlns:a16="http://schemas.microsoft.com/office/drawing/2014/main" val="10007"/>
                  </a:ext>
                </a:extLst>
              </a:tr>
              <a:tr h="549275">
                <a:tc row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bg-BG" sz="1800" b="1" i="0" u="none" strike="noStrike" cap="none" normalizeH="0" baseline="0">
                          <a:ln>
                            <a:noFill/>
                          </a:ln>
                          <a:solidFill>
                            <a:schemeClr val="tx1"/>
                          </a:solidFill>
                          <a:effectLst/>
                          <a:latin typeface="Arial Unicode MS" pitchFamily="34" charset="-128"/>
                          <a:ea typeface="Arial Unicode MS" pitchFamily="34" charset="-128"/>
                          <a:cs typeface="Times New Roman" pitchFamily="18" charset="0"/>
                        </a:rPr>
                        <a:t>Австрия, Австралия, Германия, Дания, Италия, Холандия, Ирландия, Чехия и</a:t>
                      </a:r>
                      <a:r>
                        <a:rPr kumimoji="0" lang="bg-BG" sz="1800" b="1" i="0" u="none" strike="noStrike" cap="none" normalizeH="0" baseline="0">
                          <a:ln>
                            <a:noFill/>
                          </a:ln>
                          <a:solidFill>
                            <a:schemeClr val="tx1"/>
                          </a:solidFill>
                          <a:effectLst/>
                          <a:latin typeface="Arial" charset="0"/>
                          <a:ea typeface="Arial Unicode MS" pitchFamily="34" charset="-128"/>
                          <a:cs typeface="Times New Roman" pitchFamily="18" charset="0"/>
                        </a:rPr>
                        <a:t> </a:t>
                      </a:r>
                      <a:r>
                        <a:rPr kumimoji="0" lang="bg-BG" sz="1800" b="1" i="0" u="none" strike="noStrike" cap="none" normalizeH="0" baseline="0">
                          <a:ln>
                            <a:noFill/>
                          </a:ln>
                          <a:solidFill>
                            <a:schemeClr val="tx1"/>
                          </a:solidFill>
                          <a:effectLst/>
                          <a:latin typeface="Arial Unicode MS" pitchFamily="34" charset="-128"/>
                          <a:ea typeface="Arial Unicode MS" pitchFamily="34" charset="-128"/>
                          <a:cs typeface="Times New Roman" pitchFamily="18" charset="0"/>
                        </a:rPr>
                        <a:t>др.</a:t>
                      </a:r>
                    </a:p>
                  </a:txBody>
                  <a:tcPr anchor="ctr" horzOverflow="overflow">
                    <a:lnL w="12700" cap="flat" cmpd="sng" algn="ctr">
                      <a:solidFill>
                        <a:srgbClr val="000000"/>
                      </a:solidFill>
                      <a:prstDash val="solid"/>
                      <a:round/>
                      <a:headEnd type="none" w="sm" len="sm"/>
                      <a:tailEnd type="none" w="sm" len="sm"/>
                    </a:lnL>
                    <a:lnR w="0" cap="flat" cmpd="sng" algn="ctr">
                      <a:solidFill>
                        <a:srgbClr val="000000"/>
                      </a:solidFill>
                      <a:prstDash val="solid"/>
                      <a:round/>
                      <a:headEnd type="none" w="sm" len="sm"/>
                      <a:tailEnd type="none" w="sm" len="sm"/>
                    </a:lnR>
                    <a:lnT w="0" cap="flat" cmpd="sng" algn="ctr">
                      <a:solidFill>
                        <a:srgbClr val="000000"/>
                      </a:solidFill>
                      <a:prstDash val="solid"/>
                      <a:round/>
                      <a:headEnd type="none" w="sm" len="sm"/>
                      <a:tailEnd type="none" w="sm" len="sm"/>
                    </a:lnT>
                    <a:lnB w="0" cap="flat" cmpd="sng" algn="ctr">
                      <a:solidFill>
                        <a:srgbClr val="000000"/>
                      </a:solidFill>
                      <a:prstDash val="solid"/>
                      <a:round/>
                      <a:headEnd type="none" w="sm" len="sm"/>
                      <a:tailEnd type="none" w="sm" len="sm"/>
                    </a:lnB>
                    <a:lnTlToBr>
                      <a:noFill/>
                    </a:lnTlToBr>
                    <a:lnBlToTr>
                      <a:noFill/>
                    </a:lnBlToTr>
                    <a:solidFill>
                      <a:srgbClr val="CCECFF"/>
                    </a:solid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bg-BG" sz="1800" b="1" i="0" u="none" strike="noStrike" cap="none" normalizeH="0" baseline="0">
                          <a:ln>
                            <a:noFill/>
                          </a:ln>
                          <a:solidFill>
                            <a:schemeClr val="tx1"/>
                          </a:solidFill>
                          <a:effectLst/>
                          <a:latin typeface="Arial Unicode MS" pitchFamily="34" charset="-128"/>
                          <a:ea typeface="Arial Unicode MS" pitchFamily="34" charset="-128"/>
                          <a:cs typeface="Times New Roman" pitchFamily="18" charset="0"/>
                        </a:rPr>
                        <a:t>3</a:t>
                      </a:r>
                    </a:p>
                  </a:txBody>
                  <a:tcPr anchor="ctr" horzOverflow="overflow">
                    <a:lnL w="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0" cap="flat" cmpd="sng" algn="ctr">
                      <a:solidFill>
                        <a:srgbClr val="000000"/>
                      </a:solidFill>
                      <a:prstDash val="solid"/>
                      <a:round/>
                      <a:headEnd type="none" w="sm" len="sm"/>
                      <a:tailEnd type="none" w="sm" len="sm"/>
                    </a:lnT>
                    <a:lnB w="0"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bg-BG" sz="1800" b="1" i="0" u="none" strike="noStrike" cap="none" normalizeH="0" baseline="0">
                          <a:ln>
                            <a:noFill/>
                          </a:ln>
                          <a:solidFill>
                            <a:schemeClr val="tx1"/>
                          </a:solidFill>
                          <a:effectLst/>
                          <a:latin typeface="Arial Unicode MS" pitchFamily="34" charset="-128"/>
                          <a:ea typeface="Arial Unicode MS" pitchFamily="34" charset="-128"/>
                          <a:cs typeface="Arial Unicode MS" pitchFamily="34" charset="-128"/>
                        </a:rPr>
                        <a:t>Лесото</a:t>
                      </a:r>
                    </a:p>
                  </a:txBody>
                  <a:tcPr anchor="ctr" horzOverflow="overflow">
                    <a:lnL w="12700" cap="flat" cmpd="sng" algn="ctr">
                      <a:solidFill>
                        <a:srgbClr val="000000"/>
                      </a:solidFill>
                      <a:prstDash val="solid"/>
                      <a:round/>
                      <a:headEnd type="none" w="sm" len="sm"/>
                      <a:tailEnd type="none" w="sm" len="sm"/>
                    </a:lnL>
                    <a:lnR w="0" cap="flat" cmpd="sng" algn="ctr">
                      <a:solidFill>
                        <a:srgbClr val="000000"/>
                      </a:solidFill>
                      <a:prstDash val="solid"/>
                      <a:round/>
                      <a:headEnd type="none" w="sm" len="sm"/>
                      <a:tailEnd type="none" w="sm" len="sm"/>
                    </a:lnR>
                    <a:lnT w="0" cap="flat" cmpd="sng" algn="ctr">
                      <a:solidFill>
                        <a:srgbClr val="000000"/>
                      </a:solidFill>
                      <a:prstDash val="solid"/>
                      <a:round/>
                      <a:headEnd type="none" w="sm" len="sm"/>
                      <a:tailEnd type="none" w="sm" len="sm"/>
                    </a:lnT>
                    <a:lnB w="0"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bg-BG" sz="1800" b="1" i="0" u="none" strike="noStrike" cap="none" normalizeH="0" baseline="0">
                          <a:ln>
                            <a:noFill/>
                          </a:ln>
                          <a:solidFill>
                            <a:schemeClr val="tx1"/>
                          </a:solidFill>
                          <a:effectLst/>
                          <a:latin typeface="Arial Unicode MS" pitchFamily="34" charset="-128"/>
                          <a:ea typeface="Arial Unicode MS" pitchFamily="34" charset="-128"/>
                          <a:cs typeface="Times New Roman" pitchFamily="18" charset="0"/>
                        </a:rPr>
                        <a:t>73</a:t>
                      </a:r>
                    </a:p>
                  </a:txBody>
                  <a:tcPr anchor="ctr" horzOverflow="overflow">
                    <a:lnL w="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0" cap="flat" cmpd="sng" algn="ctr">
                      <a:solidFill>
                        <a:srgbClr val="000000"/>
                      </a:solidFill>
                      <a:prstDash val="solid"/>
                      <a:round/>
                      <a:headEnd type="none" w="sm" len="sm"/>
                      <a:tailEnd type="none" w="sm" len="sm"/>
                    </a:lnT>
                    <a:lnB w="0" cap="flat" cmpd="sng" algn="ctr">
                      <a:solidFill>
                        <a:srgbClr val="000000"/>
                      </a:solidFill>
                      <a:prstDash val="solid"/>
                      <a:round/>
                      <a:headEnd type="none" w="sm" len="sm"/>
                      <a:tailEnd type="none" w="sm" len="sm"/>
                    </a:lnB>
                    <a:lnTlToBr>
                      <a:noFill/>
                    </a:lnTlToBr>
                    <a:lnBlToTr>
                      <a:noFill/>
                    </a:lnBlToTr>
                    <a:solidFill>
                      <a:srgbClr val="CCECFF"/>
                    </a:solidFill>
                  </a:tcPr>
                </a:tc>
                <a:extLst>
                  <a:ext uri="{0D108BD9-81ED-4DB2-BD59-A6C34878D82A}">
                    <a16:rowId xmlns:a16="http://schemas.microsoft.com/office/drawing/2014/main" val="10008"/>
                  </a:ext>
                </a:extLst>
              </a:tr>
              <a:tr h="792163">
                <a:tc vMerge="1">
                  <a:txBody>
                    <a:bodyPr/>
                    <a:lstStyle/>
                    <a:p>
                      <a:endParaRPr lang="bg-BG"/>
                    </a:p>
                  </a:txBody>
                  <a:tcPr/>
                </a:tc>
                <a:tc vMerge="1">
                  <a:txBody>
                    <a:bodyPr/>
                    <a:lstStyle/>
                    <a:p>
                      <a:endParaRPr lang="bg-BG"/>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bg-BG" sz="1800" b="1" i="0" u="none" strike="noStrike" cap="none" normalizeH="0" baseline="0">
                          <a:ln>
                            <a:noFill/>
                          </a:ln>
                          <a:solidFill>
                            <a:schemeClr val="tx1"/>
                          </a:solidFill>
                          <a:effectLst/>
                          <a:latin typeface="Arial Unicode MS" pitchFamily="34" charset="-128"/>
                          <a:ea typeface="Arial Unicode MS" pitchFamily="34" charset="-128"/>
                          <a:cs typeface="Times New Roman" pitchFamily="18" charset="0"/>
                        </a:rPr>
                        <a:t>Афганистан</a:t>
                      </a:r>
                      <a:endParaRPr kumimoji="0" lang="en-US" sz="1800" b="1" i="0" u="none" strike="noStrike" cap="none" normalizeH="0" baseline="0">
                        <a:ln>
                          <a:noFill/>
                        </a:ln>
                        <a:solidFill>
                          <a:schemeClr val="tx1"/>
                        </a:solidFill>
                        <a:effectLst/>
                        <a:latin typeface="Arial Unicode MS" pitchFamily="34" charset="-128"/>
                        <a:ea typeface="Arial Unicode MS" pitchFamily="34" charset="-128"/>
                        <a:cs typeface="Times New Roman" pitchFamily="18" charset="0"/>
                      </a:endParaRPr>
                    </a:p>
                  </a:txBody>
                  <a:tcPr anchor="ctr" horzOverflow="overflow">
                    <a:lnL w="12700" cap="flat" cmpd="sng" algn="ctr">
                      <a:solidFill>
                        <a:srgbClr val="000000"/>
                      </a:solidFill>
                      <a:prstDash val="solid"/>
                      <a:round/>
                      <a:headEnd type="none" w="sm" len="sm"/>
                      <a:tailEnd type="none" w="sm" len="sm"/>
                    </a:lnL>
                    <a:lnR w="0" cap="flat" cmpd="sng" algn="ctr">
                      <a:solidFill>
                        <a:srgbClr val="000000"/>
                      </a:solidFill>
                      <a:prstDash val="solid"/>
                      <a:round/>
                      <a:headEnd type="none" w="sm" len="sm"/>
                      <a:tailEnd type="none" w="sm" len="sm"/>
                    </a:lnR>
                    <a:lnT w="0" cap="flat" cmpd="sng" algn="ctr">
                      <a:solidFill>
                        <a:srgbClr val="000000"/>
                      </a:solidFill>
                      <a:prstDash val="solid"/>
                      <a:round/>
                      <a:headEnd type="none" w="sm" len="sm"/>
                      <a:tailEnd type="none" w="sm" len="sm"/>
                    </a:lnT>
                    <a:lnB w="0"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bg-BG" sz="1800" b="1" i="0" u="none" strike="noStrike" cap="none" normalizeH="0" baseline="0">
                          <a:ln>
                            <a:noFill/>
                          </a:ln>
                          <a:solidFill>
                            <a:schemeClr val="tx1"/>
                          </a:solidFill>
                          <a:effectLst/>
                          <a:latin typeface="Arial Unicode MS" pitchFamily="34" charset="-128"/>
                          <a:ea typeface="Arial Unicode MS" pitchFamily="34" charset="-128"/>
                          <a:cs typeface="Times New Roman" pitchFamily="18" charset="0"/>
                        </a:rPr>
                        <a:t>70</a:t>
                      </a:r>
                    </a:p>
                  </a:txBody>
                  <a:tcPr anchor="ctr" horzOverflow="overflow">
                    <a:lnL w="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0" cap="flat" cmpd="sng" algn="ctr">
                      <a:solidFill>
                        <a:srgbClr val="000000"/>
                      </a:solidFill>
                      <a:prstDash val="solid"/>
                      <a:round/>
                      <a:headEnd type="none" w="sm" len="sm"/>
                      <a:tailEnd type="none" w="sm" len="sm"/>
                    </a:lnT>
                    <a:lnB w="0" cap="flat" cmpd="sng" algn="ctr">
                      <a:solidFill>
                        <a:srgbClr val="000000"/>
                      </a:solidFill>
                      <a:prstDash val="solid"/>
                      <a:round/>
                      <a:headEnd type="none" w="sm" len="sm"/>
                      <a:tailEnd type="none" w="sm" len="sm"/>
                    </a:lnB>
                    <a:lnTlToBr>
                      <a:noFill/>
                    </a:lnTlToBr>
                    <a:lnBlToTr>
                      <a:noFill/>
                    </a:lnBlToTr>
                    <a:solidFill>
                      <a:srgbClr val="CCECFF"/>
                    </a:solidFill>
                  </a:tcPr>
                </a:tc>
                <a:extLst>
                  <a:ext uri="{0D108BD9-81ED-4DB2-BD59-A6C34878D82A}">
                    <a16:rowId xmlns:a16="http://schemas.microsoft.com/office/drawing/2014/main" val="10009"/>
                  </a:ext>
                </a:extLst>
              </a:tr>
              <a:tr h="430213">
                <a:tc gridSpan="4">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bg-BG" sz="2000" b="1" i="0" u="none" strike="noStrike" cap="none" normalizeH="0" baseline="0" dirty="0">
                          <a:ln>
                            <a:noFill/>
                          </a:ln>
                          <a:solidFill>
                            <a:srgbClr val="FF0000"/>
                          </a:solidFill>
                          <a:effectLst/>
                          <a:latin typeface="Arial Unicode MS" pitchFamily="34" charset="-128"/>
                          <a:ea typeface="Arial Unicode MS" pitchFamily="34" charset="-128"/>
                          <a:cs typeface="Times New Roman" pitchFamily="18" charset="0"/>
                        </a:rPr>
                        <a:t>България</a:t>
                      </a:r>
                      <a:r>
                        <a:rPr kumimoji="0" lang="en-US" sz="2000" b="1" i="0" u="none" strike="noStrike" cap="none" normalizeH="0" baseline="0" dirty="0">
                          <a:ln>
                            <a:noFill/>
                          </a:ln>
                          <a:solidFill>
                            <a:srgbClr val="FF0000"/>
                          </a:solidFill>
                          <a:effectLst/>
                          <a:latin typeface="Arial Unicode MS" pitchFamily="34" charset="-128"/>
                          <a:ea typeface="Arial Unicode MS" pitchFamily="34" charset="-128"/>
                          <a:cs typeface="Times New Roman" pitchFamily="18" charset="0"/>
                        </a:rPr>
                        <a:t>  - 6,</a:t>
                      </a:r>
                      <a:r>
                        <a:rPr kumimoji="0" lang="bg-BG" sz="2000" b="1" i="0" u="none" strike="noStrike" cap="none" normalizeH="0" baseline="0" dirty="0">
                          <a:ln>
                            <a:noFill/>
                          </a:ln>
                          <a:solidFill>
                            <a:srgbClr val="FF0000"/>
                          </a:solidFill>
                          <a:effectLst/>
                          <a:latin typeface="Arial Unicode MS" pitchFamily="34" charset="-128"/>
                          <a:ea typeface="Arial Unicode MS" pitchFamily="34" charset="-128"/>
                          <a:cs typeface="Times New Roman" pitchFamily="18" charset="0"/>
                        </a:rPr>
                        <a:t>4</a:t>
                      </a:r>
                      <a:r>
                        <a:rPr kumimoji="0" lang="en-US" sz="2000" b="1" i="0" u="none" strike="noStrike" cap="none" normalizeH="0" baseline="0" dirty="0">
                          <a:ln>
                            <a:noFill/>
                          </a:ln>
                          <a:solidFill>
                            <a:srgbClr val="FF0000"/>
                          </a:solidFill>
                          <a:effectLst/>
                          <a:latin typeface="Arial Unicode MS" pitchFamily="34" charset="-128"/>
                          <a:ea typeface="Arial Unicode MS" pitchFamily="34" charset="-128"/>
                          <a:cs typeface="Times New Roman" pitchFamily="18" charset="0"/>
                        </a:rPr>
                        <a:t> </a:t>
                      </a:r>
                      <a:r>
                        <a:rPr kumimoji="0" lang="bg-BG" sz="2000" b="1" i="0" u="none" strike="noStrike" cap="none" normalizeH="0" baseline="0" dirty="0">
                          <a:ln>
                            <a:noFill/>
                          </a:ln>
                          <a:solidFill>
                            <a:srgbClr val="FF0000"/>
                          </a:solidFill>
                          <a:effectLst/>
                          <a:latin typeface="Arial Unicode MS" pitchFamily="34" charset="-128"/>
                          <a:ea typeface="Arial Unicode MS" pitchFamily="34" charset="-128"/>
                          <a:cs typeface="Times New Roman" pitchFamily="18" charset="0"/>
                        </a:rPr>
                        <a:t> за 2017 г</a:t>
                      </a:r>
                      <a:r>
                        <a:rPr kumimoji="0" lang="bg-BG" sz="2000" b="1" i="0" u="none" strike="noStrike" cap="none" normalizeH="0" baseline="0" dirty="0">
                          <a:ln>
                            <a:noFill/>
                          </a:ln>
                          <a:solidFill>
                            <a:schemeClr val="tx1"/>
                          </a:solidFill>
                          <a:effectLst/>
                          <a:latin typeface="Arial Unicode MS" pitchFamily="34" charset="-128"/>
                          <a:ea typeface="Arial Unicode MS" pitchFamily="34" charset="-128"/>
                          <a:cs typeface="Times New Roman" pitchFamily="18" charset="0"/>
                        </a:rPr>
                        <a:t>.</a:t>
                      </a:r>
                      <a:endParaRPr kumimoji="0" lang="en-US" sz="2000" b="1" i="0" u="none" strike="noStrike" cap="none" normalizeH="0" baseline="0" dirty="0">
                        <a:ln>
                          <a:noFill/>
                        </a:ln>
                        <a:solidFill>
                          <a:schemeClr val="tx1"/>
                        </a:solidFill>
                        <a:effectLst/>
                        <a:latin typeface="Arial Unicode MS" pitchFamily="34" charset="-128"/>
                        <a:ea typeface="Arial Unicode MS" pitchFamily="34" charset="-128"/>
                        <a:cs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ECFF"/>
                    </a:solidFill>
                  </a:tcPr>
                </a:tc>
                <a:tc hMerge="1">
                  <a:txBody>
                    <a:bodyPr/>
                    <a:lstStyle/>
                    <a:p>
                      <a:endParaRPr lang="bg-BG"/>
                    </a:p>
                  </a:txBody>
                  <a:tcPr/>
                </a:tc>
                <a:tc hMerge="1">
                  <a:txBody>
                    <a:bodyPr/>
                    <a:lstStyle/>
                    <a:p>
                      <a:endParaRPr lang="bg-BG"/>
                    </a:p>
                  </a:txBody>
                  <a:tcPr/>
                </a:tc>
                <a:tc hMerge="1">
                  <a:txBody>
                    <a:bodyPr/>
                    <a:lstStyle/>
                    <a:p>
                      <a:endParaRPr lang="bg-BG"/>
                    </a:p>
                  </a:txBody>
                  <a:tcPr/>
                </a:tc>
                <a:extLst>
                  <a:ext uri="{0D108BD9-81ED-4DB2-BD59-A6C34878D82A}">
                    <a16:rowId xmlns:a16="http://schemas.microsoft.com/office/drawing/2014/main" val="10010"/>
                  </a:ext>
                </a:extLst>
              </a:tr>
            </a:tbl>
          </a:graphicData>
        </a:graphic>
      </p:graphicFrame>
      <p:sp>
        <p:nvSpPr>
          <p:cNvPr id="2" name="Date Placeholder 1"/>
          <p:cNvSpPr>
            <a:spLocks noGrp="1"/>
          </p:cNvSpPr>
          <p:nvPr>
            <p:ph type="dt" sz="half" idx="10"/>
          </p:nvPr>
        </p:nvSpPr>
        <p:spPr/>
        <p:txBody>
          <a:bodyPr/>
          <a:lstStyle/>
          <a:p>
            <a:pPr>
              <a:defRPr/>
            </a:pPr>
            <a:fld id="{EA6C4D5F-5455-4570-A8B2-BBA606B18225}" type="datetime1">
              <a:rPr lang="bg-BG" altLang="en-US" smtClean="0"/>
              <a:t>5.10.2019 г.</a:t>
            </a:fld>
            <a:endParaRPr lang="bg-BG" altLang="en-US"/>
          </a:p>
        </p:txBody>
      </p:sp>
    </p:spTree>
  </p:cSld>
  <p:clrMapOvr>
    <a:masterClrMapping/>
  </p:clrMapOvr>
  <p:transition spd="slow"/>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6"/>
          <p:cNvSpPr>
            <a:spLocks noGrp="1" noChangeArrowheads="1"/>
          </p:cNvSpPr>
          <p:nvPr>
            <p:ph type="sldNum" sz="quarter" idx="12"/>
          </p:nvPr>
        </p:nvSpPr>
        <p:spPr>
          <a:noFill/>
          <a:ln>
            <a:miter lim="800000"/>
            <a:headEnd/>
            <a:tailEnd/>
          </a:ln>
        </p:spPr>
        <p:txBody>
          <a:bodyPr/>
          <a:lstStyle/>
          <a:p>
            <a:fld id="{98AE8D0B-C366-4A26-8545-1B9EF83D223E}" type="slidenum">
              <a:rPr lang="en-US" altLang="en-US"/>
              <a:pPr/>
              <a:t>95</a:t>
            </a:fld>
            <a:endParaRPr lang="en-US" altLang="en-US"/>
          </a:p>
        </p:txBody>
      </p:sp>
      <p:sp>
        <p:nvSpPr>
          <p:cNvPr id="107523" name="Slide Number Placeholder 4"/>
          <p:cNvSpPr txBox="1">
            <a:spLocks noGrp="1"/>
          </p:cNvSpPr>
          <p:nvPr/>
        </p:nvSpPr>
        <p:spPr bwMode="auto">
          <a:xfrm>
            <a:off x="6553200" y="6245225"/>
            <a:ext cx="2133600" cy="476250"/>
          </a:xfrm>
          <a:prstGeom prst="rect">
            <a:avLst/>
          </a:prstGeom>
          <a:noFill/>
          <a:ln w="9525">
            <a:noFill/>
            <a:miter lim="800000"/>
            <a:headEnd/>
            <a:tailEnd/>
          </a:ln>
          <a:effectLst/>
        </p:spPr>
        <p:txBody>
          <a:bodyPr/>
          <a:lstStyle/>
          <a:p>
            <a:pPr algn="r"/>
            <a:fld id="{0BFFEBE6-3874-43E5-9CE7-8F92BED8B16C}" type="slidenum">
              <a:rPr lang="en-US" altLang="en-US" sz="1400"/>
              <a:pPr algn="r"/>
              <a:t>95</a:t>
            </a:fld>
            <a:endParaRPr lang="en-US" altLang="en-US" sz="1400"/>
          </a:p>
        </p:txBody>
      </p:sp>
      <p:sp>
        <p:nvSpPr>
          <p:cNvPr id="107524" name="Rectangle 2"/>
          <p:cNvSpPr>
            <a:spLocks noGrp="1" noChangeArrowheads="1"/>
          </p:cNvSpPr>
          <p:nvPr>
            <p:ph type="title"/>
          </p:nvPr>
        </p:nvSpPr>
        <p:spPr>
          <a:xfrm>
            <a:off x="457200" y="277813"/>
            <a:ext cx="8229600" cy="5815012"/>
          </a:xfrm>
          <a:solidFill>
            <a:srgbClr val="CCFFCC"/>
          </a:solidFill>
          <a:ln>
            <a:solidFill>
              <a:schemeClr val="tx1"/>
            </a:solidFill>
          </a:ln>
        </p:spPr>
        <p:txBody>
          <a:bodyPr/>
          <a:lstStyle/>
          <a:p>
            <a:pPr algn="l" eaLnBrk="1" hangingPunct="1">
              <a:lnSpc>
                <a:spcPct val="114000"/>
              </a:lnSpc>
            </a:pPr>
            <a:r>
              <a:rPr lang="bg-BG" sz="3200" b="1" dirty="0">
                <a:solidFill>
                  <a:srgbClr val="FF0000"/>
                </a:solidFill>
              </a:rPr>
              <a:t>През 2016 г. – 5.6 милиона</a:t>
            </a:r>
            <a:r>
              <a:rPr lang="en-US" sz="3200" b="1" dirty="0">
                <a:solidFill>
                  <a:srgbClr val="FF0000"/>
                </a:solidFill>
              </a:rPr>
              <a:t> </a:t>
            </a:r>
            <a:r>
              <a:rPr lang="bg-BG" sz="3200" b="1" dirty="0" err="1">
                <a:solidFill>
                  <a:srgbClr val="FF0000"/>
                </a:solidFill>
              </a:rPr>
              <a:t>умирания</a:t>
            </a:r>
            <a:r>
              <a:rPr lang="bg-BG" sz="3200" b="1" dirty="0">
                <a:solidFill>
                  <a:srgbClr val="FF0000"/>
                </a:solidFill>
              </a:rPr>
              <a:t> до 5-годишна възраст (ежедневно 15</a:t>
            </a:r>
            <a:r>
              <a:rPr lang="en-US" sz="3200" b="1" dirty="0">
                <a:solidFill>
                  <a:srgbClr val="FF0000"/>
                </a:solidFill>
              </a:rPr>
              <a:t> 000 </a:t>
            </a:r>
            <a:r>
              <a:rPr lang="bg-BG" sz="3200" b="1" dirty="0">
                <a:solidFill>
                  <a:srgbClr val="FF0000"/>
                </a:solidFill>
              </a:rPr>
              <a:t>деца). </a:t>
            </a:r>
            <a:br>
              <a:rPr lang="bg-BG" sz="3200" b="1" dirty="0">
                <a:solidFill>
                  <a:srgbClr val="FF0000"/>
                </a:solidFill>
              </a:rPr>
            </a:br>
            <a:br>
              <a:rPr lang="bg-BG" sz="3200" b="1" dirty="0">
                <a:solidFill>
                  <a:srgbClr val="FF0000"/>
                </a:solidFill>
              </a:rPr>
            </a:br>
            <a:r>
              <a:rPr lang="bg-BG" sz="3200" b="1" dirty="0">
                <a:solidFill>
                  <a:srgbClr val="FF0000"/>
                </a:solidFill>
              </a:rPr>
              <a:t>От тях около три четвърти </a:t>
            </a:r>
            <a:r>
              <a:rPr lang="en-US" sz="3200" b="1" dirty="0">
                <a:solidFill>
                  <a:srgbClr val="FF0000"/>
                </a:solidFill>
              </a:rPr>
              <a:t>(74%</a:t>
            </a:r>
            <a:r>
              <a:rPr lang="bg-BG" sz="3200" b="1" dirty="0">
                <a:solidFill>
                  <a:srgbClr val="FF0000"/>
                </a:solidFill>
              </a:rPr>
              <a:t>) са  през първата година от живота.</a:t>
            </a:r>
            <a:br>
              <a:rPr lang="bg-BG" sz="3200" b="1" dirty="0">
                <a:solidFill>
                  <a:srgbClr val="FF0000"/>
                </a:solidFill>
              </a:rPr>
            </a:br>
            <a:br>
              <a:rPr lang="bg-BG" sz="3200" b="1" dirty="0">
                <a:solidFill>
                  <a:srgbClr val="FF0000"/>
                </a:solidFill>
              </a:rPr>
            </a:br>
            <a:r>
              <a:rPr lang="bg-BG" sz="3200" b="1" dirty="0" err="1">
                <a:solidFill>
                  <a:srgbClr val="FF0000"/>
                </a:solidFill>
              </a:rPr>
              <a:t>Недоносеността</a:t>
            </a:r>
            <a:r>
              <a:rPr lang="bg-BG" sz="3200" dirty="0">
                <a:solidFill>
                  <a:srgbClr val="FF0000"/>
                </a:solidFill>
              </a:rPr>
              <a:t> </a:t>
            </a:r>
            <a:r>
              <a:rPr lang="bg-BG" sz="3200" dirty="0"/>
              <a:t>в най-голямата единична причина за </a:t>
            </a:r>
            <a:r>
              <a:rPr lang="bg-BG" sz="3200" dirty="0" err="1"/>
              <a:t>умирания</a:t>
            </a:r>
            <a:r>
              <a:rPr lang="bg-BG" sz="3200" dirty="0"/>
              <a:t> при децата до 5-годишна възраст.</a:t>
            </a:r>
            <a:endParaRPr lang="en-US" altLang="en-US" sz="3200" b="1" dirty="0">
              <a:solidFill>
                <a:srgbClr val="FF0000"/>
              </a:solidFill>
            </a:endParaRPr>
          </a:p>
        </p:txBody>
      </p:sp>
      <p:sp>
        <p:nvSpPr>
          <p:cNvPr id="2" name="Date Placeholder 1"/>
          <p:cNvSpPr>
            <a:spLocks noGrp="1"/>
          </p:cNvSpPr>
          <p:nvPr>
            <p:ph type="dt" sz="half" idx="10"/>
          </p:nvPr>
        </p:nvSpPr>
        <p:spPr/>
        <p:txBody>
          <a:bodyPr/>
          <a:lstStyle/>
          <a:p>
            <a:pPr>
              <a:defRPr/>
            </a:pPr>
            <a:fld id="{94C32EBA-781E-4A9B-9FD5-F5BC158A233E}" type="datetime1">
              <a:rPr lang="bg-BG" altLang="en-US" smtClean="0"/>
              <a:t>5.10.2019 г.</a:t>
            </a:fld>
            <a:endParaRPr lang="bg-BG" altLang="en-US"/>
          </a:p>
        </p:txBody>
      </p:sp>
    </p:spTree>
  </p:cSld>
  <p:clrMapOvr>
    <a:masterClrMapping/>
  </p:clrMapOvr>
  <p:transition spd="slow"/>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6"/>
          <p:cNvSpPr>
            <a:spLocks noGrp="1" noChangeArrowheads="1"/>
          </p:cNvSpPr>
          <p:nvPr>
            <p:ph type="sldNum" sz="quarter" idx="12"/>
          </p:nvPr>
        </p:nvSpPr>
        <p:spPr>
          <a:noFill/>
          <a:ln>
            <a:miter lim="800000"/>
            <a:headEnd/>
            <a:tailEnd/>
          </a:ln>
        </p:spPr>
        <p:txBody>
          <a:bodyPr/>
          <a:lstStyle/>
          <a:p>
            <a:fld id="{98AE8D0B-C366-4A26-8545-1B9EF83D223E}" type="slidenum">
              <a:rPr lang="en-US" altLang="en-US"/>
              <a:pPr/>
              <a:t>96</a:t>
            </a:fld>
            <a:endParaRPr lang="en-US" altLang="en-US"/>
          </a:p>
        </p:txBody>
      </p:sp>
      <p:sp>
        <p:nvSpPr>
          <p:cNvPr id="107523" name="Slide Number Placeholder 4"/>
          <p:cNvSpPr txBox="1">
            <a:spLocks noGrp="1"/>
          </p:cNvSpPr>
          <p:nvPr/>
        </p:nvSpPr>
        <p:spPr bwMode="auto">
          <a:xfrm>
            <a:off x="6553200" y="6245225"/>
            <a:ext cx="2133600" cy="476250"/>
          </a:xfrm>
          <a:prstGeom prst="rect">
            <a:avLst/>
          </a:prstGeom>
          <a:noFill/>
          <a:ln w="9525">
            <a:noFill/>
            <a:miter lim="800000"/>
            <a:headEnd/>
            <a:tailEnd/>
          </a:ln>
          <a:effectLst/>
        </p:spPr>
        <p:txBody>
          <a:bodyPr/>
          <a:lstStyle/>
          <a:p>
            <a:pPr algn="r"/>
            <a:fld id="{0BFFEBE6-3874-43E5-9CE7-8F92BED8B16C}" type="slidenum">
              <a:rPr lang="en-US" altLang="en-US" sz="1400"/>
              <a:pPr algn="r"/>
              <a:t>96</a:t>
            </a:fld>
            <a:endParaRPr lang="en-US" altLang="en-US" sz="1400"/>
          </a:p>
        </p:txBody>
      </p:sp>
      <p:sp>
        <p:nvSpPr>
          <p:cNvPr id="107524" name="Rectangle 2"/>
          <p:cNvSpPr>
            <a:spLocks noGrp="1" noChangeArrowheads="1"/>
          </p:cNvSpPr>
          <p:nvPr>
            <p:ph type="title"/>
          </p:nvPr>
        </p:nvSpPr>
        <p:spPr>
          <a:xfrm>
            <a:off x="457200" y="277813"/>
            <a:ext cx="8229600" cy="5815012"/>
          </a:xfrm>
          <a:solidFill>
            <a:srgbClr val="CCFFCC"/>
          </a:solidFill>
          <a:ln>
            <a:solidFill>
              <a:schemeClr val="tx1"/>
            </a:solidFill>
          </a:ln>
        </p:spPr>
        <p:txBody>
          <a:bodyPr/>
          <a:lstStyle/>
          <a:p>
            <a:pPr algn="l"/>
            <a:r>
              <a:rPr lang="bg-BG" sz="2800" dirty="0"/>
              <a:t>= Глобално </a:t>
            </a:r>
            <a:r>
              <a:rPr lang="en-US" sz="2800" dirty="0"/>
              <a:t>2.6 </a:t>
            </a:r>
            <a:r>
              <a:rPr lang="bg-BG" sz="2800" dirty="0"/>
              <a:t>милиона деца (46%) от всички </a:t>
            </a:r>
            <a:r>
              <a:rPr lang="bg-BG" sz="2800" dirty="0" err="1"/>
              <a:t>умирания</a:t>
            </a:r>
            <a:r>
              <a:rPr lang="bg-BG" sz="2800" dirty="0"/>
              <a:t> до 5-годишна възраст са били през първия месец от живота (около</a:t>
            </a:r>
            <a:r>
              <a:rPr lang="en-US" sz="2800" dirty="0"/>
              <a:t> 7 000 </a:t>
            </a:r>
            <a:r>
              <a:rPr lang="bg-BG" sz="2800" dirty="0"/>
              <a:t>новородени ежедневно)</a:t>
            </a:r>
            <a:r>
              <a:rPr lang="en-US" sz="2800" dirty="0"/>
              <a:t>.</a:t>
            </a:r>
            <a:r>
              <a:rPr lang="bg-BG" sz="2800" dirty="0"/>
              <a:t> </a:t>
            </a:r>
            <a:br>
              <a:rPr lang="bg-BG" sz="2800" dirty="0"/>
            </a:br>
            <a:br>
              <a:rPr lang="bg-BG" sz="2800" dirty="0"/>
            </a:br>
            <a:r>
              <a:rPr lang="bg-BG" sz="2800" dirty="0"/>
              <a:t>= Рискът за умиране е най-висок през първите </a:t>
            </a:r>
            <a:r>
              <a:rPr lang="en-US" sz="2800" dirty="0"/>
              <a:t>28 </a:t>
            </a:r>
            <a:r>
              <a:rPr lang="bg-BG" sz="2800" dirty="0"/>
              <a:t>дни от живота </a:t>
            </a:r>
            <a:r>
              <a:rPr lang="en-US" sz="2800" dirty="0"/>
              <a:t>(</a:t>
            </a:r>
            <a:r>
              <a:rPr lang="bg-BG" sz="2800" dirty="0" err="1"/>
              <a:t>неонаталния</a:t>
            </a:r>
            <a:r>
              <a:rPr lang="bg-BG" sz="2800" dirty="0"/>
              <a:t> период</a:t>
            </a:r>
            <a:r>
              <a:rPr lang="en-US" sz="2800" dirty="0"/>
              <a:t>). </a:t>
            </a:r>
            <a:br>
              <a:rPr lang="bg-BG" sz="2800" dirty="0"/>
            </a:br>
            <a:br>
              <a:rPr lang="bg-BG" sz="2800" dirty="0"/>
            </a:br>
            <a:r>
              <a:rPr lang="bg-BG" sz="2800" dirty="0"/>
              <a:t>= Подобряването на качеството на </a:t>
            </a:r>
            <a:r>
              <a:rPr lang="bg-BG" sz="2800" dirty="0" err="1"/>
              <a:t>антенаталните</a:t>
            </a:r>
            <a:r>
              <a:rPr lang="bg-BG" sz="2800" dirty="0"/>
              <a:t> грижи</a:t>
            </a:r>
            <a:r>
              <a:rPr lang="en-US" sz="2800" dirty="0"/>
              <a:t>, </a:t>
            </a:r>
            <a:r>
              <a:rPr lang="bg-BG" sz="2800" dirty="0"/>
              <a:t>по време на раждането и </a:t>
            </a:r>
            <a:r>
              <a:rPr lang="bg-BG" sz="2800" dirty="0" err="1"/>
              <a:t>постнаталните</a:t>
            </a:r>
            <a:r>
              <a:rPr lang="bg-BG" sz="2800" dirty="0"/>
              <a:t> грижи за майките и новородените са изключително важни за предотвратяването на тези </a:t>
            </a:r>
            <a:r>
              <a:rPr lang="bg-BG" sz="2800" dirty="0" err="1"/>
              <a:t>умирания</a:t>
            </a:r>
            <a:r>
              <a:rPr lang="bg-BG" sz="2800" dirty="0"/>
              <a:t>.</a:t>
            </a:r>
            <a:endParaRPr lang="en-US" altLang="en-US" sz="2800" b="1" dirty="0">
              <a:solidFill>
                <a:srgbClr val="FF0000"/>
              </a:solidFill>
            </a:endParaRPr>
          </a:p>
        </p:txBody>
      </p:sp>
      <p:sp>
        <p:nvSpPr>
          <p:cNvPr id="2" name="Date Placeholder 1"/>
          <p:cNvSpPr>
            <a:spLocks noGrp="1"/>
          </p:cNvSpPr>
          <p:nvPr>
            <p:ph type="dt" sz="half" idx="10"/>
          </p:nvPr>
        </p:nvSpPr>
        <p:spPr/>
        <p:txBody>
          <a:bodyPr/>
          <a:lstStyle/>
          <a:p>
            <a:pPr>
              <a:defRPr/>
            </a:pPr>
            <a:fld id="{94C32EBA-781E-4A9B-9FD5-F5BC158A233E}" type="datetime1">
              <a:rPr lang="bg-BG" altLang="en-US" smtClean="0"/>
              <a:t>5.10.2019 г.</a:t>
            </a:fld>
            <a:endParaRPr lang="bg-BG" altLang="en-US"/>
          </a:p>
        </p:txBody>
      </p:sp>
    </p:spTree>
    <p:extLst>
      <p:ext uri="{BB962C8B-B14F-4D97-AF65-F5344CB8AC3E}">
        <p14:creationId xmlns:p14="http://schemas.microsoft.com/office/powerpoint/2010/main" val="368937046"/>
      </p:ext>
    </p:extLst>
  </p:cSld>
  <p:clrMapOvr>
    <a:masterClrMapping/>
  </p:clrMapOvr>
  <p:transition spd="slow"/>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6"/>
          <p:cNvSpPr>
            <a:spLocks noGrp="1" noChangeArrowheads="1"/>
          </p:cNvSpPr>
          <p:nvPr>
            <p:ph type="sldNum" sz="quarter" idx="12"/>
          </p:nvPr>
        </p:nvSpPr>
        <p:spPr>
          <a:noFill/>
          <a:ln>
            <a:miter lim="800000"/>
            <a:headEnd/>
            <a:tailEnd/>
          </a:ln>
        </p:spPr>
        <p:txBody>
          <a:bodyPr/>
          <a:lstStyle/>
          <a:p>
            <a:fld id="{98AE8D0B-C366-4A26-8545-1B9EF83D223E}" type="slidenum">
              <a:rPr lang="en-US" altLang="en-US"/>
              <a:pPr/>
              <a:t>97</a:t>
            </a:fld>
            <a:endParaRPr lang="en-US" altLang="en-US"/>
          </a:p>
        </p:txBody>
      </p:sp>
      <p:sp>
        <p:nvSpPr>
          <p:cNvPr id="107523" name="Slide Number Placeholder 4"/>
          <p:cNvSpPr txBox="1">
            <a:spLocks noGrp="1"/>
          </p:cNvSpPr>
          <p:nvPr/>
        </p:nvSpPr>
        <p:spPr bwMode="auto">
          <a:xfrm>
            <a:off x="6553200" y="6245225"/>
            <a:ext cx="2133600" cy="476250"/>
          </a:xfrm>
          <a:prstGeom prst="rect">
            <a:avLst/>
          </a:prstGeom>
          <a:noFill/>
          <a:ln w="9525">
            <a:noFill/>
            <a:miter lim="800000"/>
            <a:headEnd/>
            <a:tailEnd/>
          </a:ln>
          <a:effectLst/>
        </p:spPr>
        <p:txBody>
          <a:bodyPr/>
          <a:lstStyle/>
          <a:p>
            <a:pPr algn="r"/>
            <a:fld id="{0BFFEBE6-3874-43E5-9CE7-8F92BED8B16C}" type="slidenum">
              <a:rPr lang="en-US" altLang="en-US" sz="1400"/>
              <a:pPr algn="r"/>
              <a:t>97</a:t>
            </a:fld>
            <a:endParaRPr lang="en-US" altLang="en-US" sz="1400"/>
          </a:p>
        </p:txBody>
      </p:sp>
      <p:sp>
        <p:nvSpPr>
          <p:cNvPr id="107524" name="Rectangle 2"/>
          <p:cNvSpPr>
            <a:spLocks noGrp="1" noChangeArrowheads="1"/>
          </p:cNvSpPr>
          <p:nvPr>
            <p:ph type="title"/>
          </p:nvPr>
        </p:nvSpPr>
        <p:spPr>
          <a:xfrm>
            <a:off x="457200" y="277813"/>
            <a:ext cx="8229600" cy="5815012"/>
          </a:xfrm>
          <a:solidFill>
            <a:srgbClr val="CCFFCC"/>
          </a:solidFill>
          <a:ln>
            <a:solidFill>
              <a:schemeClr val="tx1"/>
            </a:solidFill>
          </a:ln>
        </p:spPr>
        <p:txBody>
          <a:bodyPr/>
          <a:lstStyle/>
          <a:p>
            <a:pPr algn="l"/>
            <a:r>
              <a:rPr lang="bg-BG" sz="2800" dirty="0"/>
              <a:t>= Над половината от тези ранни </a:t>
            </a:r>
            <a:r>
              <a:rPr lang="bg-BG" sz="2800" dirty="0" err="1"/>
              <a:t>умирания</a:t>
            </a:r>
            <a:r>
              <a:rPr lang="bg-BG" sz="2800" dirty="0"/>
              <a:t> се дължат на състояния, предотвратими или </a:t>
            </a:r>
            <a:r>
              <a:rPr lang="bg-BG" sz="2800" dirty="0" err="1"/>
              <a:t>лечими</a:t>
            </a:r>
            <a:r>
              <a:rPr lang="bg-BG" sz="2800" dirty="0"/>
              <a:t> при достъп до редица евтини и ефективни интервенции.</a:t>
            </a:r>
            <a:br>
              <a:rPr lang="bg-BG" sz="2800" dirty="0"/>
            </a:br>
            <a:br>
              <a:rPr lang="en-US" sz="2800" dirty="0"/>
            </a:br>
            <a:r>
              <a:rPr lang="bg-BG" sz="2800" dirty="0"/>
              <a:t>= Водещите причини за </a:t>
            </a:r>
            <a:r>
              <a:rPr lang="bg-BG" sz="2800" dirty="0" err="1"/>
              <a:t>умирания</a:t>
            </a:r>
            <a:r>
              <a:rPr lang="bg-BG" sz="2800" dirty="0"/>
              <a:t> до 5-годишна възраст са усложнения на преждевременните раждания, пневмония, родова </a:t>
            </a:r>
            <a:r>
              <a:rPr lang="bg-BG" sz="2800" dirty="0" err="1"/>
              <a:t>асфиксия</a:t>
            </a:r>
            <a:r>
              <a:rPr lang="bg-BG" sz="2800" dirty="0"/>
              <a:t>, </a:t>
            </a:r>
            <a:r>
              <a:rPr lang="bg-BG" sz="2800" dirty="0" err="1"/>
              <a:t>диарийни</a:t>
            </a:r>
            <a:r>
              <a:rPr lang="bg-BG" sz="2800" dirty="0"/>
              <a:t> заболявания и малария.</a:t>
            </a:r>
            <a:br>
              <a:rPr lang="bg-BG" sz="2800" dirty="0"/>
            </a:br>
            <a:r>
              <a:rPr lang="en-US" sz="2800" dirty="0"/>
              <a:t> </a:t>
            </a:r>
            <a:br>
              <a:rPr lang="en-US" sz="2800" dirty="0"/>
            </a:br>
            <a:r>
              <a:rPr lang="bg-BG" sz="2800" dirty="0"/>
              <a:t>= Съществени различия в причините за </a:t>
            </a:r>
            <a:r>
              <a:rPr lang="bg-BG" sz="2800" dirty="0" err="1"/>
              <a:t>умирания</a:t>
            </a:r>
            <a:r>
              <a:rPr lang="bg-BG" sz="2800" dirty="0"/>
              <a:t> през първия месец и след 1-я месец до 59-я месец вкл.) – </a:t>
            </a:r>
            <a:r>
              <a:rPr lang="bg-BG" sz="2800" i="1" dirty="0">
                <a:solidFill>
                  <a:srgbClr val="C00000"/>
                </a:solidFill>
              </a:rPr>
              <a:t>слайд 35.</a:t>
            </a:r>
            <a:endParaRPr lang="en-US" altLang="en-US" sz="2800" b="1" i="1" dirty="0">
              <a:solidFill>
                <a:srgbClr val="C00000"/>
              </a:solidFill>
            </a:endParaRPr>
          </a:p>
        </p:txBody>
      </p:sp>
      <p:sp>
        <p:nvSpPr>
          <p:cNvPr id="2" name="Date Placeholder 1"/>
          <p:cNvSpPr>
            <a:spLocks noGrp="1"/>
          </p:cNvSpPr>
          <p:nvPr>
            <p:ph type="dt" sz="half" idx="10"/>
          </p:nvPr>
        </p:nvSpPr>
        <p:spPr/>
        <p:txBody>
          <a:bodyPr/>
          <a:lstStyle/>
          <a:p>
            <a:pPr>
              <a:defRPr/>
            </a:pPr>
            <a:fld id="{94C32EBA-781E-4A9B-9FD5-F5BC158A233E}" type="datetime1">
              <a:rPr lang="bg-BG" altLang="en-US" smtClean="0"/>
              <a:t>5.10.2019 г.</a:t>
            </a:fld>
            <a:endParaRPr lang="bg-BG" altLang="en-US"/>
          </a:p>
        </p:txBody>
      </p:sp>
    </p:spTree>
    <p:extLst>
      <p:ext uri="{BB962C8B-B14F-4D97-AF65-F5344CB8AC3E}">
        <p14:creationId xmlns:p14="http://schemas.microsoft.com/office/powerpoint/2010/main" val="3463878209"/>
      </p:ext>
    </p:extLst>
  </p:cSld>
  <p:clrMapOvr>
    <a:masterClrMapping/>
  </p:clrMapOvr>
  <p:transition spd="slow"/>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6"/>
          <p:cNvSpPr>
            <a:spLocks noGrp="1" noChangeArrowheads="1"/>
          </p:cNvSpPr>
          <p:nvPr>
            <p:ph type="sldNum" sz="quarter" idx="12"/>
          </p:nvPr>
        </p:nvSpPr>
        <p:spPr>
          <a:noFill/>
          <a:ln>
            <a:miter lim="800000"/>
            <a:headEnd/>
            <a:tailEnd/>
          </a:ln>
        </p:spPr>
        <p:txBody>
          <a:bodyPr/>
          <a:lstStyle/>
          <a:p>
            <a:fld id="{5BC177C5-A657-4EC8-8FB8-AE6705D2DD0C}" type="slidenum">
              <a:rPr lang="en-US" altLang="en-US"/>
              <a:pPr/>
              <a:t>98</a:t>
            </a:fld>
            <a:endParaRPr lang="en-US" altLang="en-US"/>
          </a:p>
        </p:txBody>
      </p:sp>
      <p:sp>
        <p:nvSpPr>
          <p:cNvPr id="111619" name="Slide Number Placeholder 1"/>
          <p:cNvSpPr txBox="1">
            <a:spLocks noGrp="1"/>
          </p:cNvSpPr>
          <p:nvPr/>
        </p:nvSpPr>
        <p:spPr bwMode="auto">
          <a:xfrm>
            <a:off x="6553200" y="6245225"/>
            <a:ext cx="2133600" cy="476250"/>
          </a:xfrm>
          <a:prstGeom prst="rect">
            <a:avLst/>
          </a:prstGeom>
          <a:noFill/>
          <a:ln w="9525">
            <a:noFill/>
            <a:miter lim="800000"/>
            <a:headEnd/>
            <a:tailEnd/>
          </a:ln>
          <a:effectLst/>
        </p:spPr>
        <p:txBody>
          <a:bodyPr/>
          <a:lstStyle/>
          <a:p>
            <a:pPr algn="r"/>
            <a:fld id="{2DB4685F-4295-4BF9-8DCE-636DD71DDFA7}" type="slidenum">
              <a:rPr lang="en-US" altLang="en-US" sz="1400"/>
              <a:pPr algn="r"/>
              <a:t>98</a:t>
            </a:fld>
            <a:endParaRPr lang="en-US" altLang="en-US" sz="1400"/>
          </a:p>
        </p:txBody>
      </p:sp>
      <p:pic>
        <p:nvPicPr>
          <p:cNvPr id="111620" name="Picture 2"/>
          <p:cNvPicPr>
            <a:picLocks noChangeAspect="1" noChangeArrowheads="1"/>
          </p:cNvPicPr>
          <p:nvPr/>
        </p:nvPicPr>
        <p:blipFill>
          <a:blip r:embed="rId2"/>
          <a:srcRect/>
          <a:stretch>
            <a:fillRect/>
          </a:stretch>
        </p:blipFill>
        <p:spPr bwMode="auto">
          <a:xfrm>
            <a:off x="71438" y="204665"/>
            <a:ext cx="8893175" cy="5975350"/>
          </a:xfrm>
          <a:prstGeom prst="rect">
            <a:avLst/>
          </a:prstGeom>
          <a:noFill/>
          <a:ln w="12700" cap="sq">
            <a:noFill/>
            <a:miter lim="800000"/>
            <a:headEnd type="none" w="sm" len="sm"/>
            <a:tailEnd type="none" w="sm" len="sm"/>
          </a:ln>
        </p:spPr>
      </p:pic>
      <p:sp>
        <p:nvSpPr>
          <p:cNvPr id="2" name="Date Placeholder 1"/>
          <p:cNvSpPr>
            <a:spLocks noGrp="1"/>
          </p:cNvSpPr>
          <p:nvPr>
            <p:ph type="dt" sz="half" idx="10"/>
          </p:nvPr>
        </p:nvSpPr>
        <p:spPr/>
        <p:txBody>
          <a:bodyPr/>
          <a:lstStyle/>
          <a:p>
            <a:pPr>
              <a:defRPr/>
            </a:pPr>
            <a:fld id="{1003F476-CC43-4BA0-8955-73FDD8F9D7CF}" type="datetime1">
              <a:rPr lang="bg-BG" altLang="en-US" smtClean="0"/>
              <a:t>5.10.2019 г.</a:t>
            </a:fld>
            <a:endParaRPr lang="bg-BG" altLang="en-US"/>
          </a:p>
        </p:txBody>
      </p:sp>
    </p:spTree>
  </p:cSld>
  <p:clrMapOvr>
    <a:masterClrMapping/>
  </p:clrMapOvr>
  <p:transition spd="slow"/>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62674"/>
          </a:xfrm>
        </p:spPr>
        <p:txBody>
          <a:bodyPr/>
          <a:lstStyle/>
          <a:p>
            <a:pPr algn="l"/>
            <a:r>
              <a:rPr lang="bg-BG" sz="3200" b="1" dirty="0">
                <a:solidFill>
                  <a:srgbClr val="C00000"/>
                </a:solidFill>
              </a:rPr>
              <a:t>През 1-я месец </a:t>
            </a:r>
            <a:r>
              <a:rPr lang="bg-BG" sz="3200" dirty="0"/>
              <a:t>преобладаващи са: </a:t>
            </a:r>
            <a:br>
              <a:rPr lang="bg-BG" sz="3200" dirty="0"/>
            </a:br>
            <a:r>
              <a:rPr lang="bg-BG" sz="3200" dirty="0"/>
              <a:t>- </a:t>
            </a:r>
            <a:r>
              <a:rPr lang="bg-BG" sz="3200" dirty="0" err="1"/>
              <a:t>недоносеност</a:t>
            </a:r>
            <a:r>
              <a:rPr lang="bg-BG" sz="3200" dirty="0"/>
              <a:t> (15%); </a:t>
            </a:r>
            <a:br>
              <a:rPr lang="bg-BG" sz="3200" dirty="0"/>
            </a:br>
            <a:r>
              <a:rPr lang="bg-BG" sz="3200" dirty="0"/>
              <a:t>- усложнения при раждането (11%);</a:t>
            </a:r>
            <a:br>
              <a:rPr lang="bg-BG" sz="3200" dirty="0"/>
            </a:br>
            <a:r>
              <a:rPr lang="bg-BG" sz="3200" dirty="0"/>
              <a:t>- </a:t>
            </a:r>
            <a:r>
              <a:rPr lang="bg-BG" sz="3200" dirty="0" err="1"/>
              <a:t>неонатален</a:t>
            </a:r>
            <a:r>
              <a:rPr lang="bg-BG" sz="3200" dirty="0"/>
              <a:t> сепсис (7%);</a:t>
            </a:r>
            <a:br>
              <a:rPr lang="bg-BG" sz="3200" dirty="0"/>
            </a:br>
            <a:r>
              <a:rPr lang="bg-BG" sz="3200" dirty="0"/>
              <a:t>- вродени аномалии (4%).</a:t>
            </a:r>
            <a:br>
              <a:rPr lang="bg-BG" sz="3200" dirty="0"/>
            </a:br>
            <a:br>
              <a:rPr lang="bg-BG" sz="3200" dirty="0"/>
            </a:br>
            <a:r>
              <a:rPr lang="bg-BG" sz="3200" b="1" dirty="0">
                <a:solidFill>
                  <a:srgbClr val="C00000"/>
                </a:solidFill>
              </a:rPr>
              <a:t>След 1-я до 59-я месец </a:t>
            </a:r>
            <a:r>
              <a:rPr lang="bg-BG" sz="3200" dirty="0"/>
              <a:t>вкл.:</a:t>
            </a:r>
            <a:br>
              <a:rPr lang="bg-BG" sz="3200" dirty="0"/>
            </a:br>
            <a:r>
              <a:rPr lang="bg-BG" sz="3200" dirty="0"/>
              <a:t>- пневмония (13%);</a:t>
            </a:r>
            <a:br>
              <a:rPr lang="bg-BG" sz="3200" dirty="0"/>
            </a:br>
            <a:r>
              <a:rPr lang="bg-BG" sz="3200" dirty="0"/>
              <a:t>- </a:t>
            </a:r>
            <a:r>
              <a:rPr lang="bg-BG" sz="3200" dirty="0" err="1"/>
              <a:t>диарийни</a:t>
            </a:r>
            <a:r>
              <a:rPr lang="bg-BG" sz="3200" dirty="0"/>
              <a:t> заболявания (9%); </a:t>
            </a:r>
            <a:br>
              <a:rPr lang="bg-BG" sz="3200" dirty="0"/>
            </a:br>
            <a:r>
              <a:rPr lang="bg-BG" sz="3200" dirty="0"/>
              <a:t>- вродени аномалии и малария – по 7%;</a:t>
            </a:r>
            <a:br>
              <a:rPr lang="bg-BG" sz="3200" dirty="0"/>
            </a:br>
            <a:r>
              <a:rPr lang="bg-BG" sz="3200" dirty="0"/>
              <a:t>- травми (5%)</a:t>
            </a:r>
            <a:br>
              <a:rPr lang="bg-BG" sz="3200" dirty="0"/>
            </a:br>
            <a:r>
              <a:rPr lang="bg-BG" sz="3200" dirty="0"/>
              <a:t>- ХИВ/СПИН и морбили – по 2%. </a:t>
            </a:r>
            <a:endParaRPr lang="en-US" sz="3200" dirty="0"/>
          </a:p>
        </p:txBody>
      </p:sp>
      <p:sp>
        <p:nvSpPr>
          <p:cNvPr id="3" name="Date Placeholder 2"/>
          <p:cNvSpPr>
            <a:spLocks noGrp="1"/>
          </p:cNvSpPr>
          <p:nvPr>
            <p:ph type="dt" sz="half" idx="10"/>
          </p:nvPr>
        </p:nvSpPr>
        <p:spPr/>
        <p:txBody>
          <a:bodyPr/>
          <a:lstStyle/>
          <a:p>
            <a:pPr>
              <a:defRPr/>
            </a:pPr>
            <a:fld id="{0DB3275E-F7AD-4823-BA4D-E1567AC6DB60}" type="datetime1">
              <a:rPr lang="bg-BG" altLang="en-US" smtClean="0"/>
              <a:t>5.10.2019 г.</a:t>
            </a:fld>
            <a:endParaRPr lang="bg-BG" altLang="en-US"/>
          </a:p>
        </p:txBody>
      </p:sp>
      <p:sp>
        <p:nvSpPr>
          <p:cNvPr id="4" name="Slide Number Placeholder 3"/>
          <p:cNvSpPr>
            <a:spLocks noGrp="1"/>
          </p:cNvSpPr>
          <p:nvPr>
            <p:ph type="sldNum" sz="quarter" idx="12"/>
          </p:nvPr>
        </p:nvSpPr>
        <p:spPr/>
        <p:txBody>
          <a:bodyPr/>
          <a:lstStyle/>
          <a:p>
            <a:pPr>
              <a:defRPr/>
            </a:pPr>
            <a:fld id="{6A784912-C933-427B-9709-01FF5DFA2148}" type="slidenum">
              <a:rPr lang="en-US" altLang="en-US" smtClean="0"/>
              <a:pPr>
                <a:defRPr/>
              </a:pPr>
              <a:t>99</a:t>
            </a:fld>
            <a:endParaRPr lang="en-US" altLang="en-US"/>
          </a:p>
        </p:txBody>
      </p:sp>
    </p:spTree>
    <p:extLst>
      <p:ext uri="{BB962C8B-B14F-4D97-AF65-F5344CB8AC3E}">
        <p14:creationId xmlns:p14="http://schemas.microsoft.com/office/powerpoint/2010/main" val="2871641163"/>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1433</TotalTime>
  <Words>2209</Words>
  <Application>Microsoft Office PowerPoint</Application>
  <PresentationFormat>On-screen Show (4:3)</PresentationFormat>
  <Paragraphs>779</Paragraphs>
  <Slides>143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143</vt:i4>
      </vt:variant>
    </vt:vector>
  </HeadingPairs>
  <TitlesOfParts>
    <vt:vector size="148" baseType="lpstr">
      <vt:lpstr>Arial</vt:lpstr>
      <vt:lpstr>Arial Black</vt:lpstr>
      <vt:lpstr>Arial Narrow</vt:lpstr>
      <vt:lpstr>Arial Unicode MS</vt:lpstr>
      <vt:lpstr>Default Design</vt:lpstr>
      <vt:lpstr> Презентация към глава 3   ТЕНДЕНЦИИ НА ГЛОБАЛНИЯ ЗДРАВЕН СТАТУС   </vt:lpstr>
      <vt:lpstr> Смъртността като индикатор за глобалния здравен статус</vt:lpstr>
      <vt:lpstr> 1. Източници на данни за общата смъртност </vt:lpstr>
      <vt:lpstr> Най-известният индикатор за оценка на здравния статус на населението е смъртността и причините за умиране, определяни на основата на медицинските свидетелства за смърт.  Системата за класифициране на причините за смърт е разработена преди повече от 150 години от Уилям Фар и до днес тя е в основата на Международната класификация на заболяванията и умиранията - действаща е нейната 10-та ревизия (МКБ-10).  </vt:lpstr>
      <vt:lpstr>Достоверни данни за причините за умирания са налице само за около една трета от световното население, където има национални добре функциониращи системи за регистрация на виталните събития.   Варирането между отделните страни и региони е много широко -  от над 95% регистрационен обхват на умиранията в Европейския регион до по-малко от 5% регистрация за Африканския регион на СЗО (виж слайд 6). </vt:lpstr>
      <vt:lpstr>PowerPoint Presentation</vt:lpstr>
      <vt:lpstr>Поради това данните се допълват от извадкови регистрационни системи. Например, в Индия от 1964-1965 г. е въведена такава система, чрез която се набират данни за смъртността и плодовитостта в 4436 селски и 2235 градски единици с население около 6 млн. Регистрацията се извършва от специално обучени преброители, след което данните се генерализират за цялата страна. </vt:lpstr>
      <vt:lpstr>Друг подход за компенсиране непълнотата на данните в развиващите се страни е т.нар. вербална аутопсия за идентифициране на причините за умирания. Използва се специален въпросник за разпитване на лица, оказващи грижи на болните или членове на семейства на починали лица. Събира се информация за признаците и симптомите на заболяванията, продължителността им и др. След това лекари преглеждат тази информация и определят вероятната причина за смърт при всеки случай. </vt:lpstr>
      <vt:lpstr>За справяне с информационните празноти в страните с нисък и среден доход СЗО насърчава използването на методите на извадкови регистрации и обследвания, както и стандартизирани и валидизирани методи на вербална аутопсия. </vt:lpstr>
      <vt:lpstr>2. Глобални тенденции на общата смъртност и причините за умирания </vt:lpstr>
      <vt:lpstr>2.1. Основни понятия  (по-подробно от учебника по социална медицина)</vt:lpstr>
      <vt:lpstr>Брутен (нестандартизиран) коефициент за обща смъртност –  общ интензивен показател  Изчисление:  общ брой умрели лица ОС = ------------------------------------------------------ х 1000 средногодишен брой население </vt:lpstr>
      <vt:lpstr>Скала за оценка: ниска – под 10‰ средна – от 10 до 15‰ висока – над 15‰ </vt:lpstr>
      <vt:lpstr>Стандартизирани коефициенти за обща смъртност</vt:lpstr>
      <vt:lpstr>Специфични интензивни коефициенти: - по пол  - по местоживеене - по възраст - по причини</vt:lpstr>
      <vt:lpstr>Специфични интензивни коефициенти за смъртност по възраст (повъзрастова смъртност)  брой умрели лица в дадена възраст ПС = ----------------------------------------------------------------- х 10n средногод. брой лица на същата възраст  Пример:   брой умрели на възраст 50-59 г. См 50-59 г. = ------------------------------------------------------- х 10n  средногод. брой лица на 50-59 г. </vt:lpstr>
      <vt:lpstr>Специфични интензивни коефициенти за смъртност по причини   брой умрели лица от дадена причина ПС = ----------------------------------------------------------------- х 10n средногод. брой население</vt:lpstr>
      <vt:lpstr>Разлика между специфични интензивни показатели и пропорции</vt:lpstr>
      <vt:lpstr>Смъртност до 5-годишна възраст (U5MR)  умрели деца под 5-г. възраст U5MR = -------------------------------------------- х 1000 брой живородени</vt:lpstr>
      <vt:lpstr>Скала за оценка на смъртността под 5-годишна възраст  много ниска – под 10‰  ниска – 10-20‰ средна – 20-50‰ висока – 50-100‰ много висока – над 100‰  </vt:lpstr>
      <vt:lpstr>Майчина смъртност  брой умрели жени през бременността,  раждането и до 42-я ден  след раждането МС = ------------------------------------------------- х 100000 брой живородени</vt:lpstr>
      <vt:lpstr>2.2. Характеристика на общата смъртност по причини </vt:lpstr>
      <vt:lpstr> По оценъчни данни на СЗО за 2015 г. броят на умиранията в света е близо 56 милиона, а за 2016 г. – 56,9 млн.  </vt:lpstr>
      <vt:lpstr>Подреждането на водещите причини за умирания е претърпяло сериозни промени (слайдове 25-26).</vt:lpstr>
      <vt:lpstr>PowerPoint Presentation</vt:lpstr>
      <vt:lpstr>PowerPoint Presentation</vt:lpstr>
      <vt:lpstr>Повече от половината (54%) се дължат на 10 водещи причини (слайд 25-26).   = Исхемичната болест на сърцето и инсултите са най-големите убийци в света, съставлявайки заедно над 15 млн умирания през 2016 г. Тези две групи заболявания остават водещи причини за умирания глобално през последните 15 г. </vt:lpstr>
      <vt:lpstr>= Хроничната обструктивна белодробна болест е причинила 3 млн умирания; = Ракът на белия дроб, трахеята и бронхите е причинил 1.7 млн умирания.  = Диабетът е убил 1.6 млн лица през 2016 г.; в 2000 г. по-малко от 1 млн.  = Умиранията от деменция са се удвоили между 2000 г. и 2016 г. и вече са 7-ма водеща причина за умирания глобално през 2016 г. </vt:lpstr>
      <vt:lpstr> = Инфекциите на долните дихателни пътища остават най-честото заразно заболяване, причинило 3 млн умирания глобално през 2016 г, = Смъртността от диарийни заболявания е намаляла наполовина между 2000 г. и 2016 г., но те са причинили 1.4 млн умирания.  = Туберкулозата е намаляла през същия период, но все още е сред 10-те водещи причини с 1.3 млн умиранuя през 2016 г.  = ХИВ/СПИН не е вече сред 10-те водещи причини, като през 2017 г. е причинил 940 000 умирания в сравнение с 1.5 млн през 2000 г.  = Пътните травми са убили 1.4 млн души през 2016 г., като 76% са били при мъже и момчета. </vt:lpstr>
      <vt:lpstr>Водещи причини за умирания по групи страни според класификацията на Световната банка  = страни с нисък доход – $1005 и по-малко; = страни с доход по-нисък от средния - $1006 – $3955; = страни с доход по-висок от средния - $3956 – $12 235; = страни с висок доход – БНП $12 236 и +</vt:lpstr>
      <vt:lpstr>PowerPoint Presentation</vt:lpstr>
      <vt:lpstr>В страните с нисък доход седем от 10-те водещи причини за умирания са от групата на заразните заболявания, майчини, неонатални причини и недохранване.   Исхемичната болест на сърцето и мозъчно-съдовата болест заемат съответно 3-то и 5-място.</vt:lpstr>
      <vt:lpstr>PowerPoint Presentation</vt:lpstr>
      <vt:lpstr>В страните с доход по-нисък от средния пет от 10-те водещи причини за умирания са хронични незаразни заболявания и 4 причини са свързани със заразните заболявания, майчини, неонатални причини и недохранване.   Исхемичната болест на сърцето и мозъчно-съдовата болест вече се придвижват на 1-во и 2-ро място. Пътно-транспортните травми са на 8-мо място.  </vt:lpstr>
      <vt:lpstr>PowerPoint Presentation</vt:lpstr>
      <vt:lpstr>В страните с доход по-висок от средния осем от 10-те водещи причини са  хроничните незаразни заболявания и само инфекциите на долните дихателни пътища са към заразните заболявания.   Исхемичната болест на сърцето и мозъчно-съдовата болест убедително са на 1-во и 2-ро място с много по-високи нива от всички останали причини и пътно-транспортните травми са на 8-мо място. </vt:lpstr>
      <vt:lpstr>PowerPoint Presentation</vt:lpstr>
      <vt:lpstr>В страните с доход по-висок от средния девет от 10-те водещи причини са  хронични незаразни заболявания и само инфекциите на долните дихателни пътища са към заразните заболявания и заемат 6-то място.   Исхемичната болест на сърцето има много високо ниво, следвана от мозъчно-съдовата болест. Три причини са свързани с раковите заболявания. </vt:lpstr>
      <vt:lpstr>Подреждането на 10-те водещи причини за умирания в света 2000-2016 г. (слайд 26):</vt:lpstr>
      <vt:lpstr>PowerPoint Presentation</vt:lpstr>
      <vt:lpstr>= Над 52% от всички умирания в страните с нисък доход са причинени от състояния в „Група I“, която включва заразни заболявания, майчини причини, състояния по време на бременността и раждането и недохранване. = В страните с висок доход по-малко от 7% от умиранията са свързани с такива причини.   = Инфекциите на долните дихателни пътища са все още сред водещите причини за умирания във всички посочени 4 групи страни. </vt:lpstr>
      <vt:lpstr>= Хроничните незаразни заболявания (ХНЗ) са причинили 70% от умиранията глобално, варирайки от 37% в страните с нисък доход до 88% в страните с висок доход.  = Обаче 78% от абсолютния брой умирания от ХНЗ се наблюдава в страните с нисък доход и с доход по-нисък от средния, тъй като в тези страни живее над 80% от световното население.</vt:lpstr>
      <vt:lpstr>Тютюнопушенето е главна причина за много от убийствените заболявания в света, включително сърдечно-съдовите заболявания, хроничната обструктивна болест и рака на белия дроб.   В глобален мащаб, тютюнопушенето е отговорно за 10% от умиранията сред възрастните лица. То често се явява скрита причина за заболяванията, които се регистрират като причини за умирания.</vt:lpstr>
      <vt:lpstr>Наблюдават се съществени различия в причините за умирания по възраст.  В страните с висок доход - 70% от умиранията са сред лицата над 70-годишна възраст. Само 10% от умиранията сред деца под 15-год. възраст.   В страните с нисък доход - – 40% от умиранията са сред децата под 15-годишна възраст и само 20% - сред лицата на възраст над 70 г. </vt:lpstr>
      <vt:lpstr>Умиранията от майчини причини са намалели от 532 000 през 1990 г. до 303 000 през 2016 г., но майчината смъртност все още е висока: всеки ден около 800 жени умират от усложнения на бременността и раждането. </vt:lpstr>
      <vt:lpstr> За 25 години майчината смъртност е намаляла глобално с 44%, но не е достигната  Цел 5 от Целите за развитие през хилядолетието.   Всеки регион е постигнал напредък, въпреки че нивото на майчината смъртност в суб-Сахарска Африка остава все още твърде високо. Повечето от умиранията при майките могат да бъдат предотвратени, което се вижда от големите различия между най-богатите и най-бедните страни.   Рискът за умиране от майчини причини е 1 на 3,300 в страните с висок доход в сравнение с 1 на 42 в страните с нисък доход. </vt:lpstr>
      <vt:lpstr>PowerPoint Presentation</vt:lpstr>
      <vt:lpstr>2.3. Ситуацията в Европа</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2.4. Ситуацията в България</vt:lpstr>
      <vt:lpstr>PowerPoint Presentation</vt:lpstr>
      <vt:lpstr>PowerPoint Presentation</vt:lpstr>
      <vt:lpstr>PowerPoint Presentation</vt:lpstr>
      <vt:lpstr>PowerPoint Presentation</vt:lpstr>
      <vt:lpstr>PowerPoint Presentation</vt:lpstr>
      <vt:lpstr> Глобални тенденции на детската смъртност, неонаталната смъртност и смъртността до 5-годишна възраст</vt:lpstr>
      <vt:lpstr>На тези три индикатора се отделя голямо внимание при характеристика на глобалния здравен статус, тъй като те имат особено висока информативна стойност.</vt:lpstr>
      <vt:lpstr>1. Основни понятия  (по-подробно от учебника по Социална медицина)</vt:lpstr>
      <vt:lpstr>Под  детска смъртност се разбира смъртността при децата от 0 до 1-годишна възраст.</vt:lpstr>
      <vt:lpstr>Коефициент за детска смъртност  (общ интензивен показател) - измерва честотата  на умиранията на децата от 0-я ден до 1-годишна възраст на 1000 живородени деца през дадена година в дадена територия. </vt:lpstr>
      <vt:lpstr>Умрели деца до 1-год. възраст    ДС = ------------------------------------------------ х 1000 Живородени през същата година  и в същата територия</vt:lpstr>
      <vt:lpstr>Оценка по 5-степенна скала: много ниска   - под 5‰ ниска     - 5 - 10‰  средна    - 10 - 25‰  висока    - 25 - 50‰  много висока  - над 50‰.</vt:lpstr>
      <vt:lpstr>Възрастово-специфични коефициенти за детска смъртност </vt:lpstr>
      <vt:lpstr>ПЕРИОДИ:  - перинатален,  - неонатален  - постнеонатален </vt:lpstr>
      <vt:lpstr>Неонатален период –  от раждането до 28-я ден: - ранен неонатален  (от 0-я до 7-я ден)  - късен неонатален  (от 7-я до 28-я)  Постнеонатален период - от 29-я ден до 1 година. </vt:lpstr>
      <vt:lpstr>Перинатален период – от 22-та гестационна седмица до 7 пълни дни след раждането. </vt:lpstr>
      <vt:lpstr>Съответно на тази периодизация: - Неонатална смъртност  - Ранна неонатална смъртност  - Късна неонатална смъртност. -  Постнеонатална смъртност </vt:lpstr>
      <vt:lpstr>Изчисляване на показателите за детска смъртност</vt:lpstr>
      <vt:lpstr>Неонатална смъртност  умрели от 0-я ден до 28-я ден  след раждането НС=------------------------------------------- х 1000 брой живородени</vt:lpstr>
      <vt:lpstr>Ранна неонатална смъртност  умрели от 0-я ден до 7-я ден  след раждането РНС=------------------------------------------- х 1000 брой живородени</vt:lpstr>
      <vt:lpstr>Късна неонатална смъртност  умрели от 7-я до 28-я ден след раждането КНС = ---------------------------------------------------------- х 1000 брой живородени, преживели 7-я ден</vt:lpstr>
      <vt:lpstr>Постнеонатална смъртност  умрели от 28-я до 1 година  ПНС = ------------------------------------------------------------- х 1000 брой живородени, преживели 28-я ден</vt:lpstr>
      <vt:lpstr>Перинатална смъртност - отразява смъртността около раждането и включва  2 компонента: мъртвораждаемост и ранна неонатална смъртност. </vt:lpstr>
      <vt:lpstr>Специфични коефициенти за ДС по причини </vt:lpstr>
      <vt:lpstr>  Умрели деца до 1 г.    от дадена причина ДС по причини = ------------------------------------- х 10n   брой живородени </vt:lpstr>
      <vt:lpstr>Други специфични показатели: -  по местоживеене; - по пол; - по степен на доносеност; - по възраст на майката; - по образование на майката и др.</vt:lpstr>
      <vt:lpstr>Пропорции (структурни, екстензивни показатели, относителни дялове)   Например, структура на причините за детска смъртност</vt:lpstr>
      <vt:lpstr>Разлика между специфични интензивни показатели и пропорции</vt:lpstr>
      <vt:lpstr>Смъртност до 5-годишна възраст  Важен обобщаващ коефициент, въведен от УНИЦЕФ. Изчислява се като отношение на умрелите деца до 5-годишна възраст към живородените на 1000 (в ‰) и се оценява: </vt:lpstr>
      <vt:lpstr>Скала за оценка на смъртността под 5-годишна възраст  много ниска – под 10‰  ниска – 10-20‰ средна – 20-50‰ висока – 50-100‰ много висока – над 100‰  </vt:lpstr>
      <vt:lpstr>2. ГЛОБАЛНИ ТЕНДЕНЦИИ НА ДЕТСКАТА СМЪРТНОСТ И СМЪРТНОСТТА ДО 5-Г.</vt:lpstr>
      <vt:lpstr>Детската смъртност в глобален мащаб варира в много широки граници в зависимост от БНП (слайд 29).  Три региона на СЗО са с по-висока детска смъртност от средното глобално ниво – Африка, Югоизточна Азия и Източно Средиземноморие.    Европейският, Американският и Западно тихоокеанският региони са с много по-ниска детска смъртност, особено Европа. </vt:lpstr>
      <vt:lpstr>PowerPoint Presentation</vt:lpstr>
      <vt:lpstr>Още по-изразени са различията между страните според тяхното социално-икономическо им развитие (слайд 31).  Най-ниските стойности за страните с висок доход са от порядъка 2-3 ‰, докато в страните с нисък доход се наблюдават стойност до 100 ‰ (т.е. разликата между най-ниските и най-високите нива на детска смъртност са от порядъка 40-50 пъти).  </vt:lpstr>
      <vt:lpstr>PowerPoint Presentation</vt:lpstr>
      <vt:lpstr>През 2016 г. – 5.6 милиона умирания до 5-годишна възраст (ежедневно 15 000 деца).   От тях около три четвърти (74%) са  през първата година от живота.  Недоносеността в най-голямата единична причина за умирания при децата до 5-годишна възраст.</vt:lpstr>
      <vt:lpstr>= Глобално 2.6 милиона деца (46%) от всички умирания до 5-годишна възраст са били през първия месец от живота (около 7 000 новородени ежедневно).   = Рискът за умиране е най-висок през първите 28 дни от живота (неонаталния период).   = Подобряването на качеството на антенаталните грижи, по време на раждането и постнаталните грижи за майките и новородените са изключително важни за предотвратяването на тези умирания.</vt:lpstr>
      <vt:lpstr>= Над половината от тези ранни умирания се дължат на състояния, предотвратими или лечими при достъп до редица евтини и ефективни интервенции.  = Водещите причини за умирания до 5-годишна възраст са усложнения на преждевременните раждания, пневмония, родова асфиксия, диарийни заболявания и малария.   = Съществени различия в причините за умирания през първия месец и след 1-я месец до 59-я месец вкл.) – слайд 35.</vt:lpstr>
      <vt:lpstr>PowerPoint Presentation</vt:lpstr>
      <vt:lpstr>През 1-я месец преобладаващи са:  - недоносеност (15%);  - усложнения при раждането (11%); - неонатален сепсис (7%); - вродени аномалии (4%).  След 1-я до 59-я месец вкл.: - пневмония (13%); - диарийни заболявания (9%);  - вродени аномалии и малария – по 7%; - травми (5%) - ХИВ/СПИН и морбили – по 2%. </vt:lpstr>
      <vt:lpstr>  Съществени са и различията в структурата на причините за детска смъртност и смъртност до 5-годишна възраст в страните с нисък и висок доход.   (развити и развиващи се страни).  Децата от Суб-Сахарска Африка имат 15 пъти по-висок риск за умиране до 5-годишна възраст в сравнение с децата от страните с висок доход. </vt:lpstr>
      <vt:lpstr>Снижаването на детската смъртност и смъртността под 5-годишна възраст е приоритетна цел на развитието в глобален, регионален и национален план.</vt:lpstr>
      <vt:lpstr>Сред най-важните фактори:   Недостатъчен обхват с рутинни имунизации.   Недохранването на децата и майките.  Недостатъчно наблюдение на бременните и нисък обхват с основни акушерски грижи.    Ниска грамотност и образователно ниво на жените.   Неадекватни условия на живот на семействата. </vt:lpstr>
      <vt:lpstr>3. Ситуацията в Европа</vt:lpstr>
      <vt:lpstr>PowerPoint Presentation</vt:lpstr>
      <vt:lpstr>PowerPoint Presentation</vt:lpstr>
      <vt:lpstr>PowerPoint Presentation</vt:lpstr>
      <vt:lpstr>PowerPoint Presentation</vt:lpstr>
      <vt:lpstr>4. Ситуацията в България</vt:lpstr>
      <vt:lpstr>До 1988 г. - низходяща тенденция, след което се очертава тенденция към нарастване и задържане на детската смъртност на по-високо ниво. След 2000 г. – тенденция към снижение.</vt:lpstr>
      <vt:lpstr>PowerPoint Presentation</vt:lpstr>
      <vt:lpstr>PowerPoint Presentation</vt:lpstr>
      <vt:lpstr>= Детската смъртност в селата винаги е била по-висока от градовете.   = Наблюдават се териториални различия в нивото на детската смъртност.   = В структурата на детската смъртност по периоди от I-та година значителен дял заемат умиранията в постнеонаталния период – около 45%.</vt:lpstr>
      <vt:lpstr>Подреждане на причините за детска смъртност в България:  1. Перинатални причини 2. Вродени аномалии  3. Болести на дихателната система.  Има съществени различия в детската смъртност по причини в градовете и селата и през отделните периоди от I-та година. </vt:lpstr>
      <vt:lpstr>Недоносеността и ниската телесна маса при  раждането са едни от най-честите причини за смърт в неонаталния период. За последните десетилетия делът на родените с ниско тегло (под 2500 г) е нараснал от 6% на повече от 10% и е значително по-висок от други развити страни (4-6%).</vt:lpstr>
      <vt:lpstr> Глобални тенденции на средната продължителност на предстоящия живот (СППЖ)</vt:lpstr>
      <vt:lpstr>3.1. Основни понятия  (по-подробно от учебника по Социална медицина)</vt:lpstr>
      <vt:lpstr>Средна продължителност на предстоящия живот (СППЖ)  - среден брой години, които предстои да преживее поколението на новородените при условие, че през целия живот на това поколение коефициентите за повъзрастова смъртност се запазят такива, каквито са в годината на изчисление на показателя. </vt:lpstr>
      <vt:lpstr>= СППЖ е условен (хипотетичен) показател, който би се получил, ако се запазят непроменени показателите за повъзрастова смъртност.   = Всяка промяна в повъзрастова смъртност се отразява върху СППЖ.  = Нарастването или намаляването на смъртността от определени причини се отразява върху СППЖ. </vt:lpstr>
      <vt:lpstr>= Изчислява се чрез кратки или пълни таблици за смъртност (доживяемост), които моделират процеса на преживяване и измиране на съответните поколения.  = Разработват се отделно за мъже и жени поради значителните различия в  повъзрастовата смъртност при двата пола. = СППЖ може да се определя за всяко поколение, достигнало определена възраст. </vt:lpstr>
      <vt:lpstr>Други измерители на СППЖ </vt:lpstr>
      <vt:lpstr>= Очаквана продължителност на живота в добро здраве - брой години в състояние на пълно здраве, които едно новородено  се очаква да преживее, при сегашните коефициенти на смъртност и влошено здраве” . = СППЖ без инвалидност - среден брой години, които даден индивид се очаква да преживее без нарушения на физическата дееспособност.  </vt:lpstr>
      <vt:lpstr>= Години живот съобразени с качеството на живота (QALY) - измерва ползата (в години спечелен живот) от различни здравни интервенции и позволява да се оценят най-изгодните за обществото здравни интервенции. = Години живот съобразени с недееспособността (DALY) - изгубени години живот поради преждевременна смърт и инвалидност. Това е най-добър измерител на тежестта на отделните класове и видове заболявания. </vt:lpstr>
      <vt:lpstr>3.2. ГЛОБАЛНИ ТЕНДЕНЦИИ НА СППЖ </vt:lpstr>
      <vt:lpstr>World Health Statistics 2014 Данни за 2012 г.:   Глобалната СППЖ за новородените - 70 години  СППЖ в добро здраве - 62 г.</vt:lpstr>
      <vt:lpstr>PowerPoint Presentation</vt:lpstr>
      <vt:lpstr>PowerPoint Presentation</vt:lpstr>
      <vt:lpstr>PowerPoint Presentation</vt:lpstr>
      <vt:lpstr>PowerPoint Presentation</vt:lpstr>
      <vt:lpstr>PowerPoint Presentation</vt:lpstr>
      <vt:lpstr> = Съществени различия при мъжете и  жените.   = Жените живеят по-дълго от мъжете: жени - 73 г.; мъже – 68 г.    = Различието е по-голямо в страните с висок доход – около 6 години, а в страните с нисък доход – около 3 г.</vt:lpstr>
      <vt:lpstr>= Различия в СППЖ при мъже и жени  между богати и бедни страни:   Мъже: В страните с висок доход - 76 г.  (16 г. повече от страните с нисък доход)  Жени: Още по-голяма разлика – 19 г.:  - в страни с висок доход - 82 г.; - в страни с нисък доход – 63 г.</vt:lpstr>
      <vt:lpstr>= Неравенството и бедността са най-силните фактори, определящи нивото и тенденциите на СППЖ в световен мащаб. = Ефектът на епидемията от СПИН. По данни на ООН в 45 най-силно засегнати от СПИН страни (с над 2% инфектирани лица), СППЖ е по-ниска от възможната без СПИН с 3-5 г., а в 35 африкански страни – над 8 г. В някои от най-силно засегнатите страни (Боствана, Южна Африка, Зимбабве и др.), разликата е повече от 20 години, и то при доста ниски стойности на СППЖ.</vt:lpstr>
      <vt:lpstr>3.3. Ситуацията в Европа</vt:lpstr>
      <vt:lpstr>PowerPoint Presentation</vt:lpstr>
      <vt:lpstr>PowerPoint Presentation</vt:lpstr>
      <vt:lpstr>PowerPoint Presentation</vt:lpstr>
      <vt:lpstr>PowerPoint Presentation</vt:lpstr>
      <vt:lpstr>3.4. Ситуацията в България</vt:lpstr>
      <vt:lpstr>PowerPoint Presentation</vt:lpstr>
      <vt:lpstr>PowerPoint Presentation</vt:lpstr>
      <vt:lpstr>PowerPoint Presentation</vt:lpstr>
      <vt:lpstr>PowerPoint Presentation</vt:lpstr>
      <vt:lpstr>= В сравнение с други високоразвити индустриализирани страни СППЖ в България, както за цялото население, така и за мъжете и жените, е по-ниска средно с 7-8 г.  Основни фактори за различията: = Първо, по-висока смъртност от социалнозначими заболявания, особено при мъжете 40-59 г.  = Второ, детската смъртност  e все още пъти по-висока от най-добрите  постижения  в  развитите  страни.</vt:lpstr>
    </vt:vector>
  </TitlesOfParts>
  <Company>MU Pleven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 Grancharova</dc:creator>
  <cp:lastModifiedBy>GGG</cp:lastModifiedBy>
  <cp:revision>118</cp:revision>
  <dcterms:created xsi:type="dcterms:W3CDTF">2013-12-09T09:12:35Z</dcterms:created>
  <dcterms:modified xsi:type="dcterms:W3CDTF">2019-10-05T09:18:49Z</dcterms:modified>
</cp:coreProperties>
</file>