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97" r:id="rId12"/>
    <p:sldId id="275" r:id="rId13"/>
    <p:sldId id="277" r:id="rId14"/>
    <p:sldId id="278" r:id="rId15"/>
    <p:sldId id="279" r:id="rId16"/>
    <p:sldId id="282" r:id="rId17"/>
    <p:sldId id="283" r:id="rId18"/>
    <p:sldId id="284" r:id="rId19"/>
    <p:sldId id="286" r:id="rId20"/>
    <p:sldId id="287" r:id="rId21"/>
    <p:sldId id="288" r:id="rId22"/>
    <p:sldId id="289" r:id="rId23"/>
    <p:sldId id="291" r:id="rId24"/>
    <p:sldId id="292" r:id="rId25"/>
    <p:sldId id="293" r:id="rId26"/>
    <p:sldId id="295" r:id="rId27"/>
    <p:sldId id="296" r:id="rId28"/>
    <p:sldId id="298" r:id="rId29"/>
    <p:sldId id="299" r:id="rId30"/>
    <p:sldId id="300" r:id="rId31"/>
    <p:sldId id="301" r:id="rId32"/>
    <p:sldId id="302" r:id="rId33"/>
    <p:sldId id="303" r:id="rId34"/>
    <p:sldId id="311" r:id="rId35"/>
    <p:sldId id="330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5" r:id="rId47"/>
    <p:sldId id="326" r:id="rId48"/>
    <p:sldId id="327" r:id="rId49"/>
    <p:sldId id="329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17C57A-0588-4984-8A1B-50DC2AE86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60DD0-88EF-41F3-8585-D06DB16250D8}" type="datetime1">
              <a:rPr lang="bg-BG" smtClean="0"/>
              <a:t>5.10.2019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BDBD6-703C-4881-A4CA-D64A8CD10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19124-70D2-419F-9095-F98A6F58A2A0}" type="datetime1">
              <a:rPr lang="bg-BG" smtClean="0"/>
              <a:t>5.10.2019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AF43-6558-46C4-89B1-20C70A432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EB543-645B-4343-9EA5-043160D2BB3A}" type="datetime1">
              <a:rPr lang="bg-BG" smtClean="0"/>
              <a:t>5.10.2019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00450-9546-4D07-8008-DF071986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7230D-C809-4A7C-9BD1-AE88D5B4463E}" type="datetime1">
              <a:rPr lang="bg-BG" smtClean="0"/>
              <a:t>5.10.2019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6AF72-430D-413A-BADF-D1D65EB1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9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EF26F-3671-424D-85E0-85CFEB22AB55}" type="datetime1">
              <a:rPr lang="bg-BG" smtClean="0"/>
              <a:t>5.10.2019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D03DA-687C-4689-BEA4-C959DC6D2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A520F-D050-4997-BEEB-CB45E5DD1110}" type="datetime1">
              <a:rPr lang="bg-BG" smtClean="0"/>
              <a:t>5.10.2019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DA2E4-AB67-4657-A93B-203518A3B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0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BA8C-71AB-4E0B-B482-2244983BDF10}" type="datetime1">
              <a:rPr lang="bg-BG" smtClean="0"/>
              <a:t>5.10.2019 г.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B41C-A4D1-428E-8AB6-CC0067B27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02900-B42C-4886-A1F5-18B6B2C54555}" type="datetime1">
              <a:rPr lang="bg-BG" smtClean="0"/>
              <a:t>5.10.2019 г.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6B18-AC15-452B-AA25-8CD32690A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4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C686E-2AC6-4637-8E02-BFFFB089317A}" type="datetime1">
              <a:rPr lang="bg-BG" smtClean="0"/>
              <a:t>5.10.2019 г.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D6D5D-EDF8-47A8-8E4B-9789C2DA2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0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F5C0F-D37A-4C92-A8A0-537A0E41C551}" type="datetime1">
              <a:rPr lang="bg-BG" smtClean="0"/>
              <a:t>5.10.2019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E2A6-7710-4C52-9427-6B2091D48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9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C1197-D9A5-46B9-A402-6C270BC3B1D4}" type="datetime1">
              <a:rPr lang="bg-BG" smtClean="0"/>
              <a:t>5.10.2019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5CE15-1082-47FE-BE0C-D0808760F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text styles</a:t>
            </a:r>
          </a:p>
          <a:p>
            <a:pPr lvl="1"/>
            <a:r>
              <a:rPr lang="en-US" altLang="bg-BG"/>
              <a:t>Second level</a:t>
            </a:r>
          </a:p>
          <a:p>
            <a:pPr lvl="2"/>
            <a:r>
              <a:rPr lang="en-US" altLang="bg-BG"/>
              <a:t>Third level</a:t>
            </a:r>
          </a:p>
          <a:p>
            <a:pPr lvl="3"/>
            <a:r>
              <a:rPr lang="en-US" altLang="bg-BG"/>
              <a:t>Fourth level</a:t>
            </a:r>
          </a:p>
          <a:p>
            <a:pPr lvl="4"/>
            <a:r>
              <a:rPr lang="en-US" altLang="bg-B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FA27E5A8-F5DA-4FA9-8AB0-478FA56D82E4}" type="datetime1">
              <a:rPr lang="bg-BG" smtClean="0"/>
              <a:t>5.10.2019 г.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8ED793A-B1E5-4D6A-B9D4-6CAF8A1DC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44C4EE-D62C-4E50-876C-1ADE4BBF7CC9}" type="slidenum">
              <a:rPr lang="en-US" altLang="bg-BG"/>
              <a:pPr eaLnBrk="1" hangingPunct="1"/>
              <a:t>1</a:t>
            </a:fld>
            <a:endParaRPr lang="en-US" altLang="bg-BG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ru-RU" b="1" dirty="0"/>
              <a:t>Презентация </a:t>
            </a:r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/>
              <a:t>глава 5</a:t>
            </a:r>
            <a:br>
              <a:rPr lang="bg-BG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bg-BG" b="1" dirty="0">
                <a:solidFill>
                  <a:srgbClr val="C00000"/>
                </a:solidFill>
              </a:rPr>
            </a:br>
            <a:br>
              <a:rPr lang="en-US" altLang="bg-BG" b="1" dirty="0">
                <a:solidFill>
                  <a:srgbClr val="C00000"/>
                </a:solidFill>
              </a:rPr>
            </a:br>
            <a:r>
              <a:rPr lang="bg-BG" altLang="bg-BG" b="1" dirty="0">
                <a:solidFill>
                  <a:srgbClr val="C00000"/>
                </a:solidFill>
              </a:rPr>
              <a:t>ОСНОВНИ ДЕТЕРМИНАНТИ НА ГЛОБАЛНОТО ЗДРАВЕ</a:t>
            </a:r>
            <a:r>
              <a:rPr lang="bg-BG" altLang="bg-BG" dirty="0">
                <a:solidFill>
                  <a:srgbClr val="C00000"/>
                </a:solidFill>
              </a:rPr>
              <a:t> </a:t>
            </a:r>
            <a:endParaRPr lang="en-US" altLang="bg-BG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59BB4-67A6-42FD-8E5C-FA24716CF2C8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1E7094-4B34-4723-BA9C-11BA94DCFA75}" type="slidenum">
              <a:rPr lang="en-US" altLang="bg-BG"/>
              <a:pPr eaLnBrk="1" hangingPunct="1"/>
              <a:t>10</a:t>
            </a:fld>
            <a:endParaRPr lang="en-US" altLang="bg-BG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2800" dirty="0"/>
              <a:t>Широко разпространен и използван през последните две десетилетия </a:t>
            </a:r>
            <a:r>
              <a:rPr lang="bg-BG" altLang="bg-BG" sz="2800" b="1" dirty="0"/>
              <a:t>е </a:t>
            </a:r>
            <a:r>
              <a:rPr lang="bg-BG" altLang="bg-BG" sz="2800" b="1" dirty="0">
                <a:solidFill>
                  <a:srgbClr val="C00000"/>
                </a:solidFill>
              </a:rPr>
              <a:t>моделът на Dahlgren и Whitehead (1991).</a:t>
            </a:r>
            <a:r>
              <a:rPr lang="bg-BG" altLang="bg-BG" sz="2800" b="1" dirty="0"/>
              <a:t> </a:t>
            </a:r>
            <a:r>
              <a:rPr lang="bg-BG" altLang="bg-BG" sz="2800" dirty="0"/>
              <a:t>Поради специфичния начин на представяне на отделните групи детерминанти на здравето, той е известен под названието „Policy rainbow”. т.е. </a:t>
            </a:r>
            <a:r>
              <a:rPr lang="bg-BG" altLang="bg-BG" sz="2800" b="1" dirty="0">
                <a:solidFill>
                  <a:srgbClr val="C00000"/>
                </a:solidFill>
              </a:rPr>
              <a:t>„Дъга на политиката”. </a:t>
            </a:r>
            <a:br>
              <a:rPr lang="bg-BG" altLang="bg-BG" sz="2800" dirty="0">
                <a:solidFill>
                  <a:srgbClr val="C00000"/>
                </a:solidFill>
              </a:rPr>
            </a:br>
            <a:br>
              <a:rPr lang="bg-BG" altLang="bg-BG" sz="2800" dirty="0"/>
            </a:br>
            <a:r>
              <a:rPr lang="bg-BG" altLang="bg-BG" sz="2800" dirty="0"/>
              <a:t>В него са обхванати взаимовръзките между множество детерминанти на здравето, разпределени в </a:t>
            </a:r>
            <a:r>
              <a:rPr lang="bg-BG" altLang="bg-BG" sz="2800" b="1" dirty="0">
                <a:solidFill>
                  <a:srgbClr val="FF0000"/>
                </a:solidFill>
              </a:rPr>
              <a:t>четири основни слоя на влияние</a:t>
            </a:r>
            <a:r>
              <a:rPr lang="bg-BG" altLang="bg-BG" sz="2800" dirty="0">
                <a:solidFill>
                  <a:srgbClr val="C00000"/>
                </a:solidFill>
              </a:rPr>
              <a:t> </a:t>
            </a:r>
            <a:r>
              <a:rPr lang="bg-BG" altLang="bg-BG" sz="2800" dirty="0"/>
              <a:t>върху биологическия потенциал на индивида за поддържане на здравето.</a:t>
            </a:r>
            <a:r>
              <a:rPr lang="bg-BG" altLang="bg-BG" sz="3200" dirty="0"/>
              <a:t>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98E38-511E-4D94-A41C-65E7C92698BD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9C3F3E-095D-4D35-A4B5-99B059919CFF}" type="slidenum">
              <a:rPr lang="en-US" altLang="bg-BG"/>
              <a:pPr eaLnBrk="1" hangingPunct="1"/>
              <a:t>11</a:t>
            </a:fld>
            <a:endParaRPr lang="en-US" altLang="bg-BG"/>
          </a:p>
        </p:txBody>
      </p:sp>
      <p:pic>
        <p:nvPicPr>
          <p:cNvPr id="21507" name="Picture 4" descr="5554_html_12c19b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23875"/>
            <a:ext cx="8569325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D1A44-1C73-4629-ADB7-C5C3ED53CA78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C8EF4D-2CA3-44C1-9769-41AEE1012292}" type="slidenum">
              <a:rPr lang="en-US" altLang="bg-BG"/>
              <a:pPr eaLnBrk="1" hangingPunct="1"/>
              <a:t>12</a:t>
            </a:fld>
            <a:endParaRPr lang="en-US" altLang="bg-BG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b="1" i="1" dirty="0">
                <a:solidFill>
                  <a:srgbClr val="C00000"/>
                </a:solidFill>
              </a:rPr>
              <a:t>- фиксирани индивидуални характеристики</a:t>
            </a:r>
            <a:r>
              <a:rPr lang="bg-BG" altLang="bg-BG" sz="3600" b="1" dirty="0">
                <a:solidFill>
                  <a:srgbClr val="C00000"/>
                </a:solidFill>
              </a:rPr>
              <a:t> </a:t>
            </a:r>
            <a:r>
              <a:rPr lang="bg-BG" altLang="bg-BG" sz="3600" dirty="0"/>
              <a:t>(вътрешни, непроменяеми), такива като възраст, пол, генетични фактори (наследственост, </a:t>
            </a:r>
            <a:r>
              <a:rPr lang="bg-BG" altLang="bg-BG" sz="3600" dirty="0" err="1"/>
              <a:t>конституционални</a:t>
            </a:r>
            <a:r>
              <a:rPr lang="bg-BG" altLang="bg-BG" sz="3600" dirty="0"/>
              <a:t> фактори), разположени в сърцевината на дъгата;</a:t>
            </a:r>
            <a:br>
              <a:rPr lang="en-US" altLang="bg-BG" sz="3600" dirty="0"/>
            </a:br>
            <a:r>
              <a:rPr lang="bg-BG" altLang="bg-BG" sz="3600" b="1" i="1" dirty="0">
                <a:solidFill>
                  <a:srgbClr val="C00000"/>
                </a:solidFill>
              </a:rPr>
              <a:t>- потенциално модифицируеми фактори</a:t>
            </a:r>
            <a:r>
              <a:rPr lang="bg-BG" altLang="bg-BG" sz="3600" dirty="0"/>
              <a:t>, изразени като </a:t>
            </a:r>
            <a:r>
              <a:rPr lang="bg-BG" altLang="bg-BG" sz="3600" b="1" dirty="0">
                <a:solidFill>
                  <a:srgbClr val="C00000"/>
                </a:solidFill>
              </a:rPr>
              <a:t>серия от четири последователни слоя </a:t>
            </a:r>
            <a:r>
              <a:rPr lang="bg-BG" altLang="bg-BG" sz="3600" dirty="0"/>
              <a:t>на влияние, които се разделят на: </a:t>
            </a:r>
            <a:endParaRPr lang="en-US" altLang="bg-BG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58241-F7E3-4FA1-9126-385A20DD0B11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6957E-0DB1-4703-B3DE-379CB3A3179F}" type="slidenum">
              <a:rPr lang="en-US" altLang="bg-BG"/>
              <a:pPr eaLnBrk="1" hangingPunct="1"/>
              <a:t>13</a:t>
            </a:fld>
            <a:endParaRPr lang="en-US" altLang="bg-BG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algn="l" eaLnBrk="1" hangingPunct="1"/>
            <a:r>
              <a:rPr lang="bg-BG" altLang="bg-BG" sz="2800" dirty="0">
                <a:solidFill>
                  <a:srgbClr val="C00000"/>
                </a:solidFill>
              </a:rPr>
              <a:t>= индивидуални фактори на стила и начина на живот </a:t>
            </a:r>
            <a:r>
              <a:rPr lang="bg-BG" altLang="bg-BG" sz="2800" dirty="0"/>
              <a:t>(най-вътрешния слой);</a:t>
            </a:r>
            <a:br>
              <a:rPr lang="en-US" altLang="bg-BG" sz="2800" dirty="0"/>
            </a:br>
            <a:r>
              <a:rPr lang="bg-BG" altLang="bg-BG" sz="2800" dirty="0"/>
              <a:t> </a:t>
            </a:r>
            <a:br>
              <a:rPr lang="bg-BG" altLang="bg-BG" sz="2800" dirty="0"/>
            </a:br>
            <a:r>
              <a:rPr lang="bg-BG" altLang="bg-BG" sz="2800" dirty="0">
                <a:solidFill>
                  <a:srgbClr val="C00000"/>
                </a:solidFill>
              </a:rPr>
              <a:t>= социални и </a:t>
            </a:r>
            <a:r>
              <a:rPr lang="bg-BG" altLang="bg-BG" sz="2800" dirty="0" err="1">
                <a:solidFill>
                  <a:srgbClr val="C00000"/>
                </a:solidFill>
              </a:rPr>
              <a:t>общностни</a:t>
            </a:r>
            <a:r>
              <a:rPr lang="bg-BG" altLang="bg-BG" sz="2800" dirty="0">
                <a:solidFill>
                  <a:srgbClr val="C00000"/>
                </a:solidFill>
              </a:rPr>
              <a:t> мрежи </a:t>
            </a:r>
            <a:r>
              <a:rPr lang="bg-BG" altLang="bg-BG" sz="2800" dirty="0"/>
              <a:t>(вторият слой отвътре навън); </a:t>
            </a:r>
            <a:br>
              <a:rPr lang="en-US" altLang="bg-BG" sz="2800" dirty="0"/>
            </a:br>
            <a:br>
              <a:rPr lang="bg-BG" altLang="bg-BG" sz="2800" dirty="0"/>
            </a:br>
            <a:r>
              <a:rPr lang="bg-BG" altLang="bg-BG" sz="2800" dirty="0">
                <a:solidFill>
                  <a:srgbClr val="C00000"/>
                </a:solidFill>
              </a:rPr>
              <a:t>= физическа и социална околна среда </a:t>
            </a:r>
            <a:r>
              <a:rPr lang="bg-BG" altLang="bg-BG" sz="2800" dirty="0"/>
              <a:t>(третият слой)</a:t>
            </a:r>
            <a:r>
              <a:rPr lang="en-US" altLang="bg-BG" sz="2800" dirty="0"/>
              <a:t>;</a:t>
            </a:r>
            <a:br>
              <a:rPr lang="en-US" altLang="bg-BG" sz="2800" dirty="0"/>
            </a:br>
            <a:br>
              <a:rPr lang="bg-BG" altLang="bg-BG" sz="2800" dirty="0"/>
            </a:br>
            <a:r>
              <a:rPr lang="bg-BG" altLang="bg-BG" sz="2800" dirty="0">
                <a:solidFill>
                  <a:srgbClr val="C00000"/>
                </a:solidFill>
              </a:rPr>
              <a:t>=  по-широки общи социално-икономически и културални условия и условия на околната среда </a:t>
            </a:r>
            <a:r>
              <a:rPr lang="bg-BG" altLang="bg-BG" sz="2800" dirty="0"/>
              <a:t>(външният четвърти слой).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767EA-2D99-4D82-9427-DD87D4E239E8}" type="datetime1">
              <a:rPr lang="bg-BG" smtClean="0"/>
              <a:t>5.10.2019 г.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79E4CE-4DD2-4571-8776-D0010841E65C}" type="slidenum">
              <a:rPr lang="en-US" altLang="bg-BG"/>
              <a:pPr eaLnBrk="1" hangingPunct="1"/>
              <a:t>14</a:t>
            </a:fld>
            <a:endParaRPr lang="en-US" altLang="bg-BG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Моделът на </a:t>
            </a:r>
            <a:r>
              <a:rPr lang="bg-BG" altLang="bg-BG" sz="3200" dirty="0" err="1"/>
              <a:t>Dahlgren</a:t>
            </a:r>
            <a:r>
              <a:rPr lang="bg-BG" altLang="bg-BG" sz="3200" dirty="0"/>
              <a:t> и </a:t>
            </a:r>
            <a:r>
              <a:rPr lang="bg-BG" altLang="bg-BG" sz="3200" dirty="0" err="1"/>
              <a:t>Whitehead</a:t>
            </a:r>
            <a:r>
              <a:rPr lang="bg-BG" altLang="bg-BG" sz="3200" dirty="0"/>
              <a:t> е полезен като работна рамка за повдигане на въпросите за размера на влиянието на всеки от посочените слоеве върху здравето, за очертаване на възможностите за промени на специфичните фактори и допълнителните действия, които се изискват за повлияване на свързаните фактори в другите слоеве.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036C3-BFDE-4FD2-9076-4C339C7A33FD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B915CB-84FE-4A50-9A71-0B3FF94D3461}" type="slidenum">
              <a:rPr lang="en-US" altLang="bg-BG"/>
              <a:pPr eaLnBrk="1" hangingPunct="1"/>
              <a:t>15</a:t>
            </a:fld>
            <a:endParaRPr lang="en-US" altLang="bg-BG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Тази работна рамка подпомага изследователите в изграждането на хипотези за детерминантите на здравето, за относителното им влияние върху различни здравни резултати и взаимодействието между тях.</a:t>
            </a:r>
            <a:br>
              <a:rPr lang="bg-BG" altLang="bg-BG" sz="3200" dirty="0"/>
            </a:br>
            <a:r>
              <a:rPr lang="bg-BG" altLang="bg-BG" sz="2400" dirty="0"/>
              <a:t>Например, в САЩ относителните въздействия на различните групи детерминанти на здравето върху преждевременната смърт са оценени, както следва:</a:t>
            </a:r>
            <a:br>
              <a:rPr lang="bg-BG" altLang="bg-BG" sz="2400" dirty="0"/>
            </a:br>
            <a:r>
              <a:rPr lang="bg-BG" altLang="bg-BG" sz="2400" dirty="0"/>
              <a:t>30% - генетична предразположеност;</a:t>
            </a:r>
            <a:br>
              <a:rPr lang="bg-BG" altLang="bg-BG" sz="2400" dirty="0"/>
            </a:br>
            <a:r>
              <a:rPr lang="bg-BG" altLang="bg-BG" sz="2400" dirty="0"/>
              <a:t>15% - социални обстоятелства;</a:t>
            </a:r>
            <a:br>
              <a:rPr lang="bg-BG" altLang="bg-BG" sz="2400" dirty="0"/>
            </a:br>
            <a:r>
              <a:rPr lang="bg-BG" altLang="bg-BG" sz="2400" dirty="0"/>
              <a:t>5% - експозиции от околната среда;</a:t>
            </a:r>
            <a:br>
              <a:rPr lang="bg-BG" altLang="bg-BG" sz="2400" dirty="0"/>
            </a:br>
            <a:r>
              <a:rPr lang="bg-BG" altLang="bg-BG" sz="2400" dirty="0"/>
              <a:t> 40% - поведенчески характеристики;</a:t>
            </a:r>
            <a:br>
              <a:rPr lang="bg-BG" altLang="bg-BG" sz="2400" dirty="0"/>
            </a:br>
            <a:r>
              <a:rPr lang="bg-BG" altLang="bg-BG" sz="2400" dirty="0"/>
              <a:t>10%  - пропуски в медицинската помощ. </a:t>
            </a:r>
            <a:r>
              <a:rPr lang="bg-BG" altLang="bg-BG" sz="4000" dirty="0"/>
              <a:t>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8747DB-C4D5-4215-A9C2-123B391FD5B2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1DCE6E-D5AB-470B-87AF-35870AA0BDE1}" type="slidenum">
              <a:rPr lang="en-US" altLang="bg-BG"/>
              <a:pPr eaLnBrk="1" hangingPunct="1"/>
              <a:t>16</a:t>
            </a:fld>
            <a:endParaRPr lang="en-US" altLang="bg-BG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Такова разпределение на влиянието на различните групи детерминиращи фактори би било приложимо към САЩ или друга западна страна с подобни социално-икономически условия, околна среда и подобно население, но местата с различна структура на населението и различни условия на живот ще покажат твърде различна картина за ролята на детерминиращите фактори.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A395D-79AC-4091-A186-D18DDF20359F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2A5417-2E2B-4336-8BD9-BD43D1124ACE}" type="slidenum">
              <a:rPr lang="en-US" altLang="bg-BG"/>
              <a:pPr eaLnBrk="1" hangingPunct="1"/>
              <a:t>17</a:t>
            </a:fld>
            <a:endParaRPr lang="en-US" altLang="bg-BG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Моделът на </a:t>
            </a:r>
            <a:r>
              <a:rPr lang="bg-BG" altLang="bg-BG" sz="3200" dirty="0" err="1"/>
              <a:t>Dahlgren</a:t>
            </a:r>
            <a:r>
              <a:rPr lang="bg-BG" altLang="bg-BG" sz="3200" dirty="0"/>
              <a:t> и </a:t>
            </a:r>
            <a:r>
              <a:rPr lang="bg-BG" altLang="bg-BG" sz="3200" dirty="0" err="1"/>
              <a:t>Whitehead</a:t>
            </a:r>
            <a:r>
              <a:rPr lang="bg-BG" altLang="bg-BG" sz="3200" dirty="0"/>
              <a:t> повдига въпроса за принципното разделение на детерминантите на здравето на:</a:t>
            </a:r>
            <a:br>
              <a:rPr lang="bg-BG" altLang="bg-BG" sz="3200" i="1" dirty="0"/>
            </a:br>
            <a:r>
              <a:rPr lang="bg-BG" altLang="bg-BG" sz="3200" b="1" i="1" dirty="0">
                <a:solidFill>
                  <a:srgbClr val="C00000"/>
                </a:solidFill>
              </a:rPr>
              <a:t>= индивидуални характеристики и </a:t>
            </a:r>
            <a:br>
              <a:rPr lang="bg-BG" altLang="bg-BG" sz="3200" b="1" i="1" dirty="0">
                <a:solidFill>
                  <a:srgbClr val="C00000"/>
                </a:solidFill>
              </a:rPr>
            </a:br>
            <a:r>
              <a:rPr lang="bg-BG" altLang="bg-BG" sz="3200" b="1" i="1" dirty="0">
                <a:solidFill>
                  <a:srgbClr val="C00000"/>
                </a:solidFill>
              </a:rPr>
              <a:t>= социални и обществени фактори на здравето.</a:t>
            </a:r>
            <a:r>
              <a:rPr lang="bg-BG" altLang="bg-BG" sz="3200" b="1" dirty="0">
                <a:solidFill>
                  <a:srgbClr val="C00000"/>
                </a:solidFill>
              </a:rPr>
              <a:t> </a:t>
            </a:r>
            <a:endParaRPr lang="en-US" altLang="bg-BG" sz="32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A3E00-A66D-47EF-91E6-5B9C7676E476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2D74E4-C66B-4F94-B86F-F409F0ADE048}" type="slidenum">
              <a:rPr lang="en-US" altLang="bg-BG"/>
              <a:pPr eaLnBrk="1" hangingPunct="1"/>
              <a:t>18</a:t>
            </a:fld>
            <a:endParaRPr lang="en-US" altLang="bg-BG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>
                <a:solidFill>
                  <a:srgbClr val="C00000"/>
                </a:solidFill>
              </a:rPr>
              <a:t>Индивидуални детерминанти на здравето</a:t>
            </a:r>
            <a:br>
              <a:rPr lang="bg-BG" altLang="bg-BG" sz="3200" dirty="0">
                <a:solidFill>
                  <a:srgbClr val="C00000"/>
                </a:solidFill>
              </a:rPr>
            </a:br>
            <a:r>
              <a:rPr lang="bg-BG" altLang="bg-BG" sz="2800" b="1" dirty="0" err="1">
                <a:solidFill>
                  <a:srgbClr val="C00000"/>
                </a:solidFill>
              </a:rPr>
              <a:t>Личностовите</a:t>
            </a:r>
            <a:r>
              <a:rPr lang="bg-BG" altLang="bg-BG" sz="2800" b="1" dirty="0">
                <a:solidFill>
                  <a:srgbClr val="C00000"/>
                </a:solidFill>
              </a:rPr>
              <a:t> особености </a:t>
            </a:r>
            <a:r>
              <a:rPr lang="bg-BG" altLang="bg-BG" sz="2800" dirty="0"/>
              <a:t>влияят върху здравето, но те са свързани по определен начин с обществените фактори за здравето. Решенията и действията, предприемани на индивидуално ниво и способността на индивидите да влияят върху здравето произтича от личен талант, семейни обстоятелства, социална принадлежност и от по-широки политически условия. Например, заболяванията, травмите и инвалидността оказват влияние върху здравния статус, но те са повлияни от превантивните, регулаторните и лечебните мерки и от други обществени детерминанти.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C4579A-B9E0-48F4-A3FB-BBFB2DB34665}" type="datetime1">
              <a:rPr lang="bg-BG" smtClean="0"/>
              <a:t>5.10.2019 г.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C697B-F9FF-445B-97EF-F0EB6F384E18}" type="slidenum">
              <a:rPr lang="en-US" altLang="bg-BG"/>
              <a:pPr eaLnBrk="1" hangingPunct="1"/>
              <a:t>19</a:t>
            </a:fld>
            <a:endParaRPr lang="en-US" altLang="bg-BG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>
                <a:solidFill>
                  <a:srgbClr val="C00000"/>
                </a:solidFill>
              </a:rPr>
              <a:t>Социални и обществени детерминанти на здравето </a:t>
            </a:r>
            <a:br>
              <a:rPr lang="bg-BG" altLang="bg-BG" sz="3200" dirty="0"/>
            </a:br>
            <a:r>
              <a:rPr lang="bg-BG" altLang="bg-BG" sz="3200" dirty="0"/>
              <a:t>Нека разгледаме следния пример: в Коста Рика </a:t>
            </a:r>
            <a:r>
              <a:rPr lang="bg-BG" altLang="bg-BG" sz="3200" dirty="0" err="1"/>
              <a:t>СППЖ</a:t>
            </a:r>
            <a:r>
              <a:rPr lang="bg-BG" altLang="bg-BG" sz="3200" dirty="0"/>
              <a:t> е 77 години (както в САЩ, където БВП на глава от населението е 4 пъти по-висок; в щата Керала в Индия </a:t>
            </a:r>
            <a:r>
              <a:rPr lang="bg-BG" altLang="bg-BG" sz="3200" dirty="0" err="1"/>
              <a:t>СППЖ</a:t>
            </a:r>
            <a:r>
              <a:rPr lang="bg-BG" altLang="bg-BG" sz="3200" dirty="0"/>
              <a:t> е 74,6 години, а във Вашингтон – 72,6 години, при 10 пъти по-висок БВП ($30000 срещу $3000).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Кои са причините за тези поразителни различия?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1B2605-5980-4324-B18C-F4EF27BC1426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A11C8F-A78E-4E65-9A75-786787D315AC}" type="slidenum">
              <a:rPr lang="en-US" altLang="bg-BG"/>
              <a:pPr eaLnBrk="1" hangingPunct="1"/>
              <a:t>2</a:t>
            </a:fld>
            <a:endParaRPr lang="en-US" altLang="bg-BG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C00000"/>
                </a:solidFill>
              </a:rPr>
              <a:t>1. Основни понятия</a:t>
            </a:r>
            <a:endParaRPr lang="en-US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3359-8852-49F7-B4DB-8E35D419B31B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FFBC2B-B982-4070-9070-66ACEAF587C2}" type="slidenum">
              <a:rPr lang="en-US" altLang="bg-BG"/>
              <a:pPr eaLnBrk="1" hangingPunct="1"/>
              <a:t>20</a:t>
            </a:fld>
            <a:endParaRPr lang="en-US" altLang="bg-BG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Отговорът на този въпрос е свързан не толкова с особеностите на хората, живеещи в тези условия, отколкото със структурата на техните общества.</a:t>
            </a:r>
            <a:br>
              <a:rPr lang="bg-BG" altLang="bg-BG" sz="3200" dirty="0"/>
            </a:br>
            <a:r>
              <a:rPr lang="bg-BG" altLang="bg-BG" sz="3200" dirty="0"/>
              <a:t>Ролята на разпределението на силата и на социалните, икономическите и политически ресурси за формирането на здравето на населението показва, че такива фактори като генетични особености, здравно поведение и медицинска помощ обясняват само малка част от моделите на здравето и заболяванията.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EF4C38-C72A-4C79-99DB-68D6487468C3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098302-3673-4296-BE14-2FBBE8DA025B}" type="slidenum">
              <a:rPr lang="en-US" altLang="bg-BG"/>
              <a:pPr eaLnBrk="1" hangingPunct="1"/>
              <a:t>21</a:t>
            </a:fld>
            <a:endParaRPr lang="en-US" altLang="bg-BG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3200" b="1" i="1" dirty="0">
                <a:solidFill>
                  <a:srgbClr val="C00000"/>
                </a:solidFill>
              </a:rPr>
              <a:t>Защо социалните и обществените детерминанти на здравето са водещи, а не индивидуалните?</a:t>
            </a:r>
            <a:endParaRPr lang="en-US" altLang="bg-BG" sz="3200" b="1" i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37A460-9C85-47A3-9AB7-FEB5B7F88C73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3CA0D8-5763-4DCC-83B7-E78A15F7817B}" type="slidenum">
              <a:rPr lang="en-US" altLang="bg-BG"/>
              <a:pPr eaLnBrk="1" hangingPunct="1"/>
              <a:t>22</a:t>
            </a:fld>
            <a:endParaRPr lang="en-US" altLang="bg-BG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/>
              <a:t>Пример: </a:t>
            </a:r>
            <a:r>
              <a:rPr lang="bg-BG" altLang="bg-BG" sz="2800" dirty="0"/>
              <a:t>Строителен работник пада от 10-етажен строеж и умира. Причините могат да са:</a:t>
            </a:r>
            <a:br>
              <a:rPr lang="bg-BG" altLang="bg-BG" sz="2800" dirty="0"/>
            </a:br>
            <a:r>
              <a:rPr lang="bg-BG" altLang="bg-BG" sz="2800" dirty="0"/>
              <a:t>= </a:t>
            </a:r>
            <a:r>
              <a:rPr lang="bg-BG" altLang="bg-BG" sz="2800" dirty="0">
                <a:solidFill>
                  <a:srgbClr val="C00000"/>
                </a:solidFill>
              </a:rPr>
              <a:t>индивидуални</a:t>
            </a:r>
            <a:r>
              <a:rPr lang="bg-BG" altLang="bg-BG" sz="2800" dirty="0"/>
              <a:t> (невнимание, недооценяване на безопасността);</a:t>
            </a:r>
            <a:br>
              <a:rPr lang="bg-BG" altLang="bg-BG" sz="2800" dirty="0"/>
            </a:br>
            <a:r>
              <a:rPr lang="bg-BG" altLang="bg-BG" sz="2800" dirty="0"/>
              <a:t> = </a:t>
            </a:r>
            <a:r>
              <a:rPr lang="bg-BG" altLang="bg-BG" sz="2800" dirty="0">
                <a:solidFill>
                  <a:srgbClr val="C00000"/>
                </a:solidFill>
              </a:rPr>
              <a:t>в обществен контекст </a:t>
            </a:r>
            <a:r>
              <a:rPr lang="bg-BG" altLang="bg-BG" sz="2800" dirty="0"/>
              <a:t>(умора от дълго пътуване, недоспиване, живот в беден и шумен квартал);</a:t>
            </a:r>
            <a:br>
              <a:rPr lang="bg-BG" altLang="bg-BG" sz="2800" dirty="0"/>
            </a:br>
            <a:r>
              <a:rPr lang="bg-BG" altLang="bg-BG" sz="2800" dirty="0"/>
              <a:t>= ниска заплата, нерегистриран работник, липса на държавен надзор, лошо регулиране на обучението за безопасност, некачествени материали;</a:t>
            </a:r>
            <a:br>
              <a:rPr lang="bg-BG" altLang="bg-BG" sz="2800" dirty="0"/>
            </a:br>
            <a:r>
              <a:rPr lang="bg-BG" altLang="bg-BG" sz="2800" dirty="0"/>
              <a:t>= на още по-високо ниво – свободната пазарна икономика поставя печалбата пред безопасността на работните места, страх от загуба на работата и репресии пречат на работещите да се борят за социална сигурност и т.н. 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C8ECD7-4CD3-4D1B-84FB-12EDC8DCC37E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3E008F-576C-45E8-A53A-172F887DEF82}" type="slidenum">
              <a:rPr lang="en-US" altLang="bg-BG"/>
              <a:pPr eaLnBrk="1" hangingPunct="1"/>
              <a:t>23</a:t>
            </a:fld>
            <a:endParaRPr lang="en-US" altLang="bg-BG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Следователно, този случай на падане на работника може да се счита като личен инцидент, но когато на него се погледне през призмата на обществените детерминанти, той явно се превръща в продукт на взаимосвързани социални, икономически и политически фактори.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16FE87-A5FC-43EE-935D-3AEC6DEBD779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0D6EEE-420F-4285-8098-5161CD17A6B9}" type="slidenum">
              <a:rPr lang="en-US" altLang="bg-BG"/>
              <a:pPr eaLnBrk="1" hangingPunct="1"/>
              <a:t>24</a:t>
            </a:fld>
            <a:endParaRPr lang="en-US" altLang="bg-BG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C00000"/>
                </a:solidFill>
              </a:rPr>
              <a:t>Какво включват социалните и обществените детерминанти на здравето?</a:t>
            </a:r>
            <a:endParaRPr lang="en-US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1ECB4B-6512-4305-B113-D8098D2BDD74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604E54-D5D8-46EB-A342-9E8DF83D345D}" type="slidenum">
              <a:rPr lang="en-US" altLang="bg-BG"/>
              <a:pPr eaLnBrk="1" hangingPunct="1"/>
              <a:t>25</a:t>
            </a:fld>
            <a:endParaRPr lang="en-US" altLang="bg-BG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2800" b="1" i="1" dirty="0">
                <a:solidFill>
                  <a:srgbClr val="C00000"/>
                </a:solidFill>
              </a:rPr>
              <a:t>Първо -</a:t>
            </a:r>
            <a:r>
              <a:rPr lang="bg-BG" altLang="bg-BG" sz="2800" dirty="0"/>
              <a:t> жилищни условия, хигиенни условия, нездравословни дейности (тютюнопушене, насилие, наркотици и др.). Те се влияят силно от икономическата несигурност, организираната престъпност и социалната нестабилност.</a:t>
            </a:r>
            <a:br>
              <a:rPr lang="bg-BG" altLang="bg-BG" sz="2800" dirty="0"/>
            </a:br>
            <a:r>
              <a:rPr lang="bg-BG" altLang="bg-BG" sz="2800" b="1" i="1" dirty="0">
                <a:solidFill>
                  <a:srgbClr val="C00000"/>
                </a:solidFill>
              </a:rPr>
              <a:t>Второ –</a:t>
            </a:r>
            <a:r>
              <a:rPr lang="bg-BG" altLang="bg-BG" sz="2800" dirty="0"/>
              <a:t> детерминанти, свързани със социалната политика и държавното регулиране (нива на бедност, образование, характер на заетостта, условия на околната среда и човешки права). Те влияят пряко или непряко върху здравето и заболяванията – напр. чрез мерките за социална сигурност (гарантиране на подкрепа при безработица, сигурност за старите хора, здравна помощ, отпуски по майчинство и др.).  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DC71C-2436-4E9E-BBF1-DE40266DD281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323233-6D03-4CC2-B77C-E1D3B1BB5A86}" type="slidenum">
              <a:rPr lang="en-US" altLang="bg-BG"/>
              <a:pPr eaLnBrk="1" hangingPunct="1"/>
              <a:t>26</a:t>
            </a:fld>
            <a:endParaRPr lang="en-US" altLang="bg-BG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>
                <a:solidFill>
                  <a:srgbClr val="C00000"/>
                </a:solidFill>
              </a:rPr>
              <a:t>Трето -</a:t>
            </a:r>
            <a:r>
              <a:rPr lang="bg-BG" altLang="bg-BG" sz="3200" dirty="0">
                <a:solidFill>
                  <a:srgbClr val="C00000"/>
                </a:solidFill>
              </a:rPr>
              <a:t> </a:t>
            </a:r>
            <a:r>
              <a:rPr lang="bg-BG" altLang="bg-BG" sz="3200" dirty="0"/>
              <a:t>по-общи детерминанти в социален, политически, икономически и исторически контекст -  класова и социална структура, разпределение на богатството и силата, международни режими за търговия и др. Тези детерминанти също могат да влияят пряко или непряко и се явяват “причини за причините” на здравето и болестта.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69977E-D7E6-416E-BE07-B1BCD937AA5E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B6EFA5-D709-4851-A121-69FDA0D130FB}" type="slidenum">
              <a:rPr lang="en-US" altLang="bg-BG"/>
              <a:pPr eaLnBrk="1" hangingPunct="1"/>
              <a:t>27</a:t>
            </a:fld>
            <a:endParaRPr lang="en-US" altLang="bg-BG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>
                <a:solidFill>
                  <a:srgbClr val="C00000"/>
                </a:solidFill>
              </a:rPr>
              <a:t>Влияние на условията на живот - </a:t>
            </a:r>
            <a:r>
              <a:rPr lang="bg-BG" altLang="bg-BG" sz="3200" dirty="0"/>
              <a:t> жилищни условия и характеристиките на обкръжаващата територия, наличие на годна питейна вода и подходяща канализация, качество и безопасност на храните, условия и политики за майчино и детско здраве, доход и роли в семейството и на работното място, качество и достъпност до социални услуги, условия за социален стрес и негови смекчаващи условия – подкрепа от приятели и условия за отдих.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01FF2C-1713-4D35-B5C8-383AB0687B8A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ADAF35-F752-498E-864A-602180775C16}" type="slidenum">
              <a:rPr lang="en-US" altLang="bg-BG"/>
              <a:pPr eaLnBrk="1" hangingPunct="1"/>
              <a:t>28</a:t>
            </a:fld>
            <a:endParaRPr lang="en-US" altLang="bg-BG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>
                <a:solidFill>
                  <a:srgbClr val="C00000"/>
                </a:solidFill>
              </a:rPr>
              <a:t>Инфраструктура и условия за живот в общността</a:t>
            </a:r>
            <a:r>
              <a:rPr lang="bg-BG" altLang="bg-BG" sz="3200" b="1" dirty="0">
                <a:solidFill>
                  <a:srgbClr val="C00000"/>
                </a:solidFill>
              </a:rPr>
              <a:t>. </a:t>
            </a:r>
            <a:r>
              <a:rPr lang="bg-BG" altLang="bg-BG" sz="3200" dirty="0"/>
              <a:t>Тези условия оказват влияние върху качеството на жилищата, водата и хигиената на населените места, наличността на храни и др. Условията на живот в общността влияят върху здравето чрез качеството и наличието на инфраструктура и институции, вкл. училища, здравни и социални услуги, паркове, магазини, транспорт и места за </a:t>
            </a:r>
            <a:r>
              <a:rPr lang="bg-BG" altLang="bg-BG" sz="3200" dirty="0" err="1"/>
              <a:t>рекреация</a:t>
            </a:r>
            <a:r>
              <a:rPr lang="bg-BG" altLang="bg-BG" sz="3200" dirty="0"/>
              <a:t> и общуване.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64131-ECEE-46A7-A496-8EC1C5FCAB23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1A0386-E426-40C6-86D4-B364F366A1AE}" type="slidenum">
              <a:rPr lang="en-US" altLang="bg-BG"/>
              <a:pPr eaLnBrk="1" hangingPunct="1"/>
              <a:t>29</a:t>
            </a:fld>
            <a:endParaRPr lang="en-US" altLang="bg-BG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8352928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>
                <a:solidFill>
                  <a:srgbClr val="C00000"/>
                </a:solidFill>
              </a:rPr>
              <a:t>Роля на службите за обществено здраве и здравна помощ -</a:t>
            </a:r>
            <a:r>
              <a:rPr lang="bg-BG" altLang="bg-BG" sz="2800" dirty="0"/>
              <a:t> контрол за безопасност и спазване стандартите на храните; проследяване, контрол и лечение на епидемични и хронични заболявания; събиране и обработка на отпадъците, безопасност по пътищата; наблюдение на качеството на водата и хигиената на населените места; мониторинг на околната среда, на училищните заведения и храненето в тях; програми за майчино и детско здраве; безопасност и инспекция на работните места и др.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DF734-30D5-4838-885E-A49A2F50A869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8FD38E-EC4C-4294-BE26-95EA314B6B5D}" type="slidenum">
              <a:rPr lang="en-US" altLang="bg-BG"/>
              <a:pPr eaLnBrk="1" hangingPunct="1"/>
              <a:t>3</a:t>
            </a:fld>
            <a:endParaRPr lang="en-US" altLang="bg-BG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b="1" i="1" dirty="0">
                <a:solidFill>
                  <a:srgbClr val="C00000"/>
                </a:solidFill>
              </a:rPr>
              <a:t>1. </a:t>
            </a:r>
            <a:r>
              <a:rPr lang="bg-BG" altLang="bg-BG" b="1" i="1" dirty="0">
                <a:solidFill>
                  <a:srgbClr val="C00000"/>
                </a:solidFill>
              </a:rPr>
              <a:t>Социални детерминанти на здравето</a:t>
            </a:r>
            <a:r>
              <a:rPr lang="bg-BG" altLang="bg-BG" b="1" dirty="0"/>
              <a:t>:</a:t>
            </a:r>
            <a:r>
              <a:rPr lang="bg-BG" altLang="bg-BG" dirty="0"/>
              <a:t>  социалните характеристики, определящи взаимодействието между хората и общностите, т.е. условията, в които протича животът на хората.</a:t>
            </a:r>
            <a:endParaRPr lang="en-US" altLang="bg-B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1A4316-AE61-4C39-8588-52200DF459C5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2EF87C-06FC-410A-ACD6-237379205E68}" type="slidenum">
              <a:rPr lang="en-US" altLang="bg-BG"/>
              <a:pPr eaLnBrk="1" hangingPunct="1"/>
              <a:t>30</a:t>
            </a:fld>
            <a:endParaRPr lang="en-US" altLang="bg-BG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>
                <a:solidFill>
                  <a:srgbClr val="C00000"/>
                </a:solidFill>
              </a:rPr>
              <a:t>Роля на културата и религията - </a:t>
            </a:r>
            <a:r>
              <a:rPr lang="bg-BG" altLang="bg-BG" sz="3200" dirty="0">
                <a:solidFill>
                  <a:schemeClr val="tx1"/>
                </a:solidFill>
              </a:rPr>
              <a:t>к</a:t>
            </a:r>
            <a:r>
              <a:rPr lang="bg-BG" altLang="bg-BG" sz="3200" dirty="0"/>
              <a:t>ултуралните особености отразяват националните, етническите, религиозните, институционалните и други ценности, символи и социални отношения, ритуали, практики и традиции. Културата означава по какъв начин хората гледат на света и на тяхното място в него.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3AD6FB-F318-4C78-B420-DD6E31E57678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02E40-C3F7-42F5-A9AD-E67E5A7FE800}" type="slidenum">
              <a:rPr lang="en-US" altLang="bg-BG"/>
              <a:pPr eaLnBrk="1" hangingPunct="1"/>
              <a:t>31</a:t>
            </a:fld>
            <a:endParaRPr lang="en-US" altLang="bg-BG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>
                <a:solidFill>
                  <a:srgbClr val="C00000"/>
                </a:solidFill>
              </a:rPr>
              <a:t>Роля на транспорта и комуникациите. </a:t>
            </a:r>
            <a:r>
              <a:rPr lang="bg-BG" altLang="bg-BG" sz="2800" dirty="0"/>
              <a:t>Транспортът влияние върху здравето: чрез честотата и тежестта на пътните травми и нещастни случаи, чрез качеството на въздуха, цената и качеството на градския живот и др. Неподходящият и недостъпен транспорт може да влияе върху редица други детерминанти – напр. върху посещенията на училищата, заетостта, осъществяването на превантивни здравни грижи (</a:t>
            </a:r>
            <a:r>
              <a:rPr lang="bg-BG" altLang="bg-BG" sz="2800" dirty="0" err="1"/>
              <a:t>пренатални</a:t>
            </a:r>
            <a:r>
              <a:rPr lang="bg-BG" altLang="bg-BG" sz="2800" dirty="0"/>
              <a:t> посещения или контрол на хроничните заболявания и др.). Пътно-транспортните инциденти са втората водеща причина за </a:t>
            </a:r>
            <a:r>
              <a:rPr lang="bg-BG" altLang="bg-BG" sz="2800" dirty="0" err="1"/>
              <a:t>умирания</a:t>
            </a:r>
            <a:r>
              <a:rPr lang="bg-BG" altLang="bg-BG" sz="2800" dirty="0"/>
              <a:t> при 5-14 г. деца. 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C145C2-811F-42C0-AEB3-A36851C54142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62EC83-340D-4D9E-8E29-38CB2E6E1174}" type="slidenum">
              <a:rPr lang="en-US" altLang="bg-BG"/>
              <a:pPr eaLnBrk="1" hangingPunct="1"/>
              <a:t>32</a:t>
            </a:fld>
            <a:endParaRPr lang="en-US" altLang="bg-BG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>
                <a:solidFill>
                  <a:srgbClr val="C00000"/>
                </a:solidFill>
              </a:rPr>
              <a:t>Роля на социалните политики и правителствените  регулации върху здравето и здравните неравенства. </a:t>
            </a:r>
            <a:r>
              <a:rPr lang="bg-BG" altLang="bg-BG" sz="3200" dirty="0"/>
              <a:t>Редица социални, политически и икономически политики и тяхното осъществяване влияят върху здравето. Тук се включват такива политики като: образование, здравни услуги, данъчната система, професионалните организации, свободата на пресата, защитата на човешките права и опазването на околната среда.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90C07-6C9A-488C-BF38-87A27236D119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8EF310-0E8E-4F6C-802C-832ED2C6C791}" type="slidenum">
              <a:rPr lang="en-US" altLang="bg-BG"/>
              <a:pPr eaLnBrk="1" hangingPunct="1"/>
              <a:t>33</a:t>
            </a:fld>
            <a:endParaRPr lang="en-US" altLang="bg-BG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2400" b="1" dirty="0">
                <a:solidFill>
                  <a:srgbClr val="C00000"/>
                </a:solidFill>
              </a:rPr>
              <a:t>Роля на околната среда </a:t>
            </a:r>
            <a:r>
              <a:rPr lang="bg-BG" altLang="bg-BG" sz="2400" b="1" dirty="0"/>
              <a:t>- </a:t>
            </a:r>
            <a:r>
              <a:rPr lang="bg-BG" altLang="bg-BG" sz="2400" dirty="0">
                <a:solidFill>
                  <a:schemeClr val="tx1"/>
                </a:solidFill>
              </a:rPr>
              <a:t>нейните </a:t>
            </a:r>
            <a:r>
              <a:rPr lang="bg-BG" altLang="bg-BG" sz="2400" dirty="0"/>
              <a:t>здравни последици произтичат от два основни процеса: </a:t>
            </a:r>
            <a:r>
              <a:rPr lang="bg-BG" altLang="bg-BG" sz="2400" b="1" i="1" dirty="0">
                <a:solidFill>
                  <a:srgbClr val="C00000"/>
                </a:solidFill>
              </a:rPr>
              <a:t>изчерпване и замърсяване</a:t>
            </a:r>
            <a:r>
              <a:rPr lang="bg-BG" altLang="bg-BG" sz="2400" i="1" dirty="0">
                <a:solidFill>
                  <a:srgbClr val="C00000"/>
                </a:solidFill>
              </a:rPr>
              <a:t>. </a:t>
            </a:r>
            <a:r>
              <a:rPr lang="bg-BG" altLang="bg-BG" sz="2400" dirty="0"/>
              <a:t>Намаляването на водните запаси, горите, защитния озонов слой на земята, почвата, флората и фауната оказват влияние върху здравето чрез ограничаване на наличието  и достъпа до основни нужди, обработваема земя и затрудняване на прехраната. Замърсяването при индустриалното производство и консумация води до експозиция на хората на химични, биологични и физически агенти, които оказват </a:t>
            </a:r>
            <a:r>
              <a:rPr lang="bg-BG" altLang="bg-BG" sz="2400" dirty="0" err="1"/>
              <a:t>ендокринологични</a:t>
            </a:r>
            <a:r>
              <a:rPr lang="bg-BG" altLang="bg-BG" sz="2400" dirty="0"/>
              <a:t>, физиологични, генетични и други ефекти. Емисиите на парникови газове водят до глобално затопляне, което намалява продуктивността на земята, наличието на водни запаси и биоразнообразието и заплашва здравето чрез климатичните бедствия.</a:t>
            </a:r>
            <a:endParaRPr lang="en-US" altLang="bg-BG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577C35-E625-4502-AA96-03828B158A91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1927F5-D48E-452E-B119-5EA3655F5C56}" type="slidenum">
              <a:rPr lang="en-US" altLang="bg-BG"/>
              <a:pPr eaLnBrk="1" hangingPunct="1"/>
              <a:t>34</a:t>
            </a:fld>
            <a:endParaRPr lang="en-US" altLang="bg-BG"/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5962674"/>
          </a:xfrm>
        </p:spPr>
        <p:txBody>
          <a:bodyPr/>
          <a:lstStyle/>
          <a:p>
            <a:pPr algn="l" eaLnBrk="1" hangingPunct="1"/>
            <a:r>
              <a:rPr lang="bg-BG" altLang="bg-BG" sz="2800" b="1" dirty="0">
                <a:solidFill>
                  <a:srgbClr val="C00000"/>
                </a:solidFill>
              </a:rPr>
              <a:t>Социално включване/изключване, социална подкрепа и социален капитал. </a:t>
            </a:r>
            <a:br>
              <a:rPr lang="bg-BG" altLang="bg-BG" sz="2800" b="1" dirty="0">
                <a:solidFill>
                  <a:srgbClr val="C00000"/>
                </a:solidFill>
              </a:rPr>
            </a:br>
            <a:r>
              <a:rPr lang="bg-BG" altLang="bg-BG" sz="2800" b="1" dirty="0">
                <a:solidFill>
                  <a:srgbClr val="C00000"/>
                </a:solidFill>
              </a:rPr>
              <a:t>= Социалното включване </a:t>
            </a:r>
            <a:r>
              <a:rPr lang="bg-BG" altLang="bg-BG" sz="2800" dirty="0"/>
              <a:t>описва способността на някои групи (напр. бездомни, бедни, расови и етнически малцинства, имигранти) да участват пълноценно в обществения живот. То</a:t>
            </a:r>
            <a:r>
              <a:rPr lang="bg-BG" altLang="bg-BG" sz="2800" dirty="0">
                <a:solidFill>
                  <a:srgbClr val="C00000"/>
                </a:solidFill>
              </a:rPr>
              <a:t> </a:t>
            </a:r>
            <a:r>
              <a:rPr lang="bg-BG" altLang="bg-BG" sz="2800" dirty="0"/>
              <a:t>предоставя достъп до ресурси и мрежи за социална подкрепа, адекватни жилищни условия, образование и транспорт и се описва като </a:t>
            </a:r>
            <a:r>
              <a:rPr lang="bg-BG" altLang="bg-BG" sz="2800" b="1" dirty="0">
                <a:solidFill>
                  <a:srgbClr val="C00000"/>
                </a:solidFill>
              </a:rPr>
              <a:t>“социален капитал”</a:t>
            </a:r>
            <a:r>
              <a:rPr lang="bg-BG" altLang="bg-BG" sz="2800" b="1" dirty="0"/>
              <a:t>,</a:t>
            </a:r>
            <a:r>
              <a:rPr lang="bg-BG" altLang="bg-BG" sz="2800" dirty="0"/>
              <a:t> който отразява степента, в която индивидите изпитват доверие, чувство на социална сплотеност и споделени норми с другите членове на обществото. Това води до подобрени здравни резултати..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9F550-6E40-4FB8-ACB9-F7BFBEFE6B69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1927F5-D48E-452E-B119-5EA3655F5C56}" type="slidenum">
              <a:rPr lang="en-US" altLang="bg-BG"/>
              <a:pPr eaLnBrk="1" hangingPunct="1"/>
              <a:t>35</a:t>
            </a:fld>
            <a:endParaRPr lang="en-US" altLang="bg-BG"/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pPr algn="l" eaLnBrk="1" hangingPunct="1"/>
            <a:r>
              <a:rPr lang="bg-BG" altLang="bg-BG" sz="2800" b="1" i="1" dirty="0">
                <a:solidFill>
                  <a:srgbClr val="C00000"/>
                </a:solidFill>
              </a:rPr>
              <a:t>= Социалното изключване</a:t>
            </a:r>
            <a:r>
              <a:rPr lang="bg-BG" altLang="bg-BG" sz="2800" dirty="0">
                <a:solidFill>
                  <a:srgbClr val="C00000"/>
                </a:solidFill>
              </a:rPr>
              <a:t> </a:t>
            </a:r>
            <a:r>
              <a:rPr lang="bg-BG" altLang="bg-BG" sz="2800" dirty="0"/>
              <a:t>може да бъде резултат от структурни неравенства, липса на достъп до ресурси (икономически, социални, политически и/или културни), дискриминация и стигма. То може да води до преждевременна смърт, влошено физическо и психично здраве и социално насилие.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9F550-6E40-4FB8-ACB9-F7BFBEFE6B69}" type="datetime1">
              <a:rPr lang="bg-BG" smtClean="0"/>
              <a:t>5.10.2019 г.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01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06DDE3-0813-4387-AEC4-8E3DCA871EBE}" type="slidenum">
              <a:rPr lang="en-US" altLang="bg-BG"/>
              <a:pPr eaLnBrk="1" hangingPunct="1"/>
              <a:t>36</a:t>
            </a:fld>
            <a:endParaRPr lang="en-US" altLang="bg-BG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bg-BG" sz="2800" b="1" dirty="0">
                <a:solidFill>
                  <a:srgbClr val="C00000"/>
                </a:solidFill>
              </a:rPr>
              <a:t>Човешки права и политически свободи. </a:t>
            </a:r>
            <a:r>
              <a:rPr lang="bg-BG" altLang="bg-BG" sz="2800" dirty="0"/>
              <a:t>Здравето и човешките права са свързани чрез множество пътища. Правото на здраве е залегнало в Конституцията на СЗО. Редица документи за човешките права защитават правото на образование, храна и хранене, адекватен стандарт на живот, социална сигурност, гражданско участие, ползване на придобивки на научния напредък и защита от всякакви форми на насилие и дискриминация.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94397-C41B-475E-8A25-34E493C55803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7E6EE9-2093-48CF-AEFA-08B8E405E0B1}" type="slidenum">
              <a:rPr lang="en-US" altLang="bg-BG"/>
              <a:pPr eaLnBrk="1" hangingPunct="1"/>
              <a:t>37</a:t>
            </a:fld>
            <a:endParaRPr lang="en-US" altLang="bg-BG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91212"/>
          </a:xfrm>
        </p:spPr>
        <p:txBody>
          <a:bodyPr/>
          <a:lstStyle/>
          <a:p>
            <a:pPr algn="l" eaLnBrk="1" hangingPunct="1"/>
            <a:r>
              <a:rPr lang="bg-BG" altLang="bg-BG" sz="3200" b="1" dirty="0">
                <a:solidFill>
                  <a:srgbClr val="C00000"/>
                </a:solidFill>
              </a:rPr>
              <a:t>Други фактори в социален, политически, икономически и исторически контекст:</a:t>
            </a:r>
            <a:br>
              <a:rPr lang="bg-BG" altLang="bg-BG" sz="3200" b="1" dirty="0">
                <a:solidFill>
                  <a:srgbClr val="C00000"/>
                </a:solidFill>
              </a:rPr>
            </a:br>
            <a:r>
              <a:rPr lang="bg-BG" altLang="bg-BG" sz="3200" b="1" dirty="0"/>
              <a:t>-</a:t>
            </a:r>
            <a:r>
              <a:rPr lang="en-US" altLang="bg-BG" sz="3200" b="1" dirty="0"/>
              <a:t> </a:t>
            </a:r>
            <a:r>
              <a:rPr lang="bg-BG" altLang="bg-BG" sz="3200" b="1" dirty="0"/>
              <a:t>Разпределението на дохода и/или богатството;</a:t>
            </a:r>
            <a:r>
              <a:rPr lang="bg-BG" altLang="bg-BG" sz="3200" dirty="0"/>
              <a:t> </a:t>
            </a:r>
            <a:br>
              <a:rPr lang="bg-BG" altLang="bg-BG" sz="3200" dirty="0"/>
            </a:br>
            <a:r>
              <a:rPr lang="bg-BG" altLang="bg-BG" sz="3200" dirty="0"/>
              <a:t>- </a:t>
            </a:r>
            <a:r>
              <a:rPr lang="bg-BG" altLang="bg-BG" sz="3200" b="1" dirty="0"/>
              <a:t>Социалната стратификация;</a:t>
            </a:r>
            <a:br>
              <a:rPr lang="bg-BG" altLang="bg-BG" sz="3200" b="1" dirty="0"/>
            </a:br>
            <a:r>
              <a:rPr lang="bg-BG" altLang="bg-BG" sz="3200" b="1" dirty="0"/>
              <a:t>- Половата и расовата  принадлежност; </a:t>
            </a:r>
            <a:br>
              <a:rPr lang="bg-BG" altLang="bg-BG" sz="3200" b="1" dirty="0"/>
            </a:br>
            <a:r>
              <a:rPr lang="bg-BG" altLang="bg-BG" sz="3200" b="1" dirty="0"/>
              <a:t>- Собствеността на земята;</a:t>
            </a:r>
            <a:br>
              <a:rPr lang="bg-BG" altLang="bg-BG" sz="3200" b="1" dirty="0"/>
            </a:br>
            <a:r>
              <a:rPr lang="bg-BG" altLang="bg-BG" sz="3200" b="1" dirty="0"/>
              <a:t>- Режимите за международна търговия, международните финансови инструменти и политики, характера на политическите системи и др.</a:t>
            </a:r>
            <a:r>
              <a:rPr lang="bg-BG" altLang="bg-BG" sz="4000" dirty="0"/>
              <a:t>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7A42D-6EEE-4BB4-8C72-5BC577417B00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D4FF-CFC9-4395-AA49-B0F0E2913606}" type="slidenum">
              <a:rPr lang="en-US" altLang="bg-BG"/>
              <a:pPr eaLnBrk="1" hangingPunct="1"/>
              <a:t>38</a:t>
            </a:fld>
            <a:endParaRPr lang="en-US" altLang="bg-BG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C00000"/>
                </a:solidFill>
              </a:rPr>
              <a:t>3. Модели за обяснение на социалните неравенства</a:t>
            </a:r>
            <a:endParaRPr lang="en-US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B125F-51A5-4EF4-9571-AC390683A8A7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C46DF9-4305-434F-A163-1294E4E383A9}" type="slidenum">
              <a:rPr lang="en-US" altLang="bg-BG"/>
              <a:pPr eaLnBrk="1" hangingPunct="1"/>
              <a:t>39</a:t>
            </a:fld>
            <a:endParaRPr lang="en-US" altLang="bg-BG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18187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>
                <a:solidFill>
                  <a:srgbClr val="C00000"/>
                </a:solidFill>
              </a:rPr>
              <a:t>1. </a:t>
            </a:r>
            <a:r>
              <a:rPr lang="bg-BG" altLang="bg-BG" sz="3200" b="1" i="1" dirty="0">
                <a:solidFill>
                  <a:srgbClr val="C00000"/>
                </a:solidFill>
              </a:rPr>
              <a:t>Модел на биологичен и социален избор, </a:t>
            </a:r>
            <a:r>
              <a:rPr lang="bg-BG" altLang="bg-BG" sz="3200" dirty="0"/>
              <a:t>привеждащ доводи във вродените различия между индивидите, които еволюират с течение на времето. Според този модел, личното здраве произтича от генетичното наследство и индивидуалните физиологични и биологични характеристики. Здравето, от своя страна, определя способността на дадено лице да извлича ползи от възможностите и да постига благоприятна социално-икономическа позиция.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46295-8561-4CBA-9D5A-2EAE87EB094C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EF319B-4AA1-41DA-9495-E1929EA00434}" type="slidenum">
              <a:rPr lang="en-US" altLang="bg-BG"/>
              <a:pPr eaLnBrk="1" hangingPunct="1"/>
              <a:t>4</a:t>
            </a:fld>
            <a:endParaRPr lang="en-US" altLang="bg-BG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>
                <a:solidFill>
                  <a:srgbClr val="C00000"/>
                </a:solidFill>
              </a:rPr>
              <a:t>2. </a:t>
            </a:r>
            <a:r>
              <a:rPr lang="bg-BG" altLang="bg-BG" sz="4000" b="1" i="1" dirty="0">
                <a:solidFill>
                  <a:srgbClr val="C00000"/>
                </a:solidFill>
              </a:rPr>
              <a:t>Обществени детерминанти на здравето</a:t>
            </a:r>
            <a:r>
              <a:rPr lang="bg-BG" altLang="bg-BG" sz="4000" b="1" dirty="0"/>
              <a:t>:</a:t>
            </a:r>
            <a:r>
              <a:rPr lang="bg-BG" altLang="bg-BG" sz="4000" dirty="0"/>
              <a:t> очертават по-широката сфера на структурни влияния; това са политическите, икономическите и културалните структури, които показват по какъв начин се формира и възпроизвежда здравето и нарушенията в здравето на ниво на обществото.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4BB06-8394-4A22-9EF9-F7638B8FC17C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443780-76F0-48E3-B189-AA96285C941F}" type="slidenum">
              <a:rPr lang="en-US" altLang="bg-BG"/>
              <a:pPr eaLnBrk="1" hangingPunct="1"/>
              <a:t>40</a:t>
            </a:fld>
            <a:endParaRPr lang="en-US" altLang="bg-BG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5890666"/>
          </a:xfrm>
        </p:spPr>
        <p:txBody>
          <a:bodyPr/>
          <a:lstStyle/>
          <a:p>
            <a:pPr algn="l" eaLnBrk="1" hangingPunct="1"/>
            <a:r>
              <a:rPr lang="en-US" altLang="bg-BG" sz="2800" b="1" i="1" dirty="0">
                <a:solidFill>
                  <a:srgbClr val="C00000"/>
                </a:solidFill>
              </a:rPr>
              <a:t>2. </a:t>
            </a:r>
            <a:r>
              <a:rPr lang="bg-BG" altLang="bg-BG" sz="2800" b="1" i="1" dirty="0">
                <a:solidFill>
                  <a:srgbClr val="C00000"/>
                </a:solidFill>
              </a:rPr>
              <a:t>Модел, свързан с начина на живот и поведението. </a:t>
            </a:r>
            <a:r>
              <a:rPr lang="bg-BG" altLang="bg-BG" sz="2800" dirty="0"/>
              <a:t>Този модел поддържа идеята, че неравенствата в здравето са продукт на лични избори (как да живее, какво да яде, къде да работи, какви форми на отдих и каква степен на физическа активност да проявява и др.), т.е. основният аргумент е, че човешкото поведение е единствената най-важна детерминанта на вариациите в здравните резултати. Този подход игнорира реалността, че хората избират как да живеят в рамките на определен социален контекст и социално-икономическите условия често не позволяват на хората да водят здравословен начин живот 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62C89-A73B-4E33-9EBF-7B9CC7FF961B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8391C7-1B25-4EB9-8286-D3F2947EA764}" type="slidenum">
              <a:rPr lang="en-US" altLang="bg-BG"/>
              <a:pPr eaLnBrk="1" hangingPunct="1"/>
              <a:t>41</a:t>
            </a:fld>
            <a:endParaRPr lang="en-US" altLang="bg-BG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5891212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>
                <a:solidFill>
                  <a:srgbClr val="C00000"/>
                </a:solidFill>
              </a:rPr>
              <a:t>3. </a:t>
            </a:r>
            <a:r>
              <a:rPr lang="bg-BG" altLang="bg-BG" sz="3200" b="1" i="1" dirty="0" err="1">
                <a:solidFill>
                  <a:srgbClr val="C00000"/>
                </a:solidFill>
              </a:rPr>
              <a:t>Психосоциален</a:t>
            </a:r>
            <a:r>
              <a:rPr lang="bg-BG" altLang="bg-BG" sz="3200" b="1" i="1" dirty="0">
                <a:solidFill>
                  <a:srgbClr val="C00000"/>
                </a:solidFill>
              </a:rPr>
              <a:t> модел. </a:t>
            </a:r>
            <a:r>
              <a:rPr lang="bg-BG" altLang="bg-BG" sz="3200" dirty="0"/>
              <a:t>Според този модел физиологичните (соматичните) прояви на възприемане на неравенствата влияят върху здравето чрез различни стресови ситуации. Физиологичният ефект от дадена неблагоприятна позиция в социалната йерархия се превръща във физиологичен отговор на стрес и негодувание, повишавайки кръвното налягане и потискайки имунната система, а оттук и въздействайки върху редица други здравни проблеми.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C786C0-5E33-435E-A5BB-F2C1B2AA8CFF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BBCA4B-9326-4C09-82A1-156745D63374}" type="slidenum">
              <a:rPr lang="en-US" altLang="bg-BG"/>
              <a:pPr eaLnBrk="1" hangingPunct="1"/>
              <a:t>42</a:t>
            </a:fld>
            <a:endParaRPr lang="en-US" altLang="bg-BG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>
                <a:solidFill>
                  <a:srgbClr val="C00000"/>
                </a:solidFill>
              </a:rPr>
              <a:t>4. </a:t>
            </a:r>
            <a:r>
              <a:rPr lang="bg-BG" altLang="bg-BG" sz="3200" b="1" i="1" dirty="0">
                <a:solidFill>
                  <a:srgbClr val="C00000"/>
                </a:solidFill>
              </a:rPr>
              <a:t>Модел, опиращ се на политическата икономия на здравето.</a:t>
            </a:r>
            <a:r>
              <a:rPr lang="bg-BG" altLang="bg-BG" sz="3200" dirty="0">
                <a:solidFill>
                  <a:srgbClr val="C00000"/>
                </a:solidFill>
              </a:rPr>
              <a:t> </a:t>
            </a:r>
            <a:r>
              <a:rPr lang="bg-BG" altLang="bg-BG" sz="3200" dirty="0"/>
              <a:t>Този модел се фокусира върху структурните причини за неравенствата (класовите йерархии, политическите и икономически процеси, неравния достъп до властта и обществените ресурси) и техните материални и здравни проявления. Ефективността на модела се подкрепя от факта, че политическият, социалният и икономическият контекст на живот допринася съществено за здравето.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6FD60-38E8-4ED2-B92E-CFBD00F2AE97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7EBEE5-818A-4A75-BA01-E3A319FC802D}" type="slidenum">
              <a:rPr lang="en-US" altLang="bg-BG"/>
              <a:pPr eaLnBrk="1" hangingPunct="1"/>
              <a:t>43</a:t>
            </a:fld>
            <a:endParaRPr lang="en-US" altLang="bg-BG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>
                <a:solidFill>
                  <a:srgbClr val="C00000"/>
                </a:solidFill>
              </a:rPr>
              <a:t>5. </a:t>
            </a:r>
            <a:r>
              <a:rPr lang="bg-BG" altLang="bg-BG" sz="4000" b="1" i="1" dirty="0" err="1">
                <a:solidFill>
                  <a:srgbClr val="C00000"/>
                </a:solidFill>
              </a:rPr>
              <a:t>Екосоциалният</a:t>
            </a:r>
            <a:r>
              <a:rPr lang="bg-BG" altLang="bg-BG" sz="4000" b="1" i="1" dirty="0">
                <a:solidFill>
                  <a:srgbClr val="C00000"/>
                </a:solidFill>
              </a:rPr>
              <a:t> модел</a:t>
            </a:r>
            <a:r>
              <a:rPr lang="bg-BG" altLang="bg-BG" sz="4000" dirty="0">
                <a:solidFill>
                  <a:srgbClr val="C00000"/>
                </a:solidFill>
              </a:rPr>
              <a:t> </a:t>
            </a:r>
            <a:r>
              <a:rPr lang="bg-BG" altLang="bg-BG" sz="4000" dirty="0"/>
              <a:t>разглежда болестта и здравето като биологични олицетворения на отношенията към властта и другите социални процеси, които се натрупват в течение на жизнената траектория и между поколенията.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FCE4FC-4798-4789-9187-D5AA01B6B826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510FC9-37F1-4C3C-85C2-0B1B0A11353D}" type="slidenum">
              <a:rPr lang="en-US" altLang="bg-BG"/>
              <a:pPr eaLnBrk="1" hangingPunct="1"/>
              <a:t>44</a:t>
            </a:fld>
            <a:endParaRPr lang="en-US" altLang="bg-BG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eaLnBrk="1" hangingPunct="1"/>
            <a:r>
              <a:rPr lang="bg-BG" altLang="bg-BG" sz="4000" b="1" dirty="0">
                <a:solidFill>
                  <a:srgbClr val="C00000"/>
                </a:solidFill>
              </a:rPr>
              <a:t>4. Политиката на СЗО за справяне с неравенствата в здравето</a:t>
            </a:r>
            <a:endParaRPr lang="en-US" altLang="bg-BG" sz="40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9BF8F1-2CE9-4CB4-A4B0-0FEE5426F8E2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E7E98E-2FA4-4631-AD50-E6979850716D}" type="slidenum">
              <a:rPr lang="en-US" altLang="bg-BG"/>
              <a:pPr eaLnBrk="1" hangingPunct="1"/>
              <a:t>45</a:t>
            </a:fld>
            <a:endParaRPr lang="en-US" altLang="bg-BG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74"/>
          </a:xfrm>
        </p:spPr>
        <p:txBody>
          <a:bodyPr/>
          <a:lstStyle/>
          <a:p>
            <a:pPr algn="l" eaLnBrk="1" hangingPunct="1"/>
            <a:r>
              <a:rPr lang="bg-BG" altLang="bg-BG" sz="2800" dirty="0"/>
              <a:t>През 2003 г. СЗО публикува документ </a:t>
            </a:r>
            <a:r>
              <a:rPr lang="bg-BG" altLang="bg-BG" sz="2800" b="1" dirty="0">
                <a:solidFill>
                  <a:srgbClr val="C00000"/>
                </a:solidFill>
              </a:rPr>
              <a:t>„Убедителни факти”</a:t>
            </a:r>
            <a:r>
              <a:rPr lang="bg-BG" altLang="bg-BG" sz="2800" b="1" dirty="0"/>
              <a:t> </a:t>
            </a:r>
            <a:r>
              <a:rPr lang="bg-BG" altLang="bg-BG" sz="2800" dirty="0"/>
              <a:t>върху социалните детерминанти на здравето, в който обобщава доказателствата за причинно-следствените връзки между социалните фактори, околната среда и здравето и очертава необходимите политически действия. В него се подчертава наличието на ясен социален градиент и девет основни полета на дейност в областта на обществено-здравната политика, насочени към стреса, ранното детство, социалната изолация; условията на труд, безработицата, социалната подкрепа,  </a:t>
            </a:r>
            <a:r>
              <a:rPr lang="bg-BG" altLang="bg-BG" sz="2800" dirty="0" err="1"/>
              <a:t>пристрастяванията</a:t>
            </a:r>
            <a:r>
              <a:rPr lang="bg-BG" altLang="bg-BG" sz="2800" dirty="0"/>
              <a:t>, храната и транспорта.</a:t>
            </a:r>
            <a:r>
              <a:rPr lang="bg-BG" altLang="bg-BG" sz="3200" dirty="0"/>
              <a:t>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DAA52-9455-419C-B47A-190A75D57563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868C89-7026-4871-93D6-7CA78710EAA1}" type="slidenum">
              <a:rPr lang="en-US" altLang="bg-BG"/>
              <a:pPr eaLnBrk="1" hangingPunct="1"/>
              <a:t>46</a:t>
            </a:fld>
            <a:endParaRPr lang="en-US" altLang="bg-BG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bg-BG" altLang="bg-BG" sz="2800" dirty="0"/>
              <a:t>В 2005 г. СЗО създава специална </a:t>
            </a:r>
            <a:r>
              <a:rPr lang="bg-BG" altLang="bg-BG" sz="2800" b="1" i="1" dirty="0">
                <a:solidFill>
                  <a:srgbClr val="C00000"/>
                </a:solidFill>
              </a:rPr>
              <a:t>Комисия по социалните детерминанти на здравето, </a:t>
            </a:r>
            <a:r>
              <a:rPr lang="bg-BG" altLang="bg-BG" sz="2800" dirty="0"/>
              <a:t>която продължава работата в това направление.</a:t>
            </a:r>
            <a:r>
              <a:rPr lang="bg-BG" altLang="bg-BG" sz="2800" b="1" i="1" dirty="0"/>
              <a:t> </a:t>
            </a:r>
            <a:r>
              <a:rPr lang="bg-BG" altLang="bg-BG" sz="2800" dirty="0"/>
              <a:t>В публикувания през 2008 г. доклад на тази комисия се подчертава, че действията за преодоляване на здравните неравенства следва да се опират на </a:t>
            </a:r>
            <a:r>
              <a:rPr lang="bg-BG" altLang="bg-BG" sz="2800" b="1" i="1" dirty="0">
                <a:solidFill>
                  <a:srgbClr val="C00000"/>
                </a:solidFill>
              </a:rPr>
              <a:t>три основни принципа</a:t>
            </a:r>
            <a:r>
              <a:rPr lang="bg-BG" altLang="bg-BG" sz="2800" dirty="0">
                <a:solidFill>
                  <a:srgbClr val="C00000"/>
                </a:solidFill>
              </a:rPr>
              <a:t>:</a:t>
            </a:r>
            <a:endParaRPr lang="en-US" altLang="bg-BG" sz="2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70EE6-63D8-45DD-A54A-BEFAD518224B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8E839E-02B7-46CF-B4FE-A88F04D7EB8F}" type="slidenum">
              <a:rPr lang="en-US" altLang="bg-BG"/>
              <a:pPr eaLnBrk="1" hangingPunct="1"/>
              <a:t>47</a:t>
            </a:fld>
            <a:endParaRPr lang="en-US" altLang="bg-BG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890666"/>
          </a:xfrm>
        </p:spPr>
        <p:txBody>
          <a:bodyPr/>
          <a:lstStyle/>
          <a:p>
            <a:pPr algn="l" eaLnBrk="1" hangingPunct="1"/>
            <a:r>
              <a:rPr lang="bg-BG" altLang="bg-BG" sz="2400" b="1" i="1" dirty="0"/>
              <a:t>= </a:t>
            </a:r>
            <a:r>
              <a:rPr lang="bg-BG" altLang="bg-BG" sz="2400" b="1" i="1" dirty="0">
                <a:solidFill>
                  <a:srgbClr val="C00000"/>
                </a:solidFill>
              </a:rPr>
              <a:t>Подобряване на условията на ежедневен живот</a:t>
            </a:r>
            <a:r>
              <a:rPr lang="bg-BG" altLang="bg-BG" sz="2400" dirty="0">
                <a:solidFill>
                  <a:srgbClr val="C00000"/>
                </a:solidFill>
              </a:rPr>
              <a:t>: </a:t>
            </a:r>
            <a:r>
              <a:rPr lang="bg-BG" altLang="bg-BG" sz="2400" dirty="0"/>
              <a:t> равенство при старта в живота, комплексен подход към ранното развитие на детето и образованието; гарантиране на здравословни места за живеене; насърчаване на равенството между градски и селски райони; гарантиране на икономически и социални политики в отговор на климатичните промени и влошаването на околната среда; гарантиране на справедлива заетост и</a:t>
            </a:r>
            <a:r>
              <a:rPr lang="en-US" altLang="bg-BG" sz="2400" dirty="0"/>
              <a:t> </a:t>
            </a:r>
            <a:r>
              <a:rPr lang="bg-BG" altLang="bg-BG" sz="2400" dirty="0"/>
              <a:t>равенство между половете в заетостта; осигуряване достойна, безопасна и справедливо заплатена целогодишна работа; подобряване на условията на труд чрез намаляване на експозициите на вредни вещества, стрес и увреждащо здравето поведение; осигуряване на социална защита през целия живот и разширяване на нейния обхват; гарантиране на общодостъпна здравна помощ и др. </a:t>
            </a:r>
            <a:endParaRPr lang="en-US" altLang="bg-BG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961E3-E5CF-45F2-8DEE-1881986488A8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6EAF78-66B3-47EF-8DAB-6271D16CAD71}" type="slidenum">
              <a:rPr lang="en-US" altLang="bg-BG"/>
              <a:pPr eaLnBrk="1" hangingPunct="1"/>
              <a:t>48</a:t>
            </a:fld>
            <a:endParaRPr lang="en-US" altLang="bg-BG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>
                <a:solidFill>
                  <a:srgbClr val="C00000"/>
                </a:solidFill>
              </a:rPr>
              <a:t>=</a:t>
            </a:r>
            <a:r>
              <a:rPr lang="bg-BG" altLang="bg-BG" b="1" i="1" dirty="0">
                <a:solidFill>
                  <a:srgbClr val="C00000"/>
                </a:solidFill>
              </a:rPr>
              <a:t> </a:t>
            </a:r>
            <a:r>
              <a:rPr lang="bg-BG" altLang="bg-BG" sz="2800" b="1" i="1" dirty="0">
                <a:solidFill>
                  <a:srgbClr val="C00000"/>
                </a:solidFill>
              </a:rPr>
              <a:t>Справяне с </a:t>
            </a:r>
            <a:r>
              <a:rPr lang="bg-BG" altLang="bg-BG" sz="2800" b="1" i="1" dirty="0" err="1">
                <a:solidFill>
                  <a:srgbClr val="C00000"/>
                </a:solidFill>
              </a:rPr>
              <a:t>неравнопоставеното</a:t>
            </a:r>
            <a:r>
              <a:rPr lang="bg-BG" altLang="bg-BG" sz="2800" b="1" i="1" dirty="0">
                <a:solidFill>
                  <a:srgbClr val="C00000"/>
                </a:solidFill>
              </a:rPr>
              <a:t> разпределение на властта, парите и ресурсите</a:t>
            </a:r>
            <a:r>
              <a:rPr lang="bg-BG" altLang="bg-BG" sz="2800" dirty="0">
                <a:solidFill>
                  <a:srgbClr val="C00000"/>
                </a:solidFill>
              </a:rPr>
              <a:t>. </a:t>
            </a:r>
            <a:r>
              <a:rPr lang="bg-BG" altLang="bg-BG" sz="2800" dirty="0"/>
              <a:t>Това са структурните двигатели на условията на ежедневен живот на глобално, национално и локално ниво.</a:t>
            </a:r>
            <a:br>
              <a:rPr lang="bg-BG" altLang="bg-BG" sz="2800" dirty="0"/>
            </a:br>
            <a:r>
              <a:rPr lang="bg-BG" altLang="bg-BG" sz="2800" b="1" dirty="0">
                <a:solidFill>
                  <a:srgbClr val="C00000"/>
                </a:solidFill>
              </a:rPr>
              <a:t>= </a:t>
            </a:r>
            <a:r>
              <a:rPr lang="bg-BG" altLang="bg-BG" sz="3600" dirty="0">
                <a:solidFill>
                  <a:srgbClr val="C00000"/>
                </a:solidFill>
              </a:rPr>
              <a:t> </a:t>
            </a:r>
            <a:r>
              <a:rPr lang="bg-BG" altLang="bg-BG" sz="2800" b="1" i="1" dirty="0">
                <a:solidFill>
                  <a:srgbClr val="C00000"/>
                </a:solidFill>
              </a:rPr>
              <a:t>Измерване на проблемите, оценяване на дейностите, разширяване на познавателната база, развитие на работна сила, която да е обучена в областта на социалните детерминанти на здравето и подобряване на обществената осведоменост за социалните детерминанти на здравето.</a:t>
            </a:r>
            <a:br>
              <a:rPr lang="bg-BG" altLang="bg-BG" sz="2800" dirty="0"/>
            </a:b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ACAB8-518D-4511-B31E-EA1D5202728C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D0A6C3-B555-4048-83E4-9691A0FD7D9B}" type="slidenum">
              <a:rPr lang="en-US" altLang="bg-BG"/>
              <a:pPr eaLnBrk="1" hangingPunct="1"/>
              <a:t>49</a:t>
            </a:fld>
            <a:endParaRPr lang="en-US" altLang="bg-BG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В доклада се подчертава необходимостта от въвличане и задачите на различните действащи лица</a:t>
            </a:r>
            <a:r>
              <a:rPr lang="bg-BG" altLang="bg-BG" sz="3200"/>
              <a:t>: </a:t>
            </a:r>
            <a:br>
              <a:rPr lang="bg-BG" altLang="bg-BG" sz="3200"/>
            </a:br>
            <a:r>
              <a:rPr lang="bg-BG" altLang="bg-BG" sz="3200"/>
              <a:t>= международните </a:t>
            </a:r>
            <a:r>
              <a:rPr lang="bg-BG" altLang="bg-BG" sz="3200" dirty="0"/>
              <a:t>агенции</a:t>
            </a:r>
            <a:r>
              <a:rPr lang="bg-BG" altLang="bg-BG" sz="3200"/>
              <a:t>, </a:t>
            </a:r>
            <a:br>
              <a:rPr lang="bg-BG" altLang="bg-BG" sz="3200"/>
            </a:br>
            <a:r>
              <a:rPr lang="bg-BG" altLang="bg-BG" sz="3200"/>
              <a:t>= СЗО, </a:t>
            </a:r>
            <a:br>
              <a:rPr lang="bg-BG" altLang="bg-BG" sz="3200"/>
            </a:br>
            <a:r>
              <a:rPr lang="bg-BG" altLang="bg-BG" sz="3200"/>
              <a:t>= националните </a:t>
            </a:r>
            <a:r>
              <a:rPr lang="bg-BG" altLang="bg-BG" sz="3200" dirty="0"/>
              <a:t>правителства и местните държавни органи</a:t>
            </a:r>
            <a:r>
              <a:rPr lang="bg-BG" altLang="bg-BG" sz="3200"/>
              <a:t>, </a:t>
            </a:r>
            <a:br>
              <a:rPr lang="bg-BG" altLang="bg-BG" sz="3200"/>
            </a:br>
            <a:r>
              <a:rPr lang="bg-BG" altLang="bg-BG" sz="3200"/>
              <a:t>= гражданското </a:t>
            </a:r>
            <a:r>
              <a:rPr lang="bg-BG" altLang="bg-BG" sz="3200" dirty="0"/>
              <a:t>общество</a:t>
            </a:r>
            <a:r>
              <a:rPr lang="bg-BG" altLang="bg-BG" sz="3200"/>
              <a:t>, </a:t>
            </a:r>
            <a:br>
              <a:rPr lang="bg-BG" altLang="bg-BG" sz="3200"/>
            </a:br>
            <a:r>
              <a:rPr lang="bg-BG" altLang="bg-BG" sz="3200"/>
              <a:t>= частния </a:t>
            </a:r>
            <a:r>
              <a:rPr lang="bg-BG" altLang="bg-BG" sz="3200" dirty="0"/>
              <a:t>сектор</a:t>
            </a:r>
            <a:r>
              <a:rPr lang="bg-BG" altLang="bg-BG" sz="3200"/>
              <a:t>, </a:t>
            </a:r>
            <a:br>
              <a:rPr lang="bg-BG" altLang="bg-BG" sz="3200"/>
            </a:br>
            <a:r>
              <a:rPr lang="bg-BG" altLang="bg-BG" sz="3200"/>
              <a:t>= изследователските </a:t>
            </a:r>
            <a:r>
              <a:rPr lang="bg-BG" altLang="bg-BG" sz="3200" dirty="0"/>
              <a:t>институции и др.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CBD1B-4D16-4240-BEC5-377B52756ACB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9E0905-288F-4F53-96F3-7EEF34C2AD4D}" type="slidenum">
              <a:rPr lang="en-US" altLang="bg-BG"/>
              <a:pPr eaLnBrk="1" hangingPunct="1"/>
              <a:t>5</a:t>
            </a:fld>
            <a:endParaRPr lang="en-US" altLang="bg-B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>
                <a:solidFill>
                  <a:srgbClr val="C00000"/>
                </a:solidFill>
              </a:rPr>
              <a:t>3. </a:t>
            </a:r>
            <a:r>
              <a:rPr lang="bg-BG" altLang="bg-BG" sz="4000" b="1" i="1" dirty="0">
                <a:solidFill>
                  <a:srgbClr val="C00000"/>
                </a:solidFill>
              </a:rPr>
              <a:t>Равенство в здравето</a:t>
            </a:r>
            <a:r>
              <a:rPr lang="bg-BG" altLang="bg-BG" sz="4000" b="1" dirty="0"/>
              <a:t>: </a:t>
            </a:r>
            <a:r>
              <a:rPr lang="bg-BG" altLang="bg-BG" sz="4000" dirty="0"/>
              <a:t>отсъствие на системни или потенциално </a:t>
            </a:r>
            <a:r>
              <a:rPr lang="bg-BG" altLang="bg-BG" sz="4000" dirty="0" err="1"/>
              <a:t>отстраними</a:t>
            </a:r>
            <a:r>
              <a:rPr lang="bg-BG" altLang="bg-BG" sz="4000" dirty="0"/>
              <a:t> различия в един или повече аспекти на здравето в социално, демографско или географско определени популации или подгрупи в популациите.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29F0A-DAD6-4046-AD25-479EEFF44A80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0FD48D-4CD6-428F-8001-A7C771A15D7B}" type="slidenum">
              <a:rPr lang="en-US" altLang="bg-BG"/>
              <a:pPr eaLnBrk="1" hangingPunct="1"/>
              <a:t>6</a:t>
            </a:fld>
            <a:endParaRPr lang="en-US" altLang="bg-BG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>
                <a:solidFill>
                  <a:srgbClr val="C00000"/>
                </a:solidFill>
              </a:rPr>
              <a:t>4. </a:t>
            </a:r>
            <a:r>
              <a:rPr lang="bg-BG" altLang="bg-BG" sz="4000" b="1" i="1" dirty="0">
                <a:solidFill>
                  <a:srgbClr val="C00000"/>
                </a:solidFill>
              </a:rPr>
              <a:t>Здравни неравенства</a:t>
            </a:r>
            <a:r>
              <a:rPr lang="bg-BG" altLang="bg-BG" sz="4000" dirty="0">
                <a:solidFill>
                  <a:srgbClr val="C00000"/>
                </a:solidFill>
              </a:rPr>
              <a:t> </a:t>
            </a:r>
            <a:r>
              <a:rPr lang="bg-BG" altLang="bg-BG" sz="4000" dirty="0"/>
              <a:t>- могат да се разглеждат като:</a:t>
            </a:r>
            <a:br>
              <a:rPr lang="bg-BG" altLang="bg-BG" sz="4000" dirty="0"/>
            </a:br>
            <a:r>
              <a:rPr lang="bg-BG" altLang="bg-BG" sz="4000" dirty="0"/>
              <a:t>- индивидуални здравни различия;</a:t>
            </a:r>
            <a:br>
              <a:rPr lang="bg-BG" altLang="bg-BG" sz="4000" dirty="0"/>
            </a:br>
            <a:r>
              <a:rPr lang="bg-BG" altLang="bg-BG" sz="4000" dirty="0"/>
              <a:t>- </a:t>
            </a:r>
            <a:r>
              <a:rPr lang="bg-BG" altLang="bg-BG" sz="4000" dirty="0" err="1"/>
              <a:t>различия</a:t>
            </a:r>
            <a:r>
              <a:rPr lang="bg-BG" altLang="bg-BG" sz="4000" dirty="0"/>
              <a:t> в здравето между отделни </a:t>
            </a:r>
            <a:r>
              <a:rPr lang="bg-BG" altLang="bg-BG" sz="4000" dirty="0" err="1"/>
              <a:t>популационни</a:t>
            </a:r>
            <a:r>
              <a:rPr lang="bg-BG" altLang="bg-BG" sz="4000" dirty="0"/>
              <a:t> групи;</a:t>
            </a:r>
            <a:br>
              <a:rPr lang="bg-BG" altLang="bg-BG" sz="4000" dirty="0"/>
            </a:br>
            <a:r>
              <a:rPr lang="bg-BG" altLang="bg-BG" sz="4000" dirty="0"/>
              <a:t>- различия между групите, свързани с по-широки социални неравенства и различни обществени структури.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334A6-C4A1-46B8-9350-2D228A5F4927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5D3F48-115D-4CE9-9243-548D0D7C0A38}" type="slidenum">
              <a:rPr lang="en-US" altLang="bg-BG"/>
              <a:pPr eaLnBrk="1" hangingPunct="1"/>
              <a:t>7</a:t>
            </a:fld>
            <a:endParaRPr lang="en-US" altLang="bg-BG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>
                <a:solidFill>
                  <a:srgbClr val="C00000"/>
                </a:solidFill>
              </a:rPr>
              <a:t>5. </a:t>
            </a:r>
            <a:r>
              <a:rPr lang="bg-BG" altLang="bg-BG" sz="4000" b="1" i="1" dirty="0">
                <a:solidFill>
                  <a:srgbClr val="C00000"/>
                </a:solidFill>
              </a:rPr>
              <a:t>Социални неравенства в здравето</a:t>
            </a:r>
            <a:r>
              <a:rPr lang="bg-BG" altLang="bg-BG" sz="4000" b="1" dirty="0">
                <a:solidFill>
                  <a:srgbClr val="C00000"/>
                </a:solidFill>
              </a:rPr>
              <a:t>:</a:t>
            </a:r>
            <a:r>
              <a:rPr lang="bg-BG" altLang="bg-BG" sz="4000" dirty="0">
                <a:solidFill>
                  <a:srgbClr val="C00000"/>
                </a:solidFill>
              </a:rPr>
              <a:t> </a:t>
            </a:r>
            <a:r>
              <a:rPr lang="bg-BG" altLang="bg-BG" sz="4000" dirty="0"/>
              <a:t>отнасят се до здравните неравенства в рамките на и между отделните страни, които системно натоварват </a:t>
            </a:r>
            <a:r>
              <a:rPr lang="bg-BG" altLang="bg-BG" sz="4000" dirty="0" err="1"/>
              <a:t>ранимите</a:t>
            </a:r>
            <a:r>
              <a:rPr lang="bg-BG" altLang="bg-BG" sz="4000" dirty="0"/>
              <a:t> популации, подчертавайки ролята на социалните структури и политическите, икономическите и правните институции.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53982-FB3A-49FA-9F1E-A6D307C090C5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5687F3-A298-4D9F-98C5-791C8CDA49B8}" type="slidenum">
              <a:rPr lang="en-US" altLang="bg-BG"/>
              <a:pPr eaLnBrk="1" hangingPunct="1"/>
              <a:t>8</a:t>
            </a:fld>
            <a:endParaRPr lang="en-US" altLang="bg-BG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4000" b="1" dirty="0">
                <a:solidFill>
                  <a:srgbClr val="C00000"/>
                </a:solidFill>
              </a:rPr>
              <a:t>2. Модели на детерминантите на здравето</a:t>
            </a:r>
            <a:endParaRPr lang="en-US" altLang="bg-BG" sz="40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39D41B-37C3-4CDD-AF5C-D2EF8F232EE5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C86013-DD97-41B0-AED6-23973693A84E}" type="slidenum">
              <a:rPr lang="en-US" altLang="bg-BG"/>
              <a:pPr eaLnBrk="1" hangingPunct="1"/>
              <a:t>9</a:t>
            </a:fld>
            <a:endParaRPr lang="en-US" altLang="bg-BG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4000" b="1" dirty="0">
                <a:solidFill>
                  <a:srgbClr val="C00000"/>
                </a:solidFill>
              </a:rPr>
              <a:t>Модел на </a:t>
            </a:r>
            <a:r>
              <a:rPr lang="bg-BG" altLang="bg-BG" sz="4000" b="1" dirty="0" err="1">
                <a:solidFill>
                  <a:srgbClr val="C00000"/>
                </a:solidFill>
              </a:rPr>
              <a:t>Dahlgren</a:t>
            </a:r>
            <a:r>
              <a:rPr lang="bg-BG" altLang="bg-BG" sz="4000" b="1" dirty="0">
                <a:solidFill>
                  <a:srgbClr val="C00000"/>
                </a:solidFill>
              </a:rPr>
              <a:t> и </a:t>
            </a:r>
            <a:r>
              <a:rPr lang="bg-BG" altLang="bg-BG" sz="4000" b="1" dirty="0" err="1">
                <a:solidFill>
                  <a:srgbClr val="C00000"/>
                </a:solidFill>
              </a:rPr>
              <a:t>Whitehead</a:t>
            </a:r>
            <a:r>
              <a:rPr lang="bg-BG" altLang="bg-BG" sz="4000" b="1" dirty="0">
                <a:solidFill>
                  <a:srgbClr val="C00000"/>
                </a:solidFill>
              </a:rPr>
              <a:t> - „Дъга на политиката”</a:t>
            </a:r>
            <a:endParaRPr lang="en-US" altLang="bg-BG" sz="40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A1439-3F0B-42E0-A849-593EC02921FA}" type="datetime1">
              <a:rPr lang="bg-BG" smtClean="0"/>
              <a:t>5.10.2019 г.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2029</Words>
  <Application>Microsoft Office PowerPoint</Application>
  <PresentationFormat>On-screen Show (4:3)</PresentationFormat>
  <Paragraphs>146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Arial</vt:lpstr>
      <vt:lpstr>Default Design</vt:lpstr>
      <vt:lpstr>Презентация към глава 5    ОСНОВНИ ДЕТЕРМИНАНТИ НА ГЛОБАЛНОТО ЗДРАВЕ </vt:lpstr>
      <vt:lpstr>1. Основни понятия</vt:lpstr>
      <vt:lpstr>1. Социални детерминанти на здравето:  социалните характеристики, определящи взаимодействието между хората и общностите, т.е. условията, в които протича животът на хората.</vt:lpstr>
      <vt:lpstr>2. Обществени детерминанти на здравето: очертават по-широката сфера на структурни влияния; това са политическите, икономическите и културалните структури, които показват по какъв начин се формира и възпроизвежда здравето и нарушенията в здравето на ниво на обществото. </vt:lpstr>
      <vt:lpstr>3. Равенство в здравето: отсъствие на системни или потенциално отстраними различия в един или повече аспекти на здравето в социално, демографско или географско определени популации или подгрупи в популациите.</vt:lpstr>
      <vt:lpstr>4. Здравни неравенства - могат да се разглеждат като: - индивидуални здравни различия; - различия в здравето между отделни популационни групи; - различия между групите, свързани с по-широки социални неравенства и различни обществени структури.</vt:lpstr>
      <vt:lpstr>5. Социални неравенства в здравето: отнасят се до здравните неравенства в рамките на и между отделните страни, които системно натоварват ранимите популации, подчертавайки ролята на социалните структури и политическите, икономическите и правните институции. </vt:lpstr>
      <vt:lpstr>2. Модели на детерминантите на здравето</vt:lpstr>
      <vt:lpstr>Модел на Dahlgren и Whitehead - „Дъга на политиката”</vt:lpstr>
      <vt:lpstr>Широко разпространен и използван през последните две десетилетия е моделът на Dahlgren и Whitehead (1991). Поради специфичния начин на представяне на отделните групи детерминанти на здравето, той е известен под названието „Policy rainbow”. т.е. „Дъга на политиката”.   В него са обхванати взаимовръзките между множество детерминанти на здравето, разпределени в четири основни слоя на влияние върху биологическия потенциал на индивида за поддържане на здравето. </vt:lpstr>
      <vt:lpstr>PowerPoint Presentation</vt:lpstr>
      <vt:lpstr>- фиксирани индивидуални характеристики (вътрешни, непроменяеми), такива като възраст, пол, генетични фактори (наследственост, конституционални фактори), разположени в сърцевината на дъгата; - потенциално модифицируеми фактори, изразени като серия от четири последователни слоя на влияние, които се разделят на: </vt:lpstr>
      <vt:lpstr>= индивидуални фактори на стила и начина на живот (най-вътрешния слой);   = социални и общностни мрежи (вторият слой отвътре навън);   = физическа и социална околна среда (третият слой);  =  по-широки общи социално-икономически и културални условия и условия на околната среда (външният четвърти слой).</vt:lpstr>
      <vt:lpstr>Моделът на Dahlgren и Whitehead е полезен като работна рамка за повдигане на въпросите за размера на влиянието на всеки от посочените слоеве върху здравето, за очертаване на възможностите за промени на специфичните фактори и допълнителните действия, които се изискват за повлияване на свързаните фактори в другите слоеве. </vt:lpstr>
      <vt:lpstr>Тази работна рамка подпомага изследователите в изграждането на хипотези за детерминантите на здравето, за относителното им влияние върху различни здравни резултати и взаимодействието между тях. Например, в САЩ относителните въздействия на различните групи детерминанти на здравето върху преждевременната смърт са оценени, както следва: 30% - генетична предразположеност; 15% - социални обстоятелства; 5% - експозиции от околната среда;  40% - поведенчески характеристики; 10%  - пропуски в медицинската помощ.  </vt:lpstr>
      <vt:lpstr>Такова разпределение на влиянието на различните групи детерминиращи фактори би било приложимо към САЩ или друга западна страна с подобни социално-икономически условия, околна среда и подобно население, но местата с различна структура на населението и различни условия на живот ще покажат твърде различна картина за ролята на детерминиращите фактори. </vt:lpstr>
      <vt:lpstr>Моделът на Dahlgren и Whitehead повдига въпроса за принципното разделение на детерминантите на здравето на: = индивидуални характеристики и  = социални и обществени фактори на здравето. </vt:lpstr>
      <vt:lpstr>Индивидуални детерминанти на здравето Личностовите особености влияят върху здравето, но те са свързани по определен начин с обществените фактори за здравето. Решенията и действията, предприемани на индивидуално ниво и способността на индивидите да влияят върху здравето произтича от личен талант, семейни обстоятелства, социална принадлежност и от по-широки политически условия. Например, заболяванията, травмите и инвалидността оказват влияние върху здравния статус, но те са повлияни от превантивните, регулаторните и лечебните мерки и от други обществени детерминанти.</vt:lpstr>
      <vt:lpstr>Социални и обществени детерминанти на здравето  Нека разгледаме следния пример: в Коста Рика СППЖ е 77 години (както в САЩ, където БВП на глава от населението е 4 пъти по-висок; в щата Керала в Индия СППЖ е 74,6 години, а във Вашингтон – 72,6 години, при 10 пъти по-висок БВП ($30000 срещу $3000).  Кои са причините за тези поразителни различия?</vt:lpstr>
      <vt:lpstr>Отговорът на този въпрос е свързан не толкова с особеностите на хората, живеещи в тези условия, отколкото със структурата на техните общества. Ролята на разпределението на силата и на социалните, икономическите и политически ресурси за формирането на здравето на населението показва, че такива фактори като генетични особености, здравно поведение и медицинска помощ обясняват само малка част от моделите на здравето и заболяванията.</vt:lpstr>
      <vt:lpstr>Защо социалните и обществените детерминанти на здравето са водещи, а не индивидуалните?</vt:lpstr>
      <vt:lpstr>Пример: Строителен работник пада от 10-етажен строеж и умира. Причините могат да са: = индивидуални (невнимание, недооценяване на безопасността);  = в обществен контекст (умора от дълго пътуване, недоспиване, живот в беден и шумен квартал); = ниска заплата, нерегистриран работник, липса на държавен надзор, лошо регулиране на обучението за безопасност, некачествени материали; = на още по-високо ниво – свободната пазарна икономика поставя печалбата пред безопасността на работните места, страх от загуба на работата и репресии пречат на работещите да се борят за социална сигурност и т.н. </vt:lpstr>
      <vt:lpstr>Следователно, този случай на падане на работника може да се счита като личен инцидент, но когато на него се погледне през призмата на обществените детерминанти, той явно се превръща в продукт на взаимосвързани социални, икономически и политически фактори.</vt:lpstr>
      <vt:lpstr>Какво включват социалните и обществените детерминанти на здравето?</vt:lpstr>
      <vt:lpstr>Първо - жилищни условия, хигиенни условия, нездравословни дейности (тютюнопушене, насилие, наркотици и др.). Те се влияят силно от икономическата несигурност, организираната престъпност и социалната нестабилност. Второ – детерминанти, свързани със социалната политика и държавното регулиране (нива на бедност, образование, характер на заетостта, условия на околната среда и човешки права). Те влияят пряко или непряко върху здравето и заболяванията – напр. чрез мерките за социална сигурност (гарантиране на подкрепа при безработица, сигурност за старите хора, здравна помощ, отпуски по майчинство и др.).  </vt:lpstr>
      <vt:lpstr>Трето - по-общи детерминанти в социален, политически, икономически и исторически контекст -  класова и социална структура, разпределение на богатството и силата, международни режими за търговия и др. Тези детерминанти също могат да влияят пряко или непряко и се явяват “причини за причините” на здравето и болестта. </vt:lpstr>
      <vt:lpstr>Влияние на условията на живот -  жилищни условия и характеристиките на обкръжаващата територия, наличие на годна питейна вода и подходяща канализация, качество и безопасност на храните, условия и политики за майчино и детско здраве, доход и роли в семейството и на работното място, качество и достъпност до социални услуги, условия за социален стрес и негови смекчаващи условия – подкрепа от приятели и условия за отдих. </vt:lpstr>
      <vt:lpstr>Инфраструктура и условия за живот в общността. Тези условия оказват влияние върху качеството на жилищата, водата и хигиената на населените места, наличността на храни и др. Условията на живот в общността влияят върху здравето чрез качеството и наличието на инфраструктура и институции, вкл. училища, здравни и социални услуги, паркове, магазини, транспорт и места за рекреация и общуване.</vt:lpstr>
      <vt:lpstr>Роля на службите за обществено здраве и здравна помощ - контрол за безопасност и спазване стандартите на храните; проследяване, контрол и лечение на епидемични и хронични заболявания; събиране и обработка на отпадъците, безопасност по пътищата; наблюдение на качеството на водата и хигиената на населените места; мониторинг на околната среда, на училищните заведения и храненето в тях; програми за майчино и детско здраве; безопасност и инспекция на работните места и др.</vt:lpstr>
      <vt:lpstr>Роля на културата и религията - културалните особености отразяват националните, етническите, религиозните, институционалните и други ценности, символи и социални отношения, ритуали, практики и традиции. Културата означава по какъв начин хората гледат на света и на тяхното място в него.</vt:lpstr>
      <vt:lpstr>Роля на транспорта и комуникациите. Транспортът влияние върху здравето: чрез честотата и тежестта на пътните травми и нещастни случаи, чрез качеството на въздуха, цената и качеството на градския живот и др. Неподходящият и недостъпен транспорт може да влияе върху редица други детерминанти – напр. върху посещенията на училищата, заетостта, осъществяването на превантивни здравни грижи (пренатални посещения или контрол на хроничните заболявания и др.). Пътно-транспортните инциденти са втората водеща причина за умирания при 5-14 г. деца. </vt:lpstr>
      <vt:lpstr>Роля на социалните политики и правителствените  регулации върху здравето и здравните неравенства. Редица социални, политически и икономически политики и тяхното осъществяване влияят върху здравето. Тук се включват такива политики като: образование, здравни услуги, данъчната система, професионалните организации, свободата на пресата, защитата на човешките права и опазването на околната среда. </vt:lpstr>
      <vt:lpstr>Роля на околната среда - нейните здравни последици произтичат от два основни процеса: изчерпване и замърсяване. Намаляването на водните запаси, горите, защитния озонов слой на земята, почвата, флората и фауната оказват влияние върху здравето чрез ограничаване на наличието  и достъпа до основни нужди, обработваема земя и затрудняване на прехраната. Замърсяването при индустриалното производство и консумация води до експозиция на хората на химични, биологични и физически агенти, които оказват ендокринологични, физиологични, генетични и други ефекти. Емисиите на парникови газове водят до глобално затопляне, което намалява продуктивността на земята, наличието на водни запаси и биоразнообразието и заплашва здравето чрез климатичните бедствия.</vt:lpstr>
      <vt:lpstr>Социално включване/изключване, социална подкрепа и социален капитал.  = Социалното включване описва способността на някои групи (напр. бездомни, бедни, расови и етнически малцинства, имигранти) да участват пълноценно в обществения живот. То предоставя достъп до ресурси и мрежи за социална подкрепа, адекватни жилищни условия, образование и транспорт и се описва като “социален капитал”, който отразява степента, в която индивидите изпитват доверие, чувство на социална сплотеност и споделени норми с другите членове на обществото. Това води до подобрени здравни резултати..</vt:lpstr>
      <vt:lpstr>= Социалното изключване може да бъде резултат от структурни неравенства, липса на достъп до ресурси (икономически, социални, политически и/или културни), дискриминация и стигма. То може да води до преждевременна смърт, влошено физическо и психично здраве и социално насилие.</vt:lpstr>
      <vt:lpstr>Човешки права и политически свободи. Здравето и човешките права са свързани чрез множество пътища. Правото на здраве е залегнало в Конституцията на СЗО. Редица документи за човешките права защитават правото на образование, храна и хранене, адекватен стандарт на живот, социална сигурност, гражданско участие, ползване на придобивки на научния напредък и защита от всякакви форми на насилие и дискриминация.</vt:lpstr>
      <vt:lpstr>Други фактори в социален, политически, икономически и исторически контекст: - Разпределението на дохода и/или богатството;  - Социалната стратификация; - Половата и расовата  принадлежност;  - Собствеността на земята; - Режимите за международна търговия, международните финансови инструменти и политики, характера на политическите системи и др. </vt:lpstr>
      <vt:lpstr>3. Модели за обяснение на социалните неравенства</vt:lpstr>
      <vt:lpstr>1. Модел на биологичен и социален избор, привеждащ доводи във вродените различия между индивидите, които еволюират с течение на времето. Според този модел, личното здраве произтича от генетичното наследство и индивидуалните физиологични и биологични характеристики. Здравето, от своя страна, определя способността на дадено лице да извлича ползи от възможностите и да постига благоприятна социално-икономическа позиция. </vt:lpstr>
      <vt:lpstr>2. Модел, свързан с начина на живот и поведението. Този модел поддържа идеята, че неравенствата в здравето са продукт на лични избори (как да живее, какво да яде, къде да работи, какви форми на отдих и каква степен на физическа активност да проявява и др.), т.е. основният аргумент е, че човешкото поведение е единствената най-важна детерминанта на вариациите в здравните резултати. Този подход игнорира реалността, че хората избират как да живеят в рамките на определен социален контекст и социално-икономическите условия често не позволяват на хората да водят здравословен начин живот .</vt:lpstr>
      <vt:lpstr>3. Психосоциален модел. Според този модел физиологичните (соматичните) прояви на възприемане на неравенствата влияят върху здравето чрез различни стресови ситуации. Физиологичният ефект от дадена неблагоприятна позиция в социалната йерархия се превръща във физиологичен отговор на стрес и негодувание, повишавайки кръвното налягане и потискайки имунната система, а оттук и въздействайки върху редица други здравни проблеми. </vt:lpstr>
      <vt:lpstr>4. Модел, опиращ се на политическата икономия на здравето. Този модел се фокусира върху структурните причини за неравенствата (класовите йерархии, политическите и икономически процеси, неравния достъп до властта и обществените ресурси) и техните материални и здравни проявления. Ефективността на модела се подкрепя от факта, че политическият, социалният и икономическият контекст на живот допринася съществено за здравето.</vt:lpstr>
      <vt:lpstr>5. Екосоциалният модел разглежда болестта и здравето като биологични олицетворения на отношенията към властта и другите социални процеси, които се натрупват в течение на жизнената траектория и между поколенията. </vt:lpstr>
      <vt:lpstr>4. Политиката на СЗО за справяне с неравенствата в здравето</vt:lpstr>
      <vt:lpstr>През 2003 г. СЗО публикува документ „Убедителни факти” върху социалните детерминанти на здравето, в който обобщава доказателствата за причинно-следствените връзки между социалните фактори, околната среда и здравето и очертава необходимите политически действия. В него се подчертава наличието на ясен социален градиент и девет основни полета на дейност в областта на обществено-здравната политика, насочени към стреса, ранното детство, социалната изолация; условията на труд, безработицата, социалната подкрепа,  пристрастяванията, храната и транспорта. </vt:lpstr>
      <vt:lpstr>В 2005 г. СЗО създава специална Комисия по социалните детерминанти на здравето, която продължава работата в това направление. В публикувания през 2008 г. доклад на тази комисия се подчертава, че действията за преодоляване на здравните неравенства следва да се опират на три основни принципа:</vt:lpstr>
      <vt:lpstr>= Подобряване на условията на ежедневен живот:  равенство при старта в живота, комплексен подход към ранното развитие на детето и образованието; гарантиране на здравословни места за живеене; насърчаване на равенството между градски и селски райони; гарантиране на икономически и социални политики в отговор на климатичните промени и влошаването на околната среда; гарантиране на справедлива заетост и равенство между половете в заетостта; осигуряване достойна, безопасна и справедливо заплатена целогодишна работа; подобряване на условията на труд чрез намаляване на експозициите на вредни вещества, стрес и увреждащо здравето поведение; осигуряване на социална защита през целия живот и разширяване на нейния обхват; гарантиране на общодостъпна здравна помощ и др. </vt:lpstr>
      <vt:lpstr>= Справяне с неравнопоставеното разпределение на властта, парите и ресурсите. Това са структурните двигатели на условията на ежедневен живот на глобално, национално и локално ниво. =  Измерване на проблемите, оценяване на дейностите, разширяване на познавателната база, развитие на работна сила, която да е обучена в областта на социалните детерминанти на здравето и подобряване на обществената осведоменост за социалните детерминанти на здравето. </vt:lpstr>
      <vt:lpstr>В доклада се подчертава необходимостта от въвличане и задачите на различните действащи лица:  = международните агенции,  = СЗО,  = националните правителства и местните държавни органи,  = гражданското общество,  = частния сектор,  = изследователските институции и др. </vt:lpstr>
    </vt:vector>
  </TitlesOfParts>
  <Company>MU 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ОСНОВНИ ДЕТЕРМИНАНТИ НА ГЛОБАЛНОТО ЗДРАВЕ</dc:title>
  <dc:creator>G. Grancharova</dc:creator>
  <cp:lastModifiedBy>GGG</cp:lastModifiedBy>
  <cp:revision>28</cp:revision>
  <dcterms:created xsi:type="dcterms:W3CDTF">2013-12-09T15:49:13Z</dcterms:created>
  <dcterms:modified xsi:type="dcterms:W3CDTF">2019-10-05T09:22:58Z</dcterms:modified>
</cp:coreProperties>
</file>