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8" r:id="rId3"/>
    <p:sldId id="276" r:id="rId4"/>
    <p:sldId id="259" r:id="rId5"/>
    <p:sldId id="295" r:id="rId6"/>
    <p:sldId id="284" r:id="rId7"/>
    <p:sldId id="285" r:id="rId8"/>
    <p:sldId id="286" r:id="rId9"/>
    <p:sldId id="288" r:id="rId10"/>
    <p:sldId id="289" r:id="rId11"/>
    <p:sldId id="290" r:id="rId12"/>
    <p:sldId id="291" r:id="rId13"/>
    <p:sldId id="29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80" r:id="rId27"/>
    <p:sldId id="277" r:id="rId28"/>
    <p:sldId id="278" r:id="rId29"/>
    <p:sldId id="279" r:id="rId30"/>
    <p:sldId id="281" r:id="rId31"/>
    <p:sldId id="282" r:id="rId32"/>
    <p:sldId id="283" r:id="rId33"/>
    <p:sldId id="275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69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88FAAC9-408E-48FF-A123-5A2A66A4E4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946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A68AB-3CA2-49AF-82CB-55BB4632AF85}" type="datetime1">
              <a:rPr lang="en-US" smtClean="0"/>
              <a:t>10/5/2019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A0251-5600-485D-ADE2-C783E4EF77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787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F105E-BAF8-42E1-BDAC-49B12F931888}" type="datetime1">
              <a:rPr lang="en-US" smtClean="0"/>
              <a:t>10/5/2019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74506-2792-4A18-AAAC-62939345D5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24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7A1A3-31B9-42B7-9D63-EE76EFE48B20}" type="datetime1">
              <a:rPr lang="en-US" smtClean="0"/>
              <a:t>10/5/2019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D875B-F7F7-4AB1-A724-91542FAB1C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593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D6D1D-D2E7-465C-B43A-6666FA2FBA9D}" type="datetime1">
              <a:rPr lang="en-US" smtClean="0"/>
              <a:t>10/5/2019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0EEF51-CFA3-45BB-8D9E-C9CB2F901E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89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82905-04AA-4A69-BD92-6AF2ADCE0B34}" type="datetime1">
              <a:rPr lang="en-US" smtClean="0"/>
              <a:t>10/5/2019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64BD5-B098-4A62-B932-9AE8A18CED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469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7183B7-35DE-4F83-92DA-C3D796048AD2}" type="datetime1">
              <a:rPr lang="en-US" smtClean="0"/>
              <a:t>10/5/2019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CCA28-6D9D-4066-A733-AEA3188C9F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589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43419-DDE8-4401-AFB4-76A06BB48B26}" type="datetime1">
              <a:rPr lang="en-US" smtClean="0"/>
              <a:t>10/5/2019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CA518E-7208-47C2-AB82-737A11A197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721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92135-A631-4CAB-A014-46DA946DB318}" type="datetime1">
              <a:rPr lang="en-US" smtClean="0"/>
              <a:t>10/5/2019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8217B-8440-4748-9650-128D2FAC0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711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5440FD-4CC0-425E-9B2C-F7D150AA059E}" type="datetime1">
              <a:rPr lang="en-US" smtClean="0"/>
              <a:t>10/5/2019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DEE486-DA43-47E2-AA7C-98BECE1BE1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343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102EC-2763-4AAA-B1DE-421F492911DF}" type="datetime1">
              <a:rPr lang="en-US" smtClean="0"/>
              <a:t>10/5/2019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0C66F-84CE-48E4-92BB-3A7CA196DC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98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7A703-8F19-404D-BD33-667E25777453}" type="datetime1">
              <a:rPr lang="en-US" smtClean="0"/>
              <a:t>10/5/2019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B69EE-F959-4D19-B1F2-CF5A3B4D44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888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/>
              <a:t>Click to edit Master text styles</a:t>
            </a:r>
          </a:p>
          <a:p>
            <a:pPr lvl="1"/>
            <a:r>
              <a:rPr lang="en-US" altLang="bg-BG"/>
              <a:t>Second level</a:t>
            </a:r>
          </a:p>
          <a:p>
            <a:pPr lvl="2"/>
            <a:r>
              <a:rPr lang="en-US" altLang="bg-BG"/>
              <a:t>Third level</a:t>
            </a:r>
          </a:p>
          <a:p>
            <a:pPr lvl="3"/>
            <a:r>
              <a:rPr lang="en-US" altLang="bg-BG"/>
              <a:t>Fourth level</a:t>
            </a:r>
          </a:p>
          <a:p>
            <a:pPr lvl="4"/>
            <a:r>
              <a:rPr lang="en-US" altLang="bg-BG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fld id="{E79D11AD-E240-4DAF-9D38-BF7C2B8C97C5}" type="datetime1">
              <a:rPr lang="en-US" smtClean="0"/>
              <a:t>10/5/2019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2425F75-8E5F-481D-A32D-6D662810BA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DB4EACF-EE44-40EF-A723-BF30EC305340}" type="slidenum">
              <a:rPr lang="en-US" altLang="bg-BG"/>
              <a:pPr eaLnBrk="1" hangingPunct="1"/>
              <a:t>1</a:t>
            </a:fld>
            <a:endParaRPr lang="en-US" altLang="bg-BG"/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034087"/>
          </a:xfrm>
        </p:spPr>
        <p:txBody>
          <a:bodyPr/>
          <a:lstStyle/>
          <a:p>
            <a:pPr eaLnBrk="1" hangingPunct="1"/>
            <a:r>
              <a:rPr lang="ru-RU" b="1" dirty="0"/>
              <a:t>Презентация </a:t>
            </a:r>
            <a:r>
              <a:rPr lang="ru-RU" b="1" dirty="0" err="1"/>
              <a:t>към</a:t>
            </a:r>
            <a:r>
              <a:rPr lang="ru-RU" b="1" dirty="0"/>
              <a:t> </a:t>
            </a:r>
            <a:r>
              <a:rPr lang="ru-RU" b="1"/>
              <a:t>глава 9</a:t>
            </a:r>
            <a:br>
              <a:rPr lang="bg-BG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bg-BG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en-US" altLang="bg-BG" b="1" dirty="0">
                <a:solidFill>
                  <a:srgbClr val="C00000"/>
                </a:solidFill>
              </a:rPr>
            </a:br>
            <a:br>
              <a:rPr lang="en-US" altLang="bg-BG" b="1" dirty="0">
                <a:solidFill>
                  <a:srgbClr val="C00000"/>
                </a:solidFill>
              </a:rPr>
            </a:br>
            <a:r>
              <a:rPr lang="bg-BG" altLang="bg-BG" b="1" dirty="0">
                <a:solidFill>
                  <a:srgbClr val="C00000"/>
                </a:solidFill>
              </a:rPr>
              <a:t>ВЪВЕДЕНИЕ В ЗДРАВНИТЕ СИСТЕМИ</a:t>
            </a:r>
            <a:endParaRPr lang="en-US" altLang="bg-BG" b="1" dirty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ADB6A7-BCF8-4146-86A6-C5AB983A7EE3}" type="datetime1">
              <a:rPr lang="en-US" smtClean="0"/>
              <a:t>10/5/2019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E2734848-F472-4ADA-B3C1-9C2AA610D904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5B58702C-62A7-4EB0-898F-A15660258DEB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10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260648"/>
            <a:ext cx="8136904" cy="5688632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bg-BG" alt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ТРИ</a:t>
            </a:r>
            <a:r>
              <a:rPr lang="bg-BG" alt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alt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ФУНДАМЕНТАЛНИ ЦЕЛИ </a:t>
            </a:r>
            <a:br>
              <a:rPr lang="bg-BG" altLang="en-US" sz="3500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bg-BG" altLang="en-US" sz="35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g-BG" altLang="en-US" sz="35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bg-BG" altLang="en-US" sz="3200" b="1" dirty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подобряване на здравето на обслужваното население;</a:t>
            </a:r>
            <a:br>
              <a:rPr lang="bg-BG" altLang="en-US" sz="3200" dirty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bg-BG" altLang="en-US" sz="3200" dirty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g-BG" altLang="en-US" sz="3200" b="1" dirty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bg-BG" altLang="en-US" sz="3200" dirty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altLang="en-US" sz="3200" b="1" dirty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задоволяване на очакванията на хората;</a:t>
            </a:r>
            <a:br>
              <a:rPr lang="bg-BG" altLang="en-US" sz="3200" dirty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bg-BG" altLang="en-US" sz="3200" dirty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g-BG" altLang="en-US" sz="3200" b="1" dirty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bg-BG" altLang="en-US" sz="3200" dirty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altLang="en-US" sz="3200" b="1" dirty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предоставяне на финансова защита срещу разходите при увреждане на здравето</a:t>
            </a:r>
            <a:r>
              <a:rPr lang="bg-BG" altLang="en-US" sz="3200" dirty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altLang="en-US" sz="4000" dirty="0"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B9672-F556-41DF-9691-520A8146B33C}" type="datetime1">
              <a:rPr lang="en-US" altLang="en-US" smtClean="0"/>
              <a:t>10/5/2019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9363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9C0AA704-F8B8-4CD4-B089-0AD93CB32580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621259F-D32E-42DF-8E31-3A867B1FD493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11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404664"/>
            <a:ext cx="8208912" cy="5616624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bg-BG" altLang="en-US" sz="3200" b="1" dirty="0">
                <a:solidFill>
                  <a:srgbClr val="C00000"/>
                </a:solidFill>
              </a:rPr>
              <a:t>ЧЕТИРИ</a:t>
            </a:r>
            <a:r>
              <a:rPr lang="bg-BG" altLang="en-US" sz="3200" b="1" dirty="0">
                <a:solidFill>
                  <a:srgbClr val="C00000"/>
                </a:solidFill>
                <a:cs typeface="Times New Roman" pitchFamily="18" charset="0"/>
              </a:rPr>
              <a:t> ФУНКЦИИ:</a:t>
            </a:r>
            <a:br>
              <a:rPr lang="bg-BG" altLang="en-US" sz="3200" b="1" dirty="0">
                <a:solidFill>
                  <a:srgbClr val="C00000"/>
                </a:solidFill>
              </a:rPr>
            </a:br>
            <a:br>
              <a:rPr lang="bg-BG" altLang="en-US" sz="3200" b="1" dirty="0">
                <a:solidFill>
                  <a:srgbClr val="663300"/>
                </a:solidFill>
              </a:rPr>
            </a:br>
            <a:r>
              <a:rPr lang="bg-BG" altLang="en-US" sz="3200" dirty="0">
                <a:solidFill>
                  <a:srgbClr val="663300"/>
                </a:solidFill>
              </a:rPr>
              <a:t>= </a:t>
            </a:r>
            <a:r>
              <a:rPr lang="bg-BG" altLang="en-US" sz="3200" b="1" dirty="0">
                <a:solidFill>
                  <a:srgbClr val="663300"/>
                </a:solidFill>
                <a:cs typeface="Times New Roman" pitchFamily="18" charset="0"/>
              </a:rPr>
              <a:t>Предоставяне на всеобхватни и качествени здравни услуги;</a:t>
            </a:r>
            <a:br>
              <a:rPr lang="bg-BG" altLang="en-US" sz="3200" b="1" dirty="0">
                <a:solidFill>
                  <a:srgbClr val="663300"/>
                </a:solidFill>
              </a:rPr>
            </a:br>
            <a:r>
              <a:rPr lang="en-GB" altLang="en-US" sz="3200" dirty="0">
                <a:solidFill>
                  <a:srgbClr val="663300"/>
                </a:solidFill>
              </a:rPr>
              <a:t> </a:t>
            </a:r>
            <a:br>
              <a:rPr lang="bg-BG" altLang="en-US" sz="3200" dirty="0">
                <a:solidFill>
                  <a:srgbClr val="663300"/>
                </a:solidFill>
              </a:rPr>
            </a:br>
            <a:r>
              <a:rPr lang="bg-BG" altLang="en-US" sz="3200" dirty="0">
                <a:solidFill>
                  <a:srgbClr val="663300"/>
                </a:solidFill>
              </a:rPr>
              <a:t>= </a:t>
            </a:r>
            <a:r>
              <a:rPr lang="bg-BG" altLang="en-US" sz="3200" b="1" dirty="0">
                <a:solidFill>
                  <a:srgbClr val="663300"/>
                </a:solidFill>
                <a:cs typeface="Times New Roman" pitchFamily="18" charset="0"/>
              </a:rPr>
              <a:t>Създаване (генериране) на човешки и материални ресурси;</a:t>
            </a:r>
            <a:r>
              <a:rPr lang="en-GB" altLang="en-US" sz="3200" dirty="0">
                <a:solidFill>
                  <a:srgbClr val="663300"/>
                </a:solidFill>
              </a:rPr>
              <a:t> </a:t>
            </a:r>
            <a:br>
              <a:rPr lang="bg-BG" altLang="en-US" sz="3200" dirty="0">
                <a:solidFill>
                  <a:srgbClr val="663300"/>
                </a:solidFill>
              </a:rPr>
            </a:br>
            <a:br>
              <a:rPr lang="bg-BG" altLang="en-US" sz="3200" dirty="0">
                <a:solidFill>
                  <a:srgbClr val="663300"/>
                </a:solidFill>
              </a:rPr>
            </a:br>
            <a:r>
              <a:rPr lang="bg-BG" altLang="en-US" sz="3200" b="1" dirty="0">
                <a:solidFill>
                  <a:srgbClr val="663300"/>
                </a:solidFill>
              </a:rPr>
              <a:t>= Справедливо ф</a:t>
            </a:r>
            <a:r>
              <a:rPr lang="bg-BG" altLang="en-US" sz="3200" b="1" dirty="0">
                <a:solidFill>
                  <a:srgbClr val="663300"/>
                </a:solidFill>
                <a:cs typeface="Times New Roman" pitchFamily="18" charset="0"/>
              </a:rPr>
              <a:t>инансиране;</a:t>
            </a:r>
            <a:r>
              <a:rPr lang="en-GB" altLang="en-US" sz="3200" b="1" dirty="0">
                <a:solidFill>
                  <a:srgbClr val="663300"/>
                </a:solidFill>
              </a:rPr>
              <a:t> </a:t>
            </a:r>
            <a:br>
              <a:rPr lang="bg-BG" altLang="en-US" sz="3200" b="1" dirty="0">
                <a:solidFill>
                  <a:srgbClr val="663300"/>
                </a:solidFill>
              </a:rPr>
            </a:br>
            <a:br>
              <a:rPr lang="bg-BG" altLang="en-US" sz="3200" dirty="0">
                <a:solidFill>
                  <a:srgbClr val="663300"/>
                </a:solidFill>
              </a:rPr>
            </a:br>
            <a:r>
              <a:rPr lang="bg-BG" altLang="en-US" sz="3200" dirty="0">
                <a:solidFill>
                  <a:srgbClr val="663300"/>
                </a:solidFill>
              </a:rPr>
              <a:t>= </a:t>
            </a:r>
            <a:r>
              <a:rPr lang="bg-BG" altLang="en-US" sz="3200" b="1" dirty="0">
                <a:solidFill>
                  <a:srgbClr val="663300"/>
                </a:solidFill>
                <a:cs typeface="Times New Roman" pitchFamily="18" charset="0"/>
              </a:rPr>
              <a:t>Ефективно управление и стопанисване.</a:t>
            </a:r>
            <a:endParaRPr lang="en-GB" altLang="en-US" sz="3200" b="1" dirty="0">
              <a:solidFill>
                <a:srgbClr val="663300"/>
              </a:solidFill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A7354-80CF-400B-A050-55FB84C30505}" type="datetime1">
              <a:rPr lang="en-US" altLang="en-US" smtClean="0"/>
              <a:t>10/5/2019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31800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139DFE95-1726-430F-A54C-E79115E3A753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C722D4E5-5CCD-45DA-B65F-77E535451B9B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12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br>
              <a:rPr lang="bg-BG" altLang="en-US" sz="4000" b="1" dirty="0">
                <a:solidFill>
                  <a:srgbClr val="00FF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</a:br>
            <a:br>
              <a:rPr lang="bg-BG" altLang="en-US" sz="4000" b="1" dirty="0">
                <a:solidFill>
                  <a:srgbClr val="00FF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</a:br>
            <a:r>
              <a:rPr lang="bg-BG" alt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4. ТРИ ПОКОЛЕНИЯ РЕФОРМИ НА ЗДРАВНИТЕ СИСТЕМИ В СВЕТА</a:t>
            </a:r>
            <a:br>
              <a:rPr lang="bg-BG" alt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</a:br>
            <a:br>
              <a:rPr lang="bg-BG" altLang="en-US" sz="4000" b="1" dirty="0">
                <a:solidFill>
                  <a:srgbClr val="00FF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</a:br>
            <a:br>
              <a:rPr lang="bg-BG" altLang="en-US" sz="4000" b="1" dirty="0">
                <a:solidFill>
                  <a:srgbClr val="00FF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</a:br>
            <a:r>
              <a:rPr lang="en-GB" altLang="en-US" sz="3200" b="1" dirty="0">
                <a:solidFill>
                  <a:srgbClr val="00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br>
              <a:rPr lang="bg-BG" altLang="en-US" sz="3200" b="1" dirty="0">
                <a:solidFill>
                  <a:srgbClr val="00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altLang="en-US" sz="3200" b="1" dirty="0"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E18E4-1C56-456C-8DFD-67BA0CF6450E}" type="datetime1">
              <a:rPr lang="en-US" altLang="en-US" smtClean="0"/>
              <a:t>10/5/2019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8908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EDEDE541-7DCF-4BFA-97CC-5A46202155A2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4A54C9B-A60C-4E01-A265-447E33F1D50C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13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499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251520" y="188640"/>
            <a:ext cx="8712968" cy="6056585"/>
          </a:xfrm>
        </p:spPr>
        <p:txBody>
          <a:bodyPr/>
          <a:lstStyle/>
          <a:p>
            <a:pPr algn="l" eaLnBrk="1" hangingPunct="1">
              <a:lnSpc>
                <a:spcPct val="120000"/>
              </a:lnSpc>
            </a:pPr>
            <a:r>
              <a:rPr lang="bg-BG" altLang="en-US" sz="3200" b="1" i="1" dirty="0">
                <a:solidFill>
                  <a:srgbClr val="CC0000"/>
                </a:solidFill>
                <a:cs typeface="Times New Roman" pitchFamily="18" charset="0"/>
              </a:rPr>
              <a:t>Първото поколение</a:t>
            </a:r>
            <a:r>
              <a:rPr lang="bg-BG" altLang="en-US" sz="3200" i="1" dirty="0">
                <a:solidFill>
                  <a:srgbClr val="CC0000"/>
                </a:solidFill>
                <a:cs typeface="Times New Roman" pitchFamily="18" charset="0"/>
              </a:rPr>
              <a:t> </a:t>
            </a:r>
            <a:r>
              <a:rPr lang="bg-BG" altLang="en-US" sz="3200" b="1" dirty="0">
                <a:solidFill>
                  <a:srgbClr val="663300"/>
                </a:solidFill>
                <a:cs typeface="Times New Roman" pitchFamily="18" charset="0"/>
              </a:rPr>
              <a:t>полага основите на националните системи на здравеопазване и разширяване на социално</a:t>
            </a:r>
            <a:r>
              <a:rPr lang="bg-BG" altLang="en-US" sz="3200" b="1" dirty="0">
                <a:solidFill>
                  <a:srgbClr val="663300"/>
                </a:solidFill>
              </a:rPr>
              <a:t>то</a:t>
            </a:r>
            <a:r>
              <a:rPr lang="bg-BG" altLang="en-US" sz="3200" b="1" dirty="0">
                <a:solidFill>
                  <a:srgbClr val="663300"/>
                </a:solidFill>
                <a:cs typeface="Times New Roman" pitchFamily="18" charset="0"/>
              </a:rPr>
              <a:t> осигуряване</a:t>
            </a:r>
            <a:r>
              <a:rPr lang="bg-BG" altLang="en-US" sz="3200" dirty="0">
                <a:solidFill>
                  <a:srgbClr val="663300"/>
                </a:solidFill>
                <a:cs typeface="Times New Roman" pitchFamily="18" charset="0"/>
              </a:rPr>
              <a:t>. </a:t>
            </a:r>
            <a:br>
              <a:rPr lang="bg-BG" altLang="en-US" sz="3200" dirty="0">
                <a:solidFill>
                  <a:srgbClr val="663300"/>
                </a:solidFill>
                <a:cs typeface="Times New Roman" pitchFamily="18" charset="0"/>
              </a:rPr>
            </a:br>
            <a:r>
              <a:rPr lang="bg-BG" altLang="en-US" sz="3200" b="1" i="1" dirty="0">
                <a:solidFill>
                  <a:srgbClr val="CC0000"/>
                </a:solidFill>
                <a:cs typeface="Times New Roman" pitchFamily="18" charset="0"/>
              </a:rPr>
              <a:t>Второто поколение </a:t>
            </a:r>
            <a:r>
              <a:rPr lang="bg-BG" altLang="en-US" sz="3200" b="1" dirty="0">
                <a:solidFill>
                  <a:schemeClr val="tx1"/>
                </a:solidFill>
                <a:cs typeface="Times New Roman" pitchFamily="18" charset="0"/>
              </a:rPr>
              <a:t>утвърждава промоцията на първичната здравна помощ</a:t>
            </a:r>
            <a:r>
              <a:rPr lang="bg-BG" altLang="en-US" sz="3200" b="1" dirty="0">
                <a:solidFill>
                  <a:schemeClr val="tx1"/>
                </a:solidFill>
              </a:rPr>
              <a:t>.</a:t>
            </a:r>
            <a:br>
              <a:rPr lang="bg-BG" altLang="en-US" sz="3200" b="1" dirty="0">
                <a:solidFill>
                  <a:schemeClr val="tx1"/>
                </a:solidFill>
              </a:rPr>
            </a:br>
            <a:r>
              <a:rPr lang="bg-BG" altLang="en-US" sz="3200" b="1" i="1" dirty="0">
                <a:solidFill>
                  <a:srgbClr val="CC0000"/>
                </a:solidFill>
                <a:cs typeface="Times New Roman" pitchFamily="18" charset="0"/>
              </a:rPr>
              <a:t>Третото поколение </a:t>
            </a:r>
            <a:r>
              <a:rPr lang="bg-BG" altLang="en-US" sz="3200" b="1" dirty="0">
                <a:solidFill>
                  <a:schemeClr val="tx1"/>
                </a:solidFill>
              </a:rPr>
              <a:t>отразява </a:t>
            </a:r>
            <a:r>
              <a:rPr lang="bg-BG" altLang="en-US" sz="3200" b="1" dirty="0">
                <a:solidFill>
                  <a:schemeClr val="tx1"/>
                </a:solidFill>
                <a:cs typeface="Times New Roman" pitchFamily="18" charset="0"/>
              </a:rPr>
              <a:t> интерес</a:t>
            </a:r>
            <a:r>
              <a:rPr lang="bg-BG" altLang="en-US" sz="3200" b="1" dirty="0">
                <a:solidFill>
                  <a:schemeClr val="tx1"/>
                </a:solidFill>
              </a:rPr>
              <a:t>а</a:t>
            </a:r>
            <a:r>
              <a:rPr lang="bg-BG" altLang="en-US" sz="3200" b="1" dirty="0">
                <a:solidFill>
                  <a:schemeClr val="tx1"/>
                </a:solidFill>
                <a:cs typeface="Times New Roman" pitchFamily="18" charset="0"/>
              </a:rPr>
              <a:t> към осигурителните механизми, вкл. към частното финансово застраховане</a:t>
            </a:r>
            <a:r>
              <a:rPr lang="bg-BG" altLang="en-US" sz="3200" b="1" dirty="0">
                <a:solidFill>
                  <a:schemeClr val="tx1"/>
                </a:solidFill>
              </a:rPr>
              <a:t>.</a:t>
            </a:r>
            <a:endParaRPr lang="en-US" altLang="en-US" sz="3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CC57-04BD-48AC-BE8A-8FF3B5D07638}" type="datetime1">
              <a:rPr lang="en-US" altLang="en-US" smtClean="0"/>
              <a:t>10/5/2019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75055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2F0358A-5461-4B14-9F55-51A534977D8F}" type="slidenum">
              <a:rPr lang="en-US" altLang="bg-BG"/>
              <a:pPr eaLnBrk="1" hangingPunct="1"/>
              <a:t>14</a:t>
            </a:fld>
            <a:endParaRPr lang="en-US" altLang="bg-BG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eaLnBrk="1" hangingPunct="1"/>
            <a:r>
              <a:rPr lang="bg-BG" altLang="bg-BG" b="1" dirty="0">
                <a:solidFill>
                  <a:srgbClr val="C00000"/>
                </a:solidFill>
              </a:rPr>
              <a:t>5. Организация на предоставянето на здравни услуги</a:t>
            </a:r>
            <a:endParaRPr lang="en-US" altLang="bg-BG" b="1" dirty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350BC1-28AA-4652-9A21-B6E365030B80}" type="datetime1">
              <a:rPr lang="en-US" smtClean="0"/>
              <a:t>10/5/2019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FEADA03-ECE7-4827-8AEB-84C773D785B4}" type="slidenum">
              <a:rPr lang="en-US" altLang="bg-BG"/>
              <a:pPr eaLnBrk="1" hangingPunct="1"/>
              <a:t>15</a:t>
            </a:fld>
            <a:endParaRPr lang="en-US" altLang="bg-BG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168246"/>
            <a:ext cx="9144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bg-BG" altLang="bg-BG" sz="2000" b="1" i="1" dirty="0">
                <a:cs typeface="Times New Roman" pitchFamily="18" charset="0"/>
              </a:rPr>
              <a:t>Категоризация на здравните системи</a:t>
            </a:r>
            <a:endParaRPr lang="bg-BG" altLang="bg-BG" sz="2000" dirty="0"/>
          </a:p>
        </p:txBody>
      </p:sp>
      <p:graphicFrame>
        <p:nvGraphicFramePr>
          <p:cNvPr id="38078" name="Group 1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126799"/>
              </p:ext>
            </p:extLst>
          </p:nvPr>
        </p:nvGraphicFramePr>
        <p:xfrm>
          <a:off x="0" y="692150"/>
          <a:ext cx="9144000" cy="6106075"/>
        </p:xfrm>
        <a:graphic>
          <a:graphicData uri="http://schemas.openxmlformats.org/drawingml/2006/table">
            <a:tbl>
              <a:tblPr/>
              <a:tblGrid>
                <a:gridCol w="2197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4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85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40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86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Здравноосигурителна система</a:t>
                      </a:r>
                      <a:endParaRPr kumimoji="0" lang="bg-B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Национална здравна служба</a:t>
                      </a:r>
                      <a:endParaRPr kumimoji="0" lang="bg-B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Плуралистичен модел </a:t>
                      </a:r>
                      <a:endParaRPr kumimoji="0" lang="bg-B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Здравето като право</a:t>
                      </a:r>
                      <a:endParaRPr kumimoji="0" lang="bg-B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Фундаментално</a:t>
                      </a:r>
                      <a:endParaRPr kumimoji="0" lang="bg-B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Фундаментално</a:t>
                      </a:r>
                      <a:endParaRPr kumimoji="0" lang="bg-B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Здравето като лично добро</a:t>
                      </a:r>
                      <a:endParaRPr kumimoji="0" lang="bg-B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67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Собственост на средствата и на здравните институции</a:t>
                      </a:r>
                      <a:endParaRPr kumimoji="0" lang="bg-B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по-голямата си част - публични и частни not-for-profit </a:t>
                      </a:r>
                      <a:endParaRPr kumimoji="0" lang="bg-B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Изключително публични</a:t>
                      </a:r>
                      <a:endParaRPr kumimoji="0" lang="bg-B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Публични, частни for-profit и частни not-for-profit</a:t>
                      </a:r>
                      <a:endParaRPr kumimoji="0" lang="bg-B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Наемане на работа на персонала</a:t>
                      </a:r>
                      <a:endParaRPr kumimoji="0" lang="bg-B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Предимно частно</a:t>
                      </a:r>
                      <a:endParaRPr kumimoji="0" lang="bg-B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НЗС и частно</a:t>
                      </a:r>
                      <a:endParaRPr kumimoji="0" lang="bg-B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Предимно частно</a:t>
                      </a:r>
                      <a:endParaRPr kumimoji="0" lang="bg-B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Форма на застраховане</a:t>
                      </a:r>
                      <a:endParaRPr kumimoji="0" lang="bg-B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Главно от държавата и от фирми, работещи с държавни схеми</a:t>
                      </a:r>
                      <a:endParaRPr kumimoji="0" lang="bg-B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Изключително публично осигуряване свързано със здравната служба</a:t>
                      </a:r>
                      <a:endParaRPr kumimoji="0" lang="bg-B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Публично  и частно без печалба и с печалба, с голям брой неосигурени </a:t>
                      </a:r>
                      <a:endParaRPr kumimoji="0" lang="bg-B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544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Финансиране на застраховането</a:t>
                      </a:r>
                      <a:endParaRPr kumimoji="0" lang="bg-B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някои страни – индивидуални застрахователни премии; в други – от работодателя и работещите; в трети страни – от данъци</a:t>
                      </a:r>
                      <a:endParaRPr kumimoji="0" lang="bg-B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Изключително от данъци</a:t>
                      </a:r>
                      <a:endParaRPr kumimoji="0" lang="bg-B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Данъци, участие на работодатели и работещи, индивидуално плащане извън застраховки</a:t>
                      </a:r>
                      <a:endParaRPr kumimoji="0" lang="bg-B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11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Избрани примери на страни</a:t>
                      </a:r>
                      <a:endParaRPr kumimoji="0" lang="bg-B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Франция, Канада, Япония, Германия</a:t>
                      </a:r>
                      <a:endParaRPr kumimoji="0" lang="bg-BG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Обединеното кралство</a:t>
                      </a:r>
                      <a:endParaRPr kumimoji="0" lang="bg-B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Индия, Нигерия, Филипините, САЩ</a:t>
                      </a:r>
                      <a:endParaRPr kumimoji="0" lang="bg-BG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21E592-01D7-4EFB-A18C-D81044EFC34F}" type="datetime1">
              <a:rPr lang="en-US" smtClean="0"/>
              <a:t>10/5/2019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FF48C89-7C27-489D-B1AB-41ED3BE41E9C}" type="slidenum">
              <a:rPr lang="en-US" altLang="bg-BG"/>
              <a:pPr eaLnBrk="1" hangingPunct="1"/>
              <a:t>16</a:t>
            </a:fld>
            <a:endParaRPr lang="en-US" altLang="bg-BG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en-US" altLang="bg-BG" sz="3200" b="1" i="1"/>
              <a:t>- </a:t>
            </a:r>
            <a:r>
              <a:rPr lang="bg-BG" altLang="bg-BG" sz="3200" b="1" i="1"/>
              <a:t>Системите, отнасящи се към национална здравноосигурителна схема </a:t>
            </a:r>
            <a:r>
              <a:rPr lang="bg-BG" altLang="bg-BG" sz="3200"/>
              <a:t>(напр., Франция, Германия, Канада, Япония и др.), предлагат здравно осигуряване на всички хора за договорен пакет услуги. Някои страни включват редица различни осигурителни фондове, които покриват същия пакет здравни услуги. В други системи здравното осигуряване се предоставя главно чрез държавни органи, както е в Канада.</a:t>
            </a:r>
            <a:endParaRPr lang="en-US" altLang="bg-BG" sz="32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D9D906-4A4B-48C6-AA62-C4EF3FD1EBE7}" type="datetime1">
              <a:rPr lang="en-US" smtClean="0"/>
              <a:t>10/5/2019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A949E39-D051-4AA2-9706-AC1F04D28C05}" type="slidenum">
              <a:rPr lang="en-US" altLang="bg-BG"/>
              <a:pPr eaLnBrk="1" hangingPunct="1"/>
              <a:t>17</a:t>
            </a:fld>
            <a:endParaRPr lang="en-US" altLang="bg-BG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bg-BG" sz="3600" b="1" i="1"/>
              <a:t>- Системите, насочени към националната здравна служба</a:t>
            </a:r>
            <a:r>
              <a:rPr lang="bg-BG" altLang="bg-BG" sz="3600"/>
              <a:t>, имат изключително малък частен сектор. Държавата е единственият платец за здравна помощ и притежава по-голямата част от здравните институции и изпълнителите на здравна помощ са държавни служители (Обединеното кралство, Куба и др.).</a:t>
            </a:r>
            <a:endParaRPr lang="en-US" altLang="bg-BG" sz="36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F76A1C-6B88-40CF-B9D0-9E0FDCE17558}" type="datetime1">
              <a:rPr lang="en-US" smtClean="0"/>
              <a:t>10/5/2019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FFCF97A-2CB0-47F9-8B6E-4E5DD345A3E6}" type="slidenum">
              <a:rPr lang="en-US" altLang="bg-BG"/>
              <a:pPr eaLnBrk="1" hangingPunct="1"/>
              <a:t>18</a:t>
            </a:fld>
            <a:endParaRPr lang="en-US" altLang="bg-BG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en-US" altLang="bg-BG" b="1" i="1"/>
              <a:t>- </a:t>
            </a:r>
            <a:r>
              <a:rPr lang="bg-BG" altLang="bg-BG" b="1" i="1"/>
              <a:t>Плуралистичните системи</a:t>
            </a:r>
            <a:r>
              <a:rPr lang="bg-BG" altLang="bg-BG"/>
              <a:t> (като тази в САЩ) имат силно развит частен сектор not-for-profit или for-profit, като в някои страни той има доминираща роля. </a:t>
            </a:r>
            <a:endParaRPr lang="en-US" altLang="bg-BG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5B1172-4A59-4AF9-BFFD-78F7464122C9}" type="datetime1">
              <a:rPr lang="en-US" smtClean="0"/>
              <a:t>10/5/2019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A92C0E2-83F0-46E8-BA42-67E452519728}" type="slidenum">
              <a:rPr lang="en-US" altLang="bg-BG"/>
              <a:pPr eaLnBrk="1" hangingPunct="1"/>
              <a:t>19</a:t>
            </a:fld>
            <a:endParaRPr lang="en-US" altLang="bg-BG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eaLnBrk="1" hangingPunct="1"/>
            <a:r>
              <a:rPr lang="bg-BG" altLang="bg-BG" b="1">
                <a:solidFill>
                  <a:srgbClr val="FF0000"/>
                </a:solidFill>
              </a:rPr>
              <a:t>Нива на здравна помощ</a:t>
            </a:r>
            <a:r>
              <a:rPr lang="bg-BG" altLang="bg-BG"/>
              <a:t> </a:t>
            </a:r>
            <a:endParaRPr lang="en-US" altLang="bg-BG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7EFDF1-8DB8-47DB-B377-CC03468E095A}" type="datetime1">
              <a:rPr lang="en-US" smtClean="0"/>
              <a:t>10/5/2019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C7AB2B9-D846-4130-B112-D66F9170BDDE}" type="slidenum">
              <a:rPr lang="en-US" altLang="bg-BG"/>
              <a:pPr eaLnBrk="1" hangingPunct="1"/>
              <a:t>2</a:t>
            </a:fld>
            <a:endParaRPr lang="en-US" altLang="bg-BG"/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eaLnBrk="1" hangingPunct="1"/>
            <a:r>
              <a:rPr lang="bg-BG" altLang="bg-BG" b="1" dirty="0">
                <a:solidFill>
                  <a:srgbClr val="FF0000"/>
                </a:solidFill>
              </a:rPr>
              <a:t>1. Необходимост от изучаване на здравните системи</a:t>
            </a:r>
            <a:r>
              <a:rPr lang="bg-BG" altLang="bg-BG" dirty="0"/>
              <a:t> </a:t>
            </a:r>
            <a:endParaRPr lang="en-US" altLang="bg-BG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7597BD-CE74-4C51-944C-3AE8D87AAFA1}" type="datetime1">
              <a:rPr lang="en-US" smtClean="0"/>
              <a:t>10/5/2019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2322AB8-DEA0-4FF3-9BE7-4B430616C5ED}" type="slidenum">
              <a:rPr lang="en-US" altLang="bg-BG"/>
              <a:pPr eaLnBrk="1" hangingPunct="1"/>
              <a:t>20</a:t>
            </a:fld>
            <a:endParaRPr lang="en-US" altLang="bg-BG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bg-BG" sz="3600" dirty="0"/>
              <a:t>Здравните системи обикновено са организирани на три нива на здравна помощ: </a:t>
            </a:r>
            <a:r>
              <a:rPr lang="bg-BG" altLang="bg-BG" sz="3600" b="1" i="1" dirty="0">
                <a:solidFill>
                  <a:srgbClr val="C00000"/>
                </a:solidFill>
              </a:rPr>
              <a:t>първична, вторична и </a:t>
            </a:r>
            <a:r>
              <a:rPr lang="bg-BG" altLang="bg-BG" sz="3600" b="1" i="1" dirty="0" err="1">
                <a:solidFill>
                  <a:srgbClr val="C00000"/>
                </a:solidFill>
              </a:rPr>
              <a:t>третична</a:t>
            </a:r>
            <a:r>
              <a:rPr lang="bg-BG" altLang="bg-BG" sz="3600" dirty="0">
                <a:solidFill>
                  <a:srgbClr val="C00000"/>
                </a:solidFill>
              </a:rPr>
              <a:t>. </a:t>
            </a:r>
            <a:br>
              <a:rPr lang="bg-BG" altLang="bg-BG" sz="3600" dirty="0"/>
            </a:br>
            <a:br>
              <a:rPr lang="en-US" altLang="bg-BG" sz="3600" dirty="0"/>
            </a:br>
            <a:r>
              <a:rPr lang="bg-BG" altLang="bg-BG" sz="3600" dirty="0"/>
              <a:t>В повечето страни с висок доход, </a:t>
            </a:r>
            <a:r>
              <a:rPr lang="bg-BG" altLang="bg-BG" sz="3600" b="1" i="1" dirty="0"/>
              <a:t>първичната</a:t>
            </a:r>
            <a:r>
              <a:rPr lang="bg-BG" altLang="bg-BG" sz="3600" dirty="0"/>
              <a:t> помощ се предоставя от </a:t>
            </a:r>
            <a:r>
              <a:rPr lang="bg-BG" altLang="bg-BG" sz="3600" dirty="0" err="1"/>
              <a:t>общопрактикуващи</a:t>
            </a:r>
            <a:r>
              <a:rPr lang="bg-BG" altLang="bg-BG" sz="3600" dirty="0"/>
              <a:t> лекари, които представляват първия контакт на пациента със здравната служба.</a:t>
            </a:r>
            <a:r>
              <a:rPr lang="bg-BG" altLang="bg-BG" sz="4000" dirty="0"/>
              <a:t> </a:t>
            </a:r>
            <a:endParaRPr lang="en-US" altLang="bg-BG" sz="4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D6F072-4504-4A13-8A5C-F3213269A659}" type="datetime1">
              <a:rPr lang="en-US" smtClean="0"/>
              <a:t>10/5/2019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7E5A86D-3015-42D1-A800-EED7E4E09A75}" type="slidenum">
              <a:rPr lang="en-US" altLang="bg-BG"/>
              <a:pPr eaLnBrk="1" hangingPunct="1"/>
              <a:t>21</a:t>
            </a:fld>
            <a:endParaRPr lang="en-US" altLang="bg-BG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bg-BG" sz="3200" b="1" i="1"/>
              <a:t>Вторичната помощ</a:t>
            </a:r>
            <a:r>
              <a:rPr lang="bg-BG" altLang="bg-BG" sz="3200"/>
              <a:t> обикновено се предоставя от лекари-специалисти и многопрофилни болници, които в по-голямата си част са разположени в по-малките или по-големите градове. На това ниво на лекарски и болнични услуги, може да се получи лечение по повод на някои заболявания или състояния, включително медицински процедури и хирургични интервенции, които не могат да бъдат предоставени на ниво на първичната помощ. </a:t>
            </a:r>
            <a:endParaRPr lang="en-US" altLang="bg-BG" sz="32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286303-CAAC-49D1-865D-771655C4F239}" type="datetime1">
              <a:rPr lang="en-US" smtClean="0"/>
              <a:t>10/5/2019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29AED26-1905-41A7-ACEC-BA9370B59A00}" type="slidenum">
              <a:rPr lang="en-US" altLang="bg-BG"/>
              <a:pPr eaLnBrk="1" hangingPunct="1"/>
              <a:t>22</a:t>
            </a:fld>
            <a:endParaRPr lang="en-US" altLang="bg-BG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bg-BG" sz="4000" b="1" i="1"/>
              <a:t>Третичната помощ</a:t>
            </a:r>
            <a:r>
              <a:rPr lang="bg-BG" altLang="bg-BG" sz="4000"/>
              <a:t> се предоставя в специализирани болници, които обикновено са разположени в големите градове. Те са обезпечени с разнообразен лекарски персонал и могат да се справят с различни заболявания, които изискват високо ниво на диагностика, лечение и хирургични интервенции. </a:t>
            </a:r>
            <a:endParaRPr lang="en-US" altLang="bg-BG" sz="40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922D68-EC32-4D93-B933-20BD078EA81C}" type="datetime1">
              <a:rPr lang="en-US" smtClean="0"/>
              <a:t>10/5/2019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AFABF99-6898-4003-9CBC-861E331A48E2}" type="slidenum">
              <a:rPr lang="en-US" altLang="bg-BG"/>
              <a:pPr eaLnBrk="1" hangingPunct="1"/>
              <a:t>23</a:t>
            </a:fld>
            <a:endParaRPr lang="en-US" altLang="bg-BG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74638"/>
            <a:ext cx="8568952" cy="5962650"/>
          </a:xfrm>
        </p:spPr>
        <p:txBody>
          <a:bodyPr/>
          <a:lstStyle/>
          <a:p>
            <a:pPr algn="l" eaLnBrk="1" hangingPunct="1"/>
            <a:r>
              <a:rPr lang="bg-BG" altLang="bg-BG" sz="2800" dirty="0"/>
              <a:t>Много страни с нисък и среден доход са разкрили здравни институции за първична, вторична и </a:t>
            </a:r>
            <a:r>
              <a:rPr lang="bg-BG" altLang="bg-BG" sz="2800" dirty="0" err="1"/>
              <a:t>третична</a:t>
            </a:r>
            <a:r>
              <a:rPr lang="bg-BG" altLang="bg-BG" sz="2800" dirty="0"/>
              <a:t> помощ по географски области в зависимост от числеността на населението - напр., център за първична здравна помощ за 5000 или 10000 души население; болница за вторична помощ – във всеки район и болница за </a:t>
            </a:r>
            <a:r>
              <a:rPr lang="bg-BG" altLang="bg-BG" sz="2800" dirty="0" err="1"/>
              <a:t>третична</a:t>
            </a:r>
            <a:r>
              <a:rPr lang="bg-BG" altLang="bg-BG" sz="2800" dirty="0"/>
              <a:t> здравна помощ – в големите градове. В тези страни лекарски асистенти, сестри и акушерки съставляват най-ниското ниво на здравната система. Първото ниво, в което има обучен лекар, са центровете за първична здравна помощ или районните болници. </a:t>
            </a:r>
            <a:endParaRPr lang="en-US" altLang="bg-BG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4E7EDB-7ECE-45C5-87CA-178CF83B81DA}" type="datetime1">
              <a:rPr lang="en-US" smtClean="0"/>
              <a:t>10/5/2019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18DF375-82B7-40FE-B983-5F0A6AA8744D}" type="slidenum">
              <a:rPr lang="en-US" altLang="bg-BG"/>
              <a:pPr eaLnBrk="1" hangingPunct="1"/>
              <a:t>24</a:t>
            </a:fld>
            <a:endParaRPr lang="en-US" altLang="bg-BG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eaLnBrk="1" hangingPunct="1"/>
            <a:r>
              <a:rPr lang="bg-BG" altLang="bg-BG" b="1">
                <a:solidFill>
                  <a:srgbClr val="FF0000"/>
                </a:solidFill>
              </a:rPr>
              <a:t>Разходи на здравния сектор</a:t>
            </a:r>
            <a:endParaRPr lang="en-US" altLang="bg-BG" b="1">
              <a:solidFill>
                <a:srgbClr val="FF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D04D60-E05D-4E36-B639-27AEB0A11951}" type="datetime1">
              <a:rPr lang="en-US" smtClean="0"/>
              <a:t>10/5/2019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7E4675F-B5AE-443C-8624-19F4DE8608B8}" type="slidenum">
              <a:rPr lang="en-US" altLang="bg-BG"/>
              <a:pPr eaLnBrk="1" hangingPunct="1"/>
              <a:t>25</a:t>
            </a:fld>
            <a:endParaRPr lang="en-US" altLang="bg-BG"/>
          </a:p>
        </p:txBody>
      </p:sp>
      <p:graphicFrame>
        <p:nvGraphicFramePr>
          <p:cNvPr id="48572" name="Group 444"/>
          <p:cNvGraphicFramePr>
            <a:graphicFrameLocks noGrp="1"/>
          </p:cNvGraphicFramePr>
          <p:nvPr/>
        </p:nvGraphicFramePr>
        <p:xfrm>
          <a:off x="468313" y="188913"/>
          <a:ext cx="8064500" cy="6119817"/>
        </p:xfrm>
        <a:graphic>
          <a:graphicData uri="http://schemas.openxmlformats.org/drawingml/2006/table">
            <a:tbl>
              <a:tblPr/>
              <a:tblGrid>
                <a:gridCol w="2249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7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67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6997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Страна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Здравни разходи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(% от БВП)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Частни здравни разходи (% от общите здравни разходи)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Индонезия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2.4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48.2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Пакистан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2.6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67.2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Бангладеш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3.4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68.3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Филипините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3.8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65.1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Шри Ланка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4.0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54.8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Индия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4.2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67.2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22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Перу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4.6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41.4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Египет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5.0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58.9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Нигерия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5.8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63.7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България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6.8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45.51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Виетнам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7.2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61.3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Афганистан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7.4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78.5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8F4A7D-3858-4ACA-8F93-E9C618E5E7CA}" type="datetime1">
              <a:rPr lang="en-US" smtClean="0"/>
              <a:t>10/5/2019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BB900AD-6F84-41CD-A213-0003B4563159}" type="slidenum">
              <a:rPr lang="en-US" altLang="bg-BG"/>
              <a:pPr eaLnBrk="1" hangingPunct="1"/>
              <a:t>26</a:t>
            </a:fld>
            <a:endParaRPr lang="en-US" altLang="bg-BG"/>
          </a:p>
        </p:txBody>
      </p:sp>
      <p:graphicFrame>
        <p:nvGraphicFramePr>
          <p:cNvPr id="54372" name="Group 100"/>
          <p:cNvGraphicFramePr>
            <a:graphicFrameLocks noGrp="1"/>
          </p:cNvGraphicFramePr>
          <p:nvPr/>
        </p:nvGraphicFramePr>
        <p:xfrm>
          <a:off x="395288" y="692150"/>
          <a:ext cx="8208962" cy="5113338"/>
        </p:xfrm>
        <a:graphic>
          <a:graphicData uri="http://schemas.openxmlformats.org/drawingml/2006/table">
            <a:tbl>
              <a:tblPr/>
              <a:tblGrid>
                <a:gridCol w="2290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7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306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11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Израел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7.6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41.1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11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Южна Африка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8.5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59.9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11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Австралия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8.5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32.3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1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Бразилия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9.0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54.3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27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Ирландия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9.7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20.4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11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Коста Рика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10.5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32.6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11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Дания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11.2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13.6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11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Франция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11.7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20.8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11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Куба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11.8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6.9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11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САЩ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16.2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51.4</a:t>
                      </a:r>
                      <a:endParaRPr kumimoji="0" lang="bg-BG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0EEFB3-6922-4104-9491-57A6E4593C8F}" type="datetime1">
              <a:rPr lang="en-US" smtClean="0"/>
              <a:t>10/5/2019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4A8FBB5-6504-48EA-84D4-2D0FEC393CF1}" type="slidenum">
              <a:rPr lang="en-US" altLang="bg-BG"/>
              <a:pPr eaLnBrk="1" hangingPunct="1"/>
              <a:t>27</a:t>
            </a:fld>
            <a:endParaRPr lang="en-US" altLang="bg-BG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bg-BG" altLang="bg-BG" sz="3200" dirty="0">
                <a:solidFill>
                  <a:srgbClr val="C00000"/>
                </a:solidFill>
              </a:rPr>
              <a:t>Изводи:</a:t>
            </a:r>
            <a:br>
              <a:rPr lang="bg-BG" altLang="bg-BG" sz="3200" dirty="0"/>
            </a:br>
            <a:r>
              <a:rPr lang="bg-BG" altLang="bg-BG" sz="3200" dirty="0"/>
              <a:t>- Общите здравни разходи за здраве варират в широки граници: от 2.4% от БВП в Индонезия до 16.2% в САЩ.</a:t>
            </a:r>
            <a:br>
              <a:rPr lang="bg-BG" altLang="bg-BG" sz="3200" dirty="0"/>
            </a:br>
            <a:br>
              <a:rPr lang="bg-BG" altLang="bg-BG" sz="3200" dirty="0"/>
            </a:br>
            <a:r>
              <a:rPr lang="bg-BG" altLang="bg-BG" sz="3200" dirty="0"/>
              <a:t>- Редица страни с нисък и среден доход разходват 4-7% от техния БВП за здравеопазване.</a:t>
            </a:r>
            <a:br>
              <a:rPr lang="bg-BG" altLang="bg-BG" sz="3200" dirty="0"/>
            </a:br>
            <a:br>
              <a:rPr lang="bg-BG" altLang="bg-BG" sz="3200" dirty="0"/>
            </a:br>
            <a:r>
              <a:rPr lang="bg-BG" altLang="bg-BG" sz="3200" dirty="0"/>
              <a:t>- Няколко страни със среден доход разходват около 8% от БВП за здраве.;</a:t>
            </a:r>
            <a:br>
              <a:rPr lang="bg-BG" altLang="bg-BG" sz="3200" dirty="0"/>
            </a:br>
            <a:br>
              <a:rPr lang="bg-BG" altLang="bg-BG" sz="3200" dirty="0"/>
            </a:br>
            <a:r>
              <a:rPr lang="bg-BG" altLang="bg-BG" sz="3200" dirty="0"/>
              <a:t>- Някои страни с висок доход и Куба разходват повече от 10% от техния БВП за здраве.</a:t>
            </a:r>
            <a:endParaRPr lang="en-US" altLang="bg-BG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2700C6-F442-43B5-9762-3A1AE001992F}" type="datetime1">
              <a:rPr lang="en-US" smtClean="0"/>
              <a:t>10/5/2019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1F50096-CC07-45F0-8FBB-861EE59F2702}" type="slidenum">
              <a:rPr lang="en-US" altLang="bg-BG"/>
              <a:pPr eaLnBrk="1" hangingPunct="1"/>
              <a:t>28</a:t>
            </a:fld>
            <a:endParaRPr lang="en-US" altLang="bg-BG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02634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buFontTx/>
              <a:buChar char="-"/>
            </a:pPr>
            <a:r>
              <a:rPr lang="bg-BG" altLang="bg-BG" sz="3200" dirty="0"/>
              <a:t>В широко граници варира и делът на частните разходи като % от общите разходи за здраве.</a:t>
            </a:r>
            <a:br>
              <a:rPr lang="bg-BG" altLang="bg-BG" sz="3200" dirty="0"/>
            </a:br>
            <a:br>
              <a:rPr lang="bg-BG" altLang="bg-BG" sz="3200" dirty="0"/>
            </a:br>
            <a:r>
              <a:rPr lang="bg-BG" altLang="bg-BG" sz="3200" dirty="0"/>
              <a:t>- Само в няколко страни с висок доход делът на частните разходи е сравнително нисък – 10-25% от общите разходи за здраве. Това са страни като Дания, Франция, Ирландия, които имат широко разгърнати програми за здравно осигуряване.</a:t>
            </a:r>
            <a:endParaRPr lang="en-US" altLang="bg-BG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A6CCB7-8F38-437E-946B-E2727D6792DA}" type="datetime1">
              <a:rPr lang="en-US" smtClean="0"/>
              <a:t>10/5/2019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1EF8EA-C611-4C84-98B1-D4115FA2589B}" type="slidenum">
              <a:rPr lang="en-US" altLang="bg-BG"/>
              <a:pPr eaLnBrk="1" hangingPunct="1"/>
              <a:t>29</a:t>
            </a:fld>
            <a:endParaRPr lang="en-US" altLang="bg-BG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596265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buFontTx/>
              <a:buChar char="-"/>
            </a:pPr>
            <a:r>
              <a:rPr lang="bg-BG" altLang="bg-BG" sz="2800" dirty="0"/>
              <a:t>В редица относително бедни страни, които нямат официална система за социално осигуряване, разходите в частния сектор за здраве съставляват над 60% от общите разходи за здраве.</a:t>
            </a:r>
            <a:br>
              <a:rPr lang="bg-BG" altLang="bg-BG" sz="2800" dirty="0"/>
            </a:br>
            <a:r>
              <a:rPr lang="bg-BG" altLang="bg-BG" sz="2800" dirty="0"/>
              <a:t> </a:t>
            </a:r>
            <a:br>
              <a:rPr lang="bg-BG" altLang="bg-BG" sz="2800" dirty="0"/>
            </a:br>
            <a:r>
              <a:rPr lang="bg-BG" altLang="bg-BG" sz="2800" dirty="0"/>
              <a:t>- По-богатите страни, в които хората могат да си позволят да плащат </a:t>
            </a:r>
            <a:r>
              <a:rPr lang="bg-BG" altLang="bg-BG" sz="2800" dirty="0" err="1"/>
              <a:t>out-of-pocket</a:t>
            </a:r>
            <a:r>
              <a:rPr lang="bg-BG" altLang="bg-BG" sz="2800" dirty="0"/>
              <a:t>, частните разходи са относително ниски, защото тези страни имат добре развита здравноосигурителна система.</a:t>
            </a:r>
            <a:br>
              <a:rPr lang="bg-BG" altLang="bg-BG" sz="2800" dirty="0"/>
            </a:br>
            <a:r>
              <a:rPr lang="bg-BG" altLang="bg-BG" sz="2800" dirty="0"/>
              <a:t> </a:t>
            </a:r>
            <a:br>
              <a:rPr lang="bg-BG" altLang="bg-BG" sz="2800" dirty="0"/>
            </a:br>
            <a:r>
              <a:rPr lang="bg-BG" altLang="bg-BG" sz="2800" dirty="0"/>
              <a:t>- Сред страните с висок доход само в САЩ частните здравни разходи са над 50% от общите разходи за здраве.</a:t>
            </a:r>
            <a:endParaRPr lang="en-US" altLang="bg-BG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146742-0E0B-4371-8123-7F9697699FA5}" type="datetime1">
              <a:rPr lang="en-US" smtClean="0"/>
              <a:t>10/5/2019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669DBCF-AB75-4F2E-94A9-0D3FE3A50593}" type="slidenum">
              <a:rPr lang="en-US" altLang="bg-BG"/>
              <a:pPr eaLnBrk="1" hangingPunct="1"/>
              <a:t>3</a:t>
            </a:fld>
            <a:endParaRPr lang="en-US" altLang="bg-BG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bg-BG" altLang="bg-BG" sz="2800"/>
              <a:t>Няколко основни причини изискват изучаване на здравните системи в контекста на проблемите на глобалното здраве: </a:t>
            </a:r>
            <a:br>
              <a:rPr lang="en-US" altLang="bg-BG" sz="2800"/>
            </a:br>
            <a:br>
              <a:rPr lang="en-US" altLang="bg-BG" sz="2800"/>
            </a:br>
            <a:r>
              <a:rPr lang="en-US" altLang="bg-BG" sz="2800"/>
              <a:t>- </a:t>
            </a:r>
            <a:r>
              <a:rPr lang="bg-BG" altLang="bg-BG" sz="2800"/>
              <a:t>те са средството, чрез което се предоставят здравните услуги; </a:t>
            </a:r>
            <a:br>
              <a:rPr lang="en-US" altLang="bg-BG" sz="2800"/>
            </a:br>
            <a:br>
              <a:rPr lang="en-US" altLang="bg-BG" sz="2800"/>
            </a:br>
            <a:r>
              <a:rPr lang="en-US" altLang="bg-BG" sz="2800"/>
              <a:t>- </a:t>
            </a:r>
            <a:r>
              <a:rPr lang="bg-BG" altLang="bg-BG" sz="2800"/>
              <a:t>здравето на индивидите е свързано с ефективността на здравните системи;</a:t>
            </a:r>
            <a:br>
              <a:rPr lang="en-US" altLang="bg-BG" sz="2800"/>
            </a:br>
            <a:r>
              <a:rPr lang="bg-BG" altLang="bg-BG" sz="2800"/>
              <a:t> </a:t>
            </a:r>
            <a:br>
              <a:rPr lang="en-US" altLang="bg-BG" sz="2800"/>
            </a:br>
            <a:r>
              <a:rPr lang="en-US" altLang="bg-BG" sz="2800"/>
              <a:t>- </a:t>
            </a:r>
            <a:r>
              <a:rPr lang="bg-BG" altLang="bg-BG" sz="2800"/>
              <a:t>повечето страни изразходват значителен дял от националния си доход за развитие на здравната система, но често се наблюдават големи различия в ефективността и ефикасността; </a:t>
            </a:r>
            <a:br>
              <a:rPr lang="en-US" altLang="bg-BG" sz="2800"/>
            </a:br>
            <a:endParaRPr lang="en-US" altLang="bg-BG" sz="2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4FFC1-2F0B-4125-B5B5-342F3650F6A8}" type="datetime1">
              <a:rPr lang="en-US" smtClean="0"/>
              <a:t>10/5/2019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F79D61-7C44-4A50-AD5E-BBC75BF49F93}" type="slidenum">
              <a:rPr lang="en-US" altLang="bg-BG"/>
              <a:pPr eaLnBrk="1" hangingPunct="1"/>
              <a:t>30</a:t>
            </a:fld>
            <a:endParaRPr lang="en-US" altLang="bg-BG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bg-BG" sz="3600" dirty="0"/>
              <a:t>Здравните системи във всички страни, и особено в страните с нисък и среден доход, са изправени пред  сериозни </a:t>
            </a:r>
            <a:r>
              <a:rPr lang="bg-BG" altLang="bg-BG" sz="3600" b="1" i="1" dirty="0">
                <a:solidFill>
                  <a:srgbClr val="C00000"/>
                </a:solidFill>
              </a:rPr>
              <a:t>предизвикателства, свързани с необходимостта от съществени промени във функционирането във връзка с:</a:t>
            </a:r>
            <a:endParaRPr lang="en-US" altLang="bg-BG" sz="3600" dirty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827DCD-A17A-4BDF-B8C7-D373C85C1ACD}" type="datetime1">
              <a:rPr lang="en-US" smtClean="0"/>
              <a:t>10/5/2019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E96DAD4-6FA8-4630-9663-EE2734626626}" type="slidenum">
              <a:rPr lang="en-US" altLang="bg-BG"/>
              <a:pPr eaLnBrk="1" hangingPunct="1"/>
              <a:t>31</a:t>
            </a:fld>
            <a:endParaRPr lang="en-US" altLang="bg-BG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bg-BG" sz="3600" dirty="0"/>
              <a:t> </a:t>
            </a:r>
            <a:r>
              <a:rPr lang="bg-BG" altLang="bg-BG" sz="3200" dirty="0"/>
              <a:t>= застаряването на населението и нарастването на хроничните неинфекциозни заболявания;</a:t>
            </a:r>
            <a:br>
              <a:rPr lang="bg-BG" altLang="bg-BG" sz="3200" dirty="0"/>
            </a:br>
            <a:br>
              <a:rPr lang="bg-BG" altLang="bg-BG" sz="3200" dirty="0"/>
            </a:br>
            <a:r>
              <a:rPr lang="bg-BG" altLang="bg-BG" sz="3200" dirty="0"/>
              <a:t>= необходимостта от подобряване на качеството на управление на здравните системи;</a:t>
            </a:r>
            <a:br>
              <a:rPr lang="bg-BG" altLang="bg-BG" sz="3200" dirty="0"/>
            </a:br>
            <a:br>
              <a:rPr lang="bg-BG" altLang="bg-BG" sz="3200" dirty="0"/>
            </a:br>
            <a:r>
              <a:rPr lang="bg-BG" altLang="bg-BG" sz="3200" dirty="0"/>
              <a:t>= генериране и поддържане на необходимия брой и качество на здравния персонал и правилното му разпределение;</a:t>
            </a:r>
            <a:endParaRPr lang="en-US" altLang="bg-BG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563936-D762-4CAC-97CE-E1E542CC39AC}" type="datetime1">
              <a:rPr lang="en-US" smtClean="0"/>
              <a:t>10/5/2019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7007A5-3DF6-47D4-93B8-1A85A1FBBA87}" type="slidenum">
              <a:rPr lang="en-US" altLang="bg-BG"/>
              <a:pPr eaLnBrk="1" hangingPunct="1"/>
              <a:t>32</a:t>
            </a:fld>
            <a:endParaRPr lang="en-US" altLang="bg-BG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bg-BG" sz="3200" dirty="0"/>
              <a:t>= мобилизиране на достатъчно финансови ресурси за здравния сектор;</a:t>
            </a:r>
            <a:br>
              <a:rPr lang="bg-BG" altLang="bg-BG" sz="3200" dirty="0"/>
            </a:br>
            <a:br>
              <a:rPr lang="bg-BG" altLang="bg-BG" sz="3200" dirty="0"/>
            </a:br>
            <a:r>
              <a:rPr lang="bg-BG" altLang="bg-BG" sz="3200" dirty="0"/>
              <a:t>= предоставяне на здравна помощ с подходящо качество;</a:t>
            </a:r>
            <a:br>
              <a:rPr lang="bg-BG" altLang="bg-BG" sz="3200" dirty="0"/>
            </a:br>
            <a:br>
              <a:rPr lang="bg-BG" altLang="bg-BG" sz="3200" dirty="0"/>
            </a:br>
            <a:r>
              <a:rPr lang="bg-BG" altLang="bg-BG" sz="3200" dirty="0"/>
              <a:t>= осигуряване на достъп и </a:t>
            </a:r>
            <a:r>
              <a:rPr lang="bg-BG" altLang="bg-BG" sz="3200" dirty="0" err="1"/>
              <a:t>равнопоставеност</a:t>
            </a:r>
            <a:r>
              <a:rPr lang="bg-BG" altLang="bg-BG" sz="3200" dirty="0"/>
              <a:t> при ползване на здравните услуги;</a:t>
            </a:r>
            <a:endParaRPr lang="en-US" altLang="bg-BG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F672E3-AD69-41DC-99A0-79EB2686F372}" type="datetime1">
              <a:rPr lang="en-US" smtClean="0"/>
              <a:t>10/5/2019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7696E1D-891D-4471-A81A-8EB57CD29187}" type="slidenum">
              <a:rPr lang="en-US" altLang="bg-BG"/>
              <a:pPr eaLnBrk="1" hangingPunct="1"/>
              <a:t>33</a:t>
            </a:fld>
            <a:endParaRPr lang="en-US" altLang="bg-BG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bg-BG" sz="3600" dirty="0"/>
              <a:t>= </a:t>
            </a:r>
            <a:r>
              <a:rPr lang="bg-BG" altLang="bg-BG" sz="3200" dirty="0"/>
              <a:t>създаване на механизми за финансова защита на бедните </a:t>
            </a:r>
            <a:r>
              <a:rPr lang="bg-BG" altLang="bg-BG" sz="3200"/>
              <a:t>и маргиналните </a:t>
            </a:r>
            <a:r>
              <a:rPr lang="bg-BG" altLang="bg-BG" sz="3200" dirty="0"/>
              <a:t>групи от населението при ползване на здравните услуги и фокусиране на разходите към пакет услуги, които на относително ниска цена ще имат най-висок ефект върху предотвратяването и лечението на тези заболявания, от който са най- засегнати тези групи. </a:t>
            </a:r>
            <a:endParaRPr lang="en-US" altLang="bg-BG" sz="3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8D8D6F-F304-444A-BEB5-80EBC673343F}" type="datetime1">
              <a:rPr lang="en-US" smtClean="0"/>
              <a:t>10/5/2019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D2181F9-5993-4DE4-953B-DC0B670F954F}" type="slidenum">
              <a:rPr lang="en-US" altLang="bg-BG"/>
              <a:pPr eaLnBrk="1" hangingPunct="1"/>
              <a:t>4</a:t>
            </a:fld>
            <a:endParaRPr lang="en-US" altLang="bg-BG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>
              <a:buFontTx/>
              <a:buChar char="-"/>
            </a:pPr>
            <a:r>
              <a:rPr lang="en-US" altLang="bg-BG" sz="2400"/>
              <a:t> </a:t>
            </a:r>
            <a:r>
              <a:rPr lang="bg-BG" altLang="bg-BG" sz="2800"/>
              <a:t>глобалните влияния на такива процеси като застаряването на населението оказват натиск върху разходите на здравните  системи;</a:t>
            </a:r>
            <a:br>
              <a:rPr lang="en-US" altLang="bg-BG" sz="2800"/>
            </a:br>
            <a:r>
              <a:rPr lang="bg-BG" altLang="bg-BG" sz="2800"/>
              <a:t>  </a:t>
            </a:r>
            <a:br>
              <a:rPr lang="en-US" altLang="bg-BG" sz="2800"/>
            </a:br>
            <a:r>
              <a:rPr lang="en-US" altLang="bg-BG" sz="2800"/>
              <a:t>- </a:t>
            </a:r>
            <a:r>
              <a:rPr lang="bg-BG" altLang="bg-BG" sz="2800"/>
              <a:t>достигането на най-добро здраве за популациите на възможно най-ниска цена е основна цел на страните в света; </a:t>
            </a:r>
            <a:br>
              <a:rPr lang="en-US" altLang="bg-BG" sz="2800"/>
            </a:br>
            <a:br>
              <a:rPr lang="en-US" altLang="bg-BG" sz="2800"/>
            </a:br>
            <a:r>
              <a:rPr lang="en-US" altLang="bg-BG" sz="2800"/>
              <a:t>- </a:t>
            </a:r>
            <a:r>
              <a:rPr lang="bg-BG" altLang="bg-BG" sz="2800"/>
              <a:t>развитието и поддържането на ефективна и ефикасна здравна система е важно за всяка страна и особено предизвикателство за страните с ограничени финансови и човешки ресурси.</a:t>
            </a:r>
            <a:endParaRPr lang="en-US" altLang="bg-BG" sz="2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9422FC-1B5F-4B1E-80D0-58D4F3A668BD}" type="datetime1">
              <a:rPr lang="en-US" smtClean="0"/>
              <a:t>10/5/2019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19A5D4-8026-431F-BAE7-DB929990B454}" type="slidenum">
              <a:rPr lang="en-US" altLang="bg-BG"/>
              <a:pPr eaLnBrk="1" hangingPunct="1"/>
              <a:t>5</a:t>
            </a:fld>
            <a:endParaRPr lang="en-US" altLang="bg-BG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eaLnBrk="1" hangingPunct="1"/>
            <a:r>
              <a:rPr lang="bg-BG" altLang="bg-BG" b="1" dirty="0">
                <a:solidFill>
                  <a:srgbClr val="FF0000"/>
                </a:solidFill>
              </a:rPr>
              <a:t>2. Определение на основните понятия</a:t>
            </a:r>
            <a:br>
              <a:rPr lang="bg-BG" altLang="bg-BG" b="1" dirty="0">
                <a:solidFill>
                  <a:srgbClr val="FF0000"/>
                </a:solidFill>
              </a:rPr>
            </a:br>
            <a:br>
              <a:rPr lang="bg-BG" altLang="bg-BG" b="1" dirty="0">
                <a:solidFill>
                  <a:srgbClr val="FF0000"/>
                </a:solidFill>
              </a:rPr>
            </a:br>
            <a:r>
              <a:rPr lang="bg-BG" altLang="bg-BG" sz="3200" b="1" dirty="0">
                <a:solidFill>
                  <a:schemeClr val="tx1"/>
                </a:solidFill>
              </a:rPr>
              <a:t>(от учебника по Социална медицина)</a:t>
            </a:r>
            <a:endParaRPr lang="en-US" altLang="bg-BG" sz="3200" b="1" dirty="0">
              <a:solidFill>
                <a:schemeClr val="tx1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ECDE4E-48AB-492F-9E72-C9A54D961A44}" type="datetime1">
              <a:rPr lang="en-US" smtClean="0"/>
              <a:t>10/5/2019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987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9402E6CE-C34B-4768-B2F7-563DC5D1B742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3AF40584-6BF2-4AA5-86C9-BC103D13DEC6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6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bg-BG" altLang="en-US" b="1" dirty="0">
                <a:solidFill>
                  <a:srgbClr val="FF0000"/>
                </a:solidFill>
                <a:cs typeface="Times New Roman" pitchFamily="18" charset="0"/>
              </a:rPr>
              <a:t>“</a:t>
            </a:r>
            <a:r>
              <a:rPr lang="bg-BG" altLang="en-US" b="1" dirty="0">
                <a:solidFill>
                  <a:srgbClr val="FF0000"/>
                </a:solidFill>
              </a:rPr>
              <a:t>З</a:t>
            </a:r>
            <a:r>
              <a:rPr lang="bg-BG" altLang="en-US" b="1" dirty="0">
                <a:solidFill>
                  <a:srgbClr val="FF0000"/>
                </a:solidFill>
                <a:cs typeface="Times New Roman" pitchFamily="18" charset="0"/>
              </a:rPr>
              <a:t>дравните системи</a:t>
            </a:r>
            <a:r>
              <a:rPr lang="bg-BG" altLang="en-US" b="1" dirty="0">
                <a:solidFill>
                  <a:srgbClr val="663300"/>
                </a:solidFill>
                <a:cs typeface="Times New Roman" pitchFamily="18" charset="0"/>
              </a:rPr>
              <a:t> включват всички организации, институции и ресурси, които са посветени на извършването на здравни дейности”.</a:t>
            </a:r>
            <a:r>
              <a:rPr lang="bg-BG" altLang="en-US" sz="4000" dirty="0">
                <a:solidFill>
                  <a:srgbClr val="663300"/>
                </a:solidFill>
                <a:cs typeface="Times New Roman" pitchFamily="18" charset="0"/>
              </a:rPr>
              <a:t> </a:t>
            </a:r>
            <a:br>
              <a:rPr lang="en-US" altLang="en-US" sz="4000" dirty="0">
                <a:solidFill>
                  <a:srgbClr val="663300"/>
                </a:solidFill>
                <a:cs typeface="Times New Roman" pitchFamily="18" charset="0"/>
              </a:rPr>
            </a:br>
            <a:r>
              <a:rPr lang="bg-BG" altLang="en-US" sz="3200" dirty="0">
                <a:solidFill>
                  <a:srgbClr val="663300"/>
                </a:solidFill>
                <a:cs typeface="Times New Roman" pitchFamily="18" charset="0"/>
              </a:rPr>
              <a:t>(Доклад на Генералния директор на СЗО пред Световната Здравна Асамблея - 2000 г.) </a:t>
            </a:r>
            <a:br>
              <a:rPr lang="bg-BG" altLang="en-US" sz="32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</a:br>
            <a:endParaRPr lang="en-GB" altLang="en-US" sz="3200" dirty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10482-DC08-4C23-AF7D-DB90D649D05C}" type="datetime1">
              <a:rPr lang="en-US" altLang="en-US" smtClean="0">
                <a:solidFill>
                  <a:schemeClr val="bg2"/>
                </a:solidFill>
              </a:rPr>
              <a:t>10/5/2019</a:t>
            </a:fld>
            <a:endParaRPr lang="en-US" alt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979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A82BF4E9-FEE5-433B-9ED3-C44BF1B7AC93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C59B3119-90B8-4097-8E60-06D35374DEDD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7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512" y="260648"/>
            <a:ext cx="8712968" cy="5904656"/>
          </a:xfrm>
        </p:spPr>
        <p:txBody>
          <a:bodyPr/>
          <a:lstStyle/>
          <a:p>
            <a:pPr algn="l" eaLnBrk="1" hangingPunct="1">
              <a:lnSpc>
                <a:spcPct val="110000"/>
              </a:lnSpc>
            </a:pPr>
            <a:r>
              <a:rPr lang="bg-BG" altLang="en-US" b="1" dirty="0">
                <a:solidFill>
                  <a:srgbClr val="FF0000"/>
                </a:solidFill>
                <a:latin typeface="Times New Roman" pitchFamily="18" charset="0"/>
              </a:rPr>
              <a:t>З</a:t>
            </a:r>
            <a:r>
              <a:rPr lang="bg-BG" alt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дравна дейност</a:t>
            </a:r>
            <a:r>
              <a:rPr lang="bg-BG" altLang="en-US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е “</a:t>
            </a:r>
            <a:r>
              <a:rPr lang="bg-BG" altLang="en-US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всяко усилие, независимо дали в областта на здравната помощ на индивида, или в  областта на общественото здраве, или чрез инициативи на </a:t>
            </a:r>
            <a:r>
              <a:rPr lang="bg-BG" altLang="en-US" b="1" dirty="0" err="1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междусекторно</a:t>
            </a:r>
            <a:r>
              <a:rPr lang="bg-BG" altLang="en-US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сътрудничество, чиято основна цел е подобряване на здравето.”</a:t>
            </a:r>
            <a:endParaRPr lang="en-GB" altLang="en-US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8D14B-882C-4878-9571-EE79585B862B}" type="datetime1">
              <a:rPr lang="en-US" altLang="en-US" smtClean="0"/>
              <a:t>10/5/2019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3657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F1E96B8C-2245-44CD-83D8-E81B46463362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71D02082-3CE2-49BB-AEA7-2A92A343B23C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8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512" y="260648"/>
            <a:ext cx="8659688" cy="5688632"/>
          </a:xfrm>
        </p:spPr>
        <p:txBody>
          <a:bodyPr/>
          <a:lstStyle/>
          <a:p>
            <a:pPr algn="l" eaLnBrk="1" hangingPunct="1"/>
            <a:r>
              <a:rPr lang="bg-BG" altLang="en-US" sz="2800" b="1" dirty="0">
                <a:solidFill>
                  <a:srgbClr val="FF0000"/>
                </a:solidFill>
              </a:rPr>
              <a:t>З</a:t>
            </a:r>
            <a:r>
              <a:rPr lang="bg-BG" altLang="en-US" sz="2800" b="1" dirty="0">
                <a:solidFill>
                  <a:srgbClr val="FF0000"/>
                </a:solidFill>
                <a:cs typeface="Times New Roman" pitchFamily="18" charset="0"/>
              </a:rPr>
              <a:t>дравната система</a:t>
            </a:r>
            <a:r>
              <a:rPr lang="bg-BG" altLang="en-US" sz="2800" b="1" dirty="0">
                <a:solidFill>
                  <a:srgbClr val="663300"/>
                </a:solidFill>
                <a:cs typeface="Times New Roman" pitchFamily="18" charset="0"/>
              </a:rPr>
              <a:t> представлява широк комплекс от медицински и немедицински дейности, ориентирани към опазване и възстановяване на здравето.</a:t>
            </a:r>
            <a:r>
              <a:rPr lang="bg-BG" altLang="en-US" sz="2800" dirty="0">
                <a:solidFill>
                  <a:schemeClr val="hlink"/>
                </a:solidFill>
                <a:cs typeface="Times New Roman" pitchFamily="18" charset="0"/>
              </a:rPr>
              <a:t> </a:t>
            </a:r>
            <a:br>
              <a:rPr lang="bg-BG" altLang="en-US" sz="2800" dirty="0">
                <a:solidFill>
                  <a:schemeClr val="hlink"/>
                </a:solidFill>
                <a:cs typeface="Times New Roman" pitchFamily="18" charset="0"/>
              </a:rPr>
            </a:br>
            <a:br>
              <a:rPr lang="en-US" altLang="en-US" sz="2800" dirty="0">
                <a:solidFill>
                  <a:schemeClr val="hlink"/>
                </a:solidFill>
                <a:cs typeface="Times New Roman" pitchFamily="18" charset="0"/>
              </a:rPr>
            </a:br>
            <a:r>
              <a:rPr lang="bg-BG" altLang="en-US" sz="2800" b="1" dirty="0">
                <a:solidFill>
                  <a:srgbClr val="FF0000"/>
                </a:solidFill>
              </a:rPr>
              <a:t>З</a:t>
            </a:r>
            <a:r>
              <a:rPr lang="bg-BG" altLang="en-US" sz="2800" b="1" dirty="0">
                <a:solidFill>
                  <a:srgbClr val="FF0000"/>
                </a:solidFill>
                <a:cs typeface="Times New Roman" pitchFamily="18" charset="0"/>
              </a:rPr>
              <a:t>дравната система</a:t>
            </a:r>
            <a:r>
              <a:rPr lang="bg-BG" altLang="en-US" sz="2800" b="1" dirty="0">
                <a:solidFill>
                  <a:srgbClr val="663300"/>
                </a:solidFill>
                <a:cs typeface="Times New Roman" pitchFamily="18" charset="0"/>
              </a:rPr>
              <a:t> </a:t>
            </a:r>
            <a:r>
              <a:rPr lang="bg-BG" altLang="en-US" sz="2800" dirty="0">
                <a:solidFill>
                  <a:srgbClr val="663300"/>
                </a:solidFill>
                <a:cs typeface="Times New Roman" pitchFamily="18" charset="0"/>
              </a:rPr>
              <a:t>представлява система от медицински и немедицински дейности (</a:t>
            </a:r>
            <a:r>
              <a:rPr lang="bg-BG" altLang="en-US" sz="28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стопански, социални, материално-технически и технологични, екологични, възпитателни), </a:t>
            </a:r>
            <a:r>
              <a:rPr lang="bg-BG" altLang="en-US" sz="2800" dirty="0">
                <a:solidFill>
                  <a:srgbClr val="663300"/>
                </a:solidFill>
                <a:cs typeface="Times New Roman" pitchFamily="18" charset="0"/>
              </a:rPr>
              <a:t>научни и приложни, организирани в обществото за оптимизиране на количествените и качествени аспекти на възпроизводството на човешките ресурси”.</a:t>
            </a:r>
            <a:endParaRPr lang="bg-BG" altLang="en-US" sz="2800" dirty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2AE1A-B703-42CE-AD30-D52C72C073F7}" type="datetime1">
              <a:rPr lang="en-US" altLang="en-US" smtClean="0"/>
              <a:t>10/5/2019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9687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429A25D8-DA67-4D65-8F60-044073EE7D4A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2413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bg-BG" altLang="en-US" sz="3600" b="1" dirty="0">
                <a:solidFill>
                  <a:srgbClr val="C00000"/>
                </a:solidFill>
                <a:cs typeface="Times New Roman" pitchFamily="18" charset="0"/>
              </a:rPr>
              <a:t>3. ФУНДАМЕНТАЛНИ ЦЕЛИ И ФУНКЦИИ НА ЗДРАВНИТЕ СИСТЕМИ</a:t>
            </a:r>
            <a:br>
              <a:rPr lang="bg-BG" altLang="en-US" sz="3600" b="1" dirty="0">
                <a:solidFill>
                  <a:srgbClr val="C00000"/>
                </a:solidFill>
                <a:cs typeface="Times New Roman" pitchFamily="18" charset="0"/>
              </a:rPr>
            </a:br>
            <a:br>
              <a:rPr lang="bg-BG" altLang="en-US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</a:br>
            <a:endParaRPr lang="en-GB" altLang="en-US" b="1" dirty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BED6-5E2A-4DF0-8A49-DAF340361A9E}" type="datetime1">
              <a:rPr lang="en-US" altLang="en-US" smtClean="0"/>
              <a:t>10/5/2019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956217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1002</Words>
  <Application>Microsoft Office PowerPoint</Application>
  <PresentationFormat>On-screen Show (4:3)</PresentationFormat>
  <Paragraphs>201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Arial Narrow</vt:lpstr>
      <vt:lpstr>Times New Roman</vt:lpstr>
      <vt:lpstr>Default Design</vt:lpstr>
      <vt:lpstr>Презентация към глава 9    ВЪВЕДЕНИЕ В ЗДРАВНИТЕ СИСТЕМИ</vt:lpstr>
      <vt:lpstr>1. Необходимост от изучаване на здравните системи </vt:lpstr>
      <vt:lpstr>Няколко основни причини изискват изучаване на здравните системи в контекста на проблемите на глобалното здраве:   - те са средството, чрез което се предоставят здравните услуги;   - здравето на индивидите е свързано с ефективността на здравните системи;   - повечето страни изразходват значителен дял от националния си доход за развитие на здравната система, но често се наблюдават големи различия в ефективността и ефикасността;  </vt:lpstr>
      <vt:lpstr> глобалните влияния на такива процеси като застаряването на населението оказват натиск върху разходите на здравните  системи;    - достигането на най-добро здраве за популациите на възможно най-ниска цена е основна цел на страните в света;   - развитието и поддържането на ефективна и ефикасна здравна система е важно за всяка страна и особено предизвикателство за страните с ограничени финансови и човешки ресурси.</vt:lpstr>
      <vt:lpstr>2. Определение на основните понятия  (от учебника по Социална медицина)</vt:lpstr>
      <vt:lpstr>“Здравните системи включват всички организации, институции и ресурси, които са посветени на извършването на здравни дейности”.  (Доклад на Генералния директор на СЗО пред Световната Здравна Асамблея - 2000 г.)  </vt:lpstr>
      <vt:lpstr>Здравна дейност е “всяко усилие, независимо дали в областта на здравната помощ на индивида, или в  областта на общественото здраве, или чрез инициативи на междусекторно сътрудничество, чиято основна цел е подобряване на здравето.”</vt:lpstr>
      <vt:lpstr>Здравната система представлява широк комплекс от медицински и немедицински дейности, ориентирани към опазване и възстановяване на здравето.   Здравната система представлява система от медицински и немедицински дейности (стопански, социални, материално-технически и технологични, екологични, възпитателни), научни и приложни, организирани в обществото за оптимизиране на количествените и качествени аспекти на възпроизводството на човешките ресурси”.</vt:lpstr>
      <vt:lpstr>3. ФУНДАМЕНТАЛНИ ЦЕЛИ И ФУНКЦИИ НА ЗДРАВНИТЕ СИСТЕМИ  </vt:lpstr>
      <vt:lpstr>ТРИ ФУНДАМЕНТАЛНИ ЦЕЛИ   = подобряване на здравето на обслужваното население;  = задоволяване на очакванията на хората;  = предоставяне на финансова защита срещу разходите при увреждане на здравето.</vt:lpstr>
      <vt:lpstr>ЧЕТИРИ ФУНКЦИИ:  = Предоставяне на всеобхватни и качествени здравни услуги;   = Създаване (генериране) на човешки и материални ресурси;   = Справедливо финансиране;   = Ефективно управление и стопанисване.</vt:lpstr>
      <vt:lpstr>  4. ТРИ ПОКОЛЕНИЯ РЕФОРМИ НА ЗДРАВНИТЕ СИСТЕМИ В СВЕТА     </vt:lpstr>
      <vt:lpstr>Първото поколение полага основите на националните системи на здравеопазване и разширяване на социалното осигуряване.  Второто поколение утвърждава промоцията на първичната здравна помощ. Третото поколение отразява  интереса към осигурителните механизми, вкл. към частното финансово застраховане.</vt:lpstr>
      <vt:lpstr>5. Организация на предоставянето на здравни услуги</vt:lpstr>
      <vt:lpstr>PowerPoint Presentation</vt:lpstr>
      <vt:lpstr>- Системите, отнасящи се към национална здравноосигурителна схема (напр., Франция, Германия, Канада, Япония и др.), предлагат здравно осигуряване на всички хора за договорен пакет услуги. Някои страни включват редица различни осигурителни фондове, които покриват същия пакет здравни услуги. В други системи здравното осигуряване се предоставя главно чрез държавни органи, както е в Канада.</vt:lpstr>
      <vt:lpstr>- Системите, насочени към националната здравна служба, имат изключително малък частен сектор. Държавата е единственият платец за здравна помощ и притежава по-голямата част от здравните институции и изпълнителите на здравна помощ са държавни служители (Обединеното кралство, Куба и др.).</vt:lpstr>
      <vt:lpstr>- Плуралистичните системи (като тази в САЩ) имат силно развит частен сектор not-for-profit или for-profit, като в някои страни той има доминираща роля. </vt:lpstr>
      <vt:lpstr>Нива на здравна помощ </vt:lpstr>
      <vt:lpstr>Здравните системи обикновено са организирани на три нива на здравна помощ: първична, вторична и третична.   В повечето страни с висок доход, първичната помощ се предоставя от общопрактикуващи лекари, които представляват първия контакт на пациента със здравната служба. </vt:lpstr>
      <vt:lpstr>Вторичната помощ обикновено се предоставя от лекари-специалисти и многопрофилни болници, които в по-голямата си част са разположени в по-малките или по-големите градове. На това ниво на лекарски и болнични услуги, може да се получи лечение по повод на някои заболявания или състояния, включително медицински процедури и хирургични интервенции, които не могат да бъдат предоставени на ниво на първичната помощ. </vt:lpstr>
      <vt:lpstr>Третичната помощ се предоставя в специализирани болници, които обикновено са разположени в големите градове. Те са обезпечени с разнообразен лекарски персонал и могат да се справят с различни заболявания, които изискват високо ниво на диагностика, лечение и хирургични интервенции. </vt:lpstr>
      <vt:lpstr>Много страни с нисък и среден доход са разкрили здравни институции за първична, вторична и третична помощ по географски области в зависимост от числеността на населението - напр., център за първична здравна помощ за 5000 или 10000 души население; болница за вторична помощ – във всеки район и болница за третична здравна помощ – в големите градове. В тези страни лекарски асистенти, сестри и акушерки съставляват най-ниското ниво на здравната система. Първото ниво, в което има обучен лекар, са центровете за първична здравна помощ или районните болници. </vt:lpstr>
      <vt:lpstr>Разходи на здравния сектор</vt:lpstr>
      <vt:lpstr>PowerPoint Presentation</vt:lpstr>
      <vt:lpstr>PowerPoint Presentation</vt:lpstr>
      <vt:lpstr>Изводи: - Общите здравни разходи за здраве варират в широки граници: от 2.4% от БВП в Индонезия до 16.2% в САЩ.  - Редица страни с нисък и среден доход разходват 4-7% от техния БВП за здравеопазване.  - Няколко страни със среден доход разходват около 8% от БВП за здраве.;  - Някои страни с висок доход и Куба разходват повече от 10% от техния БВП за здраве.</vt:lpstr>
      <vt:lpstr>В широко граници варира и делът на частните разходи като % от общите разходи за здраве.  - Само в няколко страни с висок доход делът на частните разходи е сравнително нисък – 10-25% от общите разходи за здраве. Това са страни като Дания, Франция, Ирландия, които имат широко разгърнати програми за здравно осигуряване.</vt:lpstr>
      <vt:lpstr>В редица относително бедни страни, които нямат официална система за социално осигуряване, разходите в частния сектор за здраве съставляват над 60% от общите разходи за здраве.   - По-богатите страни, в които хората могат да си позволят да плащат out-of-pocket, частните разходи са относително ниски, защото тези страни имат добре развита здравноосигурителна система.   - Сред страните с висок доход само в САЩ частните здравни разходи са над 50% от общите разходи за здраве.</vt:lpstr>
      <vt:lpstr>Здравните системи във всички страни, и особено в страните с нисък и среден доход, са изправени пред  сериозни предизвикателства, свързани с необходимостта от съществени промени във функционирането във връзка с:</vt:lpstr>
      <vt:lpstr> = застаряването на населението и нарастването на хроничните неинфекциозни заболявания;  = необходимостта от подобряване на качеството на управление на здравните системи;  = генериране и поддържане на необходимия брой и качество на здравния персонал и правилното му разпределение;</vt:lpstr>
      <vt:lpstr>= мобилизиране на достатъчно финансови ресурси за здравния сектор;  = предоставяне на здравна помощ с подходящо качество;  = осигуряване на достъп и равнопоставеност при ползване на здравните услуги;</vt:lpstr>
      <vt:lpstr>= създаване на механизми за финансова защита на бедните и маргиналните групи от населението при ползване на здравните услуги и фокусиране на разходите към пакет услуги, които на относително ниска цена ще имат най-висок ефект върху предотвратяването и лечението на тези заболявания, от който са най- засегнати тези групи. </vt:lpstr>
    </vt:vector>
  </TitlesOfParts>
  <Company>MU Pleven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ВЪВЕДЕНИЕ В ЗДРАВНИТЕ СИСТЕМИ</dc:title>
  <dc:creator>G. Grancharova</dc:creator>
  <cp:lastModifiedBy>GGG</cp:lastModifiedBy>
  <cp:revision>22</cp:revision>
  <dcterms:created xsi:type="dcterms:W3CDTF">2013-12-09T16:27:38Z</dcterms:created>
  <dcterms:modified xsi:type="dcterms:W3CDTF">2019-10-05T09:32:59Z</dcterms:modified>
</cp:coreProperties>
</file>