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01" autoAdjust="0"/>
  </p:normalViewPr>
  <p:slideViewPr>
    <p:cSldViewPr>
      <p:cViewPr varScale="1">
        <p:scale>
          <a:sx n="102" d="100"/>
          <a:sy n="102" d="100"/>
        </p:scale>
        <p:origin x="1806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3C9705-8075-43C2-8C1C-EFE7EB50F8F6}" type="datetimeFigureOut">
              <a:rPr lang="bg-BG" smtClean="0"/>
              <a:t>7.10.2019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DF245-7564-4F27-A840-1F6EE3A1C18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532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97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5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3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79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55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076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20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3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86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51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pp.eurostat.ec.europa.eu/portal/page/portal/health/public_health/data_public_health/database" TargetMode="External"/><Relationship Id="rId2" Type="http://schemas.openxmlformats.org/officeDocument/2006/relationships/hyperlink" Target="http://www.nsi.bg/bg/node/3302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sz="2800" i="1" dirty="0" smtClean="0"/>
              <a:t>Лекция №6</a:t>
            </a: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ЗДРАВНИ СМЕТКИ. НСИ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Доц. д-р Пенка Стефанова, д.м</a:t>
            </a:r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5562160"/>
            <a:ext cx="1228725" cy="1085850"/>
          </a:xfrm>
          <a:prstGeom prst="rect">
            <a:avLst/>
          </a:prstGeo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32825" y="360362"/>
            <a:ext cx="91440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МЕДИЦИНСКИ УНИВЕРСИТЕТ </a:t>
            </a:r>
            <a:r>
              <a:rPr lang="bg-BG" altLang="en-US" sz="2400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 dirty="0" smtClean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bg-BG" altLang="en-US" sz="2000" b="1" dirty="0" smtClean="0">
                <a:solidFill>
                  <a:schemeClr val="accent2"/>
                </a:solidFill>
                <a:latin typeface="+mn-lt"/>
                <a:cs typeface="Times New Roman" panose="02020603050405020304" pitchFamily="18" charset="0"/>
              </a:rPr>
              <a:t>	ФАКУЛТЕТ „ОБЩЕСТВЕНО ЗДРАВЕ“</a:t>
            </a:r>
            <a:endParaRPr lang="en-US" altLang="en-US" sz="2000" b="1" dirty="0" smtClean="0">
              <a:solidFill>
                <a:schemeClr val="accent2"/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en-US" altLang="en-US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bg-BG" altLang="en-US" sz="2000" b="1" dirty="0" smtClean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54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686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Arial Narrow" panose="020B0606020202030204" pitchFamily="34" charset="0"/>
              </a:rPr>
              <a:t>	Разходите </a:t>
            </a:r>
            <a:r>
              <a:rPr lang="ru-RU" sz="2800" b="1" dirty="0">
                <a:latin typeface="Arial Narrow" panose="020B0606020202030204" pitchFamily="34" charset="0"/>
              </a:rPr>
              <a:t>на публичния сектор </a:t>
            </a:r>
            <a:r>
              <a:rPr lang="ru-RU" sz="2800" dirty="0">
                <a:latin typeface="Arial Narrow" panose="020B0606020202030204" pitchFamily="34" charset="0"/>
              </a:rPr>
              <a:t>включват сектор Държавно управление, включително публичните социално-осигурителни фондове</a:t>
            </a:r>
            <a:r>
              <a:rPr lang="ru-RU" sz="2800" dirty="0" smtClean="0">
                <a:latin typeface="Arial Narrow" panose="020B0606020202030204" pitchFamily="34" charset="0"/>
              </a:rPr>
              <a:t>:</a:t>
            </a:r>
          </a:p>
          <a:p>
            <a:pPr algn="just"/>
            <a:endParaRPr lang="ru-RU" sz="2800" dirty="0">
              <a:latin typeface="Arial Narrow" panose="020B0606020202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разходи на републиканския бюджет;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на централното правителство - министерства и ведомства;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на местно правителство - общините;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на социално осигурителните фондове – Национална здравноосигурителна каса (НЗОК) и Национален осигурителен институт (НОИ).</a:t>
            </a:r>
            <a:endParaRPr lang="ru-RU" sz="2800" dirty="0">
              <a:effectLst/>
              <a:latin typeface="Arial Narrow" panose="020B0606020202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07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8847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 Narrow" panose="020B0606020202030204" pitchFamily="34" charset="0"/>
              </a:rPr>
              <a:t>	Съгласно</a:t>
            </a:r>
            <a:r>
              <a:rPr lang="ru-RU" sz="2400" dirty="0" smtClean="0"/>
              <a:t> </a:t>
            </a:r>
            <a:r>
              <a:rPr lang="ru-RU" sz="2400" dirty="0"/>
              <a:t>методологическите изисквания на Системата на здравните сметки, версия 1.0 </a:t>
            </a:r>
            <a:r>
              <a:rPr lang="ru-RU" sz="2400" b="1" dirty="0"/>
              <a:t>разходите на частния сектор</a:t>
            </a:r>
            <a:r>
              <a:rPr lang="ru-RU" sz="2400" dirty="0"/>
              <a:t> включват: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/>
              <a:t>Индивидуални потребителски </a:t>
            </a:r>
            <a:r>
              <a:rPr lang="ru-RU" sz="2400" u="sng" dirty="0"/>
              <a:t>разходи на домакинствата</a:t>
            </a:r>
            <a:r>
              <a:rPr lang="ru-RU" sz="2400" dirty="0"/>
              <a:t> за регламентирани плащания на медицински и стоматологични и зъботехнически услуги, консумативи и други терапевтични стоки. Включват се и плащанията в системата на търговия на дребно в аптеки, санитарни и оптични магазини.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u="sng" dirty="0"/>
              <a:t>Изплатени претенции от застрахователите</a:t>
            </a:r>
            <a:r>
              <a:rPr lang="ru-RU" sz="2400" dirty="0"/>
              <a:t> по смисъла на чл. 83, ал. 1 от Закона за здравното осигуряване (доброволно здравно осигуряване);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u="sng" dirty="0"/>
              <a:t>Разходи на нетърговските организации, обслужващи домакинствата</a:t>
            </a:r>
            <a:r>
              <a:rPr lang="ru-RU" sz="2400" dirty="0"/>
              <a:t> - поради това, че не могат да бъдат детайлно разпределени по функция и изпълнители, тези разходи са отнасят към некласифицирани дейности.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/>
              <a:t>Разходи на предприятия и организации за дейностите по трудова медицина за наетите лица.</a:t>
            </a:r>
            <a:endParaRPr lang="ru-RU" sz="2400" dirty="0">
              <a:effectLst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252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371600"/>
            <a:ext cx="8610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 Narrow" panose="020B0606020202030204" pitchFamily="34" charset="0"/>
              </a:rPr>
              <a:t>	Съгласно </a:t>
            </a:r>
            <a:r>
              <a:rPr lang="ru-RU" sz="2800" dirty="0">
                <a:latin typeface="Arial Narrow" panose="020B0606020202030204" pitchFamily="34" charset="0"/>
              </a:rPr>
              <a:t>методологическите изисквания на Системата на здравните сметки, версия 2011 разходите за доброволно здравно осигуряване, НТООД и разходите на предприятия и организации за дейностите по трудова медицина са отделени от частния сектор в отделна </a:t>
            </a:r>
            <a:r>
              <a:rPr lang="ru-RU" sz="2800" b="1" dirty="0">
                <a:latin typeface="Arial Narrow" panose="020B0606020202030204" pitchFamily="34" charset="0"/>
              </a:rPr>
              <a:t>Схема за доброволни плащания на здравни услуги. </a:t>
            </a:r>
            <a:endParaRPr lang="bg-BG" sz="2800" dirty="0">
              <a:latin typeface="Arial Narrow" panose="020B0606020202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114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 Narrow" panose="020B0606020202030204" pitchFamily="34" charset="0"/>
              </a:rPr>
              <a:t>	Класификация </a:t>
            </a:r>
            <a:r>
              <a:rPr lang="ru-RU" sz="2400" b="1" dirty="0">
                <a:latin typeface="Arial Narrow" panose="020B0606020202030204" pitchFamily="34" charset="0"/>
              </a:rPr>
              <a:t>на изпълнителите на здравни услуги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b="1" dirty="0">
                <a:latin typeface="Arial Narrow" panose="020B0606020202030204" pitchFamily="34" charset="0"/>
              </a:rPr>
              <a:t>(ICHA-HP</a:t>
            </a:r>
            <a:r>
              <a:rPr lang="ru-RU" sz="2400" b="1" dirty="0" smtClean="0">
                <a:latin typeface="Arial Narrow" panose="020B0606020202030204" pitchFamily="34" charset="0"/>
              </a:rPr>
              <a:t>)</a:t>
            </a:r>
          </a:p>
          <a:p>
            <a:pPr algn="just"/>
            <a:endParaRPr lang="ru-RU" sz="2400" dirty="0">
              <a:latin typeface="Arial Narrow" panose="020B0606020202030204" pitchFamily="34" charset="0"/>
            </a:endParaRPr>
          </a:p>
          <a:p>
            <a:pPr algn="just"/>
            <a:r>
              <a:rPr lang="ru-RU" sz="2800" dirty="0" smtClean="0">
                <a:latin typeface="Arial Narrow" panose="020B0606020202030204" pitchFamily="34" charset="0"/>
              </a:rPr>
              <a:t>	Класификацията </a:t>
            </a:r>
            <a:r>
              <a:rPr lang="ru-RU" sz="2800" dirty="0">
                <a:latin typeface="Arial Narrow" panose="020B0606020202030204" pitchFamily="34" charset="0"/>
              </a:rPr>
              <a:t>на изпълнителите на здравни услуги има за цел рекласифициране на националните институции от здравния сектор в международно съпоставими и приложими категории изпълнители на здравни услуги. </a:t>
            </a:r>
            <a:endParaRPr lang="ru-RU" sz="2800" dirty="0" smtClean="0">
              <a:latin typeface="Arial Narrow" panose="020B0606020202030204" pitchFamily="34" charset="0"/>
            </a:endParaRPr>
          </a:p>
          <a:p>
            <a:pPr algn="just"/>
            <a:r>
              <a:rPr lang="ru-RU" sz="2800" dirty="0">
                <a:latin typeface="Arial Narrow" panose="020B0606020202030204" pitchFamily="34" charset="0"/>
              </a:rPr>
              <a:t>	</a:t>
            </a:r>
            <a:r>
              <a:rPr lang="ru-RU" sz="2800" dirty="0" smtClean="0">
                <a:latin typeface="Arial Narrow" panose="020B0606020202030204" pitchFamily="34" charset="0"/>
              </a:rPr>
              <a:t>Класификацията </a:t>
            </a:r>
            <a:r>
              <a:rPr lang="ru-RU" sz="2800" dirty="0">
                <a:latin typeface="Arial Narrow" panose="020B0606020202030204" pitchFamily="34" charset="0"/>
              </a:rPr>
              <a:t>на изпълнителите на здравни услуги включва единици, в които производството на здравни услуги е основен предмет на дейност и тези, в които производството на здравни услуги е вторична дейност. </a:t>
            </a:r>
            <a:endParaRPr lang="ru-RU" sz="2800" dirty="0" smtClean="0">
              <a:latin typeface="Arial Narrow" panose="020B0606020202030204" pitchFamily="34" charset="0"/>
            </a:endParaRPr>
          </a:p>
          <a:p>
            <a:pPr algn="just"/>
            <a:r>
              <a:rPr lang="ru-RU" sz="2800" dirty="0">
                <a:latin typeface="Arial Narrow" panose="020B0606020202030204" pitchFamily="34" charset="0"/>
              </a:rPr>
              <a:t>	</a:t>
            </a:r>
            <a:r>
              <a:rPr lang="ru-RU" sz="2800" dirty="0" smtClean="0">
                <a:latin typeface="Arial Narrow" panose="020B0606020202030204" pitchFamily="34" charset="0"/>
              </a:rPr>
              <a:t>Като </a:t>
            </a:r>
            <a:r>
              <a:rPr lang="ru-RU" sz="2800" dirty="0">
                <a:latin typeface="Arial Narrow" panose="020B0606020202030204" pitchFamily="34" charset="0"/>
              </a:rPr>
              <a:t>изпълнители на здравни услуги в СЗС се класифицират и домакинствата, в случаите на грижи за болен член на семейството и на сестрински тип грижи.</a:t>
            </a:r>
          </a:p>
          <a:p>
            <a:pPr algn="just"/>
            <a:r>
              <a:rPr lang="ru-RU" sz="2800" dirty="0">
                <a:latin typeface="Arial Narrow" panose="020B0606020202030204" pitchFamily="34" charset="0"/>
              </a:rPr>
              <a:t> </a:t>
            </a:r>
            <a:endParaRPr lang="ru-RU" sz="2800" dirty="0">
              <a:effectLst/>
              <a:latin typeface="Arial Narrow" panose="020B0606020202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55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81000"/>
            <a:ext cx="8686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Arial Narrow" panose="020B0606020202030204" pitchFamily="34" charset="0"/>
              </a:rPr>
              <a:t>	Класификацията </a:t>
            </a:r>
            <a:r>
              <a:rPr lang="ru-RU" sz="2800" b="1" dirty="0">
                <a:latin typeface="Arial Narrow" panose="020B0606020202030204" pitchFamily="34" charset="0"/>
              </a:rPr>
              <a:t>по функции</a:t>
            </a:r>
            <a:r>
              <a:rPr lang="ru-RU" sz="2800" dirty="0">
                <a:latin typeface="Arial Narrow" panose="020B0606020202030204" pitchFamily="34" charset="0"/>
              </a:rPr>
              <a:t> </a:t>
            </a:r>
            <a:r>
              <a:rPr lang="ru-RU" sz="2800" b="1" dirty="0">
                <a:latin typeface="Arial Narrow" panose="020B0606020202030204" pitchFamily="34" charset="0"/>
              </a:rPr>
              <a:t>(ICHA-HC) </a:t>
            </a:r>
            <a:r>
              <a:rPr lang="ru-RU" sz="2800" dirty="0">
                <a:latin typeface="Arial Narrow" panose="020B0606020202030204" pitchFamily="34" charset="0"/>
              </a:rPr>
              <a:t>по същество съдържа </a:t>
            </a:r>
            <a:r>
              <a:rPr lang="ru-RU" sz="2800" i="1" dirty="0">
                <a:latin typeface="Arial Narrow" panose="020B0606020202030204" pitchFamily="34" charset="0"/>
              </a:rPr>
              <a:t>два класификационни признака</a:t>
            </a:r>
            <a:r>
              <a:rPr lang="ru-RU" sz="2800" dirty="0" smtClean="0">
                <a:latin typeface="Arial Narrow" panose="020B0606020202030204" pitchFamily="34" charset="0"/>
              </a:rPr>
              <a:t>:</a:t>
            </a:r>
          </a:p>
          <a:p>
            <a:pPr algn="just"/>
            <a:endParaRPr lang="ru-RU" sz="2800" dirty="0">
              <a:latin typeface="Arial Narrow" panose="020B0606020202030204" pitchFamily="34" charset="0"/>
            </a:endParaRPr>
          </a:p>
          <a:p>
            <a:pPr algn="just"/>
            <a:r>
              <a:rPr lang="ru-RU" sz="2800" dirty="0">
                <a:latin typeface="Arial Narrow" panose="020B0606020202030204" pitchFamily="34" charset="0"/>
              </a:rPr>
              <a:t>1. 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Основна цел/вид на медицинската помощ или дейността</a:t>
            </a:r>
            <a:r>
              <a:rPr lang="ru-RU" sz="2800" dirty="0">
                <a:latin typeface="Arial Narrow" panose="020B0606020202030204" pitchFamily="34" charset="0"/>
              </a:rPr>
              <a:t>:</a:t>
            </a:r>
          </a:p>
          <a:p>
            <a:pPr marL="230505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лечебна помощ;</a:t>
            </a:r>
          </a:p>
          <a:p>
            <a:pPr marL="230505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рехабилитация;</a:t>
            </a:r>
          </a:p>
          <a:p>
            <a:pPr marL="230505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спомагателни медицински дейности;</a:t>
            </a:r>
          </a:p>
          <a:p>
            <a:pPr marL="230505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медицински продукти за пациенти от извънболничната помощ;</a:t>
            </a:r>
          </a:p>
          <a:p>
            <a:pPr marL="230505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профилактика и обществено здравеопазване;</a:t>
            </a:r>
          </a:p>
          <a:p>
            <a:pPr marL="230505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административни разходи за здравна администрация и администрация на здравното осигуряване.</a:t>
            </a:r>
            <a:endParaRPr lang="ru-RU" sz="2800" dirty="0">
              <a:effectLst/>
              <a:latin typeface="Arial Narrow" panose="020B0606020202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938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31653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2. Начина/модела на оказване на медицинската помощ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Arial Narrow" panose="020B0606020202030204" pitchFamily="34" charset="0"/>
              </a:rPr>
              <a:t>болнична</a:t>
            </a:r>
            <a:r>
              <a:rPr lang="ru-RU" sz="2800" dirty="0">
                <a:latin typeface="Arial Narrow" panose="020B0606020202030204" pitchFamily="34" charset="0"/>
              </a:rPr>
              <a:t>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извънболнична помощ;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дневна грижа;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домашно лечение и други</a:t>
            </a:r>
            <a:r>
              <a:rPr lang="ru-RU" sz="2800" dirty="0" smtClean="0">
                <a:latin typeface="Arial Narrow" panose="020B0606020202030204" pitchFamily="34" charset="0"/>
              </a:rPr>
              <a:t>.</a:t>
            </a:r>
            <a:r>
              <a:rPr lang="ru-RU" sz="2800" dirty="0"/>
              <a:t> </a:t>
            </a:r>
            <a:endParaRPr lang="ru-RU" sz="2800" dirty="0" smtClean="0"/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	Чрез </a:t>
            </a:r>
            <a:r>
              <a:rPr lang="ru-RU" sz="2800" dirty="0"/>
              <a:t>тази класификация се анализират разходите за персонални и колективни здравни услуги. Здравеопазването съчетава /включва/ персонални здравни услуги, осигурявани пряко на отделният човек и колективни здравни услуги, които се отнасят до изпълнението на задачи на общественото здравеопазване, като превенция, профилактика, здравна администрация и администрация на здравното осигуряване.</a:t>
            </a:r>
          </a:p>
          <a:p>
            <a:pPr algn="just"/>
            <a:endParaRPr lang="ru-RU" sz="2800" dirty="0">
              <a:effectLst/>
              <a:latin typeface="Arial Narrow" panose="020B0606020202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44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11339" y="152400"/>
            <a:ext cx="41248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2800" b="1" dirty="0">
                <a:latin typeface="Arial Narrow" panose="020B0606020202030204" pitchFamily="34" charset="0"/>
              </a:rPr>
              <a:t>Статистическа </a:t>
            </a:r>
            <a:r>
              <a:rPr lang="bg-BG" sz="2800" b="1" dirty="0" smtClean="0">
                <a:latin typeface="Arial Narrow" panose="020B0606020202030204" pitchFamily="34" charset="0"/>
              </a:rPr>
              <a:t>съвкупност</a:t>
            </a:r>
            <a:endParaRPr lang="bg-BG" sz="2800" b="1" dirty="0">
              <a:latin typeface="Arial Narrow" panose="020B0606020202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1371600"/>
            <a:ext cx="838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 Narrow" panose="020B0606020202030204" pitchFamily="34" charset="0"/>
              </a:rPr>
              <a:t>	Включват </a:t>
            </a:r>
            <a:r>
              <a:rPr lang="ru-RU" sz="2800" dirty="0">
                <a:latin typeface="Arial Narrow" panose="020B0606020202030204" pitchFamily="34" charset="0"/>
              </a:rPr>
              <a:t>се всички институционални и аналитични статистически единици, които имат функции в съответствие с класификацията на функциите (ICHA-HC), независимо от това дали в статистическата практика са единици на сектор „Здравеопазване” като икономически дейности. </a:t>
            </a:r>
            <a:endParaRPr lang="ru-RU" sz="2800" dirty="0">
              <a:effectLst/>
              <a:latin typeface="Arial Narrow" panose="020B0606020202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042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0800" y="1524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>
                <a:latin typeface="Arial Narrow" panose="020B0606020202030204" pitchFamily="34" charset="0"/>
              </a:rPr>
              <a:t>Нормативни документи и други споразумения</a:t>
            </a:r>
            <a:endParaRPr lang="bg-BG" sz="2800" b="1" dirty="0">
              <a:latin typeface="Arial Narrow" panose="020B0606020202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219200"/>
            <a:ext cx="8686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Регламент на Европейския парламент и на Съвета № 1338/2008 относно статистиката на Общността за общественото здраве и здравето и безопасността на работното място</a:t>
            </a:r>
            <a:r>
              <a:rPr lang="ru-RU" sz="2800" dirty="0" smtClean="0">
                <a:latin typeface="Arial Narrow" panose="020B0606020202030204" pitchFamily="34" charset="0"/>
              </a:rPr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2800" dirty="0" smtClean="0">
              <a:latin typeface="Arial Narrow" panose="020B060602020203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Arial Narrow" panose="020B0606020202030204" pitchFamily="34" charset="0"/>
              </a:rPr>
              <a:t>Регламент (ЕС) 2015/359 на Комисията за прилагане на Регламент (ЕО) № 1338/2008 на Европейския парламент и на Съвета по отношение на статистиката за разходите и финансирането на здравното обслужване.</a:t>
            </a:r>
            <a:endParaRPr lang="ru-RU" sz="2800" dirty="0">
              <a:effectLst/>
              <a:latin typeface="Arial Narrow" panose="020B0606020202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445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09600"/>
            <a:ext cx="8229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 Narrow" panose="020B0606020202030204" pitchFamily="34" charset="0"/>
              </a:rPr>
              <a:t>	В </a:t>
            </a:r>
            <a:r>
              <a:rPr lang="ru-RU" sz="2800" dirty="0">
                <a:latin typeface="Arial Narrow" panose="020B0606020202030204" pitchFamily="34" charset="0"/>
              </a:rPr>
              <a:t>съответствие с основните принципи и стратегия за международно сътрудничество в областта на статистиката на здравеопазването, през декември 2006 година Организацията за икономическо сътрудничество и развитие, Световната здравна организация и Евростат започнаха съвместно събиране на информация по системата на здравни сметки, чрез стандартизиран въпросник.</a:t>
            </a:r>
          </a:p>
          <a:p>
            <a:pPr algn="just"/>
            <a:r>
              <a:rPr lang="ru-RU" sz="2800" dirty="0" smtClean="0">
                <a:latin typeface="Arial Narrow" panose="020B0606020202030204" pitchFamily="34" charset="0"/>
              </a:rPr>
              <a:t>	От </a:t>
            </a:r>
            <a:r>
              <a:rPr lang="ru-RU" sz="2800" dirty="0">
                <a:latin typeface="Arial Narrow" panose="020B0606020202030204" pitchFamily="34" charset="0"/>
              </a:rPr>
              <a:t>отчетната 2014 г. данните се предоставят на трите институции в изпълнение на Регламент (ЕС) 2015/359.</a:t>
            </a:r>
            <a:endParaRPr lang="ru-RU" sz="2800" dirty="0">
              <a:effectLst/>
              <a:latin typeface="Arial Narrow" panose="020B0606020202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112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57200"/>
            <a:ext cx="8610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 Narrow" panose="020B0606020202030204" pitchFamily="34" charset="0"/>
              </a:rPr>
              <a:t>	Подробни </a:t>
            </a:r>
            <a:r>
              <a:rPr lang="ru-RU" sz="2800" dirty="0">
                <a:latin typeface="Arial Narrow" panose="020B0606020202030204" pitchFamily="34" charset="0"/>
              </a:rPr>
              <a:t>данни за </a:t>
            </a:r>
            <a:r>
              <a:rPr lang="ru-RU" sz="2800" b="1" dirty="0">
                <a:latin typeface="Arial Narrow" panose="020B0606020202030204" pitchFamily="34" charset="0"/>
              </a:rPr>
              <a:t>системата за здравни сметки</a:t>
            </a:r>
            <a:r>
              <a:rPr lang="ru-RU" sz="2800" dirty="0">
                <a:latin typeface="Arial Narrow" panose="020B0606020202030204" pitchFamily="34" charset="0"/>
              </a:rPr>
              <a:t> са достъпни за всички потребители на интернет сайта на НСИ в рубрика Здравеопазване - Система на здравни сметки: </a:t>
            </a:r>
            <a:r>
              <a:rPr lang="ru-RU" sz="2800" dirty="0">
                <a:latin typeface="Arial Narrow" panose="020B0606020202030204" pitchFamily="34" charset="0"/>
                <a:hlinkClick r:id="rId2"/>
              </a:rPr>
              <a:t>http://</a:t>
            </a:r>
            <a:r>
              <a:rPr lang="ru-RU" sz="2800" dirty="0" smtClean="0">
                <a:latin typeface="Arial Narrow" panose="020B0606020202030204" pitchFamily="34" charset="0"/>
                <a:hlinkClick r:id="rId2"/>
              </a:rPr>
              <a:t>www.nsi.bg/bg/node/3302</a:t>
            </a:r>
            <a:endParaRPr lang="ru-RU" sz="2800" dirty="0" smtClean="0">
              <a:latin typeface="Arial Narrow" panose="020B0606020202030204" pitchFamily="34" charset="0"/>
            </a:endParaRPr>
          </a:p>
          <a:p>
            <a:pPr algn="just"/>
            <a:endParaRPr lang="ru-RU" sz="2800" dirty="0">
              <a:latin typeface="Arial Narrow" panose="020B0606020202030204" pitchFamily="34" charset="0"/>
            </a:endParaRPr>
          </a:p>
          <a:p>
            <a:pPr algn="just"/>
            <a:r>
              <a:rPr lang="ru-RU" sz="2800" dirty="0" smtClean="0">
                <a:latin typeface="Arial Narrow" panose="020B0606020202030204" pitchFamily="34" charset="0"/>
              </a:rPr>
              <a:t>	Онлайн </a:t>
            </a:r>
            <a:r>
              <a:rPr lang="ru-RU" sz="2800" dirty="0">
                <a:latin typeface="Arial Narrow" panose="020B0606020202030204" pitchFamily="34" charset="0"/>
              </a:rPr>
              <a:t>база данни на Евростат: </a:t>
            </a:r>
            <a:r>
              <a:rPr lang="ru-RU" sz="2800" dirty="0">
                <a:latin typeface="Arial Narrow" panose="020B0606020202030204" pitchFamily="34" charset="0"/>
                <a:hlinkClick r:id="rId3"/>
              </a:rPr>
              <a:t>http://epp.eurostat.ec.europa.eu/portal/page/portal/health/public_health/data_public_health/database</a:t>
            </a:r>
            <a:endParaRPr lang="ru-RU" sz="2800" dirty="0">
              <a:effectLst/>
              <a:latin typeface="Arial Narrow" panose="020B0606020202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4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52400"/>
            <a:ext cx="84582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 Narrow" panose="020B0606020202030204" pitchFamily="34" charset="0"/>
              </a:rPr>
              <a:t>	Системата </a:t>
            </a:r>
            <a:r>
              <a:rPr lang="ru-RU" sz="2800" dirty="0">
                <a:latin typeface="Arial Narrow" panose="020B0606020202030204" pitchFamily="34" charset="0"/>
              </a:rPr>
              <a:t>на здравни сметки (СЗС) се разработва като статистическа система с повтарящи се, текущи изчисления и производство на статистическа информация при приложение на хармонизирана методология и стандартни класификации. СЗС е международно приета статистическа система за описание, класифициране и анализ на разходите за здраве и източниците на финансиране. </a:t>
            </a:r>
            <a:endParaRPr lang="ru-RU" sz="2800" dirty="0" smtClean="0">
              <a:latin typeface="Arial Narrow" panose="020B0606020202030204" pitchFamily="34" charset="0"/>
            </a:endParaRPr>
          </a:p>
          <a:p>
            <a:pPr algn="just"/>
            <a:r>
              <a:rPr lang="ru-RU" sz="2800" dirty="0">
                <a:latin typeface="Arial Narrow" panose="020B0606020202030204" pitchFamily="34" charset="0"/>
              </a:rPr>
              <a:t>	</a:t>
            </a:r>
            <a:r>
              <a:rPr lang="ru-RU" sz="2800" dirty="0" smtClean="0">
                <a:latin typeface="Arial Narrow" panose="020B0606020202030204" pitchFamily="34" charset="0"/>
              </a:rPr>
              <a:t>Приложението </a:t>
            </a:r>
            <a:r>
              <a:rPr lang="ru-RU" sz="2800" dirty="0">
                <a:latin typeface="Arial Narrow" panose="020B0606020202030204" pitchFamily="34" charset="0"/>
              </a:rPr>
              <a:t>на тази статистическа система има за цел да се оценят всички разходи за здравеопазване – както публичните, така и разходите на домакинствата, на нетърговските организации - фондации, сдружения, на частните здравноосигурителни фондове, на предприятията за дейности по трудова медицина</a:t>
            </a:r>
            <a:r>
              <a:rPr lang="ru-RU" sz="2800" dirty="0" smtClean="0">
                <a:latin typeface="Arial Narrow" panose="020B0606020202030204" pitchFamily="34" charset="0"/>
              </a:rPr>
              <a:t>.</a:t>
            </a:r>
            <a:endParaRPr lang="ru-RU" sz="2800" dirty="0">
              <a:latin typeface="Arial Narrow" panose="020B0606020202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013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0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 Narrow" panose="020B0606020202030204" pitchFamily="34" charset="0"/>
              </a:rPr>
              <a:t>	</a:t>
            </a:r>
            <a:r>
              <a:rPr lang="ru-RU" sz="2800" b="1" dirty="0" smtClean="0">
                <a:latin typeface="Arial Narrow" panose="020B0606020202030204" pitchFamily="34" charset="0"/>
              </a:rPr>
              <a:t>Националният </a:t>
            </a:r>
            <a:r>
              <a:rPr lang="ru-RU" sz="2800" b="1" dirty="0">
                <a:latin typeface="Arial Narrow" panose="020B0606020202030204" pitchFamily="34" charset="0"/>
              </a:rPr>
              <a:t>статистически институт</a:t>
            </a:r>
            <a:r>
              <a:rPr lang="ru-RU" sz="2800" dirty="0">
                <a:latin typeface="Arial Narrow" panose="020B0606020202030204" pitchFamily="34" charset="0"/>
              </a:rPr>
              <a:t>, отговарящ за събирането на данни по Системата на здравни сметки, работи, за да гарантира, че статистическите практики, използвани за съставяне на националните здравни сметки съответстват на методологическите изисквания и че се спазват добрите практики в тази област, съгласно хармонизираната методология</a:t>
            </a:r>
            <a:r>
              <a:rPr lang="ru-RU" sz="2800" dirty="0" smtClean="0">
                <a:latin typeface="Arial Narrow" panose="020B0606020202030204" pitchFamily="34" charset="0"/>
              </a:rPr>
              <a:t>.</a:t>
            </a:r>
          </a:p>
          <a:p>
            <a:pPr algn="just"/>
            <a:r>
              <a:rPr lang="ru-RU" sz="2800" dirty="0" smtClean="0"/>
              <a:t>	Качеството </a:t>
            </a:r>
            <a:r>
              <a:rPr lang="ru-RU" sz="2800" dirty="0"/>
              <a:t>на данните зависи от начина, по който е организирано предоставянето на здравни грижи и каква информация се предоставя и събира от съответните институции.</a:t>
            </a:r>
          </a:p>
          <a:p>
            <a:pPr algn="just"/>
            <a:r>
              <a:rPr lang="ru-RU" sz="2800" dirty="0" smtClean="0"/>
              <a:t>	</a:t>
            </a:r>
            <a:endParaRPr lang="ru-RU" sz="2800" dirty="0">
              <a:effectLst/>
              <a:latin typeface="Arial Narrow" panose="020B0606020202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115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166843"/>
            <a:ext cx="8991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 Narrow" panose="020B0606020202030204" pitchFamily="34" charset="0"/>
              </a:rPr>
              <a:t>	Все </a:t>
            </a:r>
            <a:r>
              <a:rPr lang="ru-RU" sz="2800" dirty="0">
                <a:latin typeface="Arial Narrow" panose="020B0606020202030204" pitchFamily="34" charset="0"/>
              </a:rPr>
              <a:t>повече се очаква здравните сметки да предоставят данни (заедно с друга статистическа информация), които да бъдат използвани за наблюдение и оценка на ефективността на здравната система. </a:t>
            </a:r>
            <a:endParaRPr lang="ru-RU" sz="2800" dirty="0" smtClean="0">
              <a:latin typeface="Arial Narrow" panose="020B0606020202030204" pitchFamily="34" charset="0"/>
            </a:endParaRPr>
          </a:p>
          <a:p>
            <a:pPr algn="just"/>
            <a:r>
              <a:rPr lang="ru-RU" sz="2800" dirty="0">
                <a:latin typeface="Arial Narrow" panose="020B0606020202030204" pitchFamily="34" charset="0"/>
              </a:rPr>
              <a:t>	</a:t>
            </a:r>
            <a:r>
              <a:rPr lang="ru-RU" sz="2800" dirty="0" smtClean="0">
                <a:latin typeface="Arial Narrow" panose="020B0606020202030204" pitchFamily="34" charset="0"/>
              </a:rPr>
              <a:t>Един </a:t>
            </a:r>
            <a:r>
              <a:rPr lang="ru-RU" sz="2800" dirty="0">
                <a:latin typeface="Arial Narrow" panose="020B0606020202030204" pitchFamily="34" charset="0"/>
              </a:rPr>
              <a:t>от важните приоритети е да се разработят надеждни и своевременни данни, които да са сравними както между отделните държави, така и във времето. Това е абсолютно необходимо за проследяване на тенденцията в разходите за здравеопазване и факторите, които я пораждат, което от своя страна може да се използва за сравняване между отделните страни и за прогнозиране на начина, по който тя ще нараства в бъдеще.</a:t>
            </a:r>
            <a:endParaRPr lang="bg-BG" sz="2800" dirty="0">
              <a:latin typeface="Arial Narrow" panose="020B0606020202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330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57200"/>
            <a:ext cx="86868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 Narrow" panose="020B0606020202030204" pitchFamily="34" charset="0"/>
              </a:rPr>
              <a:t>	Данните </a:t>
            </a:r>
            <a:r>
              <a:rPr lang="ru-RU" sz="2800" dirty="0">
                <a:latin typeface="Arial Narrow" panose="020B0606020202030204" pitchFamily="34" charset="0"/>
              </a:rPr>
              <a:t>по системата на здравни сметки се използват по два основни начина: </a:t>
            </a:r>
            <a:endParaRPr lang="ru-RU" sz="2800" dirty="0" smtClean="0">
              <a:latin typeface="Arial Narrow" panose="020B060602020203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>
                <a:latin typeface="Arial Narrow" panose="020B0606020202030204" pitchFamily="34" charset="0"/>
              </a:rPr>
              <a:t>	</a:t>
            </a:r>
            <a:r>
              <a:rPr lang="ru-RU" sz="2800" dirty="0" smtClean="0">
                <a:latin typeface="Arial Narrow" panose="020B0606020202030204" pitchFamily="34" charset="0"/>
              </a:rPr>
              <a:t>за </a:t>
            </a:r>
            <a:r>
              <a:rPr lang="ru-RU" sz="2800" dirty="0">
                <a:latin typeface="Arial Narrow" panose="020B0606020202030204" pitchFamily="34" charset="0"/>
              </a:rPr>
              <a:t>международни сравнения, където акцентът е върху подбора на международно съпоставими данни за </a:t>
            </a:r>
            <a:r>
              <a:rPr lang="ru-RU" sz="2800" dirty="0" smtClean="0">
                <a:latin typeface="Arial Narrow" panose="020B0606020202030204" pitchFamily="34" charset="0"/>
              </a:rPr>
              <a:t>разходите;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Arial Narrow" panose="020B0606020202030204" pitchFamily="34" charset="0"/>
              </a:rPr>
              <a:t>	на </a:t>
            </a:r>
            <a:r>
              <a:rPr lang="ru-RU" sz="2800" dirty="0">
                <a:latin typeface="Arial Narrow" panose="020B0606020202030204" pitchFamily="34" charset="0"/>
              </a:rPr>
              <a:t>национално равнище с по-подробни анализи на разходите за здравеопазване и по-силен акцент върху сравненията във времето. </a:t>
            </a:r>
            <a:endParaRPr lang="ru-RU" sz="2800" dirty="0" smtClean="0">
              <a:latin typeface="Arial Narrow" panose="020B0606020202030204" pitchFamily="34" charset="0"/>
            </a:endParaRPr>
          </a:p>
          <a:p>
            <a:pPr algn="just"/>
            <a:endParaRPr lang="ru-RU" sz="2800" dirty="0" smtClean="0">
              <a:latin typeface="Arial Narrow" panose="020B0606020202030204" pitchFamily="34" charset="0"/>
            </a:endParaRPr>
          </a:p>
          <a:p>
            <a:pPr algn="just"/>
            <a:r>
              <a:rPr lang="ru-RU" sz="2800" dirty="0" smtClean="0"/>
              <a:t>	Данните </a:t>
            </a:r>
            <a:r>
              <a:rPr lang="ru-RU" sz="2800" dirty="0"/>
              <a:t>се предоставят на Евростат, СЗО и ОИСР в съответствие със сроковете, заложени в Регламент 359/2015. След успешно приключване на процедурата по валидиране, данните се публикуват - Т + 22 мес.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sz="2800" dirty="0">
              <a:effectLst/>
              <a:latin typeface="Arial Narrow" panose="020B0606020202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5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05200" y="228600"/>
            <a:ext cx="31518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bg-BG" sz="2800" b="1" dirty="0">
                <a:latin typeface="Arial Narrow" panose="020B0606020202030204" pitchFamily="34" charset="0"/>
              </a:rPr>
              <a:t>Източници на данни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751344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2800" i="1" dirty="0">
                <a:latin typeface="Arial Narrow" panose="020B0606020202030204" pitchFamily="34" charset="0"/>
              </a:rPr>
              <a:t>Министерство на финансите </a:t>
            </a:r>
            <a:r>
              <a:rPr lang="ru-RU" sz="2800" dirty="0">
                <a:latin typeface="Arial Narrow" panose="020B0606020202030204" pitchFamily="34" charset="0"/>
              </a:rPr>
              <a:t>– Доклад по отчета за изпълнението на държавния бюджет на Република България,  Отчет за касово изпълнение на бюджета и детайлна информация за разходите по функция Здравеопазване по параграфи и подпараграфи на Бюджетната класификация;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i="1" dirty="0">
                <a:latin typeface="Arial Narrow" panose="020B0606020202030204" pitchFamily="34" charset="0"/>
              </a:rPr>
              <a:t>НЗОК</a:t>
            </a:r>
            <a:r>
              <a:rPr lang="ru-RU" sz="2800" dirty="0">
                <a:latin typeface="Arial Narrow" panose="020B0606020202030204" pitchFamily="34" charset="0"/>
              </a:rPr>
              <a:t> - Отчет за изпълнение на бюджета на НЗОК и детайлна информация за разходите в съответствие с методологическите изсиквания на Системата на здравни сметки;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i="1" dirty="0">
                <a:latin typeface="Arial Narrow" panose="020B0606020202030204" pitchFamily="34" charset="0"/>
              </a:rPr>
              <a:t>Министерство на здравеопазването </a:t>
            </a:r>
            <a:r>
              <a:rPr lang="ru-RU" sz="2800" dirty="0">
                <a:latin typeface="Arial Narrow" panose="020B0606020202030204" pitchFamily="34" charset="0"/>
              </a:rPr>
              <a:t>- Отчет за изпълнение на бюджета на МЗ и детайлна информация за разходите в съответствие с методологическите изсиквания на Системата на здравни сметки;</a:t>
            </a:r>
            <a:endParaRPr lang="ru-RU" sz="2800" dirty="0">
              <a:effectLst/>
              <a:latin typeface="Arial Narrow" panose="020B0606020202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9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2825"/>
            <a:ext cx="83058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2800" i="1" dirty="0">
                <a:latin typeface="Arial Narrow" panose="020B0606020202030204" pitchFamily="34" charset="0"/>
              </a:rPr>
              <a:t>Национален осигурителен институт </a:t>
            </a:r>
            <a:r>
              <a:rPr lang="ru-RU" sz="2800" dirty="0">
                <a:latin typeface="Arial Narrow" panose="020B0606020202030204" pitchFamily="34" charset="0"/>
              </a:rPr>
              <a:t>– „Държавното обществено осигуряване“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За разработване на оценката за разходите на домакинствата по системата на здравни сметки и класифицирането им по функции и изпълнители се използва оценката на </a:t>
            </a:r>
            <a:r>
              <a:rPr lang="ru-RU" sz="2800" i="1" dirty="0" smtClean="0">
                <a:latin typeface="Arial Narrow" panose="020B0606020202030204" pitchFamily="34" charset="0"/>
              </a:rPr>
              <a:t>системата на националните сметки </a:t>
            </a:r>
            <a:r>
              <a:rPr lang="ru-RU" sz="2800" i="1" dirty="0">
                <a:latin typeface="Arial Narrow" panose="020B0606020202030204" pitchFamily="34" charset="0"/>
              </a:rPr>
              <a:t>за индивидуалните разходи /</a:t>
            </a:r>
            <a:r>
              <a:rPr lang="ru-RU" sz="2800" i="1" dirty="0" smtClean="0">
                <a:latin typeface="Arial Narrow" panose="020B0606020202030204" pitchFamily="34" charset="0"/>
              </a:rPr>
              <a:t>потребление</a:t>
            </a:r>
            <a:r>
              <a:rPr lang="ru-RU" sz="2800" dirty="0" smtClean="0">
                <a:latin typeface="Arial Narrow" panose="020B0606020202030204" pitchFamily="34" charset="0"/>
              </a:rPr>
              <a:t>/ </a:t>
            </a:r>
            <a:r>
              <a:rPr lang="ru-RU" sz="2800" dirty="0">
                <a:latin typeface="Arial Narrow" panose="020B0606020202030204" pitchFamily="34" charset="0"/>
              </a:rPr>
              <a:t>на сектор Домакинства за здравеопазване като обща оценка. Дезагрегирането и класифицирането по изпълнители и функции се разработва при комбинирано използване на данните от статистическите изследвания на НСИ в областта на бизнес статистиката и статистика на здравеопазването;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Оценка по Системата на национални сметки на разходите за крайно потребление на НТООД за здравеопазване.</a:t>
            </a:r>
            <a:endParaRPr lang="ru-RU" sz="2800" dirty="0">
              <a:effectLst/>
              <a:latin typeface="Arial Narrow" panose="020B0606020202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519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305342"/>
            <a:ext cx="8686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Изследвания в областта на бизнес статистиката:</a:t>
            </a:r>
          </a:p>
          <a:p>
            <a:pPr marL="951230" algn="just">
              <a:buFont typeface="+mj-lt"/>
              <a:buAutoNum type="arabicPeriod"/>
            </a:pPr>
            <a:r>
              <a:rPr lang="ru-RU" sz="2800" dirty="0">
                <a:latin typeface="Arial Narrow" panose="020B0606020202030204" pitchFamily="34" charset="0"/>
              </a:rPr>
              <a:t>Счетоводни и статистически отчети на застрахователите по смисъла на чл. 83, ал. 1 от Закона за здравното осигуряване, по здравноосигурителни пакети;</a:t>
            </a:r>
          </a:p>
          <a:p>
            <a:pPr marL="951230" algn="just">
              <a:buFont typeface="+mj-lt"/>
              <a:buAutoNum type="arabicPeriod"/>
            </a:pPr>
            <a:r>
              <a:rPr lang="ru-RU" sz="2800" dirty="0">
                <a:latin typeface="Arial Narrow" panose="020B0606020202030204" pitchFamily="34" charset="0"/>
              </a:rPr>
              <a:t>Годишни отчети за дейността на нефинансовите предприятия съставящи и несъставящи баланс - счетоводни и статистически отчети на изпълнителите на медицински услуги;</a:t>
            </a:r>
          </a:p>
          <a:p>
            <a:pPr marL="951230" algn="just">
              <a:buFont typeface="+mj-lt"/>
              <a:buAutoNum type="arabicPeriod"/>
            </a:pPr>
            <a:r>
              <a:rPr lang="ru-RU" sz="2800" dirty="0">
                <a:latin typeface="Arial Narrow" panose="020B0606020202030204" pitchFamily="34" charset="0"/>
              </a:rPr>
              <a:t>Продажби на дребно по групи стоки;</a:t>
            </a:r>
            <a:endParaRPr lang="ru-RU" sz="2800" dirty="0">
              <a:effectLst/>
              <a:latin typeface="Arial Narrow" panose="020B0606020202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757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110" y="76200"/>
            <a:ext cx="864129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rabicPeriod"/>
            </a:pPr>
            <a:r>
              <a:rPr lang="ru-RU" sz="2800" b="1" dirty="0" smtClean="0"/>
              <a:t>Система </a:t>
            </a:r>
            <a:r>
              <a:rPr lang="ru-RU" sz="2800" b="1" dirty="0"/>
              <a:t>на здравни сметки - Текущи разходи за </a:t>
            </a:r>
            <a:r>
              <a:rPr lang="ru-RU" sz="2800" b="1" dirty="0" smtClean="0"/>
              <a:t>болниците</a:t>
            </a:r>
            <a:r>
              <a:rPr lang="ru-RU" sz="2800" dirty="0" smtClean="0"/>
              <a:t> </a:t>
            </a:r>
            <a:r>
              <a:rPr lang="ru-RU" sz="2800" b="1" dirty="0" smtClean="0"/>
              <a:t>по </a:t>
            </a:r>
            <a:r>
              <a:rPr lang="ru-RU" sz="2800" b="1" dirty="0"/>
              <a:t>основни финансиращи схеми за периода 2011 - 2017 година</a:t>
            </a:r>
            <a:r>
              <a:rPr lang="ru-RU" sz="2800" dirty="0"/>
              <a:t> </a:t>
            </a:r>
            <a:r>
              <a:rPr lang="ru-RU" sz="2800" dirty="0" smtClean="0"/>
              <a:t>(млн.лв.)</a:t>
            </a:r>
            <a:endParaRPr lang="bg-BG" sz="28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513433"/>
              </p:ext>
            </p:extLst>
          </p:nvPr>
        </p:nvGraphicFramePr>
        <p:xfrm>
          <a:off x="175155" y="1676400"/>
          <a:ext cx="8839200" cy="486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Worksheet" r:id="rId3" imgW="8458136" imgH="2171506" progId="Excel.Sheet.8">
                  <p:embed/>
                </p:oleObj>
              </mc:Choice>
              <mc:Fallback>
                <p:oleObj name="Worksheet" r:id="rId3" imgW="8458136" imgH="217150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155" y="1676400"/>
                        <a:ext cx="8839200" cy="4868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997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76200"/>
            <a:ext cx="8991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Arial Narrow" panose="020B0606020202030204" pitchFamily="34" charset="0"/>
              </a:rPr>
              <a:t>2. Система на здравни сметки - Текущи разходи за извънболнична помощ</a:t>
            </a:r>
            <a:r>
              <a:rPr lang="ru-RU" sz="2800" dirty="0">
                <a:latin typeface="Arial Narrow" panose="020B0606020202030204" pitchFamily="34" charset="0"/>
              </a:rPr>
              <a:t> </a:t>
            </a:r>
            <a:r>
              <a:rPr lang="ru-RU" sz="2800" b="1" dirty="0">
                <a:latin typeface="Arial Narrow" panose="020B0606020202030204" pitchFamily="34" charset="0"/>
              </a:rPr>
              <a:t>по основни финансиращи схеми за периода 2011 - 2017 година</a:t>
            </a:r>
            <a:r>
              <a:rPr lang="ru-RU" sz="2800" dirty="0">
                <a:latin typeface="Arial Narrow" panose="020B0606020202030204" pitchFamily="34" charset="0"/>
              </a:rPr>
              <a:t> </a:t>
            </a:r>
            <a:r>
              <a:rPr lang="ru-RU" sz="2800" dirty="0" smtClean="0">
                <a:latin typeface="Arial Narrow" panose="020B0606020202030204" pitchFamily="34" charset="0"/>
              </a:rPr>
              <a:t> (млн.лв.)</a:t>
            </a:r>
            <a:endParaRPr lang="bg-BG" sz="2800" dirty="0">
              <a:latin typeface="Arial Narrow" panose="020B0606020202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170453"/>
              </p:ext>
            </p:extLst>
          </p:nvPr>
        </p:nvGraphicFramePr>
        <p:xfrm>
          <a:off x="225081" y="1676400"/>
          <a:ext cx="8690322" cy="4724402"/>
        </p:xfrm>
        <a:graphic>
          <a:graphicData uri="http://schemas.openxmlformats.org/drawingml/2006/table">
            <a:tbl>
              <a:tblPr/>
              <a:tblGrid>
                <a:gridCol w="657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8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7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17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17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17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17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17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387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Класификация на схемите (ICHA-HF, SHA-2011)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bg-BG" sz="1200" b="1" i="0" u="none" strike="noStrike">
                          <a:effectLst/>
                          <a:latin typeface="Arial Narrow" panose="020B0606020202030204" pitchFamily="34" charset="0"/>
                        </a:rPr>
                        <a:t>2011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bg-BG" sz="1200" b="1" i="0" u="none" strike="noStrike">
                          <a:effectLst/>
                          <a:latin typeface="Arial Narrow" panose="020B0606020202030204" pitchFamily="34" charset="0"/>
                        </a:rPr>
                        <a:t>2012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bg-BG" sz="1200" b="1" i="0" u="none" strike="noStrike">
                          <a:effectLst/>
                          <a:latin typeface="Arial Narrow" panose="020B0606020202030204" pitchFamily="34" charset="0"/>
                        </a:rPr>
                        <a:t>2013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bg-BG" sz="1200" b="1" i="0" u="none" strike="noStrike">
                          <a:effectLst/>
                          <a:latin typeface="Arial Narrow" panose="020B0606020202030204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bg-BG" sz="1200" b="1" i="0" u="none" strike="noStrike">
                          <a:effectLst/>
                          <a:latin typeface="Arial Narrow" panose="020B060602020203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bg-BG" sz="1200" b="1" i="0" u="none" strike="noStrike">
                          <a:effectLst/>
                          <a:latin typeface="Arial Narrow" panose="020B0606020202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bg-BG" sz="1200" b="1" i="0" u="none" strike="noStrike">
                          <a:effectLst/>
                          <a:latin typeface="Arial Narrow" panose="020B0606020202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019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Текущи разходи за изпълнители на извънболнична помощ- общо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1" i="0" u="none" strike="noStrike">
                          <a:effectLst/>
                          <a:latin typeface="Arial Narrow" panose="020B0606020202030204" pitchFamily="34" charset="0"/>
                        </a:rPr>
                        <a:t>778,75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1" i="0" u="none" strike="noStrike">
                          <a:effectLst/>
                          <a:latin typeface="Arial Narrow" panose="020B0606020202030204" pitchFamily="34" charset="0"/>
                        </a:rPr>
                        <a:t>1 010,29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1" i="0" u="none" strike="noStrike">
                          <a:effectLst/>
                          <a:latin typeface="Arial Narrow" panose="020B0606020202030204" pitchFamily="34" charset="0"/>
                        </a:rPr>
                        <a:t>977,83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1" i="0" u="none" strike="noStrike">
                          <a:effectLst/>
                          <a:latin typeface="Arial Narrow" panose="020B0606020202030204" pitchFamily="34" charset="0"/>
                        </a:rPr>
                        <a:t>1 016,74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1" i="0" u="none" strike="noStrike">
                          <a:effectLst/>
                          <a:latin typeface="Arial Narrow" panose="020B0606020202030204" pitchFamily="34" charset="0"/>
                        </a:rPr>
                        <a:t>1 080,03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1" i="0" u="none" strike="noStrike">
                          <a:effectLst/>
                          <a:latin typeface="Arial Narrow" panose="020B0606020202030204" pitchFamily="34" charset="0"/>
                        </a:rPr>
                        <a:t>1 105,91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1" i="0" u="none" strike="noStrike">
                          <a:effectLst/>
                          <a:latin typeface="Arial Narrow" panose="020B0606020202030204" pitchFamily="34" charset="0"/>
                        </a:rPr>
                        <a:t>1 222,05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31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HF1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Правителствени и задължителни контрибутивни схеми за финансиране на здравеопазването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458,75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499,92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521,79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529,77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559,30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561,74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650,02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0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HF11</a:t>
                      </a:r>
                    </a:p>
                  </a:txBody>
                  <a:tcPr marL="114300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Правителствени схеми - министерства и ведомства, общини</a:t>
                      </a:r>
                    </a:p>
                  </a:txBody>
                  <a:tcPr marL="114300" marR="9525" marT="9525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90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HF12_13</a:t>
                      </a:r>
                    </a:p>
                  </a:txBody>
                  <a:tcPr marL="114300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Задължителни контрибутивни схеми за финансиране на здравеопазването - НЗОК и НОИ</a:t>
                      </a:r>
                    </a:p>
                  </a:txBody>
                  <a:tcPr marL="114300" marR="9525" marT="9525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458,75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499,92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521,79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529,77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559,30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561,74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650,02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64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HF2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Схеми за доброволни плащания на здравни услуги - доброволно здравно осигуряване, НТООД, трудова медицина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11,43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12,35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10,70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14,79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17,36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19,21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27,71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87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HF3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Домакинства - индивидуални потребителски разходи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308,58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498,02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445,34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472,18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>
                          <a:effectLst/>
                          <a:latin typeface="Arial Narrow" panose="020B0606020202030204" pitchFamily="34" charset="0"/>
                        </a:rPr>
                        <a:t>503,38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 dirty="0">
                          <a:effectLst/>
                          <a:latin typeface="Arial Narrow" panose="020B0606020202030204" pitchFamily="34" charset="0"/>
                        </a:rPr>
                        <a:t>524,96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i="0" u="none" strike="noStrike" dirty="0">
                          <a:effectLst/>
                          <a:latin typeface="Arial Narrow" panose="020B0606020202030204" pitchFamily="34" charset="0"/>
                        </a:rPr>
                        <a:t>544,32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4362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408430"/>
              </p:ext>
            </p:extLst>
          </p:nvPr>
        </p:nvGraphicFramePr>
        <p:xfrm>
          <a:off x="152400" y="304800"/>
          <a:ext cx="8915400" cy="1125855"/>
        </p:xfrm>
        <a:graphic>
          <a:graphicData uri="http://schemas.openxmlformats.org/drawingml/2006/table">
            <a:tbl>
              <a:tblPr/>
              <a:tblGrid>
                <a:gridCol w="7908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7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75">
                <a:tc gridSpan="2">
                  <a:txBody>
                    <a:bodyPr/>
                    <a:lstStyle/>
                    <a:p>
                      <a:pPr algn="just" fontAlgn="t"/>
                      <a:r>
                        <a:rPr lang="ru-RU" sz="2400" b="1" i="0" u="none" strike="noStrike">
                          <a:effectLst/>
                          <a:latin typeface="Arial Narrow" panose="020B0606020202030204" pitchFamily="34" charset="0"/>
                        </a:rPr>
                        <a:t>3. Система на здравни сметки - Текущи разходи чрез системата на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 gridSpan="2">
                  <a:txBody>
                    <a:bodyPr/>
                    <a:lstStyle/>
                    <a:p>
                      <a:pPr algn="just" fontAlgn="t"/>
                      <a:r>
                        <a:rPr lang="ru-RU" sz="2400" b="1" i="0" u="none" strike="noStrike">
                          <a:effectLst/>
                          <a:latin typeface="Arial Narrow" panose="020B0606020202030204" pitchFamily="34" charset="0"/>
                        </a:rPr>
                        <a:t>търговия на дребно в аптеки, санитарни и оптични магазини и други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2400" b="1" i="0" u="none" strike="noStrike">
                          <a:effectLst/>
                          <a:latin typeface="Arial Narrow" panose="020B0606020202030204" pitchFamily="34" charset="0"/>
                        </a:rPr>
                        <a:t>по основни финансиращи схеми за периода 2011 - 2017 година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bg-BG" sz="24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836127"/>
              </p:ext>
            </p:extLst>
          </p:nvPr>
        </p:nvGraphicFramePr>
        <p:xfrm>
          <a:off x="381000" y="1524000"/>
          <a:ext cx="8140701" cy="4779645"/>
        </p:xfrm>
        <a:graphic>
          <a:graphicData uri="http://schemas.openxmlformats.org/drawingml/2006/table">
            <a:tbl>
              <a:tblPr/>
              <a:tblGrid>
                <a:gridCol w="609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0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90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01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01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01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3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76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Класификация на схемите (ICHA-HF, SHA-2011)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i="0" u="none" strike="noStrike">
                          <a:effectLst/>
                          <a:latin typeface="Arial Narrow" panose="020B0606020202030204" pitchFamily="34" charset="0"/>
                        </a:rPr>
                        <a:t>2011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i="0" u="none" strike="noStrike">
                          <a:effectLst/>
                          <a:latin typeface="Arial Narrow" panose="020B0606020202030204" pitchFamily="34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i="0" u="none" strike="noStrike">
                          <a:effectLst/>
                          <a:latin typeface="Arial Narrow" panose="020B0606020202030204" pitchFamily="34" charset="0"/>
                        </a:rPr>
                        <a:t>2013 </a:t>
                      </a:r>
                      <a:r>
                        <a:rPr lang="bg-BG" sz="1400" b="1" i="0" u="none" strike="noStrike" baseline="3000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bg-BG" sz="14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i="0" u="none" strike="noStrike">
                          <a:effectLst/>
                          <a:latin typeface="Arial Narrow" panose="020B0606020202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i="0" u="none" strike="noStrike">
                          <a:effectLst/>
                          <a:latin typeface="Arial Narrow" panose="020B0606020202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i="0" u="none" strike="noStrike">
                          <a:effectLst/>
                          <a:latin typeface="Arial Narrow" panose="020B060602020203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i="0" u="none" strike="noStrike">
                          <a:effectLst/>
                          <a:latin typeface="Arial Narrow" panose="020B0606020202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Търговци на дребно и други доставчици на медицински продукти - общо текущи разходи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i="0" u="none" strike="noStrike">
                          <a:effectLst/>
                          <a:latin typeface="Arial Narrow" panose="020B0606020202030204" pitchFamily="34" charset="0"/>
                        </a:rPr>
                        <a:t>2 366,79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i="0" u="none" strike="noStrike">
                          <a:effectLst/>
                          <a:latin typeface="Arial Narrow" panose="020B0606020202030204" pitchFamily="34" charset="0"/>
                        </a:rPr>
                        <a:t>2 482,19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i="0" u="none" strike="noStrike">
                          <a:effectLst/>
                          <a:latin typeface="Arial Narrow" panose="020B0606020202030204" pitchFamily="34" charset="0"/>
                        </a:rPr>
                        <a:t>2 703,83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i="0" u="none" strike="noStrike">
                          <a:effectLst/>
                          <a:latin typeface="Arial Narrow" panose="020B0606020202030204" pitchFamily="34" charset="0"/>
                        </a:rPr>
                        <a:t>3 015,80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i="0" u="none" strike="noStrike">
                          <a:effectLst/>
                          <a:latin typeface="Arial Narrow" panose="020B0606020202030204" pitchFamily="34" charset="0"/>
                        </a:rPr>
                        <a:t>3 138,35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i="0" u="none" strike="noStrike">
                          <a:effectLst/>
                          <a:latin typeface="Arial Narrow" panose="020B0606020202030204" pitchFamily="34" charset="0"/>
                        </a:rPr>
                        <a:t>3 375,01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i="0" u="none" strike="noStrike">
                          <a:effectLst/>
                          <a:latin typeface="Arial Narrow" panose="020B0606020202030204" pitchFamily="34" charset="0"/>
                        </a:rPr>
                        <a:t>3 511,19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HF1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Правителствени и задължителни контрибутивни схеми за финансиране на здравеопазването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524,55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484,41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553,41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644,77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597,76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615,84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700,25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HF11</a:t>
                      </a:r>
                    </a:p>
                  </a:txBody>
                  <a:tcPr marL="114300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Правителствени схеми - министерства и ведомства, общини</a:t>
                      </a:r>
                    </a:p>
                  </a:txBody>
                  <a:tcPr marL="114300" marR="9525" marT="9525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HF12_13</a:t>
                      </a:r>
                    </a:p>
                  </a:txBody>
                  <a:tcPr marL="114300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Задължителни контрибутивни схеми за финансиране на здравеопазването - НЗОК и НОИ</a:t>
                      </a:r>
                    </a:p>
                  </a:txBody>
                  <a:tcPr marL="114300" marR="9525" marT="9525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524,55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484,41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553,41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644,77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597,76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615,84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700,25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HF2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Схеми за доброволни плащания на здравни услуги - доброволно здравно осигуряване, НТООД, трудова медицина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HF3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Домакинства - индивидуални потребителски разходи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1 842,25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1 997,77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2 150,43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2 371,03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2 540,59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2 759,17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2 810,94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b="0" i="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Относителен дял от общо текущите разходи за здравеопазване-%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1" u="none" strike="noStrike">
                          <a:effectLst/>
                          <a:latin typeface="Arial Narrow" panose="020B0606020202030204" pitchFamily="34" charset="0"/>
                        </a:rPr>
                        <a:t>41,07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1" u="none" strike="noStrike">
                          <a:effectLst/>
                          <a:latin typeface="Arial Narrow" panose="020B0606020202030204" pitchFamily="34" charset="0"/>
                        </a:rPr>
                        <a:t>39,84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1" u="none" strike="noStrike">
                          <a:effectLst/>
                          <a:latin typeface="Arial Narrow" panose="020B0606020202030204" pitchFamily="34" charset="0"/>
                        </a:rPr>
                        <a:t>41,98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1" u="none" strike="noStrike">
                          <a:effectLst/>
                          <a:latin typeface="Arial Narrow" panose="020B0606020202030204" pitchFamily="34" charset="0"/>
                        </a:rPr>
                        <a:t>42,37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1" u="none" strike="noStrike">
                          <a:effectLst/>
                          <a:latin typeface="Arial Narrow" panose="020B0606020202030204" pitchFamily="34" charset="0"/>
                        </a:rPr>
                        <a:t>43,19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1" u="none" strike="noStrike">
                          <a:effectLst/>
                          <a:latin typeface="Arial Narrow" panose="020B0606020202030204" pitchFamily="34" charset="0"/>
                        </a:rPr>
                        <a:t>43,57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0" i="1" u="none" strike="noStrike" dirty="0">
                          <a:effectLst/>
                          <a:latin typeface="Arial Narrow" panose="020B0606020202030204" pitchFamily="34" charset="0"/>
                        </a:rPr>
                        <a:t>42,92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382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22378"/>
              </p:ext>
            </p:extLst>
          </p:nvPr>
        </p:nvGraphicFramePr>
        <p:xfrm>
          <a:off x="304800" y="0"/>
          <a:ext cx="8610599" cy="1735455"/>
        </p:xfrm>
        <a:graphic>
          <a:graphicData uri="http://schemas.openxmlformats.org/drawingml/2006/table">
            <a:tbl>
              <a:tblPr/>
              <a:tblGrid>
                <a:gridCol w="5240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8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3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2036">
                <a:tc gridSpan="4">
                  <a:txBody>
                    <a:bodyPr/>
                    <a:lstStyle/>
                    <a:p>
                      <a:pPr algn="just" fontAlgn="t"/>
                      <a:r>
                        <a:rPr lang="ru-RU" sz="2800" b="1" i="0" u="none" strike="noStrike" dirty="0">
                          <a:effectLst/>
                          <a:latin typeface="Arial Narrow" panose="020B0606020202030204" pitchFamily="34" charset="0"/>
                        </a:rPr>
                        <a:t>4. Система на здравни сметки - </a:t>
                      </a:r>
                      <a:r>
                        <a:rPr lang="ru-RU" sz="2800" b="1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Текущи </a:t>
                      </a:r>
                      <a:r>
                        <a:rPr lang="ru-RU" sz="2800" b="1" i="0" u="none" strike="noStrike" dirty="0">
                          <a:effectLst/>
                          <a:latin typeface="Arial Narrow" panose="020B0606020202030204" pitchFamily="34" charset="0"/>
                        </a:rPr>
                        <a:t>разходи по функция лечебни </a:t>
                      </a:r>
                      <a:r>
                        <a:rPr lang="ru-RU" sz="2800" b="1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и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рехабилитационни услуги по основни </a:t>
                      </a:r>
                      <a:endParaRPr lang="ru-RU" sz="2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782"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финансиращи схеми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за периода 2011 - 2017 година</a:t>
                      </a:r>
                      <a:endParaRPr kumimoji="0" lang="ru-RU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endParaRPr lang="bg-BG" sz="2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782">
                <a:tc>
                  <a:txBody>
                    <a:bodyPr/>
                    <a:lstStyle/>
                    <a:p>
                      <a:pPr algn="just" fontAlgn="t"/>
                      <a:endParaRPr lang="ru-RU" sz="2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bg-BG" sz="28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bg-BG" sz="28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bg-BG" sz="2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619151"/>
              </p:ext>
            </p:extLst>
          </p:nvPr>
        </p:nvGraphicFramePr>
        <p:xfrm>
          <a:off x="-1" y="1676400"/>
          <a:ext cx="9144000" cy="4293538"/>
        </p:xfrm>
        <a:graphic>
          <a:graphicData uri="http://schemas.openxmlformats.org/drawingml/2006/table">
            <a:tbl>
              <a:tblPr/>
              <a:tblGrid>
                <a:gridCol w="680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0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1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1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02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02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02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02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02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3494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Класификация на схемите (ICHA-HF, SHA-2011)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bg-BG" sz="1600" b="1" i="0" u="none" strike="noStrike">
                          <a:effectLst/>
                          <a:latin typeface="Arial Narrow" panose="020B0606020202030204" pitchFamily="34" charset="0"/>
                        </a:rPr>
                        <a:t>2011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bg-BG" sz="1600" b="1" i="0" u="none" strike="noStrike">
                          <a:effectLst/>
                          <a:latin typeface="Arial Narrow" panose="020B0606020202030204" pitchFamily="34" charset="0"/>
                        </a:rPr>
                        <a:t>2012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bg-BG" sz="1600" b="1" i="0" u="none" strike="noStrike">
                          <a:effectLst/>
                          <a:latin typeface="Arial Narrow" panose="020B0606020202030204" pitchFamily="34" charset="0"/>
                        </a:rPr>
                        <a:t>2013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bg-BG" sz="1600" b="1" i="0" u="none" strike="noStrike">
                          <a:effectLst/>
                          <a:latin typeface="Arial Narrow" panose="020B0606020202030204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bg-BG" sz="1600" b="1" i="0" u="none" strike="noStrike">
                          <a:effectLst/>
                          <a:latin typeface="Arial Narrow" panose="020B060602020203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bg-BG" sz="1600" b="1" i="0" u="none" strike="noStrike">
                          <a:effectLst/>
                          <a:latin typeface="Arial Narrow" panose="020B0606020202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bg-BG" sz="1600" b="1" i="0" u="none" strike="noStrike">
                          <a:effectLst/>
                          <a:latin typeface="Arial Narrow" panose="020B0606020202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539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Разходи за лечебни и рехабилитационни услуги - общо текущи разходи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1" i="0" u="none" strike="noStrike">
                          <a:effectLst/>
                          <a:latin typeface="Arial Narrow" panose="020B0606020202030204" pitchFamily="34" charset="0"/>
                        </a:rPr>
                        <a:t>2 819,95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1" i="0" u="none" strike="noStrike">
                          <a:effectLst/>
                          <a:latin typeface="Arial Narrow" panose="020B0606020202030204" pitchFamily="34" charset="0"/>
                        </a:rPr>
                        <a:t>3 146,34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1" i="0" u="none" strike="noStrike">
                          <a:effectLst/>
                          <a:latin typeface="Arial Narrow" panose="020B0606020202030204" pitchFamily="34" charset="0"/>
                        </a:rPr>
                        <a:t>3 143,96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1" i="0" u="none" strike="noStrike">
                          <a:effectLst/>
                          <a:latin typeface="Arial Narrow" panose="020B0606020202030204" pitchFamily="34" charset="0"/>
                        </a:rPr>
                        <a:t>3 469,32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1" i="0" u="none" strike="noStrike">
                          <a:effectLst/>
                          <a:latin typeface="Arial Narrow" panose="020B0606020202030204" pitchFamily="34" charset="0"/>
                        </a:rPr>
                        <a:t>3 463,77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1" i="0" u="none" strike="noStrike">
                          <a:effectLst/>
                          <a:latin typeface="Arial Narrow" panose="020B0606020202030204" pitchFamily="34" charset="0"/>
                        </a:rPr>
                        <a:t>3 672,82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1" i="0" u="none" strike="noStrike">
                          <a:effectLst/>
                          <a:latin typeface="Arial Narrow" panose="020B0606020202030204" pitchFamily="34" charset="0"/>
                        </a:rPr>
                        <a:t>3 920,88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HF1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Правителствени и задължителни контрибутивни схеми за финансиране на здравеопазването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2 125,49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2 238,77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2 336,52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2 655,76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2 623,76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2 793,49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3 001,96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5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HF11</a:t>
                      </a:r>
                    </a:p>
                  </a:txBody>
                  <a:tcPr marL="114300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Правителствени схеми - министерства и ведомства, общини</a:t>
                      </a:r>
                    </a:p>
                  </a:txBody>
                  <a:tcPr marL="114300" marR="9525" marT="9525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556,54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381,54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323,00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317,76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338,14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371,89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 dirty="0">
                          <a:effectLst/>
                          <a:latin typeface="Arial Narrow" panose="020B0606020202030204" pitchFamily="34" charset="0"/>
                        </a:rPr>
                        <a:t>383,42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5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HF12_13</a:t>
                      </a:r>
                    </a:p>
                  </a:txBody>
                  <a:tcPr marL="114300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Задължителни контрибутивни схеми за финансиране на здравеопазването - НЗОК и НОИ</a:t>
                      </a:r>
                    </a:p>
                  </a:txBody>
                  <a:tcPr marL="114300" marR="9525" marT="9525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1 568,95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1 857,23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2 013,51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2 338,00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2 285,62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2 421,60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2 618,54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39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HF2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Схеми за доброволни плащания на здравни услуги - доброволно здравно осигуряване, НТООД, трудова медицина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16,32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17,29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14,82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20,13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23,58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26,09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36,48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188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HF3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Домакинства - индивидуални потребителски разходи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678,14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890,28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792,62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793,43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816,43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>
                          <a:effectLst/>
                          <a:latin typeface="Arial Narrow" panose="020B0606020202030204" pitchFamily="34" charset="0"/>
                        </a:rPr>
                        <a:t>853,24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 dirty="0">
                          <a:effectLst/>
                          <a:latin typeface="Arial Narrow" panose="020B0606020202030204" pitchFamily="34" charset="0"/>
                        </a:rPr>
                        <a:t>882,45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885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751344"/>
            <a:ext cx="88392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 Narrow" panose="020B0606020202030204" pitchFamily="34" charset="0"/>
              </a:rPr>
              <a:t>	Основните </a:t>
            </a:r>
            <a:r>
              <a:rPr lang="ru-RU" sz="2800" dirty="0">
                <a:latin typeface="Arial Narrow" panose="020B0606020202030204" pitchFamily="34" charset="0"/>
              </a:rPr>
              <a:t>цели на Системата на здравни сметки са</a:t>
            </a:r>
            <a:r>
              <a:rPr lang="ru-RU" sz="2800" dirty="0" smtClean="0">
                <a:latin typeface="Arial Narrow" panose="020B0606020202030204" pitchFamily="34" charset="0"/>
              </a:rPr>
              <a:t>:</a:t>
            </a:r>
          </a:p>
          <a:p>
            <a:pPr algn="just"/>
            <a:endParaRPr lang="ru-RU" sz="2800" dirty="0">
              <a:latin typeface="Arial Narrow" panose="020B0606020202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Да се осигури международно съпоставима информация в система от стандартни матрици;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Да се дефинират хармонизирани граници на здравния сектор и приложат хармонизирани дефиниции;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Да се разграничат основните функции на здравния сектор от функциите, свързани със здравеопазването;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Да се осъществи анализирането на системата на здравеопазване от икономическа гледна точка в съответствие с методологическите принципи на макроикономическите /националните/ сметки и класификационните разрези на Международната класификация на здравните сметки.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982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СЗС </a:t>
            </a:r>
            <a:r>
              <a:rPr lang="ru-RU" sz="2800" dirty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осигурява статистическа информация на национално ниво за разходите за здраве по видове изпълнители на медицински услуги; по функции според целите на медицинските дейности (терапевтична грижа, рехабилитация, клинична лаборатория, санитарен транспорт и др) и според финансовите източници.</a:t>
            </a:r>
          </a:p>
          <a:p>
            <a:pPr algn="just"/>
            <a:r>
              <a:rPr lang="ru-RU" sz="28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При </a:t>
            </a:r>
            <a:r>
              <a:rPr lang="ru-RU" sz="2800" dirty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разработването на данните за периода 2010 - 2013 г. са приложени дефинициите и класификациите на Система на здравни сметки, версия 1.0. В допълнение, данните за 2011 и 2012 г. са разработени и съгласно новата методология, като са взети предвид ревизиите, направени във връзка с приложението на „Европейската система от сметки, 2010“ (ЕСС 2010).</a:t>
            </a:r>
          </a:p>
          <a:p>
            <a:pPr algn="just"/>
            <a:r>
              <a:rPr lang="ru-RU" sz="28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При </a:t>
            </a:r>
            <a:r>
              <a:rPr lang="ru-RU" sz="2800" dirty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разработването на данните за периода 2013 - 2017 г. са приложени дефинициите и класификациите на Системата на здравните сметки, версия 2011.</a:t>
            </a:r>
            <a:endParaRPr lang="ru-RU" sz="2800" dirty="0">
              <a:effectLst/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343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0"/>
            <a:ext cx="88392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Arial Narrow" panose="020B0606020202030204" pitchFamily="34" charset="0"/>
              </a:rPr>
              <a:t>	Системата </a:t>
            </a:r>
            <a:r>
              <a:rPr lang="ru-RU" sz="2800" b="1" dirty="0">
                <a:latin typeface="Arial Narrow" panose="020B0606020202030204" pitchFamily="34" charset="0"/>
              </a:rPr>
              <a:t>на здравни сметки </a:t>
            </a:r>
            <a:r>
              <a:rPr lang="ru-RU" sz="2800" dirty="0">
                <a:latin typeface="Arial Narrow" panose="020B0606020202030204" pitchFamily="34" charset="0"/>
              </a:rPr>
              <a:t>се изгражда при използването на Международната класификация на здравните сметки (International Classification for Health Accounts) чрез приложението на </a:t>
            </a:r>
            <a:r>
              <a:rPr lang="ru-RU" sz="2800" b="1" dirty="0">
                <a:latin typeface="Arial Narrow" panose="020B0606020202030204" pitchFamily="34" charset="0"/>
              </a:rPr>
              <a:t>три специфични класификации</a:t>
            </a:r>
            <a:r>
              <a:rPr lang="ru-RU" sz="2800" dirty="0" smtClean="0">
                <a:latin typeface="Arial Narrow" panose="020B0606020202030204" pitchFamily="34" charset="0"/>
              </a:rPr>
              <a:t>:</a:t>
            </a:r>
          </a:p>
          <a:p>
            <a:pPr algn="just"/>
            <a:endParaRPr lang="ru-RU" sz="2800" dirty="0">
              <a:latin typeface="Arial Narrow" panose="020B0606020202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Класификация на функциите (ICHA-HC);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Класификация на изпълнителите на персонални и колективни медицински услуги (ICHA-HP);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Класификация на финансовите източници (ICHA-HF ) (Система за здравни сметки, версия 1.0);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Класификация на финансиращите схеми (ICHA-HF) (Система на здравни сметки, версия 2011</a:t>
            </a:r>
            <a:r>
              <a:rPr lang="ru-RU" sz="2800" dirty="0" smtClean="0">
                <a:latin typeface="Arial Narrow" panose="020B0606020202030204" pitchFamily="34" charset="0"/>
              </a:rPr>
              <a:t>);</a:t>
            </a:r>
          </a:p>
          <a:p>
            <a:pPr algn="just"/>
            <a:r>
              <a:rPr lang="ru-RU" sz="2800" dirty="0" smtClean="0">
                <a:latin typeface="Arial Narrow" panose="020B0606020202030204" pitchFamily="34" charset="0"/>
              </a:rPr>
              <a:t>	Методологията </a:t>
            </a:r>
            <a:r>
              <a:rPr lang="ru-RU" sz="2800" dirty="0">
                <a:latin typeface="Arial Narrow" panose="020B0606020202030204" pitchFamily="34" charset="0"/>
              </a:rPr>
              <a:t>и класификациите са разработени от Евростат, Организацията за икономическо сътрудничество и развитие и Световната здравна организация.</a:t>
            </a:r>
            <a:endParaRPr lang="ru-RU" sz="2800" dirty="0">
              <a:effectLst/>
              <a:latin typeface="Arial Narrow" panose="020B0606020202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52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381000"/>
            <a:ext cx="90678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Arial Narrow" panose="020B0606020202030204" pitchFamily="34" charset="0"/>
              </a:rPr>
              <a:t>Граници </a:t>
            </a:r>
            <a:r>
              <a:rPr lang="ru-RU" sz="2800" b="1" dirty="0">
                <a:latin typeface="Arial Narrow" panose="020B0606020202030204" pitchFamily="34" charset="0"/>
              </a:rPr>
              <a:t>на системата на </a:t>
            </a:r>
            <a:r>
              <a:rPr lang="ru-RU" sz="2800" b="1" dirty="0" smtClean="0">
                <a:latin typeface="Arial Narrow" panose="020B0606020202030204" pitchFamily="34" charset="0"/>
              </a:rPr>
              <a:t>здравеопазване </a:t>
            </a:r>
            <a:r>
              <a:rPr lang="ru-RU" sz="2800" b="1" dirty="0">
                <a:latin typeface="Arial Narrow" panose="020B0606020202030204" pitchFamily="34" charset="0"/>
              </a:rPr>
              <a:t>методологически подход и обхват </a:t>
            </a:r>
            <a:endParaRPr lang="ru-RU" sz="2800" b="1" dirty="0" smtClean="0">
              <a:latin typeface="Arial Narrow" panose="020B0606020202030204" pitchFamily="34" charset="0"/>
            </a:endParaRPr>
          </a:p>
          <a:p>
            <a:pPr algn="just"/>
            <a:endParaRPr lang="ru-RU" sz="2800" dirty="0">
              <a:latin typeface="Arial Narrow" panose="020B0606020202030204" pitchFamily="34" charset="0"/>
            </a:endParaRPr>
          </a:p>
          <a:p>
            <a:pPr algn="just"/>
            <a:r>
              <a:rPr lang="ru-RU" sz="2800" dirty="0" smtClean="0">
                <a:latin typeface="Arial Narrow" panose="020B0606020202030204" pitchFamily="34" charset="0"/>
              </a:rPr>
              <a:t>	Определянето </a:t>
            </a:r>
            <a:r>
              <a:rPr lang="ru-RU" sz="2800" dirty="0">
                <a:latin typeface="Arial Narrow" panose="020B0606020202030204" pitchFamily="34" charset="0"/>
              </a:rPr>
              <a:t>на границите на здравния сектор се предпоставя от целите на СЗС като статистическа система за представяне разходите на обществото като цяло за здраве, а не само на системата на здравеопазване. Три са основните критерии за определяне съпоставими граници на сектора:</a:t>
            </a:r>
          </a:p>
          <a:p>
            <a:pPr marL="4953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дефиниране на крайното използване на здравните услуги според класификацията на функциите на СЗС;</a:t>
            </a:r>
          </a:p>
          <a:p>
            <a:pPr marL="4953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определяне границите между здравни и социални грижи и</a:t>
            </a:r>
          </a:p>
          <a:p>
            <a:pPr marL="4953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Arial Narrow" panose="020B0606020202030204" pitchFamily="34" charset="0"/>
              </a:rPr>
              <a:t>класифициране на разходите за здравеопазване по функции и изпълнители.</a:t>
            </a:r>
            <a:endParaRPr lang="ru-RU" sz="2800" dirty="0">
              <a:effectLst/>
              <a:latin typeface="Arial Narrow" panose="020B0606020202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515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14400"/>
            <a:ext cx="8610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 Narrow" panose="020B0606020202030204" pitchFamily="34" charset="0"/>
              </a:rPr>
              <a:t>	Разработването </a:t>
            </a:r>
            <a:r>
              <a:rPr lang="ru-RU" sz="2800" dirty="0">
                <a:latin typeface="Arial Narrow" panose="020B0606020202030204" pitchFamily="34" charset="0"/>
              </a:rPr>
              <a:t>на СЗС методологически започва с дефинирането на стоките и услугите, чието </a:t>
            </a:r>
            <a:r>
              <a:rPr lang="ru-RU" sz="2800" b="1" dirty="0">
                <a:latin typeface="Arial Narrow" panose="020B0606020202030204" pitchFamily="34" charset="0"/>
              </a:rPr>
              <a:t>крайно потребление</a:t>
            </a:r>
            <a:r>
              <a:rPr lang="ru-RU" sz="2800" dirty="0">
                <a:latin typeface="Arial Narrow" panose="020B0606020202030204" pitchFamily="34" charset="0"/>
              </a:rPr>
              <a:t> формира сектора „Здравеопазване”. </a:t>
            </a:r>
            <a:endParaRPr lang="ru-RU" sz="2800" dirty="0" smtClean="0">
              <a:latin typeface="Arial Narrow" panose="020B0606020202030204" pitchFamily="34" charset="0"/>
            </a:endParaRPr>
          </a:p>
          <a:p>
            <a:pPr algn="just"/>
            <a:r>
              <a:rPr lang="ru-RU" sz="2800" dirty="0">
                <a:latin typeface="Arial Narrow" panose="020B0606020202030204" pitchFamily="34" charset="0"/>
              </a:rPr>
              <a:t>	</a:t>
            </a:r>
            <a:r>
              <a:rPr lang="ru-RU" sz="2800" dirty="0" smtClean="0">
                <a:latin typeface="Arial Narrow" panose="020B0606020202030204" pitchFamily="34" charset="0"/>
              </a:rPr>
              <a:t>Общите </a:t>
            </a:r>
            <a:r>
              <a:rPr lang="ru-RU" sz="2800" dirty="0">
                <a:latin typeface="Arial Narrow" panose="020B0606020202030204" pitchFamily="34" charset="0"/>
              </a:rPr>
              <a:t>разходи за здравеопазване по СЗС измерват крайното използване на тези стоки и услуги плюс капиталовите разходи в институциите, изпълнители на здравни услуги – тези, в които здравеопазването е преобладаваща функция.</a:t>
            </a:r>
            <a:endParaRPr lang="bg-BG" sz="2800" dirty="0">
              <a:latin typeface="Arial Narrow" panose="020B0606020202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417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457200"/>
            <a:ext cx="8686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 Narrow" panose="020B0606020202030204" pitchFamily="34" charset="0"/>
              </a:rPr>
              <a:t>	Разликата </a:t>
            </a:r>
            <a:r>
              <a:rPr lang="ru-RU" sz="2800" dirty="0">
                <a:latin typeface="Arial Narrow" panose="020B0606020202030204" pitchFamily="34" charset="0"/>
              </a:rPr>
              <a:t>със системата на национални сметки е, че при здравните сметки се включват институционалните и аналитични статистически единици, които имат функции в съответствие с класификацията на функциите, независимо от това дали в статистическата практика са единици на сектор „Здравеопазване” като икономически дейности. </a:t>
            </a:r>
            <a:endParaRPr lang="ru-RU" sz="2800" dirty="0" smtClean="0">
              <a:latin typeface="Arial Narrow" panose="020B0606020202030204" pitchFamily="34" charset="0"/>
            </a:endParaRPr>
          </a:p>
          <a:p>
            <a:pPr algn="just"/>
            <a:r>
              <a:rPr lang="ru-RU" sz="2800" dirty="0">
                <a:latin typeface="Arial Narrow" panose="020B0606020202030204" pitchFamily="34" charset="0"/>
              </a:rPr>
              <a:t>	</a:t>
            </a:r>
            <a:r>
              <a:rPr lang="ru-RU" sz="2800" dirty="0" smtClean="0">
                <a:latin typeface="Arial Narrow" panose="020B0606020202030204" pitchFamily="34" charset="0"/>
              </a:rPr>
              <a:t>Всички </a:t>
            </a:r>
            <a:r>
              <a:rPr lang="ru-RU" sz="2800" dirty="0">
                <a:latin typeface="Arial Narrow" panose="020B0606020202030204" pitchFamily="34" charset="0"/>
              </a:rPr>
              <a:t>първични и вторични производители на здравни услуги трябва да бъдат включени, независимо от това дали те са класифицирани в националните статистики като статистически единици от отрасъл Здравеопазване.</a:t>
            </a:r>
            <a:endParaRPr lang="bg-BG" sz="2800" dirty="0">
              <a:latin typeface="Arial Narrow" panose="020B0606020202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648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685800"/>
            <a:ext cx="8610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 Narrow" panose="020B0606020202030204" pitchFamily="34" charset="0"/>
              </a:rPr>
              <a:t>	Системата </a:t>
            </a:r>
            <a:r>
              <a:rPr lang="ru-RU" sz="2800" dirty="0">
                <a:latin typeface="Arial Narrow" panose="020B0606020202030204" pitchFamily="34" charset="0"/>
              </a:rPr>
              <a:t>на здравни сметки се разработва в три подсистеми. Подсистемите са разработени така, че агрираните таблици се получават чрез детайлното разпределение на разходите по функции, по изпълнители и на функциите по изпълнители в отделни таблици</a:t>
            </a:r>
            <a:r>
              <a:rPr lang="ru-RU" sz="2800" dirty="0" smtClean="0">
                <a:latin typeface="Arial Narrow" panose="020B0606020202030204" pitchFamily="34" charset="0"/>
              </a:rPr>
              <a:t>.</a:t>
            </a:r>
            <a:r>
              <a:rPr lang="ru-RU" sz="2800" b="1" dirty="0"/>
              <a:t> </a:t>
            </a:r>
            <a:endParaRPr lang="ru-RU" sz="2800" b="1" dirty="0" smtClean="0"/>
          </a:p>
          <a:p>
            <a:pPr algn="just"/>
            <a:r>
              <a:rPr lang="ru-RU" sz="2800" b="1" dirty="0"/>
              <a:t>	</a:t>
            </a:r>
            <a:r>
              <a:rPr lang="ru-RU" sz="2800" b="1" dirty="0" smtClean="0"/>
              <a:t>Общите </a:t>
            </a:r>
            <a:r>
              <a:rPr lang="ru-RU" sz="2800" b="1" dirty="0"/>
              <a:t>разходи</a:t>
            </a:r>
            <a:r>
              <a:rPr lang="ru-RU" sz="2800" dirty="0"/>
              <a:t> са сума от текущите разходи и капиталовите разходи.</a:t>
            </a:r>
          </a:p>
          <a:p>
            <a:pPr algn="just"/>
            <a:r>
              <a:rPr lang="ru-RU" sz="2800" dirty="0" smtClean="0"/>
              <a:t>	Общите </a:t>
            </a:r>
            <a:r>
              <a:rPr lang="ru-RU" sz="2800" dirty="0"/>
              <a:t>разходи за здравеопазване включват разходите на публичния и частния сектор.</a:t>
            </a:r>
          </a:p>
          <a:p>
            <a:pPr algn="just"/>
            <a:endParaRPr lang="bg-BG" sz="2800" dirty="0">
              <a:latin typeface="Arial Narrow" panose="020B0606020202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55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807</Words>
  <Application>Microsoft Office PowerPoint</Application>
  <PresentationFormat>On-screen Show (4:3)</PresentationFormat>
  <Paragraphs>371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 Unicode MS</vt:lpstr>
      <vt:lpstr>Arial</vt:lpstr>
      <vt:lpstr>Arial Narrow</vt:lpstr>
      <vt:lpstr>Calibri</vt:lpstr>
      <vt:lpstr>Tahoma</vt:lpstr>
      <vt:lpstr>Times New Roman</vt:lpstr>
      <vt:lpstr>Wingdings</vt:lpstr>
      <vt:lpstr>Office Theme</vt:lpstr>
      <vt:lpstr>Worksheet</vt:lpstr>
      <vt:lpstr>Лекция №6 ЗДРАВНИ СМЕТКИ. НСИ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jasmin</dc:creator>
  <cp:lastModifiedBy>Tzanev-Home</cp:lastModifiedBy>
  <cp:revision>24</cp:revision>
  <dcterms:created xsi:type="dcterms:W3CDTF">2017-04-16T15:17:53Z</dcterms:created>
  <dcterms:modified xsi:type="dcterms:W3CDTF">2019-10-07T18:42:42Z</dcterms:modified>
</cp:coreProperties>
</file>